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9" r:id="rId4"/>
    <p:sldId id="260" r:id="rId5"/>
    <p:sldId id="261" r:id="rId6"/>
    <p:sldId id="262" r:id="rId7"/>
    <p:sldId id="264" r:id="rId8"/>
    <p:sldId id="277" r:id="rId9"/>
    <p:sldId id="265" r:id="rId10"/>
    <p:sldId id="267" r:id="rId11"/>
    <p:sldId id="270" r:id="rId12"/>
    <p:sldId id="272" r:id="rId13"/>
    <p:sldId id="273" r:id="rId14"/>
    <p:sldId id="274" r:id="rId15"/>
    <p:sldId id="275" r:id="rId16"/>
    <p:sldId id="276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34C8-29D2-44C4-9626-6AE92FAF4A08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178-73AA-4039-8256-BE1E2AC59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3A92BC-CBED-43DB-8D7E-0C067C0A04F0}" type="slidenum">
              <a:rPr lang="en-US" altLang="en-US" sz="1200">
                <a:solidFill>
                  <a:prstClr val="black"/>
                </a:solidFill>
              </a:rPr>
              <a:pPr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3A92BC-CBED-43DB-8D7E-0C067C0A04F0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685800"/>
            <a:ext cx="43688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3A92BC-CBED-43DB-8D7E-0C067C0A04F0}" type="slidenum">
              <a:rPr lang="en-US" altLang="en-US" sz="120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3A92BC-CBED-43DB-8D7E-0C067C0A04F0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23A92BC-CBED-43DB-8D7E-0C067C0A04F0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85800" y="3810003"/>
            <a:ext cx="7772400" cy="904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1348" tIns="45675" rIns="91348" bIns="4567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38550" y="295282"/>
            <a:ext cx="4891088" cy="76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48" tIns="45675" rIns="91348" bIns="4567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80"/>
                </a:solidFill>
              </a:rPr>
              <a:t>Strengthening Tsunami Warning and Emergency Responses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80"/>
                </a:solidFill>
              </a:rPr>
              <a:t>Training Workshop on SOP Development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80"/>
                </a:solidFill>
              </a:rPr>
              <a:t>ITP-Papua New Guinea, September  24-28,2012</a:t>
            </a:r>
            <a:endParaRPr lang="en-US" sz="1100" dirty="0" smtClean="0">
              <a:solidFill>
                <a:srgbClr val="000080"/>
              </a:solidFill>
            </a:endParaRPr>
          </a:p>
        </p:txBody>
      </p:sp>
      <p:pic>
        <p:nvPicPr>
          <p:cNvPr id="6" name="Picture 8" descr="UNESCO-IOC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9" y="8"/>
            <a:ext cx="2514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9" y="4191000"/>
            <a:ext cx="5497513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817688"/>
          </a:xfrm>
          <a:solidFill>
            <a:schemeClr val="bg1"/>
          </a:solidFill>
        </p:spPr>
        <p:txBody>
          <a:bodyPr/>
          <a:lstStyle>
            <a:lvl1pPr>
              <a:defRPr sz="36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48" tIns="45675" rIns="91348" bIns="456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9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48" tIns="45675" rIns="91348" bIns="4567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48" tIns="45675" rIns="91348" bIns="456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E22771-EF0D-48F6-8EDD-CE72422AF14C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15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4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8" indent="0">
              <a:buNone/>
              <a:defRPr sz="1800"/>
            </a:lvl2pPr>
            <a:lvl3pPr marL="913473" indent="0">
              <a:buNone/>
              <a:defRPr sz="1600"/>
            </a:lvl3pPr>
            <a:lvl4pPr marL="1370209" indent="0">
              <a:buNone/>
              <a:defRPr sz="1400"/>
            </a:lvl4pPr>
            <a:lvl5pPr marL="1826945" indent="0">
              <a:buNone/>
              <a:defRPr sz="1400"/>
            </a:lvl5pPr>
            <a:lvl6pPr marL="2283682" indent="0">
              <a:buNone/>
              <a:defRPr sz="1400"/>
            </a:lvl6pPr>
            <a:lvl7pPr marL="2740417" indent="0">
              <a:buNone/>
              <a:defRPr sz="1400"/>
            </a:lvl7pPr>
            <a:lvl8pPr marL="3197155" indent="0">
              <a:buNone/>
              <a:defRPr sz="1400"/>
            </a:lvl8pPr>
            <a:lvl9pPr marL="36538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65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9" y="1295400"/>
            <a:ext cx="4141788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295400"/>
            <a:ext cx="4141787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8" indent="0">
              <a:buNone/>
              <a:defRPr sz="2000" b="1"/>
            </a:lvl2pPr>
            <a:lvl3pPr marL="913473" indent="0">
              <a:buNone/>
              <a:defRPr sz="1800" b="1"/>
            </a:lvl3pPr>
            <a:lvl4pPr marL="1370209" indent="0">
              <a:buNone/>
              <a:defRPr sz="1600" b="1"/>
            </a:lvl4pPr>
            <a:lvl5pPr marL="1826945" indent="0">
              <a:buNone/>
              <a:defRPr sz="1600" b="1"/>
            </a:lvl5pPr>
            <a:lvl6pPr marL="2283682" indent="0">
              <a:buNone/>
              <a:defRPr sz="1600" b="1"/>
            </a:lvl6pPr>
            <a:lvl7pPr marL="2740417" indent="0">
              <a:buNone/>
              <a:defRPr sz="1600" b="1"/>
            </a:lvl7pPr>
            <a:lvl8pPr marL="3197155" indent="0">
              <a:buNone/>
              <a:defRPr sz="1600" b="1"/>
            </a:lvl8pPr>
            <a:lvl9pPr marL="36538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8" indent="0">
              <a:buNone/>
              <a:defRPr sz="2000" b="1"/>
            </a:lvl2pPr>
            <a:lvl3pPr marL="913473" indent="0">
              <a:buNone/>
              <a:defRPr sz="1800" b="1"/>
            </a:lvl3pPr>
            <a:lvl4pPr marL="1370209" indent="0">
              <a:buNone/>
              <a:defRPr sz="1600" b="1"/>
            </a:lvl4pPr>
            <a:lvl5pPr marL="1826945" indent="0">
              <a:buNone/>
              <a:defRPr sz="1600" b="1"/>
            </a:lvl5pPr>
            <a:lvl6pPr marL="2283682" indent="0">
              <a:buNone/>
              <a:defRPr sz="1600" b="1"/>
            </a:lvl6pPr>
            <a:lvl7pPr marL="2740417" indent="0">
              <a:buNone/>
              <a:defRPr sz="1600" b="1"/>
            </a:lvl7pPr>
            <a:lvl8pPr marL="3197155" indent="0">
              <a:buNone/>
              <a:defRPr sz="1600" b="1"/>
            </a:lvl8pPr>
            <a:lvl9pPr marL="36538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4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7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1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8" indent="0">
              <a:buNone/>
              <a:defRPr sz="1200"/>
            </a:lvl2pPr>
            <a:lvl3pPr marL="913473" indent="0">
              <a:buNone/>
              <a:defRPr sz="1000"/>
            </a:lvl3pPr>
            <a:lvl4pPr marL="1370209" indent="0">
              <a:buNone/>
              <a:defRPr sz="900"/>
            </a:lvl4pPr>
            <a:lvl5pPr marL="1826945" indent="0">
              <a:buNone/>
              <a:defRPr sz="900"/>
            </a:lvl5pPr>
            <a:lvl6pPr marL="2283682" indent="0">
              <a:buNone/>
              <a:defRPr sz="900"/>
            </a:lvl6pPr>
            <a:lvl7pPr marL="2740417" indent="0">
              <a:buNone/>
              <a:defRPr sz="900"/>
            </a:lvl7pPr>
            <a:lvl8pPr marL="3197155" indent="0">
              <a:buNone/>
              <a:defRPr sz="900"/>
            </a:lvl8pPr>
            <a:lvl9pPr marL="36538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11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18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8" indent="0">
              <a:buNone/>
              <a:defRPr sz="2800"/>
            </a:lvl2pPr>
            <a:lvl3pPr marL="913473" indent="0">
              <a:buNone/>
              <a:defRPr sz="2400"/>
            </a:lvl3pPr>
            <a:lvl4pPr marL="1370209" indent="0">
              <a:buNone/>
              <a:defRPr sz="2000"/>
            </a:lvl4pPr>
            <a:lvl5pPr marL="1826945" indent="0">
              <a:buNone/>
              <a:defRPr sz="2000"/>
            </a:lvl5pPr>
            <a:lvl6pPr marL="2283682" indent="0">
              <a:buNone/>
              <a:defRPr sz="2000"/>
            </a:lvl6pPr>
            <a:lvl7pPr marL="2740417" indent="0">
              <a:buNone/>
              <a:defRPr sz="2000"/>
            </a:lvl7pPr>
            <a:lvl8pPr marL="3197155" indent="0">
              <a:buNone/>
              <a:defRPr sz="2000"/>
            </a:lvl8pPr>
            <a:lvl9pPr marL="36538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8" indent="0">
              <a:buNone/>
              <a:defRPr sz="1200"/>
            </a:lvl2pPr>
            <a:lvl3pPr marL="913473" indent="0">
              <a:buNone/>
              <a:defRPr sz="1000"/>
            </a:lvl3pPr>
            <a:lvl4pPr marL="1370209" indent="0">
              <a:buNone/>
              <a:defRPr sz="900"/>
            </a:lvl4pPr>
            <a:lvl5pPr marL="1826945" indent="0">
              <a:buNone/>
              <a:defRPr sz="900"/>
            </a:lvl5pPr>
            <a:lvl6pPr marL="2283682" indent="0">
              <a:buNone/>
              <a:defRPr sz="900"/>
            </a:lvl6pPr>
            <a:lvl7pPr marL="2740417" indent="0">
              <a:buNone/>
              <a:defRPr sz="900"/>
            </a:lvl7pPr>
            <a:lvl8pPr marL="3197155" indent="0">
              <a:buNone/>
              <a:defRPr sz="900"/>
            </a:lvl8pPr>
            <a:lvl9pPr marL="36538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212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84" y="152400"/>
            <a:ext cx="21082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175375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1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8" tIns="45675" rIns="91348" bIns="4567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8" tIns="45675" rIns="91348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 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92147" y="990604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1348" tIns="45675" rIns="91348" bIns="4567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16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6738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3473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0209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6945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469423" indent="-46942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30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07131" indent="-43612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303602" indent="-39488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92146" indent="-38695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91790" indent="-398059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48526" indent="-39805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3005262" indent="-39805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62000" indent="-39805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918734" indent="-39805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8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9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5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7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5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3850"/>
            <a:ext cx="7543800" cy="29051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1.4 Regional Training Workshop on Pacific Tsunami Warning Center</a:t>
            </a:r>
            <a:br>
              <a:rPr lang="en-US" sz="4000" dirty="0"/>
            </a:br>
            <a:r>
              <a:rPr lang="en-US" sz="4000" dirty="0"/>
              <a:t>Enhanced Tsunami Products for </a:t>
            </a:r>
            <a:r>
              <a:rPr lang="en-US" sz="4000" dirty="0" smtClean="0"/>
              <a:t>ICG/CARIBE EWS: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ICG/CARIBE-EWS XII Outcomes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200" dirty="0" smtClean="0"/>
              <a:t>Alison Brome</a:t>
            </a:r>
            <a:endParaRPr lang="en-US" altLang="en-US" sz="3200" dirty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UNESCO/IOC Caribbean Tsunami Information Centre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" y="282575"/>
            <a:ext cx="1935078" cy="559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9" y="222137"/>
            <a:ext cx="776571" cy="58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24" y="313193"/>
            <a:ext cx="870357" cy="402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257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584"/>
            <a:ext cx="7359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logo for Ministry of Foreign Affairs, Netherla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378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775" y="1008063"/>
            <a:ext cx="2901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Regional Training Workshop on Pacific Tsunami Warning Center Enhanced Tsunami Products for ICG/CARIBE 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31 October – 02 November,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Cartagena, Colombia</a:t>
            </a:r>
          </a:p>
        </p:txBody>
      </p:sp>
    </p:spTree>
    <p:extLst>
      <p:ext uri="{BB962C8B-B14F-4D97-AF65-F5344CB8AC3E}">
        <p14:creationId xmlns:p14="http://schemas.microsoft.com/office/powerpoint/2010/main" val="2151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762000"/>
          </a:xfrm>
        </p:spPr>
        <p:txBody>
          <a:bodyPr/>
          <a:lstStyle/>
          <a:p>
            <a:r>
              <a:rPr lang="en-US" altLang="en-US" dirty="0"/>
              <a:t>Outcomes from ICG-CARIBE EWS XII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MS to </a:t>
            </a:r>
            <a:r>
              <a:rPr lang="en-US" dirty="0"/>
              <a:t>conduct regular tests of communications methods and to explore web-based teleconferencing platforms with easy access and need for little </a:t>
            </a:r>
            <a:r>
              <a:rPr lang="en-US" dirty="0" smtClean="0"/>
              <a:t>infrastructure</a:t>
            </a:r>
          </a:p>
          <a:p>
            <a:pPr algn="just"/>
            <a:r>
              <a:rPr lang="en-US" dirty="0" smtClean="0"/>
              <a:t>Communication </a:t>
            </a:r>
            <a:r>
              <a:rPr lang="en-US" dirty="0"/>
              <a:t>SOPs </a:t>
            </a:r>
            <a:r>
              <a:rPr lang="en-US" dirty="0" smtClean="0"/>
              <a:t>to </a:t>
            </a:r>
            <a:r>
              <a:rPr lang="en-US" dirty="0"/>
              <a:t>be community centered in order to ensure timely information is conveyed to the populations at risk;</a:t>
            </a:r>
          </a:p>
        </p:txBody>
      </p:sp>
    </p:spTree>
    <p:extLst>
      <p:ext uri="{BB962C8B-B14F-4D97-AF65-F5344CB8AC3E}">
        <p14:creationId xmlns:p14="http://schemas.microsoft.com/office/powerpoint/2010/main" val="8224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52400"/>
            <a:ext cx="8311998" cy="762000"/>
          </a:xfrm>
        </p:spPr>
        <p:txBody>
          <a:bodyPr/>
          <a:lstStyle/>
          <a:p>
            <a:r>
              <a:rPr lang="en-US" sz="2700" dirty="0"/>
              <a:t>Outcomes of Recent ICG CARIBE EWS</a:t>
            </a:r>
            <a:br>
              <a:rPr lang="en-US" sz="2700" dirty="0"/>
            </a:br>
            <a:r>
              <a:rPr lang="en-US" sz="2700" dirty="0"/>
              <a:t>ICG CARIBE EWS Service Model</a:t>
            </a:r>
            <a:endParaRPr lang="en-US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62" y="1685926"/>
            <a:ext cx="5172779" cy="47123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1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762000"/>
          </a:xfrm>
        </p:spPr>
        <p:txBody>
          <a:bodyPr/>
          <a:lstStyle/>
          <a:p>
            <a:r>
              <a:rPr lang="en-US" dirty="0"/>
              <a:t>Outcomes from ICG-CARIBE EWS XII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</a:t>
            </a:r>
            <a:r>
              <a:rPr lang="en-US" dirty="0"/>
              <a:t>to share their experience using different communication </a:t>
            </a:r>
            <a:r>
              <a:rPr lang="en-US" dirty="0" smtClean="0"/>
              <a:t>means (problems e.g. false </a:t>
            </a:r>
            <a:r>
              <a:rPr lang="en-US" dirty="0"/>
              <a:t>alerts, and </a:t>
            </a:r>
            <a:r>
              <a:rPr lang="en-US" dirty="0" smtClean="0"/>
              <a:t>solutions) in </a:t>
            </a:r>
            <a:r>
              <a:rPr lang="en-US" dirty="0"/>
              <a:t>order to facilitate use of best practices based on actual experience;</a:t>
            </a:r>
          </a:p>
          <a:p>
            <a:r>
              <a:rPr lang="en-US" dirty="0"/>
              <a:t>Requests PTWC to assess the feasibility of issuing text products in French, and Spanish, in addition to English, and report back to the </a:t>
            </a:r>
            <a:r>
              <a:rPr lang="en-US" dirty="0" smtClean="0"/>
              <a:t>ICG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762000"/>
          </a:xfrm>
        </p:spPr>
        <p:txBody>
          <a:bodyPr/>
          <a:lstStyle/>
          <a:p>
            <a:r>
              <a:rPr lang="en-US" dirty="0"/>
              <a:t>Outcomes from ICG-CARIBE EWS XII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PTWC to provide Heads-up </a:t>
            </a:r>
            <a:r>
              <a:rPr lang="en-US" dirty="0"/>
              <a:t>SMS service, </a:t>
            </a:r>
            <a:r>
              <a:rPr lang="en-US" dirty="0" smtClean="0"/>
              <a:t>as </a:t>
            </a:r>
            <a:r>
              <a:rPr lang="en-US" dirty="0"/>
              <a:t>a two-year trial project for CARIBE EWS </a:t>
            </a:r>
            <a:r>
              <a:rPr lang="en-US" dirty="0" smtClean="0"/>
              <a:t>MS</a:t>
            </a:r>
            <a:endParaRPr lang="en-US" dirty="0"/>
          </a:p>
          <a:p>
            <a:r>
              <a:rPr lang="en-US" dirty="0" smtClean="0"/>
              <a:t>Gov’t of USA to develop </a:t>
            </a:r>
            <a:r>
              <a:rPr lang="en-US" dirty="0"/>
              <a:t>a new website (tsunami.gov</a:t>
            </a:r>
            <a:r>
              <a:rPr lang="en-US" dirty="0" smtClean="0"/>
              <a:t>) = PTWC information </a:t>
            </a:r>
            <a:r>
              <a:rPr lang="en-US" dirty="0"/>
              <a:t>and products </a:t>
            </a:r>
            <a:r>
              <a:rPr lang="en-US" dirty="0" smtClean="0"/>
              <a:t>+ US </a:t>
            </a:r>
            <a:r>
              <a:rPr lang="en-US" dirty="0"/>
              <a:t>National Tsunami Warning Center </a:t>
            </a:r>
            <a:r>
              <a:rPr lang="en-US" dirty="0" smtClean="0"/>
              <a:t>including status </a:t>
            </a:r>
            <a:r>
              <a:rPr lang="en-US" dirty="0"/>
              <a:t>of tsunami events both nationally and </a:t>
            </a:r>
            <a:r>
              <a:rPr lang="en-US" dirty="0" smtClean="0"/>
              <a:t>internationally</a:t>
            </a:r>
          </a:p>
          <a:p>
            <a:r>
              <a:rPr lang="en-US" dirty="0"/>
              <a:t>Caribe </a:t>
            </a:r>
            <a:r>
              <a:rPr lang="en-US" dirty="0" smtClean="0"/>
              <a:t>Wave18 on Thursday </a:t>
            </a:r>
            <a:r>
              <a:rPr lang="en-US" dirty="0"/>
              <a:t>March 15, 2018</a:t>
            </a:r>
          </a:p>
        </p:txBody>
      </p:sp>
    </p:spTree>
    <p:extLst>
      <p:ext uri="{BB962C8B-B14F-4D97-AF65-F5344CB8AC3E}">
        <p14:creationId xmlns:p14="http://schemas.microsoft.com/office/powerpoint/2010/main" val="41162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762000"/>
          </a:xfrm>
        </p:spPr>
        <p:txBody>
          <a:bodyPr/>
          <a:lstStyle/>
          <a:p>
            <a:r>
              <a:rPr lang="en-US" dirty="0"/>
              <a:t>Outcomes from ICG-CARIBE EWS XII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Tsunami </a:t>
            </a:r>
            <a:r>
              <a:rPr lang="en-US" dirty="0"/>
              <a:t>Ready Task </a:t>
            </a:r>
            <a:r>
              <a:rPr lang="en-US" dirty="0" smtClean="0"/>
              <a:t>to: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Support piloting </a:t>
            </a:r>
            <a:r>
              <a:rPr lang="en-US" dirty="0"/>
              <a:t>of the CARIBE EWS Tsunami Ready </a:t>
            </a:r>
            <a:r>
              <a:rPr lang="en-US" dirty="0" smtClean="0"/>
              <a:t>guidelines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Contribute </a:t>
            </a:r>
            <a:r>
              <a:rPr lang="en-US" dirty="0"/>
              <a:t>to the development of consistent global guidelines that are harmonized between the ICGs as recommended by </a:t>
            </a:r>
            <a:r>
              <a:rPr lang="en-US" dirty="0" smtClean="0"/>
              <a:t>TOWS-X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an evaluation instrument </a:t>
            </a:r>
            <a:r>
              <a:rPr lang="en-US" dirty="0" smtClean="0"/>
              <a:t>to measure the </a:t>
            </a:r>
            <a:r>
              <a:rPr lang="en-US" dirty="0"/>
              <a:t>effectiveness of CARIBE EWS Tsunami Ready Guidelines in the pilot </a:t>
            </a:r>
            <a:r>
              <a:rPr lang="en-US" dirty="0" smtClean="0"/>
              <a:t>communities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762000"/>
          </a:xfrm>
        </p:spPr>
        <p:txBody>
          <a:bodyPr/>
          <a:lstStyle/>
          <a:p>
            <a:r>
              <a:rPr lang="en-US" dirty="0"/>
              <a:t>Outcomes from ICG-CARIBE EWS XII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Renewal </a:t>
            </a:r>
            <a:r>
              <a:rPr lang="en-US" dirty="0"/>
              <a:t>of </a:t>
            </a:r>
            <a:r>
              <a:rPr lang="en-US" dirty="0" smtClean="0"/>
              <a:t>CARIBE EWS Tsunami Ready recognition be </a:t>
            </a:r>
            <a:r>
              <a:rPr lang="en-US" dirty="0"/>
              <a:t>changed from three to four </a:t>
            </a:r>
            <a:r>
              <a:rPr lang="en-US" dirty="0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Thank You</a:t>
            </a:r>
            <a:endParaRPr lang="en-US" sz="9600" dirty="0">
              <a:solidFill>
                <a:srgbClr val="2C30E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auto"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defRPr/>
            </a:pPr>
            <a:r>
              <a:rPr lang="en-US" altLang="en-US" sz="3200" dirty="0">
                <a:solidFill>
                  <a:prstClr val="black">
                    <a:tint val="75000"/>
                  </a:prstClr>
                </a:solidFill>
              </a:rPr>
              <a:t>Alison Brome</a:t>
            </a:r>
          </a:p>
          <a:p>
            <a:pPr lvl="0" fontAlgn="auto"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defRPr/>
            </a:pPr>
            <a:r>
              <a:rPr lang="en-US" altLang="en-US" dirty="0">
                <a:solidFill>
                  <a:prstClr val="black">
                    <a:tint val="75000"/>
                  </a:prstClr>
                </a:solidFill>
              </a:rPr>
              <a:t> UNESCO/IOC Caribbean Tsunami Information Centre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" y="282575"/>
            <a:ext cx="1935078" cy="559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9" y="222137"/>
            <a:ext cx="776571" cy="58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24" y="313193"/>
            <a:ext cx="870357" cy="402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257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584"/>
            <a:ext cx="7359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logo for Ministry of Foreign Affairs, Netherla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378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775" y="1008063"/>
            <a:ext cx="2901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Regional Training Workshop on Pacific Tsunami Warning Center Enhanced Tsunami Products for ICG/CARIBE 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31 October – 02 November,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Cartagena, Colombia</a:t>
            </a:r>
          </a:p>
        </p:txBody>
      </p:sp>
    </p:spTree>
    <p:extLst>
      <p:ext uri="{BB962C8B-B14F-4D97-AF65-F5344CB8AC3E}">
        <p14:creationId xmlns:p14="http://schemas.microsoft.com/office/powerpoint/2010/main" val="30454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11" y="239576"/>
            <a:ext cx="8001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International Structure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246484"/>
            <a:ext cx="8033526" cy="53446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700" dirty="0"/>
              <a:t>Why is it Needed?</a:t>
            </a:r>
          </a:p>
          <a:p>
            <a:pPr eaLnBrk="1" hangingPunct="1"/>
            <a:r>
              <a:rPr lang="en-US" altLang="en-US" sz="2300" b="0" dirty="0"/>
              <a:t>Tsunamis Cross Oceans and Seas in Hours – Need Rapid Information from Other Countries to Assess</a:t>
            </a:r>
          </a:p>
          <a:p>
            <a:pPr eaLnBrk="1" hangingPunct="1"/>
            <a:r>
              <a:rPr lang="en-US" altLang="en-US" sz="2300" b="0" dirty="0"/>
              <a:t>Regional </a:t>
            </a:r>
            <a:r>
              <a:rPr lang="en-US" altLang="en-US" sz="2300" b="0" dirty="0" smtClean="0"/>
              <a:t>Tsunami Service Providers </a:t>
            </a:r>
            <a:r>
              <a:rPr lang="en-US" altLang="en-US" sz="2300" b="0" dirty="0"/>
              <a:t>can do Tsunami Threat Assessment for Many Countries</a:t>
            </a:r>
          </a:p>
          <a:p>
            <a:pPr eaLnBrk="1" hangingPunct="1"/>
            <a:r>
              <a:rPr lang="en-US" altLang="en-US" sz="2300" b="0" dirty="0"/>
              <a:t>Tsunamis are Rare – Learn from Experience of Other Countries for Warning and Mitigation</a:t>
            </a:r>
          </a:p>
          <a:p>
            <a:pPr eaLnBrk="1" hangingPunct="1"/>
            <a:r>
              <a:rPr lang="en-US" altLang="en-US" sz="2300" b="0" dirty="0"/>
              <a:t>Tsunami Science is Multidisciplinary with Few Scientists – International Exchange of Results</a:t>
            </a:r>
          </a:p>
          <a:p>
            <a:pPr marL="0" indent="0" eaLnBrk="1" hangingPunct="1">
              <a:buNone/>
            </a:pPr>
            <a:r>
              <a:rPr lang="en-US" altLang="en-US" sz="2700" dirty="0"/>
              <a:t>UNESCO/IOC Tsunami Program</a:t>
            </a:r>
            <a:endParaRPr lang="en-US" altLang="en-US" sz="2700" dirty="0"/>
          </a:p>
          <a:p>
            <a:pPr eaLnBrk="1" hangingPunct="1"/>
            <a:r>
              <a:rPr lang="en-US" altLang="en-US" sz="2300" b="0" dirty="0"/>
              <a:t>Started in 1965 with Pacific System after 1960 Pacific-wide Tsunami from Chile Mw 9.5 Quake</a:t>
            </a:r>
          </a:p>
          <a:p>
            <a:pPr eaLnBrk="1" hangingPunct="1"/>
            <a:r>
              <a:rPr lang="en-US" altLang="en-US" sz="2300" b="0" dirty="0"/>
              <a:t>Expanded in 2005 to Indian Ocean, Caribbean, and NE Atlantic – Mediterranean after 2004 Indian Ocean-wide Tsunami from Indonesia</a:t>
            </a:r>
            <a:endParaRPr lang="en-US" altLang="en-US" sz="2300" dirty="0"/>
          </a:p>
          <a:p>
            <a:pPr lvl="1" eaLnBrk="1" hangingPunct="1"/>
            <a:endParaRPr lang="en-US" altLang="en-US" sz="2300" dirty="0"/>
          </a:p>
          <a:p>
            <a:pPr lvl="1" eaLnBrk="1" hangingPunct="1"/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378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CARIBE 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UNESCO/IOC led</a:t>
            </a:r>
          </a:p>
          <a:p>
            <a:r>
              <a:rPr lang="en-US" sz="2700" dirty="0" smtClean="0"/>
              <a:t>12 </a:t>
            </a:r>
            <a:r>
              <a:rPr lang="en-US" sz="2700" dirty="0"/>
              <a:t>Sessions held since 2006, most recent </a:t>
            </a:r>
            <a:r>
              <a:rPr lang="en-US" sz="2700" dirty="0" smtClean="0"/>
              <a:t>in Puntarenas</a:t>
            </a:r>
            <a:r>
              <a:rPr lang="en-US" sz="2700" dirty="0"/>
              <a:t>, Costa Rica, from </a:t>
            </a:r>
            <a:r>
              <a:rPr lang="en-US" sz="2700" dirty="0" smtClean="0"/>
              <a:t>May </a:t>
            </a:r>
            <a:r>
              <a:rPr lang="en-US" sz="2700" dirty="0"/>
              <a:t>2017</a:t>
            </a:r>
          </a:p>
          <a:p>
            <a:r>
              <a:rPr lang="en-US" sz="2700" dirty="0" smtClean="0"/>
              <a:t>48 Members - </a:t>
            </a:r>
            <a:r>
              <a:rPr lang="en-US" sz="2500" b="0" dirty="0" smtClean="0"/>
              <a:t>Member States,  </a:t>
            </a:r>
            <a:r>
              <a:rPr lang="en-US" sz="2500" b="0" dirty="0"/>
              <a:t>UNESCO Associate Member </a:t>
            </a:r>
            <a:r>
              <a:rPr lang="en-US" sz="2500" b="0" dirty="0" smtClean="0"/>
              <a:t>States and 12 </a:t>
            </a:r>
            <a:r>
              <a:rPr lang="en-US" sz="2500" b="0" dirty="0"/>
              <a:t>Territories, Overseas Territories, States of Member States</a:t>
            </a:r>
          </a:p>
          <a:p>
            <a:r>
              <a:rPr lang="en-US" sz="2700" dirty="0"/>
              <a:t>Organizations Supporting CARIBE EWS</a:t>
            </a:r>
          </a:p>
          <a:p>
            <a:pPr lvl="1"/>
            <a:r>
              <a:rPr lang="en-US" sz="2500" dirty="0"/>
              <a:t>Caribbean Tsunami Information </a:t>
            </a:r>
            <a:r>
              <a:rPr lang="en-US" sz="2500" dirty="0" smtClean="0"/>
              <a:t>Centre</a:t>
            </a:r>
            <a:endParaRPr lang="en-US" sz="2500" dirty="0"/>
          </a:p>
          <a:p>
            <a:pPr lvl="1"/>
            <a:r>
              <a:rPr lang="en-US" sz="2500" dirty="0"/>
              <a:t>Pacific Tsunami Warning Center</a:t>
            </a:r>
          </a:p>
          <a:p>
            <a:pPr lvl="1"/>
            <a:r>
              <a:rPr lang="en-US" sz="2500" dirty="0"/>
              <a:t>Caribbean Tsunami Warning Program	</a:t>
            </a:r>
          </a:p>
          <a:p>
            <a:pPr lvl="1"/>
            <a:endParaRPr lang="en-US" sz="25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28" y="39568"/>
            <a:ext cx="2741092" cy="12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11" y="1524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IOC Tsunami Program Coverage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091"/>
            <a:ext cx="9144000" cy="36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9" y="1582617"/>
            <a:ext cx="8405036" cy="4973883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43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IOC Tsunami Program Coverage</a:t>
            </a:r>
          </a:p>
        </p:txBody>
      </p:sp>
    </p:spTree>
    <p:extLst>
      <p:ext uri="{BB962C8B-B14F-4D97-AF65-F5344CB8AC3E}">
        <p14:creationId xmlns:p14="http://schemas.microsoft.com/office/powerpoint/2010/main" val="4950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11" y="1524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Member State Participation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1"/>
            <a:ext cx="8435975" cy="5573256"/>
          </a:xfrm>
        </p:spPr>
        <p:txBody>
          <a:bodyPr/>
          <a:lstStyle/>
          <a:p>
            <a:pPr eaLnBrk="1" hangingPunct="1"/>
            <a:r>
              <a:rPr lang="en-US" altLang="en-US" sz="2700" b="0" dirty="0"/>
              <a:t>Countries request to IOC to be a </a:t>
            </a:r>
            <a:r>
              <a:rPr lang="en-US" altLang="en-US" sz="2700" dirty="0">
                <a:solidFill>
                  <a:srgbClr val="0000CC"/>
                </a:solidFill>
              </a:rPr>
              <a:t>Member State</a:t>
            </a:r>
            <a:r>
              <a:rPr lang="en-US" altLang="en-US" sz="2700" dirty="0"/>
              <a:t> </a:t>
            </a:r>
            <a:r>
              <a:rPr lang="en-US" altLang="en-US" sz="2700" b="0" dirty="0"/>
              <a:t>of System(s) through official channels.</a:t>
            </a:r>
          </a:p>
          <a:p>
            <a:pPr eaLnBrk="1" hangingPunct="1"/>
            <a:r>
              <a:rPr lang="en-US" altLang="en-US" sz="2700" b="0" dirty="0"/>
              <a:t>Member States designate a Person as their </a:t>
            </a:r>
            <a:r>
              <a:rPr lang="en-US" altLang="en-US" sz="2700" dirty="0" smtClean="0">
                <a:solidFill>
                  <a:srgbClr val="0000CC"/>
                </a:solidFill>
              </a:rPr>
              <a:t>Tsunami</a:t>
            </a:r>
            <a:r>
              <a:rPr lang="en-US" altLang="en-US" sz="2700" dirty="0" smtClean="0">
                <a:solidFill>
                  <a:srgbClr val="0000FF"/>
                </a:solidFill>
              </a:rPr>
              <a:t> </a:t>
            </a:r>
            <a:r>
              <a:rPr lang="en-US" altLang="en-US" sz="2700" dirty="0" smtClean="0">
                <a:solidFill>
                  <a:srgbClr val="0000CC"/>
                </a:solidFill>
              </a:rPr>
              <a:t>National </a:t>
            </a:r>
            <a:r>
              <a:rPr lang="en-US" altLang="en-US" sz="2700" dirty="0">
                <a:solidFill>
                  <a:srgbClr val="0000CC"/>
                </a:solidFill>
              </a:rPr>
              <a:t>Contact </a:t>
            </a:r>
            <a:r>
              <a:rPr lang="en-US" altLang="en-US" sz="2700" b="0" dirty="0"/>
              <a:t>for official </a:t>
            </a:r>
            <a:r>
              <a:rPr lang="en-US" altLang="en-US" sz="2700" b="0" dirty="0"/>
              <a:t>c</a:t>
            </a:r>
            <a:r>
              <a:rPr lang="en-US" altLang="en-US" sz="2700" b="0" dirty="0"/>
              <a:t>ommunication and to represent country in the system’s </a:t>
            </a:r>
            <a:r>
              <a:rPr lang="en-US" altLang="en-US" sz="2700" dirty="0">
                <a:solidFill>
                  <a:srgbClr val="0000CC"/>
                </a:solidFill>
              </a:rPr>
              <a:t>Intergovernmental Coordination Group (ICG)</a:t>
            </a:r>
          </a:p>
          <a:p>
            <a:pPr eaLnBrk="1" hangingPunct="1"/>
            <a:r>
              <a:rPr lang="en-US" altLang="en-US" sz="2700" b="0" dirty="0"/>
              <a:t>Member States designate a 24x7 office as their </a:t>
            </a:r>
            <a:r>
              <a:rPr lang="en-US" altLang="en-US" sz="2700" dirty="0">
                <a:solidFill>
                  <a:srgbClr val="0000CC"/>
                </a:solidFill>
              </a:rPr>
              <a:t>Tsunami Warning Focal Point (TWFP) </a:t>
            </a:r>
            <a:r>
              <a:rPr lang="en-US" altLang="en-US" sz="2700" b="0" dirty="0"/>
              <a:t>to receive urgent information from regional centers or other contacts during events.</a:t>
            </a:r>
          </a:p>
          <a:p>
            <a:pPr eaLnBrk="1" hangingPunct="1"/>
            <a:r>
              <a:rPr lang="en-US" altLang="en-US" sz="2700" b="0" dirty="0"/>
              <a:t>Member States may designate an office as their </a:t>
            </a:r>
            <a:r>
              <a:rPr lang="en-US" altLang="en-US" sz="2700" dirty="0">
                <a:solidFill>
                  <a:srgbClr val="0000CC"/>
                </a:solidFill>
              </a:rPr>
              <a:t>National Tsunami Warning Center (NTWC) </a:t>
            </a:r>
            <a:r>
              <a:rPr lang="en-US" altLang="en-US" sz="2700" b="0" dirty="0"/>
              <a:t>that is responsible for issuing warnings within the country.</a:t>
            </a:r>
          </a:p>
          <a:p>
            <a:pPr lvl="1" eaLnBrk="1" hangingPunct="1"/>
            <a:endParaRPr lang="en-US" altLang="en-US" sz="2700" dirty="0"/>
          </a:p>
          <a:p>
            <a:pPr lvl="1" eaLnBrk="1" hangingPunct="1"/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533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My Documents\UNDP - CTIC\CTIC Director\CTIC Activities &amp; Expenditure\2014\CTIC Website\Revised Advertisement\Website Content\Photos &amp; Videos\4AF57396-BC2D-4CD1-B966-5AC4B0798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94" y="152400"/>
            <a:ext cx="8879895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Outcomes from </a:t>
            </a:r>
            <a:r>
              <a:rPr lang="en-US" altLang="en-US" dirty="0" smtClean="0"/>
              <a:t>ICG-CARIBE EWS XII</a:t>
            </a:r>
            <a:endParaRPr lang="en-US" altLang="en-US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71575"/>
            <a:ext cx="8435975" cy="54684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Member </a:t>
            </a:r>
            <a:r>
              <a:rPr lang="en-US" altLang="en-US" dirty="0"/>
              <a:t>States </a:t>
            </a:r>
            <a:r>
              <a:rPr lang="en-US" altLang="en-US" dirty="0" smtClean="0"/>
              <a:t>(MS) use </a:t>
            </a:r>
            <a:r>
              <a:rPr lang="en-US" altLang="en-US" dirty="0"/>
              <a:t>as many ways of receiving Tsunami Service Provider (TSP) products as </a:t>
            </a:r>
            <a:r>
              <a:rPr lang="en-US" altLang="en-US" dirty="0" smtClean="0"/>
              <a:t>possible and provide updates </a:t>
            </a:r>
          </a:p>
          <a:p>
            <a:pPr eaLnBrk="1" hangingPunct="1"/>
            <a:r>
              <a:rPr lang="en-US" altLang="en-US" dirty="0" smtClean="0"/>
              <a:t>MS use of multiple </a:t>
            </a:r>
            <a:r>
              <a:rPr lang="en-US" altLang="en-US" dirty="0"/>
              <a:t>communication methods (including volunteer amateur radio organizations</a:t>
            </a:r>
            <a:r>
              <a:rPr lang="en-US" altLang="en-US" dirty="0" smtClean="0"/>
              <a:t>) to disseminate </a:t>
            </a:r>
            <a:r>
              <a:rPr lang="en-US" altLang="en-US" dirty="0"/>
              <a:t>tsunami forecast and warning </a:t>
            </a:r>
            <a:r>
              <a:rPr lang="en-US" altLang="en-US" dirty="0" smtClean="0"/>
              <a:t>products in-country  </a:t>
            </a:r>
          </a:p>
          <a:p>
            <a:pPr eaLnBrk="1" hangingPunct="1"/>
            <a:r>
              <a:rPr lang="en-US" altLang="en-US" dirty="0" smtClean="0"/>
              <a:t>All communication methods to be used be documented </a:t>
            </a:r>
            <a:r>
              <a:rPr lang="en-US" altLang="en-US" dirty="0"/>
              <a:t>in local Standard Operating Procedures (</a:t>
            </a:r>
            <a:r>
              <a:rPr lang="en-US" altLang="en-US" dirty="0" smtClean="0"/>
              <a:t>SOPs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94" y="152400"/>
            <a:ext cx="8879895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Outcomes </a:t>
            </a:r>
            <a:r>
              <a:rPr lang="en-US" altLang="en-US" dirty="0" smtClean="0"/>
              <a:t>from ICG-CARIBE EWS XII</a:t>
            </a:r>
            <a:endParaRPr lang="en-US" altLang="en-US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71575"/>
            <a:ext cx="8435975" cy="5468480"/>
          </a:xfrm>
        </p:spPr>
        <p:txBody>
          <a:bodyPr/>
          <a:lstStyle/>
          <a:p>
            <a:pPr lvl="0" eaLnBrk="1" hangingPunct="1">
              <a:buClr>
                <a:srgbClr val="CC0000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To promote </a:t>
            </a:r>
            <a:r>
              <a:rPr lang="en-US" altLang="en-US" dirty="0">
                <a:solidFill>
                  <a:srgbClr val="000000"/>
                </a:solidFill>
              </a:rPr>
              <a:t>good practices in the use of social media for official tsunami warning dissemination, MS </a:t>
            </a:r>
            <a:r>
              <a:rPr lang="en-US" altLang="en-US" dirty="0" smtClean="0">
                <a:solidFill>
                  <a:srgbClr val="000000"/>
                </a:solidFill>
              </a:rPr>
              <a:t>review </a:t>
            </a:r>
            <a:r>
              <a:rPr lang="en-US" altLang="en-US" dirty="0">
                <a:solidFill>
                  <a:srgbClr val="000000"/>
                </a:solidFill>
              </a:rPr>
              <a:t>and comment </a:t>
            </a:r>
            <a:r>
              <a:rPr lang="en-US" altLang="en-US" dirty="0" smtClean="0">
                <a:solidFill>
                  <a:srgbClr val="000000"/>
                </a:solidFill>
              </a:rPr>
              <a:t>on:</a:t>
            </a:r>
            <a:endParaRPr lang="en-US" altLang="en-US" dirty="0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Proposal </a:t>
            </a:r>
            <a:r>
              <a:rPr lang="en-US" altLang="en-US" dirty="0">
                <a:solidFill>
                  <a:srgbClr val="000000"/>
                </a:solidFill>
              </a:rPr>
              <a:t>for a Training Program on Tsunamis Risk for Social Communicators</a:t>
            </a:r>
          </a:p>
          <a:p>
            <a:pPr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Proposal </a:t>
            </a:r>
            <a:r>
              <a:rPr lang="en-US" altLang="en-US" dirty="0">
                <a:solidFill>
                  <a:srgbClr val="000000"/>
                </a:solidFill>
              </a:rPr>
              <a:t>for the use of social networks (web 2.0) for the communication of early tsunami warnings, and feedback of information on the impact of </a:t>
            </a:r>
            <a:r>
              <a:rPr lang="en-US" altLang="en-US" dirty="0" smtClean="0">
                <a:solidFill>
                  <a:srgbClr val="000000"/>
                </a:solidFill>
              </a:rPr>
              <a:t>tsunamis</a:t>
            </a:r>
            <a:endParaRPr lang="en-US" altLang="en-US" dirty="0">
              <a:solidFill>
                <a:srgbClr val="000000"/>
              </a:solidFill>
            </a:endParaRPr>
          </a:p>
          <a:p>
            <a:pPr marL="0" lvl="0" indent="0" eaLnBrk="1" hangingPunct="1">
              <a:buClr>
                <a:srgbClr val="CC0000"/>
              </a:buClr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to support its </a:t>
            </a:r>
            <a:r>
              <a:rPr lang="en-US" altLang="en-US" dirty="0">
                <a:solidFill>
                  <a:srgbClr val="000000"/>
                </a:solidFill>
              </a:rPr>
              <a:t>adoption at the next </a:t>
            </a:r>
            <a:r>
              <a:rPr lang="en-US" altLang="en-US" dirty="0" smtClean="0">
                <a:solidFill>
                  <a:srgbClr val="000000"/>
                </a:solidFill>
              </a:rPr>
              <a:t>ICG Meeting</a:t>
            </a:r>
            <a:endParaRPr lang="en-US" altLang="en-US" dirty="0">
              <a:solidFill>
                <a:srgbClr val="000000"/>
              </a:solidFill>
            </a:endParaRPr>
          </a:p>
          <a:p>
            <a:pPr lvl="0" eaLnBrk="1" hangingPunct="1">
              <a:buClr>
                <a:srgbClr val="CC0000"/>
              </a:buClr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TWP2017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TTI.McKinnie">
  <a:themeElements>
    <a:clrScheme name="1_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ITTI.McKinn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CTWP2017_theme</Template>
  <TotalTime>80</TotalTime>
  <Words>735</Words>
  <Application>Microsoft Office PowerPoint</Application>
  <PresentationFormat>On-screen Show (4:3)</PresentationFormat>
  <Paragraphs>68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CTWP2017_theme</vt:lpstr>
      <vt:lpstr>1_ITTI.McKinnie</vt:lpstr>
      <vt:lpstr>1.4 Regional Training Workshop on Pacific Tsunami Warning Center Enhanced Tsunami Products for ICG/CARIBE EWS: ICG/CARIBE-EWS XII Outcomes</vt:lpstr>
      <vt:lpstr>International Structure</vt:lpstr>
      <vt:lpstr>CARIBE EWS</vt:lpstr>
      <vt:lpstr>IOC Tsunami Program Coverage</vt:lpstr>
      <vt:lpstr>IOC Tsunami Program Coverage</vt:lpstr>
      <vt:lpstr>Member State Participation</vt:lpstr>
      <vt:lpstr>PowerPoint Presentation</vt:lpstr>
      <vt:lpstr>Outcomes from ICG-CARIBE EWS XII</vt:lpstr>
      <vt:lpstr>Outcomes from ICG-CARIBE EWS XII</vt:lpstr>
      <vt:lpstr>Outcomes from ICG-CARIBE EWS XII</vt:lpstr>
      <vt:lpstr>Outcomes of Recent ICG CARIBE EWS ICG CARIBE EWS Service Model</vt:lpstr>
      <vt:lpstr>Outcomes from ICG-CARIBE EWS XII</vt:lpstr>
      <vt:lpstr>Outcomes from ICG-CARIBE EWS XII</vt:lpstr>
      <vt:lpstr>Outcomes from ICG-CARIBE EWS XII</vt:lpstr>
      <vt:lpstr>Outcomes from ICG-CARIBE EWS XII</vt:lpstr>
      <vt:lpstr>Thank You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3.5ICG/CARIBE-EWS Country SOPs – Readiness, Gaps, Actions:  2017 Hurricane Season – Lessons to be Learned</dc:title>
  <dc:creator>CTWP.SAD</dc:creator>
  <cp:lastModifiedBy>Alison Brome</cp:lastModifiedBy>
  <cp:revision>9</cp:revision>
  <dcterms:created xsi:type="dcterms:W3CDTF">2017-10-24T14:54:12Z</dcterms:created>
  <dcterms:modified xsi:type="dcterms:W3CDTF">2017-10-31T14:32:32Z</dcterms:modified>
</cp:coreProperties>
</file>