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52" r:id="rId2"/>
    <p:sldMasterId id="2147483721" r:id="rId3"/>
    <p:sldMasterId id="2147483726" r:id="rId4"/>
    <p:sldMasterId id="2147483773" r:id="rId5"/>
    <p:sldMasterId id="2147483766" r:id="rId6"/>
    <p:sldMasterId id="2147483759" r:id="rId7"/>
    <p:sldMasterId id="2147483739" r:id="rId8"/>
  </p:sldMasterIdLst>
  <p:notesMasterIdLst>
    <p:notesMasterId r:id="rId34"/>
  </p:notesMasterIdLst>
  <p:handoutMasterIdLst>
    <p:handoutMasterId r:id="rId35"/>
  </p:handoutMasterIdLst>
  <p:sldIdLst>
    <p:sldId id="256" r:id="rId9"/>
    <p:sldId id="579" r:id="rId10"/>
    <p:sldId id="580" r:id="rId11"/>
    <p:sldId id="592" r:id="rId12"/>
    <p:sldId id="581" r:id="rId13"/>
    <p:sldId id="583" r:id="rId14"/>
    <p:sldId id="591" r:id="rId15"/>
    <p:sldId id="593" r:id="rId16"/>
    <p:sldId id="547" r:id="rId17"/>
    <p:sldId id="561" r:id="rId18"/>
    <p:sldId id="536" r:id="rId19"/>
    <p:sldId id="470" r:id="rId20"/>
    <p:sldId id="521" r:id="rId21"/>
    <p:sldId id="522" r:id="rId22"/>
    <p:sldId id="565" r:id="rId23"/>
    <p:sldId id="543" r:id="rId24"/>
    <p:sldId id="570" r:id="rId25"/>
    <p:sldId id="571" r:id="rId26"/>
    <p:sldId id="572" r:id="rId27"/>
    <p:sldId id="573" r:id="rId28"/>
    <p:sldId id="574" r:id="rId29"/>
    <p:sldId id="575" r:id="rId30"/>
    <p:sldId id="576" r:id="rId31"/>
    <p:sldId id="563" r:id="rId32"/>
    <p:sldId id="569" r:id="rId33"/>
  </p:sldIdLst>
  <p:sldSz cx="12192000" cy="6858000"/>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69904" autoAdjust="0"/>
  </p:normalViewPr>
  <p:slideViewPr>
    <p:cSldViewPr snapToGrid="0">
      <p:cViewPr varScale="1">
        <p:scale>
          <a:sx n="59" d="100"/>
          <a:sy n="59" d="100"/>
        </p:scale>
        <p:origin x="1152" y="6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72F9C53C-1D88-4B1D-AA00-D774977BBB50}" type="datetimeFigureOut">
              <a:rPr lang="en-GB" smtClean="0"/>
              <a:t>16/05/2018</a:t>
            </a:fld>
            <a:endParaRPr lang="en-GB"/>
          </a:p>
        </p:txBody>
      </p:sp>
      <p:sp>
        <p:nvSpPr>
          <p:cNvPr id="4" name="Footer Placeholder 3"/>
          <p:cNvSpPr>
            <a:spLocks noGrp="1"/>
          </p:cNvSpPr>
          <p:nvPr>
            <p:ph type="ftr" sz="quarter" idx="2"/>
          </p:nvPr>
        </p:nvSpPr>
        <p:spPr>
          <a:xfrm>
            <a:off x="0" y="9409113"/>
            <a:ext cx="294481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09113"/>
            <a:ext cx="2944813" cy="496887"/>
          </a:xfrm>
          <a:prstGeom prst="rect">
            <a:avLst/>
          </a:prstGeom>
        </p:spPr>
        <p:txBody>
          <a:bodyPr vert="horz" lIns="91440" tIns="45720" rIns="91440" bIns="45720" rtlCol="0" anchor="b"/>
          <a:lstStyle>
            <a:lvl1pPr algn="r">
              <a:defRPr sz="1200"/>
            </a:lvl1pPr>
          </a:lstStyle>
          <a:p>
            <a:fld id="{9F2F633C-7015-4A31-9900-E70EA063CD5B}" type="slidenum">
              <a:rPr lang="en-GB" smtClean="0"/>
              <a:t>‹#›</a:t>
            </a:fld>
            <a:endParaRPr lang="en-GB"/>
          </a:p>
        </p:txBody>
      </p:sp>
    </p:spTree>
    <p:extLst>
      <p:ext uri="{BB962C8B-B14F-4D97-AF65-F5344CB8AC3E}">
        <p14:creationId xmlns:p14="http://schemas.microsoft.com/office/powerpoint/2010/main" val="2488174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EBF6B6CC-F978-4F94-B19E-BAC4F7AB82C2}" type="datetimeFigureOut">
              <a:rPr lang="en-GB" smtClean="0"/>
              <a:t>16/05/2018</a:t>
            </a:fld>
            <a:endParaRPr lang="en-GB"/>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DB018B31-50F4-4B8A-BF96-7B96AA8223E5}" type="slidenum">
              <a:rPr lang="en-GB" smtClean="0"/>
              <a:t>‹#›</a:t>
            </a:fld>
            <a:endParaRPr lang="en-GB"/>
          </a:p>
        </p:txBody>
      </p:sp>
    </p:spTree>
    <p:extLst>
      <p:ext uri="{BB962C8B-B14F-4D97-AF65-F5344CB8AC3E}">
        <p14:creationId xmlns:p14="http://schemas.microsoft.com/office/powerpoint/2010/main" val="383628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1</a:t>
            </a:fld>
            <a:endParaRPr lang="en-US"/>
          </a:p>
        </p:txBody>
      </p:sp>
    </p:spTree>
    <p:extLst>
      <p:ext uri="{BB962C8B-B14F-4D97-AF65-F5344CB8AC3E}">
        <p14:creationId xmlns:p14="http://schemas.microsoft.com/office/powerpoint/2010/main" val="3884757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Geographical distribution of the standard deviation of the difference (SDD) between </a:t>
            </a:r>
            <a:r>
              <a:rPr lang="en-GB" dirty="0" smtClean="0"/>
              <a:t>Sentinel-3A </a:t>
            </a:r>
            <a:r>
              <a:rPr lang="en-GB" dirty="0"/>
              <a:t>and ECMWF model </a:t>
            </a:r>
            <a:r>
              <a:rPr lang="en-GB" dirty="0" smtClean="0"/>
              <a:t>surface wind speed </a:t>
            </a:r>
            <a:r>
              <a:rPr lang="en-GB" dirty="0"/>
              <a:t>in the Tropical Atlantic. The period covered is one year from 13 Dec. 2016 to 12 Dec. 2017. The </a:t>
            </a:r>
            <a:r>
              <a:rPr lang="en-GB" dirty="0" smtClean="0"/>
              <a:t>majority </a:t>
            </a:r>
            <a:r>
              <a:rPr lang="en-GB" dirty="0"/>
              <a:t>of the region has SDD values lower than </a:t>
            </a:r>
            <a:r>
              <a:rPr lang="en-GB" dirty="0" smtClean="0"/>
              <a:t>~0.8 m/s. Higher values however, are bounded between the equator and latitude 10</a:t>
            </a:r>
            <a:r>
              <a:rPr lang="en-GB" dirty="0" smtClean="0">
                <a:sym typeface="Symbol" panose="05050102010706020507" pitchFamily="18" charset="2"/>
              </a:rPr>
              <a:t></a:t>
            </a:r>
            <a:r>
              <a:rPr lang="en-GB" dirty="0" smtClean="0"/>
              <a:t>N.</a:t>
            </a:r>
            <a:endParaRPr lang="en-GB" dirty="0"/>
          </a:p>
          <a:p>
            <a:endParaRPr lang="en-GB"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19</a:t>
            </a:fld>
            <a:endParaRPr lang="en-US"/>
          </a:p>
        </p:txBody>
      </p:sp>
    </p:spTree>
    <p:extLst>
      <p:ext uri="{BB962C8B-B14F-4D97-AF65-F5344CB8AC3E}">
        <p14:creationId xmlns:p14="http://schemas.microsoft.com/office/powerpoint/2010/main" val="2150541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9">
              <a:defRPr/>
            </a:pPr>
            <a:r>
              <a:rPr lang="en-GB" dirty="0"/>
              <a:t>And this is what we deliver to our community at a glance..</a:t>
            </a:r>
            <a:r>
              <a:rPr lang="en-GB" baseline="0" dirty="0"/>
              <a:t>.</a:t>
            </a:r>
          </a:p>
        </p:txBody>
      </p:sp>
      <p:sp>
        <p:nvSpPr>
          <p:cNvPr id="4" name="Slide Number Placeholder 3"/>
          <p:cNvSpPr>
            <a:spLocks noGrp="1"/>
          </p:cNvSpPr>
          <p:nvPr>
            <p:ph type="sldNum" sz="quarter" idx="10"/>
          </p:nvPr>
        </p:nvSpPr>
        <p:spPr/>
        <p:txBody>
          <a:bodyPr/>
          <a:lstStyle/>
          <a:p>
            <a:fld id="{2D03270C-FB42-C54A-AC71-B4EEB4FA7F1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52116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9">
              <a:defRPr/>
            </a:pPr>
            <a:r>
              <a:rPr lang="en-GB" dirty="0"/>
              <a:t>And this is what we deliver to our community at a glance..</a:t>
            </a:r>
            <a:r>
              <a:rPr lang="en-GB" baseline="0" dirty="0"/>
              <a:t>.</a:t>
            </a:r>
          </a:p>
        </p:txBody>
      </p:sp>
      <p:sp>
        <p:nvSpPr>
          <p:cNvPr id="4" name="Slide Number Placeholder 3"/>
          <p:cNvSpPr>
            <a:spLocks noGrp="1"/>
          </p:cNvSpPr>
          <p:nvPr>
            <p:ph type="sldNum" sz="quarter" idx="10"/>
          </p:nvPr>
        </p:nvSpPr>
        <p:spPr/>
        <p:txBody>
          <a:bodyPr/>
          <a:lstStyle/>
          <a:p>
            <a:fld id="{2D03270C-FB42-C54A-AC71-B4EEB4FA7F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8120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3200" b="1">
                <a:solidFill>
                  <a:schemeClr val="tx1"/>
                </a:solidFill>
                <a:latin typeface="Arial" panose="020B0604020202020204" pitchFamily="34" charset="0"/>
                <a:ea typeface="ＭＳ Ｐゴシック" panose="020B0600070205080204" pitchFamily="34" charset="-128"/>
              </a:defRPr>
            </a:lvl1pPr>
            <a:lvl2pPr marL="742950" indent="-285750" defTabSz="908050">
              <a:defRPr sz="3200" b="1">
                <a:solidFill>
                  <a:schemeClr val="tx1"/>
                </a:solidFill>
                <a:latin typeface="Arial" panose="020B0604020202020204" pitchFamily="34" charset="0"/>
                <a:ea typeface="ＭＳ Ｐゴシック" panose="020B0600070205080204" pitchFamily="34" charset="-128"/>
              </a:defRPr>
            </a:lvl2pPr>
            <a:lvl3pPr marL="1143000" indent="-228600" defTabSz="908050">
              <a:defRPr sz="3200" b="1">
                <a:solidFill>
                  <a:schemeClr val="tx1"/>
                </a:solidFill>
                <a:latin typeface="Arial" panose="020B0604020202020204" pitchFamily="34" charset="0"/>
                <a:ea typeface="ＭＳ Ｐゴシック" panose="020B0600070205080204" pitchFamily="34" charset="-128"/>
              </a:defRPr>
            </a:lvl3pPr>
            <a:lvl4pPr marL="1600200" indent="-228600" defTabSz="908050">
              <a:defRPr sz="3200" b="1">
                <a:solidFill>
                  <a:schemeClr val="tx1"/>
                </a:solidFill>
                <a:latin typeface="Arial" panose="020B0604020202020204" pitchFamily="34" charset="0"/>
                <a:ea typeface="ＭＳ Ｐゴシック" panose="020B0600070205080204" pitchFamily="34" charset="-128"/>
              </a:defRPr>
            </a:lvl4pPr>
            <a:lvl5pPr marL="2057400" indent="-228600" defTabSz="908050">
              <a:defRPr sz="3200" b="1">
                <a:solidFill>
                  <a:schemeClr val="tx1"/>
                </a:solidFill>
                <a:latin typeface="Arial" panose="020B0604020202020204" pitchFamily="34" charset="0"/>
                <a:ea typeface="ＭＳ Ｐゴシック" panose="020B0600070205080204" pitchFamily="34" charset="-128"/>
              </a:defRPr>
            </a:lvl5pPr>
            <a:lvl6pPr marL="2514600" indent="-228600" defTabSz="90805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defTabSz="90805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defTabSz="90805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defTabSz="90805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fld id="{D45063CA-5D38-4818-903B-A7F204A6E837}" type="slidenum">
              <a:rPr lang="en-GB" altLang="en-US" sz="1200" b="0"/>
              <a:pPr/>
              <a:t>2</a:t>
            </a:fld>
            <a:endParaRPr lang="en-GB" altLang="en-US" sz="1200" b="0"/>
          </a:p>
        </p:txBody>
      </p:sp>
      <p:sp>
        <p:nvSpPr>
          <p:cNvPr id="26627" name="Rectangle 2"/>
          <p:cNvSpPr>
            <a:spLocks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4261484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9">
              <a:defRPr/>
            </a:pPr>
            <a:r>
              <a:rPr lang="en-GB" dirty="0"/>
              <a:t>And this is what we deliver to our community at a glance..</a:t>
            </a:r>
            <a:r>
              <a:rPr lang="en-GB" baseline="0" dirty="0"/>
              <a:t>.</a:t>
            </a:r>
          </a:p>
        </p:txBody>
      </p:sp>
      <p:sp>
        <p:nvSpPr>
          <p:cNvPr id="4" name="Slide Number Placeholder 3"/>
          <p:cNvSpPr>
            <a:spLocks noGrp="1"/>
          </p:cNvSpPr>
          <p:nvPr>
            <p:ph type="sldNum" sz="quarter" idx="10"/>
          </p:nvPr>
        </p:nvSpPr>
        <p:spPr/>
        <p:txBody>
          <a:bodyPr/>
          <a:lstStyle/>
          <a:p>
            <a:fld id="{2D03270C-FB42-C54A-AC71-B4EEB4FA7F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494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9">
              <a:defRPr/>
            </a:pPr>
            <a:r>
              <a:rPr lang="en-GB" dirty="0"/>
              <a:t>And this is what we deliver to our community at a glance..</a:t>
            </a:r>
            <a:r>
              <a:rPr lang="en-GB" baseline="0" dirty="0"/>
              <a:t>.</a:t>
            </a:r>
          </a:p>
        </p:txBody>
      </p:sp>
      <p:sp>
        <p:nvSpPr>
          <p:cNvPr id="4" name="Slide Number Placeholder 3"/>
          <p:cNvSpPr>
            <a:spLocks noGrp="1"/>
          </p:cNvSpPr>
          <p:nvPr>
            <p:ph type="sldNum" sz="quarter" idx="10"/>
          </p:nvPr>
        </p:nvSpPr>
        <p:spPr/>
        <p:txBody>
          <a:bodyPr/>
          <a:lstStyle/>
          <a:p>
            <a:fld id="{2D03270C-FB42-C54A-AC71-B4EEB4FA7F1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6173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very clear task,</a:t>
            </a:r>
            <a:r>
              <a:rPr lang="en-GB" baseline="0" dirty="0"/>
              <a:t> to address what nations could and should not do at their individual level. The point was of course not to duplicate national capabilities, but to extend and complement them.</a:t>
            </a:r>
            <a:endParaRPr lang="en-GB" dirty="0"/>
          </a:p>
        </p:txBody>
      </p:sp>
      <p:sp>
        <p:nvSpPr>
          <p:cNvPr id="4" name="Slide Number Placeholder 3"/>
          <p:cNvSpPr>
            <a:spLocks noGrp="1"/>
          </p:cNvSpPr>
          <p:nvPr>
            <p:ph type="sldNum" sz="quarter" idx="10"/>
          </p:nvPr>
        </p:nvSpPr>
        <p:spPr/>
        <p:txBody>
          <a:bodyPr/>
          <a:lstStyle/>
          <a:p>
            <a:fld id="{DB018B31-50F4-4B8A-BF96-7B96AA8223E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964159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 few examples…</a:t>
            </a:r>
          </a:p>
        </p:txBody>
      </p:sp>
      <p:sp>
        <p:nvSpPr>
          <p:cNvPr id="4" name="Slide Number Placeholder 3"/>
          <p:cNvSpPr>
            <a:spLocks noGrp="1"/>
          </p:cNvSpPr>
          <p:nvPr>
            <p:ph type="sldNum" sz="quarter" idx="10"/>
          </p:nvPr>
        </p:nvSpPr>
        <p:spPr/>
        <p:txBody>
          <a:bodyPr/>
          <a:lstStyle/>
          <a:p>
            <a:fld id="{4A4C9662-06E5-48C2-8BC5-841DF549B062}"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531155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ECMWF became an</a:t>
            </a:r>
            <a:r>
              <a:rPr lang="en-US" baseline="0" dirty="0"/>
              <a:t> entrusted entity for the EU in November 2014, and has since then been operating on its behalf 2 services of the Copernicus </a:t>
            </a:r>
            <a:r>
              <a:rPr lang="en-US" baseline="0" dirty="0" err="1"/>
              <a:t>Programme</a:t>
            </a:r>
            <a:r>
              <a:rPr lang="en-US" baseline="0" dirty="0"/>
              <a:t>, CAMS and C3S and contributing to a third one, CEMS. (</a:t>
            </a:r>
            <a:r>
              <a:rPr lang="en-US" baseline="0" dirty="0">
                <a:solidFill>
                  <a:srgbClr val="FF0000"/>
                </a:solidFill>
              </a:rPr>
              <a:t>I am missing FIRE but will try to add something</a:t>
            </a:r>
            <a:r>
              <a:rPr lang="en-US" baseline="0" dirty="0"/>
              <a:t>)</a:t>
            </a:r>
            <a:endParaRPr lang="en-GB" dirty="0"/>
          </a:p>
        </p:txBody>
      </p:sp>
      <p:sp>
        <p:nvSpPr>
          <p:cNvPr id="4" name="Slide Number Placeholder 3"/>
          <p:cNvSpPr>
            <a:spLocks noGrp="1"/>
          </p:cNvSpPr>
          <p:nvPr>
            <p:ph type="sldNum" sz="quarter" idx="10"/>
          </p:nvPr>
        </p:nvSpPr>
        <p:spPr/>
        <p:txBody>
          <a:bodyPr/>
          <a:lstStyle/>
          <a:p>
            <a:fld id="{4A4C9662-06E5-48C2-8BC5-841DF549B06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16165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meet the requirements of our next HPC, we’ve had to accept the fact that we cannot continue to host our supercomputers here in Reading with our offices, and the data centre will now move to Italy</a:t>
            </a:r>
            <a:r>
              <a:rPr lang="en-GB" baseline="0" dirty="0"/>
              <a:t> and ready for operations in 2020.</a:t>
            </a:r>
            <a:endParaRPr lang="en-GB" dirty="0"/>
          </a:p>
        </p:txBody>
      </p:sp>
      <p:sp>
        <p:nvSpPr>
          <p:cNvPr id="4" name="Slide Number Placeholder 3"/>
          <p:cNvSpPr>
            <a:spLocks noGrp="1"/>
          </p:cNvSpPr>
          <p:nvPr>
            <p:ph type="sldNum" sz="quarter" idx="10"/>
          </p:nvPr>
        </p:nvSpPr>
        <p:spPr/>
        <p:txBody>
          <a:bodyPr/>
          <a:lstStyle/>
          <a:p>
            <a:fld id="{DB018B31-50F4-4B8A-BF96-7B96AA8223E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66521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I’ll just give you the headlines, which are that we our science is based on an Earth system approach, which is one of the three pillars of our ten year strategy.</a:t>
            </a:r>
          </a:p>
          <a:p>
            <a:endParaRPr lang="en-GB" dirty="0"/>
          </a:p>
        </p:txBody>
      </p:sp>
      <p:sp>
        <p:nvSpPr>
          <p:cNvPr id="4" name="Slide Number Placeholder 3"/>
          <p:cNvSpPr>
            <a:spLocks noGrp="1"/>
          </p:cNvSpPr>
          <p:nvPr>
            <p:ph type="sldNum" sz="quarter" idx="10"/>
          </p:nvPr>
        </p:nvSpPr>
        <p:spPr/>
        <p:txBody>
          <a:bodyPr/>
          <a:lstStyle/>
          <a:p>
            <a:fld id="{DB018B31-50F4-4B8A-BF96-7B96AA8223E5}" type="slidenum">
              <a:rPr lang="en-GB" smtClean="0"/>
              <a:t>16</a:t>
            </a:fld>
            <a:endParaRPr lang="en-GB"/>
          </a:p>
        </p:txBody>
      </p:sp>
    </p:spTree>
    <p:extLst>
      <p:ext uri="{BB962C8B-B14F-4D97-AF65-F5344CB8AC3E}">
        <p14:creationId xmlns:p14="http://schemas.microsoft.com/office/powerpoint/2010/main" val="9847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rPr>
              <a:t>© ECMWF </a:t>
            </a:r>
            <a:fld id="{D4C56AD5-C73F-B44A-96CB-E8BE2C5CB95A}" type="datetime4">
              <a:rPr lang="en-US" sz="900" smtClean="0">
                <a:solidFill>
                  <a:srgbClr val="4F81BD">
                    <a:lumMod val="75000"/>
                  </a:srgbClr>
                </a:solidFill>
              </a:rPr>
              <a:pPr defTabSz="457200">
                <a:defRPr/>
              </a:pPr>
              <a:t>May 16, 2018</a:t>
            </a:fld>
            <a:endParaRPr lang="en-US" sz="900" dirty="0">
              <a:solidFill>
                <a:srgbClr val="4F81BD">
                  <a:lumMod val="75000"/>
                </a:srgbClr>
              </a:solidFill>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r>
              <a:rPr lang="en-GB" dirty="0" err="1"/>
              <a:t>email@ddress</a:t>
            </a:r>
            <a:endParaRPr lang="en-GB" dirty="0"/>
          </a:p>
        </p:txBody>
      </p:sp>
    </p:spTree>
    <p:extLst>
      <p:ext uri="{BB962C8B-B14F-4D97-AF65-F5344CB8AC3E}">
        <p14:creationId xmlns:p14="http://schemas.microsoft.com/office/powerpoint/2010/main" val="82691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3237016" y="6307598"/>
            <a:ext cx="1346550" cy="231315"/>
          </a:xfrm>
          <a:prstGeom prst="rect">
            <a:avLst/>
          </a:prstGeom>
        </p:spPr>
      </p:pic>
      <p:sp>
        <p:nvSpPr>
          <p:cNvPr id="9" name="Title 8"/>
          <p:cNvSpPr>
            <a:spLocks noGrp="1"/>
          </p:cNvSpPr>
          <p:nvPr>
            <p:ph type="title"/>
          </p:nvPr>
        </p:nvSpPr>
        <p:spPr>
          <a:xfrm>
            <a:off x="3240844" y="360000"/>
            <a:ext cx="5711087"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05F19C50-BC3B-5841-9AFF-3A0443B66067}"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4583567"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76924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E4AB80EA-DB86-D849-B86F-15DAF31F0474}"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3585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99F8A37-CED3-4214-AF1B-4D13CDAA084A}" type="datetimeFigureOut">
              <a:rPr lang="en-GB" smtClean="0">
                <a:solidFill>
                  <a:prstClr val="black">
                    <a:tint val="75000"/>
                  </a:prstClr>
                </a:solidFill>
              </a:rPr>
              <a:pPr/>
              <a:t>16/05/2018</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DF1CC7D-DD75-4D54-8B2B-088C8D3445D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287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rmal margins">
    <p:spTree>
      <p:nvGrpSpPr>
        <p:cNvPr id="1" name=""/>
        <p:cNvGrpSpPr/>
        <p:nvPr/>
      </p:nvGrpSpPr>
      <p:grpSpPr>
        <a:xfrm>
          <a:off x="0" y="0"/>
          <a:ext cx="0" cy="0"/>
          <a:chOff x="0" y="0"/>
          <a:chExt cx="0" cy="0"/>
        </a:xfrm>
      </p:grpSpPr>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399">
                <a:solidFill>
                  <a:srgbClr val="839DB2"/>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563" y="936000"/>
            <a:ext cx="7871651" cy="4986000"/>
          </a:xfrm>
          <a:prstGeom prst="rect">
            <a:avLst/>
          </a:prstGeom>
        </p:spPr>
        <p:txBody>
          <a:bodyPr lIns="0" tIns="0" rIns="0" bIns="0"/>
          <a:lstStyle>
            <a:lvl1pPr marL="0" indent="-179946">
              <a:lnSpc>
                <a:spcPts val="2199"/>
              </a:lnSpc>
              <a:spcBef>
                <a:spcPts val="1100"/>
              </a:spcBef>
              <a:buClr>
                <a:schemeClr val="bg1"/>
              </a:buClr>
              <a:defRPr sz="1799">
                <a:solidFill>
                  <a:schemeClr val="bg1"/>
                </a:solidFill>
              </a:defRPr>
            </a:lvl1pPr>
            <a:lvl2pPr marL="629811" indent="-269919">
              <a:lnSpc>
                <a:spcPts val="1999"/>
              </a:lnSpc>
              <a:spcBef>
                <a:spcPts val="1000"/>
              </a:spcBef>
              <a:defRPr sz="1600">
                <a:solidFill>
                  <a:schemeClr val="bg1"/>
                </a:solidFill>
              </a:defRPr>
            </a:lvl2pPr>
            <a:lvl3pPr marL="989703" indent="-269919">
              <a:lnSpc>
                <a:spcPts val="1799"/>
              </a:lnSpc>
              <a:spcBef>
                <a:spcPts val="900"/>
              </a:spcBef>
              <a:defRPr sz="1400">
                <a:solidFill>
                  <a:schemeClr val="bg1"/>
                </a:solidFill>
              </a:defRPr>
            </a:lvl3pPr>
            <a:lvl4pPr marL="1349595" indent="-269919">
              <a:lnSpc>
                <a:spcPts val="1600"/>
              </a:lnSpc>
              <a:spcBef>
                <a:spcPts val="800"/>
              </a:spcBef>
              <a:defRPr sz="1200">
                <a:solidFill>
                  <a:schemeClr val="bg1"/>
                </a:solidFill>
              </a:defRPr>
            </a:lvl4pPr>
            <a:lvl5pPr marL="1709487" indent="-269919">
              <a:lnSpc>
                <a:spcPts val="1400"/>
              </a:lnSpc>
              <a:spcBef>
                <a:spcPts val="700"/>
              </a:spcBef>
              <a:defRPr sz="1000">
                <a:solidFill>
                  <a:schemeClr val="bg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bg1"/>
                </a:solidFill>
              </a:defRPr>
            </a:lvl1pPr>
          </a:lstStyle>
          <a:p>
            <a:pPr defTabSz="914126"/>
            <a:fld id="{6B3B0B0F-E794-1244-9699-107C60B9C23A}" type="slidenum">
              <a:rPr lang="en-US" smtClean="0">
                <a:solidFill>
                  <a:prstClr val="white"/>
                </a:solidFill>
              </a:rPr>
              <a:pPr defTabSz="914126"/>
              <a:t>‹#›</a:t>
            </a:fld>
            <a:endParaRPr lang="en-US" dirty="0">
              <a:solidFill>
                <a:prstClr val="white"/>
              </a:solidFill>
            </a:endParaRPr>
          </a:p>
        </p:txBody>
      </p:sp>
      <p:pic>
        <p:nvPicPr>
          <p:cNvPr id="14" name="Picture 13" descr="ECMWF_Master_Logo_WHITE_nostrap.png"/>
          <p:cNvPicPr>
            <a:picLocks noChangeAspect="1"/>
          </p:cNvPicPr>
          <p:nvPr userDrawn="1"/>
        </p:nvPicPr>
        <p:blipFill>
          <a:blip r:embed="rId2"/>
          <a:stretch>
            <a:fillRect/>
          </a:stretch>
        </p:blipFill>
        <p:spPr>
          <a:xfrm>
            <a:off x="2160561" y="6308258"/>
            <a:ext cx="1342722" cy="230657"/>
          </a:xfrm>
          <a:prstGeom prst="rect">
            <a:avLst/>
          </a:prstGeom>
        </p:spPr>
      </p:pic>
      <p:sp>
        <p:nvSpPr>
          <p:cNvPr id="16" name="Footer Placeholder 11"/>
          <p:cNvSpPr>
            <a:spLocks noGrp="1"/>
          </p:cNvSpPr>
          <p:nvPr>
            <p:ph type="ftr" sz="quarter" idx="3"/>
          </p:nvPr>
        </p:nvSpPr>
        <p:spPr>
          <a:xfrm>
            <a:off x="3503286" y="6308258"/>
            <a:ext cx="4054695" cy="230657"/>
          </a:xfrm>
          <a:prstGeom prst="rect">
            <a:avLst/>
          </a:prstGeom>
        </p:spPr>
        <p:txBody>
          <a:bodyPr vert="horz" lIns="0" tIns="0" rIns="0" bIns="0" rtlCol="0" anchor="b" anchorCtr="0">
            <a:noAutofit/>
          </a:bodyPr>
          <a:lstStyle>
            <a:lvl1pPr algn="l">
              <a:defRPr sz="900" b="1" cap="all" baseline="0">
                <a:solidFill>
                  <a:schemeClr val="bg1"/>
                </a:solidFill>
              </a:defRPr>
            </a:lvl1pPr>
          </a:lstStyle>
          <a:p>
            <a:pPr algn="ctr" defTabSz="914126"/>
            <a:r>
              <a:rPr lang="en-US">
                <a:solidFill>
                  <a:prstClr val="white"/>
                </a:solidFill>
              </a:rPr>
              <a:t>European Centre for Medium-Range Weather Forecasts</a:t>
            </a:r>
            <a:endParaRPr lang="en-US" dirty="0">
              <a:solidFill>
                <a:prstClr val="white"/>
              </a:solidFill>
            </a:endParaRPr>
          </a:p>
        </p:txBody>
      </p:sp>
      <p:pic>
        <p:nvPicPr>
          <p:cNvPr id="7" name="Picture 6" descr="PowerPoint_strip.png"/>
          <p:cNvPicPr>
            <a:picLocks noChangeAspect="1"/>
          </p:cNvPicPr>
          <p:nvPr userDrawn="1"/>
        </p:nvPicPr>
        <p:blipFill>
          <a:blip r:embed="rId3"/>
          <a:stretch>
            <a:fillRect/>
          </a:stretch>
        </p:blipFill>
        <p:spPr>
          <a:xfrm>
            <a:off x="0" y="0"/>
            <a:ext cx="182880" cy="6858000"/>
          </a:xfrm>
          <a:prstGeom prst="rect">
            <a:avLst/>
          </a:prstGeom>
        </p:spPr>
      </p:pic>
    </p:spTree>
    <p:extLst>
      <p:ext uri="{BB962C8B-B14F-4D97-AF65-F5344CB8AC3E}">
        <p14:creationId xmlns:p14="http://schemas.microsoft.com/office/powerpoint/2010/main" val="916559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latin typeface="Helvetica"/>
                <a:cs typeface="Helvetica"/>
              </a:rPr>
              <a:t>© ECMWF </a:t>
            </a:r>
            <a:fld id="{D4C56AD5-C73F-B44A-96CB-E8BE2C5CB95A}" type="datetime4">
              <a:rPr lang="en-US" sz="900" smtClean="0">
                <a:solidFill>
                  <a:srgbClr val="4F81BD">
                    <a:lumMod val="75000"/>
                  </a:srgbClr>
                </a:solidFill>
                <a:latin typeface="Helvetica"/>
                <a:cs typeface="Helvetica"/>
              </a:rPr>
              <a:pPr defTabSz="457200">
                <a:defRPr/>
              </a:pPr>
              <a:t>May 16, 2018</a:t>
            </a:fld>
            <a:endParaRPr lang="en-US" sz="900" dirty="0">
              <a:solidFill>
                <a:srgbClr val="4F81BD">
                  <a:lumMod val="75000"/>
                </a:srgbClr>
              </a:solidFill>
              <a:latin typeface="Helvetica"/>
              <a:cs typeface="Helvetica"/>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50000"/>
                  </a:schemeClr>
                </a:solidFill>
                <a:latin typeface="Helvetica"/>
                <a:cs typeface="Helvetica"/>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50000"/>
                  </a:schemeClr>
                </a:solidFill>
                <a:latin typeface="Helvetica"/>
                <a:cs typeface="Helvetica"/>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50000"/>
                  </a:schemeClr>
                </a:solidFill>
                <a:latin typeface="Helvetica"/>
                <a:cs typeface="Helvetica"/>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50000"/>
                  </a:schemeClr>
                </a:solidFill>
                <a:latin typeface="Helvetica"/>
                <a:cs typeface="Helvetica"/>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50000"/>
                  </a:schemeClr>
                </a:solidFill>
                <a:latin typeface="Helvetica"/>
                <a:cs typeface="Helvetica"/>
              </a:defRPr>
            </a:lvl1pPr>
          </a:lstStyle>
          <a:p>
            <a:pPr lvl="0"/>
            <a:r>
              <a:rPr lang="en-GB" dirty="0" err="1"/>
              <a:t>email@ddress</a:t>
            </a:r>
            <a:endParaRPr lang="en-GB" dirty="0"/>
          </a:p>
        </p:txBody>
      </p:sp>
    </p:spTree>
    <p:extLst>
      <p:ext uri="{BB962C8B-B14F-4D97-AF65-F5344CB8AC3E}">
        <p14:creationId xmlns:p14="http://schemas.microsoft.com/office/powerpoint/2010/main" val="238357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975" y="6307598"/>
            <a:ext cx="1346550" cy="231315"/>
          </a:xfrm>
          <a:prstGeom prst="rect">
            <a:avLst/>
          </a:prstGeom>
        </p:spPr>
      </p:pic>
      <p:sp>
        <p:nvSpPr>
          <p:cNvPr id="9" name="Title 8"/>
          <p:cNvSpPr>
            <a:spLocks noGrp="1"/>
          </p:cNvSpPr>
          <p:nvPr>
            <p:ph type="title"/>
          </p:nvPr>
        </p:nvSpPr>
        <p:spPr>
          <a:xfrm>
            <a:off x="2160563" y="360000"/>
            <a:ext cx="7871650" cy="369332"/>
          </a:xfrm>
          <a:prstGeom prst="rect">
            <a:avLst/>
          </a:prstGeom>
        </p:spPr>
        <p:txBody>
          <a:bodyPr lIns="0" tIns="0" rIns="0" bIns="0"/>
          <a:lstStyle>
            <a:lvl1pPr>
              <a:defRPr sz="3200">
                <a:solidFill>
                  <a:schemeClr val="accent1">
                    <a:lumMod val="50000"/>
                  </a:schemeClr>
                </a:solidFill>
                <a:latin typeface="Helvetica"/>
                <a:cs typeface="Helvetica"/>
              </a:defRPr>
            </a:lvl1pPr>
          </a:lstStyle>
          <a:p>
            <a:r>
              <a:rPr lang="en-US" dirty="0"/>
              <a:t>Click to edit Master title style</a:t>
            </a:r>
          </a:p>
        </p:txBody>
      </p:sp>
      <p:sp>
        <p:nvSpPr>
          <p:cNvPr id="11" name="Content Placeholder 10"/>
          <p:cNvSpPr>
            <a:spLocks noGrp="1"/>
          </p:cNvSpPr>
          <p:nvPr>
            <p:ph sz="quarter" idx="14" hasCustomPrompt="1"/>
          </p:nvPr>
        </p:nvSpPr>
        <p:spPr>
          <a:xfrm>
            <a:off x="2160562" y="936000"/>
            <a:ext cx="787165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latin typeface="Helvetica"/>
                <a:cs typeface="Helvetica"/>
              </a:defRPr>
            </a:lvl1pPr>
            <a:lvl2pPr marL="630000" indent="-270000">
              <a:lnSpc>
                <a:spcPts val="2000"/>
              </a:lnSpc>
              <a:spcBef>
                <a:spcPts val="1000"/>
              </a:spcBef>
              <a:buClr>
                <a:schemeClr val="accent1">
                  <a:lumMod val="75000"/>
                </a:schemeClr>
              </a:buClr>
              <a:buFont typeface="Arial"/>
              <a:buChar char="•"/>
              <a:defRPr sz="1600">
                <a:solidFill>
                  <a:schemeClr val="tx1"/>
                </a:solidFill>
                <a:latin typeface="Helvetica"/>
                <a:cs typeface="Helvetica"/>
              </a:defRPr>
            </a:lvl2pPr>
            <a:lvl3pPr marL="990000" indent="-270000">
              <a:lnSpc>
                <a:spcPts val="1800"/>
              </a:lnSpc>
              <a:spcBef>
                <a:spcPts val="900"/>
              </a:spcBef>
              <a:buClr>
                <a:schemeClr val="accent1">
                  <a:lumMod val="75000"/>
                </a:schemeClr>
              </a:buClr>
              <a:buFont typeface="Arial"/>
              <a:buChar char="•"/>
              <a:defRPr sz="1400">
                <a:solidFill>
                  <a:schemeClr val="tx1"/>
                </a:solidFill>
                <a:latin typeface="Helvetica"/>
                <a:cs typeface="Helvetica"/>
              </a:defRPr>
            </a:lvl3pPr>
            <a:lvl4pPr marL="1350000" indent="-270000">
              <a:lnSpc>
                <a:spcPts val="1600"/>
              </a:lnSpc>
              <a:spcBef>
                <a:spcPts val="800"/>
              </a:spcBef>
              <a:buClr>
                <a:schemeClr val="accent1">
                  <a:lumMod val="75000"/>
                </a:schemeClr>
              </a:buClr>
              <a:buFont typeface="Arial"/>
              <a:buChar char="•"/>
              <a:defRPr sz="1200">
                <a:solidFill>
                  <a:schemeClr val="tx1"/>
                </a:solidFill>
                <a:latin typeface="Helvetica"/>
                <a:cs typeface="Helvetica"/>
              </a:defRPr>
            </a:lvl4pPr>
            <a:lvl5pPr marL="1710000" indent="-270000">
              <a:lnSpc>
                <a:spcPts val="1400"/>
              </a:lnSpc>
              <a:spcBef>
                <a:spcPts val="700"/>
              </a:spcBef>
              <a:buClr>
                <a:schemeClr val="accent1">
                  <a:lumMod val="75000"/>
                </a:schemeClr>
              </a:buClr>
              <a:buFont typeface="Arial"/>
              <a:buChar char="•"/>
              <a:defRPr sz="1000">
                <a:solidFill>
                  <a:schemeClr val="tx1"/>
                </a:solidFill>
                <a:latin typeface="Helvetica"/>
                <a:cs typeface="Helvetica"/>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latin typeface="Helvetica"/>
                <a:cs typeface="Helvetica"/>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3285"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latin typeface="Helvetica"/>
                <a:cs typeface="Helvetica"/>
              </a:defRPr>
            </a:lvl1pPr>
          </a:lstStyle>
          <a:p>
            <a:pPr algn="ctr" defTabSz="457200"/>
            <a:r>
              <a:rPr lang="en-US" dirty="0">
                <a:solidFill>
                  <a:srgbClr val="4F81BD">
                    <a:lumMod val="75000"/>
                  </a:srgbClr>
                </a:solidFill>
              </a:rPr>
              <a:t>European Centre for Medium-Range Weather Forecasts</a:t>
            </a:r>
          </a:p>
        </p:txBody>
      </p:sp>
    </p:spTree>
    <p:extLst>
      <p:ext uri="{BB962C8B-B14F-4D97-AF65-F5344CB8AC3E}">
        <p14:creationId xmlns:p14="http://schemas.microsoft.com/office/powerpoint/2010/main" val="119263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3237016" y="6307598"/>
            <a:ext cx="1346550" cy="231315"/>
          </a:xfrm>
          <a:prstGeom prst="rect">
            <a:avLst/>
          </a:prstGeom>
        </p:spPr>
      </p:pic>
      <p:sp>
        <p:nvSpPr>
          <p:cNvPr id="9" name="Title 8"/>
          <p:cNvSpPr>
            <a:spLocks noGrp="1"/>
          </p:cNvSpPr>
          <p:nvPr>
            <p:ph type="title"/>
          </p:nvPr>
        </p:nvSpPr>
        <p:spPr>
          <a:xfrm>
            <a:off x="3240844" y="360000"/>
            <a:ext cx="5711087" cy="369332"/>
          </a:xfrm>
          <a:prstGeom prst="rect">
            <a:avLst/>
          </a:prstGeom>
        </p:spPr>
        <p:txBody>
          <a:bodyPr lIns="0" tIns="0" rIns="0" bIns="0"/>
          <a:lstStyle>
            <a:lvl1pPr>
              <a:defRPr sz="3200">
                <a:solidFill>
                  <a:schemeClr val="accent1">
                    <a:lumMod val="50000"/>
                  </a:schemeClr>
                </a:solidFill>
                <a:latin typeface="Helvetica"/>
                <a:cs typeface="Helvetica"/>
              </a:defRPr>
            </a:lvl1pPr>
          </a:lstStyle>
          <a:p>
            <a:r>
              <a:rPr lang="en-US" dirty="0"/>
              <a:t>Click to edit Master title style</a:t>
            </a:r>
          </a:p>
        </p:txBody>
      </p:sp>
      <p:sp>
        <p:nvSpPr>
          <p:cNvPr id="11" name="Content Placeholder 10"/>
          <p:cNvSpPr>
            <a:spLocks noGrp="1"/>
          </p:cNvSpPr>
          <p:nvPr>
            <p:ph sz="quarter" idx="14" hasCustomPrompt="1"/>
          </p:nvPr>
        </p:nvSpPr>
        <p:spPr>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latin typeface="Helvetica"/>
                <a:cs typeface="Helvetica"/>
              </a:defRPr>
            </a:lvl1pPr>
            <a:lvl2pPr marL="630000" indent="-270000">
              <a:lnSpc>
                <a:spcPts val="2000"/>
              </a:lnSpc>
              <a:spcBef>
                <a:spcPts val="1000"/>
              </a:spcBef>
              <a:buClr>
                <a:schemeClr val="accent1">
                  <a:lumMod val="75000"/>
                </a:schemeClr>
              </a:buClr>
              <a:buFont typeface="Arial"/>
              <a:buChar char="•"/>
              <a:defRPr sz="1600">
                <a:solidFill>
                  <a:schemeClr val="tx1"/>
                </a:solidFill>
                <a:latin typeface="Helvetica"/>
                <a:cs typeface="Helvetica"/>
              </a:defRPr>
            </a:lvl2pPr>
            <a:lvl3pPr marL="990000" indent="-270000">
              <a:lnSpc>
                <a:spcPts val="1800"/>
              </a:lnSpc>
              <a:spcBef>
                <a:spcPts val="900"/>
              </a:spcBef>
              <a:buClr>
                <a:schemeClr val="accent1">
                  <a:lumMod val="75000"/>
                </a:schemeClr>
              </a:buClr>
              <a:buFont typeface="Arial"/>
              <a:buChar char="•"/>
              <a:defRPr sz="1400">
                <a:solidFill>
                  <a:schemeClr val="tx1"/>
                </a:solidFill>
                <a:latin typeface="Helvetica"/>
                <a:cs typeface="Helvetica"/>
              </a:defRPr>
            </a:lvl3pPr>
            <a:lvl4pPr marL="1350000" indent="-270000">
              <a:lnSpc>
                <a:spcPts val="1600"/>
              </a:lnSpc>
              <a:spcBef>
                <a:spcPts val="800"/>
              </a:spcBef>
              <a:buClr>
                <a:schemeClr val="accent1">
                  <a:lumMod val="75000"/>
                </a:schemeClr>
              </a:buClr>
              <a:buFont typeface="Arial"/>
              <a:buChar char="•"/>
              <a:defRPr sz="1200">
                <a:solidFill>
                  <a:schemeClr val="tx1"/>
                </a:solidFill>
                <a:latin typeface="Helvetica"/>
                <a:cs typeface="Helvetica"/>
              </a:defRPr>
            </a:lvl4pPr>
            <a:lvl5pPr marL="1710000" indent="-270000">
              <a:lnSpc>
                <a:spcPts val="1400"/>
              </a:lnSpc>
              <a:spcBef>
                <a:spcPts val="700"/>
              </a:spcBef>
              <a:buClr>
                <a:schemeClr val="accent1">
                  <a:lumMod val="75000"/>
                </a:schemeClr>
              </a:buClr>
              <a:buFont typeface="Arial"/>
              <a:buChar char="•"/>
              <a:defRPr sz="1000">
                <a:solidFill>
                  <a:schemeClr val="tx1"/>
                </a:solidFill>
                <a:latin typeface="Helvetica"/>
                <a:cs typeface="Helvetica"/>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latin typeface="Helvetica"/>
                <a:cs typeface="Helvetica"/>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4583567"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latin typeface="Helvetica"/>
                <a:cs typeface="Helvetica"/>
              </a:defRPr>
            </a:lvl1pPr>
          </a:lstStyle>
          <a:p>
            <a:pPr algn="ctr" defTabSz="457200"/>
            <a:r>
              <a:rPr lang="en-US" dirty="0">
                <a:solidFill>
                  <a:srgbClr val="4F81BD">
                    <a:lumMod val="75000"/>
                  </a:srgbClr>
                </a:solidFill>
              </a:rPr>
              <a:t>European Centre for Medium-Range Weather Forecasts</a:t>
            </a:r>
          </a:p>
        </p:txBody>
      </p:sp>
    </p:spTree>
    <p:extLst>
      <p:ext uri="{BB962C8B-B14F-4D97-AF65-F5344CB8AC3E}">
        <p14:creationId xmlns:p14="http://schemas.microsoft.com/office/powerpoint/2010/main" val="985939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sz="3200">
                <a:solidFill>
                  <a:schemeClr val="accent1">
                    <a:lumMod val="50000"/>
                  </a:schemeClr>
                </a:solidFill>
                <a:latin typeface="Helvetica"/>
                <a:cs typeface="Helvetica"/>
              </a:defRPr>
            </a:lvl1pPr>
          </a:lstStyle>
          <a:p>
            <a:r>
              <a:rPr lang="en-US" dirty="0"/>
              <a:t>Click to edit Master title style</a:t>
            </a:r>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latin typeface="Helvetica"/>
                <a:cs typeface="Helvetica"/>
              </a:defRPr>
            </a:lvl1pPr>
            <a:lvl2pPr marL="630000" indent="-270000">
              <a:lnSpc>
                <a:spcPts val="2000"/>
              </a:lnSpc>
              <a:spcBef>
                <a:spcPts val="1000"/>
              </a:spcBef>
              <a:buClr>
                <a:schemeClr val="accent1">
                  <a:lumMod val="75000"/>
                </a:schemeClr>
              </a:buClr>
              <a:buFont typeface="Arial"/>
              <a:buChar char="•"/>
              <a:defRPr sz="1600">
                <a:solidFill>
                  <a:schemeClr val="tx1"/>
                </a:solidFill>
                <a:latin typeface="Helvetica"/>
                <a:cs typeface="Helvetica"/>
              </a:defRPr>
            </a:lvl2pPr>
            <a:lvl3pPr marL="990000" indent="-270000">
              <a:lnSpc>
                <a:spcPts val="1800"/>
              </a:lnSpc>
              <a:spcBef>
                <a:spcPts val="900"/>
              </a:spcBef>
              <a:buClr>
                <a:schemeClr val="accent1">
                  <a:lumMod val="75000"/>
                </a:schemeClr>
              </a:buClr>
              <a:buFont typeface="Arial"/>
              <a:buChar char="•"/>
              <a:defRPr sz="1400">
                <a:solidFill>
                  <a:schemeClr val="tx1"/>
                </a:solidFill>
                <a:latin typeface="Helvetica"/>
                <a:cs typeface="Helvetica"/>
              </a:defRPr>
            </a:lvl3pPr>
            <a:lvl4pPr marL="1350000" indent="-270000">
              <a:lnSpc>
                <a:spcPts val="1600"/>
              </a:lnSpc>
              <a:spcBef>
                <a:spcPts val="800"/>
              </a:spcBef>
              <a:buClr>
                <a:schemeClr val="accent1">
                  <a:lumMod val="75000"/>
                </a:schemeClr>
              </a:buClr>
              <a:buFont typeface="Arial"/>
              <a:buChar char="•"/>
              <a:defRPr sz="1200">
                <a:solidFill>
                  <a:schemeClr val="tx1"/>
                </a:solidFill>
                <a:latin typeface="Helvetica"/>
                <a:cs typeface="Helvetica"/>
              </a:defRPr>
            </a:lvl4pPr>
            <a:lvl5pPr marL="1710000" indent="-270000">
              <a:lnSpc>
                <a:spcPts val="1400"/>
              </a:lnSpc>
              <a:spcBef>
                <a:spcPts val="700"/>
              </a:spcBef>
              <a:buClr>
                <a:schemeClr val="accent1">
                  <a:lumMod val="75000"/>
                </a:schemeClr>
              </a:buClr>
              <a:buFont typeface="Arial"/>
              <a:buChar char="•"/>
              <a:defRPr sz="1000">
                <a:solidFill>
                  <a:schemeClr val="tx1"/>
                </a:solidFill>
                <a:latin typeface="Helvetica"/>
                <a:cs typeface="Helvetica"/>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latin typeface="Helvetica"/>
                <a:cs typeface="Helvetica"/>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latin typeface="Helvetica"/>
                <a:cs typeface="Helvetica"/>
              </a:defRPr>
            </a:lvl1pPr>
          </a:lstStyle>
          <a:p>
            <a:pPr algn="ctr" defTabSz="457200"/>
            <a:r>
              <a:rPr lang="en-US" dirty="0">
                <a:solidFill>
                  <a:srgbClr val="4F81BD">
                    <a:lumMod val="75000"/>
                  </a:srgbClr>
                </a:solidFill>
              </a:rPr>
              <a:t>European Centre for Medium-Range Weather Forecasts</a:t>
            </a:r>
          </a:p>
        </p:txBody>
      </p:sp>
    </p:spTree>
    <p:extLst>
      <p:ext uri="{BB962C8B-B14F-4D97-AF65-F5344CB8AC3E}">
        <p14:creationId xmlns:p14="http://schemas.microsoft.com/office/powerpoint/2010/main" val="121462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2"/>
          <p:cNvSpPr txBox="1">
            <a:spLocks/>
          </p:cNvSpPr>
          <p:nvPr userDrawn="1"/>
        </p:nvSpPr>
        <p:spPr>
          <a:xfrm>
            <a:off x="9937186" y="6524586"/>
            <a:ext cx="2159786" cy="216000"/>
          </a:xfrm>
          <a:prstGeom prst="rect">
            <a:avLst/>
          </a:prstGeom>
        </p:spPr>
        <p:txBody>
          <a:bodyPr lIns="0" tIns="0" rIns="0" bIns="0" anchor="b" anchorCtr="0"/>
          <a:lstStyle>
            <a:defPPr>
              <a:defRPr lang="en-US"/>
            </a:defPPr>
            <a:lvl1pPr marL="0" algn="ctr" defTabSz="457200" rtl="0" eaLnBrk="1" latinLnBrk="0" hangingPunct="1">
              <a:defRPr sz="900" b="1" kern="1200">
                <a:solidFill>
                  <a:srgbClr val="064E8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3B0B0F-E794-1244-9699-107C60B9C23A}" type="slidenum">
              <a:rPr lang="en-US" sz="900" smtClean="0"/>
              <a:pPr/>
              <a:t>‹#›</a:t>
            </a:fld>
            <a:endParaRPr lang="en-US" sz="900" dirty="0"/>
          </a:p>
        </p:txBody>
      </p:sp>
      <p:sp>
        <p:nvSpPr>
          <p:cNvPr id="5" name="Footer Placeholder 11"/>
          <p:cNvSpPr txBox="1">
            <a:spLocks/>
          </p:cNvSpPr>
          <p:nvPr userDrawn="1"/>
        </p:nvSpPr>
        <p:spPr>
          <a:xfrm>
            <a:off x="3004394" y="6572206"/>
            <a:ext cx="6605246" cy="230657"/>
          </a:xfrm>
          <a:prstGeom prst="rect">
            <a:avLst/>
          </a:prstGeom>
        </p:spPr>
        <p:txBody>
          <a:bodyPr vert="horz" lIns="0" tIns="0" rIns="0" bIns="0" rtlCol="0" anchor="b" anchorCtr="0">
            <a:noAutofit/>
          </a:bodyPr>
          <a:lstStyle>
            <a:defPPr>
              <a:defRPr lang="en-US"/>
            </a:defPPr>
            <a:lvl1pPr marL="0" algn="l" defTabSz="457200" rtl="0" eaLnBrk="1" latinLnBrk="0" hangingPunct="1">
              <a:defRPr sz="900" b="1" kern="1200" cap="all" baseline="0">
                <a:solidFill>
                  <a:srgbClr val="064E8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smtClean="0"/>
              <a:t>	Magdalena A. Balmaseda                                  TAOS kickoff meeting. Portland 8-9 Feb 2018 </a:t>
            </a:r>
            <a:endParaRPr lang="en-US" sz="900" dirty="0"/>
          </a:p>
        </p:txBody>
      </p:sp>
      <p:pic>
        <p:nvPicPr>
          <p:cNvPr id="6" name="Picture 5" descr="ECMWF_Master_Logo_RGB_nostrap.png"/>
          <p:cNvPicPr>
            <a:picLocks noChangeAspect="1"/>
          </p:cNvPicPr>
          <p:nvPr userDrawn="1"/>
        </p:nvPicPr>
        <p:blipFill>
          <a:blip r:embed="rId2"/>
          <a:stretch>
            <a:fillRect/>
          </a:stretch>
        </p:blipFill>
        <p:spPr>
          <a:xfrm>
            <a:off x="260019" y="6585858"/>
            <a:ext cx="1022850" cy="175709"/>
          </a:xfrm>
          <a:prstGeom prst="rect">
            <a:avLst/>
          </a:prstGeom>
        </p:spPr>
      </p:pic>
    </p:spTree>
    <p:extLst>
      <p:ext uri="{BB962C8B-B14F-4D97-AF65-F5344CB8AC3E}">
        <p14:creationId xmlns:p14="http://schemas.microsoft.com/office/powerpoint/2010/main" val="1044656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10566400" cy="1143000"/>
          </a:xfrm>
          <a:prstGeom prst="rect">
            <a:avLst/>
          </a:prstGeom>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xfrm>
            <a:off x="8737600" y="6477000"/>
            <a:ext cx="3048000" cy="228600"/>
          </a:xfrm>
          <a:prstGeom prst="rect">
            <a:avLst/>
          </a:prstGeom>
          <a:ln/>
        </p:spPr>
        <p:txBody>
          <a:bodyPr/>
          <a:lstStyle>
            <a:lvl1pPr>
              <a:defRPr/>
            </a:lvl1pPr>
          </a:lstStyle>
          <a:p>
            <a:pPr>
              <a:defRPr/>
            </a:pPr>
            <a:fld id="{FBC62027-4C2B-834E-AD52-26EBE09A2B71}" type="slidenum">
              <a:rPr lang="en-US"/>
              <a:pPr>
                <a:defRPr/>
              </a:pPr>
              <a:t>‹#›</a:t>
            </a:fld>
            <a:endParaRPr lang="en-US"/>
          </a:p>
        </p:txBody>
      </p:sp>
    </p:spTree>
    <p:extLst>
      <p:ext uri="{BB962C8B-B14F-4D97-AF65-F5344CB8AC3E}">
        <p14:creationId xmlns:p14="http://schemas.microsoft.com/office/powerpoint/2010/main" val="316622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975" y="6307598"/>
            <a:ext cx="1346550" cy="231315"/>
          </a:xfrm>
          <a:prstGeom prst="rect">
            <a:avLst/>
          </a:prstGeom>
        </p:spPr>
      </p:pic>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4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562" y="936000"/>
            <a:ext cx="787165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3285"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590129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8480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6941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106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5993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9978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1480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9395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1539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7511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94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3237016" y="6307598"/>
            <a:ext cx="1346550" cy="231315"/>
          </a:xfrm>
          <a:prstGeom prst="rect">
            <a:avLst/>
          </a:prstGeom>
        </p:spPr>
      </p:pic>
      <p:sp>
        <p:nvSpPr>
          <p:cNvPr id="9" name="Title 8"/>
          <p:cNvSpPr>
            <a:spLocks noGrp="1"/>
          </p:cNvSpPr>
          <p:nvPr>
            <p:ph type="title"/>
          </p:nvPr>
        </p:nvSpPr>
        <p:spPr>
          <a:xfrm>
            <a:off x="3240844" y="360000"/>
            <a:ext cx="5711087"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05F19C50-BC3B-5841-9AFF-3A0443B66067}"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4583567"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630778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7312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ormal margins">
    <p:spTree>
      <p:nvGrpSpPr>
        <p:cNvPr id="1" name=""/>
        <p:cNvGrpSpPr/>
        <p:nvPr/>
      </p:nvGrpSpPr>
      <p:grpSpPr>
        <a:xfrm>
          <a:off x="0" y="0"/>
          <a:ext cx="0" cy="0"/>
          <a:chOff x="0" y="0"/>
          <a:chExt cx="0" cy="0"/>
        </a:xfrm>
      </p:grpSpPr>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399">
                <a:solidFill>
                  <a:srgbClr val="839DB2"/>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563" y="936000"/>
            <a:ext cx="7871651" cy="4986000"/>
          </a:xfrm>
          <a:prstGeom prst="rect">
            <a:avLst/>
          </a:prstGeom>
        </p:spPr>
        <p:txBody>
          <a:bodyPr lIns="0" tIns="0" rIns="0" bIns="0"/>
          <a:lstStyle>
            <a:lvl1pPr marL="0" indent="-179946">
              <a:lnSpc>
                <a:spcPts val="2199"/>
              </a:lnSpc>
              <a:spcBef>
                <a:spcPts val="1100"/>
              </a:spcBef>
              <a:buClr>
                <a:schemeClr val="bg1"/>
              </a:buClr>
              <a:defRPr sz="1799">
                <a:solidFill>
                  <a:schemeClr val="bg1"/>
                </a:solidFill>
              </a:defRPr>
            </a:lvl1pPr>
            <a:lvl2pPr marL="629811" indent="-269919">
              <a:lnSpc>
                <a:spcPts val="1999"/>
              </a:lnSpc>
              <a:spcBef>
                <a:spcPts val="1000"/>
              </a:spcBef>
              <a:defRPr sz="1600">
                <a:solidFill>
                  <a:schemeClr val="bg1"/>
                </a:solidFill>
              </a:defRPr>
            </a:lvl2pPr>
            <a:lvl3pPr marL="989703" indent="-269919">
              <a:lnSpc>
                <a:spcPts val="1799"/>
              </a:lnSpc>
              <a:spcBef>
                <a:spcPts val="900"/>
              </a:spcBef>
              <a:defRPr sz="1400">
                <a:solidFill>
                  <a:schemeClr val="bg1"/>
                </a:solidFill>
              </a:defRPr>
            </a:lvl3pPr>
            <a:lvl4pPr marL="1349595" indent="-269919">
              <a:lnSpc>
                <a:spcPts val="1600"/>
              </a:lnSpc>
              <a:spcBef>
                <a:spcPts val="800"/>
              </a:spcBef>
              <a:defRPr sz="1200">
                <a:solidFill>
                  <a:schemeClr val="bg1"/>
                </a:solidFill>
              </a:defRPr>
            </a:lvl4pPr>
            <a:lvl5pPr marL="1709487" indent="-269919">
              <a:lnSpc>
                <a:spcPts val="1400"/>
              </a:lnSpc>
              <a:spcBef>
                <a:spcPts val="700"/>
              </a:spcBef>
              <a:defRPr sz="1000">
                <a:solidFill>
                  <a:schemeClr val="bg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bg1"/>
                </a:solidFill>
              </a:defRPr>
            </a:lvl1pPr>
          </a:lstStyle>
          <a:p>
            <a:pPr defTabSz="914126"/>
            <a:fld id="{6B3B0B0F-E794-1244-9699-107C60B9C23A}" type="slidenum">
              <a:rPr lang="en-US" smtClean="0">
                <a:solidFill>
                  <a:prstClr val="white"/>
                </a:solidFill>
              </a:rPr>
              <a:pPr defTabSz="914126"/>
              <a:t>‹#›</a:t>
            </a:fld>
            <a:endParaRPr lang="en-US" dirty="0">
              <a:solidFill>
                <a:prstClr val="white"/>
              </a:solidFill>
            </a:endParaRPr>
          </a:p>
        </p:txBody>
      </p:sp>
      <p:pic>
        <p:nvPicPr>
          <p:cNvPr id="14" name="Picture 13" descr="ECMWF_Master_Logo_WHITE_nostrap.png"/>
          <p:cNvPicPr>
            <a:picLocks noChangeAspect="1"/>
          </p:cNvPicPr>
          <p:nvPr userDrawn="1"/>
        </p:nvPicPr>
        <p:blipFill>
          <a:blip r:embed="rId2"/>
          <a:stretch>
            <a:fillRect/>
          </a:stretch>
        </p:blipFill>
        <p:spPr>
          <a:xfrm>
            <a:off x="2160561" y="6308258"/>
            <a:ext cx="1342722" cy="230657"/>
          </a:xfrm>
          <a:prstGeom prst="rect">
            <a:avLst/>
          </a:prstGeom>
        </p:spPr>
      </p:pic>
      <p:sp>
        <p:nvSpPr>
          <p:cNvPr id="16" name="Footer Placeholder 11"/>
          <p:cNvSpPr>
            <a:spLocks noGrp="1"/>
          </p:cNvSpPr>
          <p:nvPr>
            <p:ph type="ftr" sz="quarter" idx="3"/>
          </p:nvPr>
        </p:nvSpPr>
        <p:spPr>
          <a:xfrm>
            <a:off x="3503286" y="6308258"/>
            <a:ext cx="4054695" cy="230657"/>
          </a:xfrm>
          <a:prstGeom prst="rect">
            <a:avLst/>
          </a:prstGeom>
        </p:spPr>
        <p:txBody>
          <a:bodyPr vert="horz" lIns="0" tIns="0" rIns="0" bIns="0" rtlCol="0" anchor="b" anchorCtr="0">
            <a:noAutofit/>
          </a:bodyPr>
          <a:lstStyle>
            <a:lvl1pPr algn="l">
              <a:defRPr sz="900" b="1" cap="all" baseline="0">
                <a:solidFill>
                  <a:schemeClr val="bg1"/>
                </a:solidFill>
              </a:defRPr>
            </a:lvl1pPr>
          </a:lstStyle>
          <a:p>
            <a:pPr algn="ctr" defTabSz="914126"/>
            <a:r>
              <a:rPr lang="en-US">
                <a:solidFill>
                  <a:prstClr val="white"/>
                </a:solidFill>
              </a:rPr>
              <a:t>European Centre for Medium-Range Weather Forecasts</a:t>
            </a:r>
            <a:endParaRPr lang="en-US" dirty="0">
              <a:solidFill>
                <a:prstClr val="white"/>
              </a:solidFill>
            </a:endParaRPr>
          </a:p>
        </p:txBody>
      </p:sp>
      <p:pic>
        <p:nvPicPr>
          <p:cNvPr id="7" name="Picture 6" descr="PowerPoint_strip.png"/>
          <p:cNvPicPr>
            <a:picLocks noChangeAspect="1"/>
          </p:cNvPicPr>
          <p:nvPr userDrawn="1"/>
        </p:nvPicPr>
        <p:blipFill>
          <a:blip r:embed="rId3"/>
          <a:stretch>
            <a:fillRect/>
          </a:stretch>
        </p:blipFill>
        <p:spPr>
          <a:xfrm>
            <a:off x="0" y="0"/>
            <a:ext cx="182880" cy="6858000"/>
          </a:xfrm>
          <a:prstGeom prst="rect">
            <a:avLst/>
          </a:prstGeom>
        </p:spPr>
      </p:pic>
    </p:spTree>
    <p:extLst>
      <p:ext uri="{BB962C8B-B14F-4D97-AF65-F5344CB8AC3E}">
        <p14:creationId xmlns:p14="http://schemas.microsoft.com/office/powerpoint/2010/main" val="1618526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May 16, 2018</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563" y="5984876"/>
            <a:ext cx="2136147" cy="366955"/>
          </a:xfrm>
          <a:prstGeom prst="rect">
            <a:avLst/>
          </a:prstGeom>
        </p:spPr>
      </p:pic>
    </p:spTree>
    <p:extLst>
      <p:ext uri="{BB962C8B-B14F-4D97-AF65-F5344CB8AC3E}">
        <p14:creationId xmlns:p14="http://schemas.microsoft.com/office/powerpoint/2010/main" val="499420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98184" y="682625"/>
            <a:ext cx="8432800" cy="457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6197600" y="1600201"/>
            <a:ext cx="5384800" cy="4525963"/>
          </a:xfrm>
          <a:prstGeom prst="rect">
            <a:avLst/>
          </a:prstGeom>
        </p:spPr>
        <p:txBody>
          <a:bodyPr/>
          <a:lstStyle/>
          <a:p>
            <a:pPr lvl="0"/>
            <a:endParaRPr lang="en-GB" noProof="0" smtClean="0"/>
          </a:p>
        </p:txBody>
      </p:sp>
      <p:sp>
        <p:nvSpPr>
          <p:cNvPr id="5" name="Rectangle 13"/>
          <p:cNvSpPr>
            <a:spLocks noGrp="1" noChangeArrowheads="1"/>
          </p:cNvSpPr>
          <p:nvPr>
            <p:ph type="ftr" sz="quarter" idx="10"/>
          </p:nvPr>
        </p:nvSpPr>
        <p:spPr>
          <a:ln/>
        </p:spPr>
        <p:txBody>
          <a:bodyPr/>
          <a:lstStyle>
            <a:lvl1pPr>
              <a:defRPr/>
            </a:lvl1pPr>
          </a:lstStyle>
          <a:p>
            <a:pPr>
              <a:defRPr/>
            </a:pPr>
            <a:r>
              <a:rPr lang="en-US"/>
              <a:t>© Crown copyright 2007</a:t>
            </a:r>
          </a:p>
        </p:txBody>
      </p:sp>
    </p:spTree>
    <p:extLst>
      <p:ext uri="{BB962C8B-B14F-4D97-AF65-F5344CB8AC3E}">
        <p14:creationId xmlns:p14="http://schemas.microsoft.com/office/powerpoint/2010/main" val="1977427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E4AB80EA-DB86-D849-B86F-15DAF31F0474}"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3649903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rPr>
              <a:t>© ECMWF </a:t>
            </a:r>
            <a:fld id="{D4C56AD5-C73F-B44A-96CB-E8BE2C5CB95A}" type="datetime4">
              <a:rPr lang="en-US" sz="900" smtClean="0">
                <a:solidFill>
                  <a:srgbClr val="4F81BD">
                    <a:lumMod val="75000"/>
                  </a:srgbClr>
                </a:solidFill>
              </a:rPr>
              <a:pPr defTabSz="457200">
                <a:defRPr/>
              </a:pPr>
              <a:t>May 16, 2018</a:t>
            </a:fld>
            <a:endParaRPr lang="en-US" sz="900" dirty="0">
              <a:solidFill>
                <a:srgbClr val="4F81BD">
                  <a:lumMod val="75000"/>
                </a:srgbClr>
              </a:solidFill>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r>
              <a:rPr lang="en-GB" dirty="0" err="1"/>
              <a:t>email@ddress</a:t>
            </a:r>
            <a:endParaRPr lang="en-GB" dirty="0"/>
          </a:p>
        </p:txBody>
      </p:sp>
    </p:spTree>
    <p:extLst>
      <p:ext uri="{BB962C8B-B14F-4D97-AF65-F5344CB8AC3E}">
        <p14:creationId xmlns:p14="http://schemas.microsoft.com/office/powerpoint/2010/main" val="2228732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975" y="6307598"/>
            <a:ext cx="1346550" cy="231315"/>
          </a:xfrm>
          <a:prstGeom prst="rect">
            <a:avLst/>
          </a:prstGeom>
        </p:spPr>
      </p:pic>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4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562" y="936000"/>
            <a:ext cx="787165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3285"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1438480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3237016" y="6307598"/>
            <a:ext cx="1346550" cy="231315"/>
          </a:xfrm>
          <a:prstGeom prst="rect">
            <a:avLst/>
          </a:prstGeom>
        </p:spPr>
      </p:pic>
      <p:sp>
        <p:nvSpPr>
          <p:cNvPr id="9" name="Title 8"/>
          <p:cNvSpPr>
            <a:spLocks noGrp="1"/>
          </p:cNvSpPr>
          <p:nvPr>
            <p:ph type="title"/>
          </p:nvPr>
        </p:nvSpPr>
        <p:spPr>
          <a:xfrm>
            <a:off x="3240844" y="360000"/>
            <a:ext cx="5711087"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05F19C50-BC3B-5841-9AFF-3A0443B66067}"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4583567"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3319114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E4AB80EA-DB86-D849-B86F-15DAF31F0474}"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1123551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99F8A37-CED3-4214-AF1B-4D13CDAA084A}" type="datetimeFigureOut">
              <a:rPr lang="en-GB" smtClean="0">
                <a:solidFill>
                  <a:prstClr val="black">
                    <a:tint val="75000"/>
                  </a:prstClr>
                </a:solidFill>
              </a:rPr>
              <a:pPr/>
              <a:t>16/05/2018</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DF1CC7D-DD75-4D54-8B2B-088C8D3445D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9548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E4AB80EA-DB86-D849-B86F-15DAF31F0474}"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270300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rmal margins">
    <p:spTree>
      <p:nvGrpSpPr>
        <p:cNvPr id="1" name=""/>
        <p:cNvGrpSpPr/>
        <p:nvPr/>
      </p:nvGrpSpPr>
      <p:grpSpPr>
        <a:xfrm>
          <a:off x="0" y="0"/>
          <a:ext cx="0" cy="0"/>
          <a:chOff x="0" y="0"/>
          <a:chExt cx="0" cy="0"/>
        </a:xfrm>
      </p:grpSpPr>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399">
                <a:solidFill>
                  <a:srgbClr val="839DB2"/>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563" y="936000"/>
            <a:ext cx="7871651" cy="4986000"/>
          </a:xfrm>
          <a:prstGeom prst="rect">
            <a:avLst/>
          </a:prstGeom>
        </p:spPr>
        <p:txBody>
          <a:bodyPr lIns="0" tIns="0" rIns="0" bIns="0"/>
          <a:lstStyle>
            <a:lvl1pPr marL="0" indent="-179946">
              <a:lnSpc>
                <a:spcPts val="2199"/>
              </a:lnSpc>
              <a:spcBef>
                <a:spcPts val="1100"/>
              </a:spcBef>
              <a:buClr>
                <a:schemeClr val="bg1"/>
              </a:buClr>
              <a:defRPr sz="1799">
                <a:solidFill>
                  <a:schemeClr val="bg1"/>
                </a:solidFill>
              </a:defRPr>
            </a:lvl1pPr>
            <a:lvl2pPr marL="629811" indent="-269919">
              <a:lnSpc>
                <a:spcPts val="1999"/>
              </a:lnSpc>
              <a:spcBef>
                <a:spcPts val="1000"/>
              </a:spcBef>
              <a:defRPr sz="1600">
                <a:solidFill>
                  <a:schemeClr val="bg1"/>
                </a:solidFill>
              </a:defRPr>
            </a:lvl2pPr>
            <a:lvl3pPr marL="989703" indent="-269919">
              <a:lnSpc>
                <a:spcPts val="1799"/>
              </a:lnSpc>
              <a:spcBef>
                <a:spcPts val="900"/>
              </a:spcBef>
              <a:defRPr sz="1400">
                <a:solidFill>
                  <a:schemeClr val="bg1"/>
                </a:solidFill>
              </a:defRPr>
            </a:lvl3pPr>
            <a:lvl4pPr marL="1349595" indent="-269919">
              <a:lnSpc>
                <a:spcPts val="1600"/>
              </a:lnSpc>
              <a:spcBef>
                <a:spcPts val="800"/>
              </a:spcBef>
              <a:defRPr sz="1200">
                <a:solidFill>
                  <a:schemeClr val="bg1"/>
                </a:solidFill>
              </a:defRPr>
            </a:lvl4pPr>
            <a:lvl5pPr marL="1709487" indent="-269919">
              <a:lnSpc>
                <a:spcPts val="1400"/>
              </a:lnSpc>
              <a:spcBef>
                <a:spcPts val="700"/>
              </a:spcBef>
              <a:defRPr sz="1000">
                <a:solidFill>
                  <a:schemeClr val="bg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bg1"/>
                </a:solidFill>
              </a:defRPr>
            </a:lvl1pPr>
          </a:lstStyle>
          <a:p>
            <a:pPr defTabSz="914126"/>
            <a:fld id="{6B3B0B0F-E794-1244-9699-107C60B9C23A}" type="slidenum">
              <a:rPr lang="en-US" smtClean="0">
                <a:solidFill>
                  <a:prstClr val="white"/>
                </a:solidFill>
              </a:rPr>
              <a:pPr defTabSz="914126"/>
              <a:t>‹#›</a:t>
            </a:fld>
            <a:endParaRPr lang="en-US" dirty="0">
              <a:solidFill>
                <a:prstClr val="white"/>
              </a:solidFill>
            </a:endParaRPr>
          </a:p>
        </p:txBody>
      </p:sp>
      <p:pic>
        <p:nvPicPr>
          <p:cNvPr id="14" name="Picture 13" descr="ECMWF_Master_Logo_WHITE_nostrap.png"/>
          <p:cNvPicPr>
            <a:picLocks noChangeAspect="1"/>
          </p:cNvPicPr>
          <p:nvPr userDrawn="1"/>
        </p:nvPicPr>
        <p:blipFill>
          <a:blip r:embed="rId2"/>
          <a:stretch>
            <a:fillRect/>
          </a:stretch>
        </p:blipFill>
        <p:spPr>
          <a:xfrm>
            <a:off x="2160561" y="6308258"/>
            <a:ext cx="1342722" cy="230657"/>
          </a:xfrm>
          <a:prstGeom prst="rect">
            <a:avLst/>
          </a:prstGeom>
        </p:spPr>
      </p:pic>
      <p:sp>
        <p:nvSpPr>
          <p:cNvPr id="16" name="Footer Placeholder 11"/>
          <p:cNvSpPr>
            <a:spLocks noGrp="1"/>
          </p:cNvSpPr>
          <p:nvPr>
            <p:ph type="ftr" sz="quarter" idx="3"/>
          </p:nvPr>
        </p:nvSpPr>
        <p:spPr>
          <a:xfrm>
            <a:off x="3503286" y="6308258"/>
            <a:ext cx="4054695" cy="230657"/>
          </a:xfrm>
          <a:prstGeom prst="rect">
            <a:avLst/>
          </a:prstGeom>
        </p:spPr>
        <p:txBody>
          <a:bodyPr vert="horz" lIns="0" tIns="0" rIns="0" bIns="0" rtlCol="0" anchor="b" anchorCtr="0">
            <a:noAutofit/>
          </a:bodyPr>
          <a:lstStyle>
            <a:lvl1pPr algn="l">
              <a:defRPr sz="900" b="1" cap="all" baseline="0">
                <a:solidFill>
                  <a:schemeClr val="bg1"/>
                </a:solidFill>
              </a:defRPr>
            </a:lvl1pPr>
          </a:lstStyle>
          <a:p>
            <a:pPr algn="ctr" defTabSz="914126"/>
            <a:r>
              <a:rPr lang="en-US">
                <a:solidFill>
                  <a:prstClr val="white"/>
                </a:solidFill>
              </a:rPr>
              <a:t>European Centre for Medium-Range Weather Forecasts</a:t>
            </a:r>
            <a:endParaRPr lang="en-US" dirty="0">
              <a:solidFill>
                <a:prstClr val="white"/>
              </a:solidFill>
            </a:endParaRPr>
          </a:p>
        </p:txBody>
      </p:sp>
      <p:pic>
        <p:nvPicPr>
          <p:cNvPr id="7" name="Picture 6" descr="PowerPoint_strip.png"/>
          <p:cNvPicPr>
            <a:picLocks noChangeAspect="1"/>
          </p:cNvPicPr>
          <p:nvPr userDrawn="1"/>
        </p:nvPicPr>
        <p:blipFill>
          <a:blip r:embed="rId3"/>
          <a:stretch>
            <a:fillRect/>
          </a:stretch>
        </p:blipFill>
        <p:spPr>
          <a:xfrm>
            <a:off x="0" y="0"/>
            <a:ext cx="182880" cy="6858000"/>
          </a:xfrm>
          <a:prstGeom prst="rect">
            <a:avLst/>
          </a:prstGeom>
        </p:spPr>
      </p:pic>
    </p:spTree>
    <p:extLst>
      <p:ext uri="{BB962C8B-B14F-4D97-AF65-F5344CB8AC3E}">
        <p14:creationId xmlns:p14="http://schemas.microsoft.com/office/powerpoint/2010/main" val="373141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rPr>
              <a:t>© ECMWF </a:t>
            </a:r>
            <a:fld id="{D4C56AD5-C73F-B44A-96CB-E8BE2C5CB95A}" type="datetime4">
              <a:rPr lang="en-US" sz="900" smtClean="0">
                <a:solidFill>
                  <a:srgbClr val="4F81BD">
                    <a:lumMod val="75000"/>
                  </a:srgbClr>
                </a:solidFill>
              </a:rPr>
              <a:pPr defTabSz="457200">
                <a:defRPr/>
              </a:pPr>
              <a:t>May 16, 2018</a:t>
            </a:fld>
            <a:endParaRPr lang="en-US" sz="900" dirty="0">
              <a:solidFill>
                <a:srgbClr val="4F81BD">
                  <a:lumMod val="75000"/>
                </a:srgbClr>
              </a:solidFill>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r>
              <a:rPr lang="en-GB" dirty="0" err="1"/>
              <a:t>email@ddress</a:t>
            </a:r>
            <a:endParaRPr lang="en-GB" dirty="0"/>
          </a:p>
        </p:txBody>
      </p:sp>
    </p:spTree>
    <p:extLst>
      <p:ext uri="{BB962C8B-B14F-4D97-AF65-F5344CB8AC3E}">
        <p14:creationId xmlns:p14="http://schemas.microsoft.com/office/powerpoint/2010/main" val="2292727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975" y="6307598"/>
            <a:ext cx="1346550" cy="231315"/>
          </a:xfrm>
          <a:prstGeom prst="rect">
            <a:avLst/>
          </a:prstGeom>
        </p:spPr>
      </p:pic>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4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562" y="936000"/>
            <a:ext cx="787165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3285"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844233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3237016" y="6307598"/>
            <a:ext cx="1346550" cy="231315"/>
          </a:xfrm>
          <a:prstGeom prst="rect">
            <a:avLst/>
          </a:prstGeom>
        </p:spPr>
      </p:pic>
      <p:sp>
        <p:nvSpPr>
          <p:cNvPr id="9" name="Title 8"/>
          <p:cNvSpPr>
            <a:spLocks noGrp="1"/>
          </p:cNvSpPr>
          <p:nvPr>
            <p:ph type="title"/>
          </p:nvPr>
        </p:nvSpPr>
        <p:spPr>
          <a:xfrm>
            <a:off x="3240844" y="360000"/>
            <a:ext cx="5711087"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05F19C50-BC3B-5841-9AFF-3A0443B66067}"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4583567"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182068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E4AB80EA-DB86-D849-B86F-15DAF31F0474}"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68565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99F8A37-CED3-4214-AF1B-4D13CDAA084A}" type="datetimeFigureOut">
              <a:rPr lang="en-GB" smtClean="0">
                <a:solidFill>
                  <a:prstClr val="black">
                    <a:tint val="75000"/>
                  </a:prstClr>
                </a:solidFill>
              </a:rPr>
              <a:pPr/>
              <a:t>16/05/2018</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DF1CC7D-DD75-4D54-8B2B-088C8D3445D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8736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rmal margins">
    <p:spTree>
      <p:nvGrpSpPr>
        <p:cNvPr id="1" name=""/>
        <p:cNvGrpSpPr/>
        <p:nvPr/>
      </p:nvGrpSpPr>
      <p:grpSpPr>
        <a:xfrm>
          <a:off x="0" y="0"/>
          <a:ext cx="0" cy="0"/>
          <a:chOff x="0" y="0"/>
          <a:chExt cx="0" cy="0"/>
        </a:xfrm>
      </p:grpSpPr>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399">
                <a:solidFill>
                  <a:srgbClr val="839DB2"/>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563" y="936000"/>
            <a:ext cx="7871651" cy="4986000"/>
          </a:xfrm>
          <a:prstGeom prst="rect">
            <a:avLst/>
          </a:prstGeom>
        </p:spPr>
        <p:txBody>
          <a:bodyPr lIns="0" tIns="0" rIns="0" bIns="0"/>
          <a:lstStyle>
            <a:lvl1pPr marL="0" indent="-179946">
              <a:lnSpc>
                <a:spcPts val="2199"/>
              </a:lnSpc>
              <a:spcBef>
                <a:spcPts val="1100"/>
              </a:spcBef>
              <a:buClr>
                <a:schemeClr val="bg1"/>
              </a:buClr>
              <a:defRPr sz="1799">
                <a:solidFill>
                  <a:schemeClr val="bg1"/>
                </a:solidFill>
              </a:defRPr>
            </a:lvl1pPr>
            <a:lvl2pPr marL="629811" indent="-269919">
              <a:lnSpc>
                <a:spcPts val="1999"/>
              </a:lnSpc>
              <a:spcBef>
                <a:spcPts val="1000"/>
              </a:spcBef>
              <a:defRPr sz="1600">
                <a:solidFill>
                  <a:schemeClr val="bg1"/>
                </a:solidFill>
              </a:defRPr>
            </a:lvl2pPr>
            <a:lvl3pPr marL="989703" indent="-269919">
              <a:lnSpc>
                <a:spcPts val="1799"/>
              </a:lnSpc>
              <a:spcBef>
                <a:spcPts val="900"/>
              </a:spcBef>
              <a:defRPr sz="1400">
                <a:solidFill>
                  <a:schemeClr val="bg1"/>
                </a:solidFill>
              </a:defRPr>
            </a:lvl3pPr>
            <a:lvl4pPr marL="1349595" indent="-269919">
              <a:lnSpc>
                <a:spcPts val="1600"/>
              </a:lnSpc>
              <a:spcBef>
                <a:spcPts val="800"/>
              </a:spcBef>
              <a:defRPr sz="1200">
                <a:solidFill>
                  <a:schemeClr val="bg1"/>
                </a:solidFill>
              </a:defRPr>
            </a:lvl4pPr>
            <a:lvl5pPr marL="1709487" indent="-269919">
              <a:lnSpc>
                <a:spcPts val="1400"/>
              </a:lnSpc>
              <a:spcBef>
                <a:spcPts val="700"/>
              </a:spcBef>
              <a:defRPr sz="1000">
                <a:solidFill>
                  <a:schemeClr val="bg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bg1"/>
                </a:solidFill>
              </a:defRPr>
            </a:lvl1pPr>
          </a:lstStyle>
          <a:p>
            <a:pPr defTabSz="914126"/>
            <a:fld id="{6B3B0B0F-E794-1244-9699-107C60B9C23A}" type="slidenum">
              <a:rPr lang="en-US" smtClean="0">
                <a:solidFill>
                  <a:prstClr val="white"/>
                </a:solidFill>
              </a:rPr>
              <a:pPr defTabSz="914126"/>
              <a:t>‹#›</a:t>
            </a:fld>
            <a:endParaRPr lang="en-US" dirty="0">
              <a:solidFill>
                <a:prstClr val="white"/>
              </a:solidFill>
            </a:endParaRPr>
          </a:p>
        </p:txBody>
      </p:sp>
      <p:pic>
        <p:nvPicPr>
          <p:cNvPr id="14" name="Picture 13" descr="ECMWF_Master_Logo_WHITE_nostrap.png"/>
          <p:cNvPicPr>
            <a:picLocks noChangeAspect="1"/>
          </p:cNvPicPr>
          <p:nvPr userDrawn="1"/>
        </p:nvPicPr>
        <p:blipFill>
          <a:blip r:embed="rId2"/>
          <a:stretch>
            <a:fillRect/>
          </a:stretch>
        </p:blipFill>
        <p:spPr>
          <a:xfrm>
            <a:off x="2160561" y="6308258"/>
            <a:ext cx="1342722" cy="230657"/>
          </a:xfrm>
          <a:prstGeom prst="rect">
            <a:avLst/>
          </a:prstGeom>
        </p:spPr>
      </p:pic>
      <p:sp>
        <p:nvSpPr>
          <p:cNvPr id="16" name="Footer Placeholder 11"/>
          <p:cNvSpPr>
            <a:spLocks noGrp="1"/>
          </p:cNvSpPr>
          <p:nvPr>
            <p:ph type="ftr" sz="quarter" idx="3"/>
          </p:nvPr>
        </p:nvSpPr>
        <p:spPr>
          <a:xfrm>
            <a:off x="3503286" y="6308258"/>
            <a:ext cx="4054695" cy="230657"/>
          </a:xfrm>
          <a:prstGeom prst="rect">
            <a:avLst/>
          </a:prstGeom>
        </p:spPr>
        <p:txBody>
          <a:bodyPr vert="horz" lIns="0" tIns="0" rIns="0" bIns="0" rtlCol="0" anchor="b" anchorCtr="0">
            <a:noAutofit/>
          </a:bodyPr>
          <a:lstStyle>
            <a:lvl1pPr algn="l">
              <a:defRPr sz="900" b="1" cap="all" baseline="0">
                <a:solidFill>
                  <a:schemeClr val="bg1"/>
                </a:solidFill>
              </a:defRPr>
            </a:lvl1pPr>
          </a:lstStyle>
          <a:p>
            <a:pPr algn="ctr" defTabSz="914126"/>
            <a:r>
              <a:rPr lang="en-US">
                <a:solidFill>
                  <a:prstClr val="white"/>
                </a:solidFill>
              </a:rPr>
              <a:t>European Centre for Medium-Range Weather Forecasts</a:t>
            </a:r>
            <a:endParaRPr lang="en-US" dirty="0">
              <a:solidFill>
                <a:prstClr val="white"/>
              </a:solidFill>
            </a:endParaRPr>
          </a:p>
        </p:txBody>
      </p:sp>
      <p:pic>
        <p:nvPicPr>
          <p:cNvPr id="7" name="Picture 6" descr="PowerPoint_strip.png"/>
          <p:cNvPicPr>
            <a:picLocks noChangeAspect="1"/>
          </p:cNvPicPr>
          <p:nvPr userDrawn="1"/>
        </p:nvPicPr>
        <p:blipFill>
          <a:blip r:embed="rId3"/>
          <a:stretch>
            <a:fillRect/>
          </a:stretch>
        </p:blipFill>
        <p:spPr>
          <a:xfrm>
            <a:off x="0" y="0"/>
            <a:ext cx="182880" cy="6858000"/>
          </a:xfrm>
          <a:prstGeom prst="rect">
            <a:avLst/>
          </a:prstGeom>
        </p:spPr>
      </p:pic>
    </p:spTree>
    <p:extLst>
      <p:ext uri="{BB962C8B-B14F-4D97-AF65-F5344CB8AC3E}">
        <p14:creationId xmlns:p14="http://schemas.microsoft.com/office/powerpoint/2010/main" val="399810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rPr>
              <a:t>© ECMWF </a:t>
            </a:r>
            <a:fld id="{D4C56AD5-C73F-B44A-96CB-E8BE2C5CB95A}" type="datetime4">
              <a:rPr lang="en-US" sz="900" smtClean="0">
                <a:solidFill>
                  <a:srgbClr val="4F81BD">
                    <a:lumMod val="75000"/>
                  </a:srgbClr>
                </a:solidFill>
              </a:rPr>
              <a:pPr defTabSz="457200">
                <a:defRPr/>
              </a:pPr>
              <a:t>May 16, 2018</a:t>
            </a:fld>
            <a:endParaRPr lang="en-US" sz="900" dirty="0">
              <a:solidFill>
                <a:srgbClr val="4F81BD">
                  <a:lumMod val="75000"/>
                </a:srgbClr>
              </a:solidFill>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r>
              <a:rPr lang="en-GB" dirty="0" err="1"/>
              <a:t>email@ddress</a:t>
            </a:r>
            <a:endParaRPr lang="en-GB" dirty="0"/>
          </a:p>
        </p:txBody>
      </p:sp>
    </p:spTree>
    <p:extLst>
      <p:ext uri="{BB962C8B-B14F-4D97-AF65-F5344CB8AC3E}">
        <p14:creationId xmlns:p14="http://schemas.microsoft.com/office/powerpoint/2010/main" val="398944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975" y="6307598"/>
            <a:ext cx="1346550" cy="231315"/>
          </a:xfrm>
          <a:prstGeom prst="rect">
            <a:avLst/>
          </a:prstGeom>
        </p:spPr>
      </p:pic>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4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562" y="936000"/>
            <a:ext cx="787165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3285"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3526499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3237016" y="6307598"/>
            <a:ext cx="1346550" cy="231315"/>
          </a:xfrm>
          <a:prstGeom prst="rect">
            <a:avLst/>
          </a:prstGeom>
        </p:spPr>
      </p:pic>
      <p:sp>
        <p:nvSpPr>
          <p:cNvPr id="9" name="Title 8"/>
          <p:cNvSpPr>
            <a:spLocks noGrp="1"/>
          </p:cNvSpPr>
          <p:nvPr>
            <p:ph type="title"/>
          </p:nvPr>
        </p:nvSpPr>
        <p:spPr>
          <a:xfrm>
            <a:off x="3240844" y="360000"/>
            <a:ext cx="5711087"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05F19C50-BC3B-5841-9AFF-3A0443B66067}"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4583567"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220156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descr="ECMWF-map-v4.png"/>
          <p:cNvPicPr>
            <a:picLocks noChangeAspect="1"/>
          </p:cNvPicPr>
          <p:nvPr userDrawn="1"/>
        </p:nvPicPr>
        <p:blipFill>
          <a:blip r:embed="rId2">
            <a:extLst>
              <a:ext uri="{28A0092B-C50C-407E-A947-70E740481C1C}">
                <a14:useLocalDpi xmlns:a14="http://schemas.microsoft.com/office/drawing/2010/main" val="0"/>
              </a:ext>
            </a:extLst>
          </a:blip>
          <a:srcRect l="6378" t="6551" r="6378" b="6551"/>
          <a:stretch>
            <a:fillRect/>
          </a:stretch>
        </p:blipFill>
        <p:spPr bwMode="auto">
          <a:xfrm>
            <a:off x="1" y="9526"/>
            <a:ext cx="12192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werPoint_strip.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8261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203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080282" y="6307598"/>
            <a:ext cx="1346550" cy="231315"/>
          </a:xfrm>
          <a:prstGeom prst="rect">
            <a:avLst/>
          </a:prstGeom>
        </p:spPr>
      </p:pic>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E4AB80EA-DB86-D849-B86F-15DAF31F0474}"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685663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99F8A37-CED3-4214-AF1B-4D13CDAA084A}" type="datetimeFigureOut">
              <a:rPr lang="en-GB" smtClean="0">
                <a:solidFill>
                  <a:prstClr val="black">
                    <a:tint val="75000"/>
                  </a:prstClr>
                </a:solidFill>
              </a:rPr>
              <a:pPr/>
              <a:t>16/05/2018</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DF1CC7D-DD75-4D54-8B2B-088C8D3445D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5406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rmal margins">
    <p:spTree>
      <p:nvGrpSpPr>
        <p:cNvPr id="1" name=""/>
        <p:cNvGrpSpPr/>
        <p:nvPr/>
      </p:nvGrpSpPr>
      <p:grpSpPr>
        <a:xfrm>
          <a:off x="0" y="0"/>
          <a:ext cx="0" cy="0"/>
          <a:chOff x="0" y="0"/>
          <a:chExt cx="0" cy="0"/>
        </a:xfrm>
      </p:grpSpPr>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399">
                <a:solidFill>
                  <a:srgbClr val="839DB2"/>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563" y="936000"/>
            <a:ext cx="7871651" cy="4986000"/>
          </a:xfrm>
          <a:prstGeom prst="rect">
            <a:avLst/>
          </a:prstGeom>
        </p:spPr>
        <p:txBody>
          <a:bodyPr lIns="0" tIns="0" rIns="0" bIns="0"/>
          <a:lstStyle>
            <a:lvl1pPr marL="0" indent="-179946">
              <a:lnSpc>
                <a:spcPts val="2199"/>
              </a:lnSpc>
              <a:spcBef>
                <a:spcPts val="1100"/>
              </a:spcBef>
              <a:buClr>
                <a:schemeClr val="bg1"/>
              </a:buClr>
              <a:defRPr sz="1799">
                <a:solidFill>
                  <a:schemeClr val="bg1"/>
                </a:solidFill>
              </a:defRPr>
            </a:lvl1pPr>
            <a:lvl2pPr marL="629811" indent="-269919">
              <a:lnSpc>
                <a:spcPts val="1999"/>
              </a:lnSpc>
              <a:spcBef>
                <a:spcPts val="1000"/>
              </a:spcBef>
              <a:defRPr sz="1600">
                <a:solidFill>
                  <a:schemeClr val="bg1"/>
                </a:solidFill>
              </a:defRPr>
            </a:lvl2pPr>
            <a:lvl3pPr marL="989703" indent="-269919">
              <a:lnSpc>
                <a:spcPts val="1799"/>
              </a:lnSpc>
              <a:spcBef>
                <a:spcPts val="900"/>
              </a:spcBef>
              <a:defRPr sz="1400">
                <a:solidFill>
                  <a:schemeClr val="bg1"/>
                </a:solidFill>
              </a:defRPr>
            </a:lvl3pPr>
            <a:lvl4pPr marL="1349595" indent="-269919">
              <a:lnSpc>
                <a:spcPts val="1600"/>
              </a:lnSpc>
              <a:spcBef>
                <a:spcPts val="800"/>
              </a:spcBef>
              <a:defRPr sz="1200">
                <a:solidFill>
                  <a:schemeClr val="bg1"/>
                </a:solidFill>
              </a:defRPr>
            </a:lvl4pPr>
            <a:lvl5pPr marL="1709487" indent="-269919">
              <a:lnSpc>
                <a:spcPts val="1400"/>
              </a:lnSpc>
              <a:spcBef>
                <a:spcPts val="700"/>
              </a:spcBef>
              <a:defRPr sz="1000">
                <a:solidFill>
                  <a:schemeClr val="bg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bg1"/>
                </a:solidFill>
              </a:defRPr>
            </a:lvl1pPr>
          </a:lstStyle>
          <a:p>
            <a:pPr defTabSz="914126"/>
            <a:fld id="{6B3B0B0F-E794-1244-9699-107C60B9C23A}" type="slidenum">
              <a:rPr lang="en-US" smtClean="0">
                <a:solidFill>
                  <a:prstClr val="white"/>
                </a:solidFill>
              </a:rPr>
              <a:pPr defTabSz="914126"/>
              <a:t>‹#›</a:t>
            </a:fld>
            <a:endParaRPr lang="en-US" dirty="0">
              <a:solidFill>
                <a:prstClr val="white"/>
              </a:solidFill>
            </a:endParaRPr>
          </a:p>
        </p:txBody>
      </p:sp>
      <p:pic>
        <p:nvPicPr>
          <p:cNvPr id="14" name="Picture 13" descr="ECMWF_Master_Logo_WHITE_nostrap.png"/>
          <p:cNvPicPr>
            <a:picLocks noChangeAspect="1"/>
          </p:cNvPicPr>
          <p:nvPr userDrawn="1"/>
        </p:nvPicPr>
        <p:blipFill>
          <a:blip r:embed="rId2"/>
          <a:stretch>
            <a:fillRect/>
          </a:stretch>
        </p:blipFill>
        <p:spPr>
          <a:xfrm>
            <a:off x="2160561" y="6308258"/>
            <a:ext cx="1342722" cy="230657"/>
          </a:xfrm>
          <a:prstGeom prst="rect">
            <a:avLst/>
          </a:prstGeom>
        </p:spPr>
      </p:pic>
      <p:sp>
        <p:nvSpPr>
          <p:cNvPr id="16" name="Footer Placeholder 11"/>
          <p:cNvSpPr>
            <a:spLocks noGrp="1"/>
          </p:cNvSpPr>
          <p:nvPr>
            <p:ph type="ftr" sz="quarter" idx="3"/>
          </p:nvPr>
        </p:nvSpPr>
        <p:spPr>
          <a:xfrm>
            <a:off x="3503286" y="6308258"/>
            <a:ext cx="4054695" cy="230657"/>
          </a:xfrm>
          <a:prstGeom prst="rect">
            <a:avLst/>
          </a:prstGeom>
        </p:spPr>
        <p:txBody>
          <a:bodyPr vert="horz" lIns="0" tIns="0" rIns="0" bIns="0" rtlCol="0" anchor="b" anchorCtr="0">
            <a:noAutofit/>
          </a:bodyPr>
          <a:lstStyle>
            <a:lvl1pPr algn="l">
              <a:defRPr sz="900" b="1" cap="all" baseline="0">
                <a:solidFill>
                  <a:schemeClr val="bg1"/>
                </a:solidFill>
              </a:defRPr>
            </a:lvl1pPr>
          </a:lstStyle>
          <a:p>
            <a:pPr algn="ctr" defTabSz="914126"/>
            <a:r>
              <a:rPr lang="en-US">
                <a:solidFill>
                  <a:prstClr val="white"/>
                </a:solidFill>
              </a:rPr>
              <a:t>European Centre for Medium-Range Weather Forecasts</a:t>
            </a:r>
            <a:endParaRPr lang="en-US" dirty="0">
              <a:solidFill>
                <a:prstClr val="white"/>
              </a:solidFill>
            </a:endParaRPr>
          </a:p>
        </p:txBody>
      </p:sp>
      <p:pic>
        <p:nvPicPr>
          <p:cNvPr id="7" name="Picture 6" descr="PowerPoint_strip.png"/>
          <p:cNvPicPr>
            <a:picLocks noChangeAspect="1"/>
          </p:cNvPicPr>
          <p:nvPr userDrawn="1"/>
        </p:nvPicPr>
        <p:blipFill>
          <a:blip r:embed="rId3"/>
          <a:stretch>
            <a:fillRect/>
          </a:stretch>
        </p:blipFill>
        <p:spPr>
          <a:xfrm>
            <a:off x="0" y="0"/>
            <a:ext cx="182880" cy="6858000"/>
          </a:xfrm>
          <a:prstGeom prst="rect">
            <a:avLst/>
          </a:prstGeom>
        </p:spPr>
      </p:pic>
    </p:spTree>
    <p:extLst>
      <p:ext uri="{BB962C8B-B14F-4D97-AF65-F5344CB8AC3E}">
        <p14:creationId xmlns:p14="http://schemas.microsoft.com/office/powerpoint/2010/main" val="3451971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rPr>
              <a:t>© ECMWF </a:t>
            </a:r>
            <a:fld id="{D4C56AD5-C73F-B44A-96CB-E8BE2C5CB95A}" type="datetime4">
              <a:rPr lang="en-US" sz="900" smtClean="0">
                <a:solidFill>
                  <a:srgbClr val="4F81BD">
                    <a:lumMod val="75000"/>
                  </a:srgbClr>
                </a:solidFill>
              </a:rPr>
              <a:pPr defTabSz="457200">
                <a:defRPr/>
              </a:pPr>
              <a:t>May 16, 2018</a:t>
            </a:fld>
            <a:endParaRPr lang="en-US" sz="900" dirty="0">
              <a:solidFill>
                <a:srgbClr val="4F81BD">
                  <a:lumMod val="75000"/>
                </a:srgbClr>
              </a:solidFill>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r>
              <a:rPr lang="en-GB" dirty="0" err="1"/>
              <a:t>email@ddress</a:t>
            </a:r>
            <a:endParaRPr lang="en-GB" dirty="0"/>
          </a:p>
        </p:txBody>
      </p:sp>
    </p:spTree>
    <p:extLst>
      <p:ext uri="{BB962C8B-B14F-4D97-AF65-F5344CB8AC3E}">
        <p14:creationId xmlns:p14="http://schemas.microsoft.com/office/powerpoint/2010/main" val="450766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167375" y="6307598"/>
            <a:ext cx="1346550" cy="231315"/>
          </a:xfrm>
          <a:prstGeom prst="rect">
            <a:avLst/>
          </a:prstGeom>
        </p:spPr>
      </p:pic>
      <p:sp>
        <p:nvSpPr>
          <p:cNvPr id="9" name="Title 8"/>
          <p:cNvSpPr>
            <a:spLocks noGrp="1"/>
          </p:cNvSpPr>
          <p:nvPr>
            <p:ph type="title"/>
          </p:nvPr>
        </p:nvSpPr>
        <p:spPr>
          <a:xfrm>
            <a:off x="1169963" y="360000"/>
            <a:ext cx="7871650" cy="369332"/>
          </a:xfrm>
          <a:prstGeom prst="rect">
            <a:avLst/>
          </a:prstGeom>
        </p:spPr>
        <p:txBody>
          <a:bodyPr lIns="0" tIns="0" rIns="0" bIns="0"/>
          <a:lstStyle>
            <a:lvl1pPr>
              <a:defRPr sz="2400">
                <a:solidFill>
                  <a:srgbClr val="839DB2"/>
                </a:solidFill>
              </a:defRPr>
            </a:lvl1pPr>
          </a:lstStyle>
          <a:p>
            <a:r>
              <a:rPr lang="en-US" dirty="0"/>
              <a:t>Click to edit Master title style</a:t>
            </a:r>
          </a:p>
        </p:txBody>
      </p:sp>
      <p:sp>
        <p:nvSpPr>
          <p:cNvPr id="11" name="Content Placeholder 10"/>
          <p:cNvSpPr>
            <a:spLocks noGrp="1"/>
          </p:cNvSpPr>
          <p:nvPr>
            <p:ph sz="quarter" idx="14" hasCustomPrompt="1"/>
          </p:nvPr>
        </p:nvSpPr>
        <p:spPr>
          <a:xfrm>
            <a:off x="1169962" y="936000"/>
            <a:ext cx="10082238"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rgbClr val="366CA6"/>
                </a:solidFill>
              </a:defRPr>
            </a:lvl1pPr>
          </a:lstStyle>
          <a:p>
            <a:pPr defTabSz="457200"/>
            <a:fld id="{6B3B0B0F-E794-1244-9699-107C60B9C23A}" type="slidenum">
              <a:rPr lang="en-US" smtClean="0"/>
              <a:pPr defTabSz="457200"/>
              <a:t>‹#›</a:t>
            </a:fld>
            <a:endParaRPr lang="en-US" dirty="0"/>
          </a:p>
        </p:txBody>
      </p:sp>
      <p:sp>
        <p:nvSpPr>
          <p:cNvPr id="16" name="Footer Placeholder 11"/>
          <p:cNvSpPr>
            <a:spLocks noGrp="1"/>
          </p:cNvSpPr>
          <p:nvPr>
            <p:ph type="ftr" sz="quarter" idx="3"/>
          </p:nvPr>
        </p:nvSpPr>
        <p:spPr>
          <a:xfrm>
            <a:off x="2512685" y="6308256"/>
            <a:ext cx="4054695" cy="230657"/>
          </a:xfrm>
          <a:prstGeom prst="rect">
            <a:avLst/>
          </a:prstGeom>
        </p:spPr>
        <p:txBody>
          <a:bodyPr vert="horz" lIns="0" tIns="0" rIns="0" bIns="0" rtlCol="0" anchor="b" anchorCtr="0">
            <a:noAutofit/>
          </a:bodyPr>
          <a:lstStyle>
            <a:lvl1pPr algn="l">
              <a:defRPr sz="900" b="1" cap="all" baseline="0">
                <a:solidFill>
                  <a:srgbClr val="366CA6"/>
                </a:solidFill>
              </a:defRPr>
            </a:lvl1pPr>
          </a:lstStyle>
          <a:p>
            <a:pPr algn="ctr" defTabSz="457200"/>
            <a:r>
              <a:rPr lang="en-US" dirty="0"/>
              <a:t>European Centre for Medium-Range Weather Forecasts</a:t>
            </a:r>
          </a:p>
        </p:txBody>
      </p:sp>
    </p:spTree>
    <p:extLst>
      <p:ext uri="{BB962C8B-B14F-4D97-AF65-F5344CB8AC3E}">
        <p14:creationId xmlns:p14="http://schemas.microsoft.com/office/powerpoint/2010/main" val="685275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169182" y="6307598"/>
            <a:ext cx="1346550" cy="231315"/>
          </a:xfrm>
          <a:prstGeom prst="rect">
            <a:avLst/>
          </a:prstGeom>
        </p:spPr>
      </p:pic>
      <p:sp>
        <p:nvSpPr>
          <p:cNvPr id="9" name="Title 8"/>
          <p:cNvSpPr>
            <a:spLocks noGrp="1"/>
          </p:cNvSpPr>
          <p:nvPr>
            <p:ph type="title"/>
          </p:nvPr>
        </p:nvSpPr>
        <p:spPr>
          <a:xfrm>
            <a:off x="1169181" y="360000"/>
            <a:ext cx="10032213" cy="369332"/>
          </a:xfrm>
          <a:prstGeom prst="rect">
            <a:avLst/>
          </a:prstGeom>
        </p:spPr>
        <p:txBody>
          <a:bodyPr lIns="0" tIns="0" rIns="0" bIns="0"/>
          <a:lstStyle>
            <a:lvl1pPr>
              <a:defRPr>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169181" y="936000"/>
            <a:ext cx="10032213"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2511903" y="6308256"/>
            <a:ext cx="4054695" cy="230657"/>
          </a:xfrm>
          <a:prstGeom prst="rect">
            <a:avLst/>
          </a:prstGeom>
        </p:spPr>
        <p:txBody>
          <a:bodyPr vert="horz" lIns="0" tIns="0" rIns="0" bIns="0" rtlCol="0" anchor="b" anchorCtr="0">
            <a:noAutofit/>
          </a:bodyPr>
          <a:lstStyle>
            <a:lvl1pPr algn="l">
              <a:defRPr sz="900" b="1" cap="all" baseline="0">
                <a:solidFill>
                  <a:srgbClr val="366CA6"/>
                </a:solidFill>
              </a:defRPr>
            </a:lvl1pPr>
          </a:lstStyle>
          <a:p>
            <a:pPr algn="ctr" defTabSz="457200"/>
            <a:r>
              <a:rPr lang="en-US" dirty="0"/>
              <a:t>European Centre for Medium-Range Weather Forecasts</a:t>
            </a:r>
          </a:p>
        </p:txBody>
      </p:sp>
    </p:spTree>
    <p:extLst>
      <p:ext uri="{BB962C8B-B14F-4D97-AF65-F5344CB8AC3E}">
        <p14:creationId xmlns:p14="http://schemas.microsoft.com/office/powerpoint/2010/main" val="618514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099F8A37-CED3-4214-AF1B-4D13CDAA084A}" type="datetimeFigureOut">
              <a:rPr lang="en-GB">
                <a:solidFill>
                  <a:prstClr val="black">
                    <a:tint val="75000"/>
                  </a:prstClr>
                </a:solidFill>
              </a:rPr>
              <a:pPr/>
              <a:t>16/05/2018</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DF1CC7D-DD75-4D54-8B2B-088C8D3445D7}"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2359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550770" y="6384926"/>
            <a:ext cx="1488831"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83139" y="1111250"/>
            <a:ext cx="10664092" cy="8255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932398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Red text + pic">
    <p:spTree>
      <p:nvGrpSpPr>
        <p:cNvPr id="1" name=""/>
        <p:cNvGrpSpPr/>
        <p:nvPr/>
      </p:nvGrpSpPr>
      <p:grpSpPr>
        <a:xfrm>
          <a:off x="0" y="0"/>
          <a:ext cx="0" cy="0"/>
          <a:chOff x="0" y="0"/>
          <a:chExt cx="0" cy="0"/>
        </a:xfrm>
      </p:grpSpPr>
      <p:sp>
        <p:nvSpPr>
          <p:cNvPr id="2" name="Title 1"/>
          <p:cNvSpPr>
            <a:spLocks noGrp="1"/>
          </p:cNvSpPr>
          <p:nvPr>
            <p:ph type="title"/>
          </p:nvPr>
        </p:nvSpPr>
        <p:spPr>
          <a:xfrm>
            <a:off x="4734985" y="1409700"/>
            <a:ext cx="7247466" cy="1981200"/>
          </a:xfrm>
          <a:prstGeom prst="rect">
            <a:avLst/>
          </a:prstGeom>
        </p:spPr>
        <p:txBody>
          <a:bodyPr/>
          <a:lstStyle/>
          <a:p>
            <a:r>
              <a:rPr lang="en-GB" dirty="0"/>
              <a:t>Click to edit Master title style</a:t>
            </a:r>
            <a:endParaRPr lang="en-US" dirty="0"/>
          </a:p>
        </p:txBody>
      </p:sp>
      <p:sp>
        <p:nvSpPr>
          <p:cNvPr id="3" name="Content Placeholder 2"/>
          <p:cNvSpPr>
            <a:spLocks noGrp="1"/>
          </p:cNvSpPr>
          <p:nvPr>
            <p:ph idx="1"/>
          </p:nvPr>
        </p:nvSpPr>
        <p:spPr>
          <a:xfrm>
            <a:off x="4734985" y="3390900"/>
            <a:ext cx="7247466" cy="30480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10"/>
          <p:cNvSpPr>
            <a:spLocks noGrp="1"/>
          </p:cNvSpPr>
          <p:nvPr>
            <p:ph type="pic" sz="quarter" idx="11"/>
          </p:nvPr>
        </p:nvSpPr>
        <p:spPr>
          <a:xfrm>
            <a:off x="12" y="1220755"/>
            <a:ext cx="4042833" cy="5374445"/>
          </a:xfrm>
          <a:prstGeom prst="rect">
            <a:avLst/>
          </a:prstGeom>
        </p:spPr>
        <p:txBody>
          <a:bodyPr/>
          <a:lstStyle/>
          <a:p>
            <a:pPr lvl="0"/>
            <a:endParaRPr lang="en-US" noProof="0" dirty="0">
              <a:sym typeface="Verdana" charset="0"/>
            </a:endParaRPr>
          </a:p>
        </p:txBody>
      </p:sp>
      <p:sp>
        <p:nvSpPr>
          <p:cNvPr id="6" name="Text Box 6"/>
          <p:cNvSpPr txBox="1">
            <a:spLocks noGrp="1" noChangeArrowheads="1"/>
          </p:cNvSpPr>
          <p:nvPr>
            <p:ph type="sldNum" sz="quarter" idx="12"/>
          </p:nvPr>
        </p:nvSpPr>
        <p:spPr>
          <a:xfrm>
            <a:off x="143934" y="6618818"/>
            <a:ext cx="222251" cy="190500"/>
          </a:xfrm>
          <a:prstGeom prst="rect">
            <a:avLst/>
          </a:prstGeom>
          <a:ln/>
        </p:spPr>
        <p:txBody>
          <a:bodyPr/>
          <a:lstStyle>
            <a:lvl1pPr>
              <a:defRPr/>
            </a:lvl1pPr>
          </a:lstStyle>
          <a:p>
            <a:fld id="{4D040BB9-1E30-A94E-9D02-07598F62FC8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326251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67" name="Shape 67"/>
          <p:cNvSpPr>
            <a:spLocks noGrp="1"/>
          </p:cNvSpPr>
          <p:nvPr>
            <p:ph type="title"/>
          </p:nvPr>
        </p:nvSpPr>
        <p:spPr>
          <a:xfrm>
            <a:off x="609600" y="274639"/>
            <a:ext cx="10972800" cy="1143000"/>
          </a:xfrm>
          <a:prstGeom prst="rect">
            <a:avLst/>
          </a:prstGeom>
        </p:spPr>
        <p:txBody>
          <a:bodyPr/>
          <a:lstStyle/>
          <a:p>
            <a:r>
              <a:t>Title Text</a:t>
            </a:r>
          </a:p>
        </p:txBody>
      </p:sp>
      <p:sp>
        <p:nvSpPr>
          <p:cNvPr id="68" name="Shape 68"/>
          <p:cNvSpPr>
            <a:spLocks noGrp="1"/>
          </p:cNvSpPr>
          <p:nvPr>
            <p:ph type="body" idx="1"/>
          </p:nvPr>
        </p:nvSpPr>
        <p:spPr>
          <a:xfrm>
            <a:off x="609600" y="1600202"/>
            <a:ext cx="109728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xfrm>
            <a:off x="8737600" y="6356353"/>
            <a:ext cx="2844800" cy="365125"/>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4155689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3B23A8E9-348E-495D-89A8-A316A5CC8B5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9753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Date Placeholder 10"/>
          <p:cNvSpPr txBox="1">
            <a:spLocks/>
          </p:cNvSpPr>
          <p:nvPr userDrawn="1"/>
        </p:nvSpPr>
        <p:spPr>
          <a:xfrm>
            <a:off x="8079304" y="5984876"/>
            <a:ext cx="1953134" cy="365125"/>
          </a:xfrm>
          <a:prstGeom prst="rect">
            <a:avLst/>
          </a:prstGeom>
        </p:spPr>
        <p:txBody>
          <a:bodyPr lIns="0" tIns="0" rIns="0" bIns="0" anchor="b"/>
          <a:lstStyle>
            <a:lvl1pPr>
              <a:defRPr sz="2400">
                <a:solidFill>
                  <a:schemeClr val="tx1"/>
                </a:solidFill>
                <a:latin typeface="Arial" panose="020B0604020202020204" pitchFamily="34" charset="0"/>
                <a:cs typeface="Arial" panose="020B0604020202020204" pitchFamily="34" charset="0"/>
              </a:defRPr>
            </a:lvl1pPr>
            <a:lvl2pPr marL="37931725" indent="-37474525">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defTabSz="457200" fontAlgn="base">
              <a:spcBef>
                <a:spcPct val="0"/>
              </a:spcBef>
              <a:spcAft>
                <a:spcPct val="0"/>
              </a:spcAft>
            </a:pPr>
            <a:r>
              <a:rPr lang="en-US" altLang="en-US" sz="900">
                <a:solidFill>
                  <a:srgbClr val="064E83"/>
                </a:solidFill>
              </a:rPr>
              <a:t>© ECMWF </a:t>
            </a:r>
            <a:fld id="{538A9525-99CA-4846-90A6-9D2CFDFC7DB9}" type="datetime4">
              <a:rPr lang="en-US" altLang="en-US" sz="900" smtClean="0">
                <a:solidFill>
                  <a:srgbClr val="064E83"/>
                </a:solidFill>
              </a:rPr>
              <a:pPr algn="r" defTabSz="457200" fontAlgn="base">
                <a:spcBef>
                  <a:spcPct val="0"/>
                </a:spcBef>
                <a:spcAft>
                  <a:spcPct val="0"/>
                </a:spcAft>
              </a:pPr>
              <a:t>May 16, 2018</a:t>
            </a:fld>
            <a:endParaRPr lang="en-US" altLang="en-US" sz="900">
              <a:solidFill>
                <a:srgbClr val="064E83"/>
              </a:solidFill>
            </a:endParaRPr>
          </a:p>
        </p:txBody>
      </p:sp>
      <p:pic>
        <p:nvPicPr>
          <p:cNvPr id="8" name="Picture 9" descr="ECMWF_Master_Logo_RGB_nostrap.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61151" y="5984876"/>
            <a:ext cx="213574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0"/>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US" dirty="0"/>
              <a:t>Click to edit Master text styles</a:t>
            </a:r>
          </a:p>
        </p:txBody>
      </p:sp>
      <p:sp>
        <p:nvSpPr>
          <p:cNvPr id="14" name="Text Placeholder 12"/>
          <p:cNvSpPr>
            <a:spLocks noGrp="1"/>
          </p:cNvSpPr>
          <p:nvPr>
            <p:ph type="body" sz="quarter" idx="1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US" dirty="0"/>
              <a:t>Click to edit Master text styles</a:t>
            </a:r>
          </a:p>
        </p:txBody>
      </p:sp>
      <p:sp>
        <p:nvSpPr>
          <p:cNvPr id="15" name="Text Placeholder 12"/>
          <p:cNvSpPr>
            <a:spLocks noGrp="1"/>
          </p:cNvSpPr>
          <p:nvPr>
            <p:ph type="body" sz="quarter" idx="12"/>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US" dirty="0"/>
              <a:t>Click to edit Master text styles</a:t>
            </a:r>
          </a:p>
        </p:txBody>
      </p:sp>
      <p:sp>
        <p:nvSpPr>
          <p:cNvPr id="16" name="Text Placeholder 12"/>
          <p:cNvSpPr>
            <a:spLocks noGrp="1"/>
          </p:cNvSpPr>
          <p:nvPr>
            <p:ph type="body" sz="quarter" idx="13"/>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US" dirty="0"/>
              <a:t>Click to edit Master text styles</a:t>
            </a:r>
          </a:p>
        </p:txBody>
      </p:sp>
      <p:sp>
        <p:nvSpPr>
          <p:cNvPr id="17" name="Text Placeholder 12"/>
          <p:cNvSpPr>
            <a:spLocks noGrp="1"/>
          </p:cNvSpPr>
          <p:nvPr>
            <p:ph type="body" sz="quarter" idx="14"/>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US" dirty="0" err="1"/>
              <a:t>Click to edit Master text styles</a:t>
            </a:r>
          </a:p>
        </p:txBody>
      </p:sp>
    </p:spTree>
    <p:extLst>
      <p:ext uri="{BB962C8B-B14F-4D97-AF65-F5344CB8AC3E}">
        <p14:creationId xmlns:p14="http://schemas.microsoft.com/office/powerpoint/2010/main" val="40832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ECMWF_Master_Logo_RGB_nostrap.png"/>
          <p:cNvPicPr>
            <a:picLocks noChangeAspect="1"/>
          </p:cNvPicPr>
          <p:nvPr userDrawn="1"/>
        </p:nvPicPr>
        <p:blipFill>
          <a:blip r:embed="rId2"/>
          <a:stretch>
            <a:fillRect/>
          </a:stretch>
        </p:blipFill>
        <p:spPr>
          <a:xfrm>
            <a:off x="2157975" y="5984877"/>
            <a:ext cx="2135356" cy="366819"/>
          </a:xfrm>
          <a:prstGeom prst="rect">
            <a:avLst/>
          </a:prstGeom>
        </p:spPr>
      </p:pic>
      <p:sp>
        <p:nvSpPr>
          <p:cNvPr id="11" name="Date Placeholder 10"/>
          <p:cNvSpPr txBox="1">
            <a:spLocks/>
          </p:cNvSpPr>
          <p:nvPr userDrawn="1"/>
        </p:nvSpPr>
        <p:spPr>
          <a:xfrm>
            <a:off x="8078638" y="5984876"/>
            <a:ext cx="1953575" cy="365125"/>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srgbClr val="4F81BD">
                    <a:lumMod val="75000"/>
                  </a:srgbClr>
                </a:solidFill>
              </a:rPr>
              <a:t>© ECMWF </a:t>
            </a:r>
            <a:fld id="{D4C56AD5-C73F-B44A-96CB-E8BE2C5CB95A}" type="datetime4">
              <a:rPr lang="en-US" sz="900" smtClean="0">
                <a:solidFill>
                  <a:srgbClr val="4F81BD">
                    <a:lumMod val="75000"/>
                  </a:srgbClr>
                </a:solidFill>
              </a:rPr>
              <a:pPr defTabSz="457200">
                <a:defRPr/>
              </a:pPr>
              <a:t>May 16, 2018</a:t>
            </a:fld>
            <a:endParaRPr lang="en-US" sz="900" dirty="0">
              <a:solidFill>
                <a:srgbClr val="4F81BD">
                  <a:lumMod val="75000"/>
                </a:srgbClr>
              </a:solidFill>
            </a:endParaRPr>
          </a:p>
        </p:txBody>
      </p:sp>
      <p:sp>
        <p:nvSpPr>
          <p:cNvPr id="13" name="Text Placeholder 12"/>
          <p:cNvSpPr>
            <a:spLocks noGrp="1"/>
          </p:cNvSpPr>
          <p:nvPr>
            <p:ph type="body" sz="quarter" idx="10" hasCustomPrompt="1"/>
          </p:nvPr>
        </p:nvSpPr>
        <p:spPr>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563" y="2700002"/>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563" y="3121225"/>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r>
              <a:rPr lang="en-GB" dirty="0" err="1"/>
              <a:t>email@ddress</a:t>
            </a:r>
            <a:endParaRPr lang="en-GB" dirty="0"/>
          </a:p>
        </p:txBody>
      </p:sp>
    </p:spTree>
    <p:extLst>
      <p:ext uri="{BB962C8B-B14F-4D97-AF65-F5344CB8AC3E}">
        <p14:creationId xmlns:p14="http://schemas.microsoft.com/office/powerpoint/2010/main" val="153334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975" y="6307598"/>
            <a:ext cx="1346550" cy="231315"/>
          </a:xfrm>
          <a:prstGeom prst="rect">
            <a:avLst/>
          </a:prstGeom>
        </p:spPr>
      </p:pic>
      <p:sp>
        <p:nvSpPr>
          <p:cNvPr id="9" name="Title 8"/>
          <p:cNvSpPr>
            <a:spLocks noGrp="1"/>
          </p:cNvSpPr>
          <p:nvPr>
            <p:ph type="title"/>
          </p:nvPr>
        </p:nvSpPr>
        <p:spPr>
          <a:xfrm>
            <a:off x="2160563" y="360000"/>
            <a:ext cx="7871650" cy="369332"/>
          </a:xfrm>
          <a:prstGeom prst="rect">
            <a:avLst/>
          </a:prstGeom>
        </p:spPr>
        <p:txBody>
          <a:bodyPr lIns="0" tIns="0" rIns="0" bIns="0"/>
          <a:lstStyle>
            <a:lvl1pPr>
              <a:defRPr sz="24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562" y="936000"/>
            <a:ext cx="787165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3285" y="6308256"/>
            <a:ext cx="4054695"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1347866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9"/>
          <a:stretch>
            <a:fillRect/>
          </a:stretch>
        </p:blipFill>
        <p:spPr>
          <a:xfrm>
            <a:off x="0" y="0"/>
            <a:ext cx="182928" cy="6858000"/>
          </a:xfrm>
          <a:prstGeom prst="rect">
            <a:avLst/>
          </a:prstGeom>
        </p:spPr>
      </p:pic>
    </p:spTree>
    <p:extLst>
      <p:ext uri="{BB962C8B-B14F-4D97-AF65-F5344CB8AC3E}">
        <p14:creationId xmlns:p14="http://schemas.microsoft.com/office/powerpoint/2010/main" val="358824473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81" r:id="rId5"/>
    <p:sldLayoutId id="2147483782" r:id="rId6"/>
    <p:sldLayoutId id="2147483719" r:id="rId7"/>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8"/>
          <a:stretch>
            <a:fillRect/>
          </a:stretch>
        </p:blipFill>
        <p:spPr>
          <a:xfrm>
            <a:off x="0" y="0"/>
            <a:ext cx="182928" cy="6858000"/>
          </a:xfrm>
          <a:prstGeom prst="rect">
            <a:avLst/>
          </a:prstGeom>
        </p:spPr>
      </p:pic>
    </p:spTree>
    <p:extLst>
      <p:ext uri="{BB962C8B-B14F-4D97-AF65-F5344CB8AC3E}">
        <p14:creationId xmlns:p14="http://schemas.microsoft.com/office/powerpoint/2010/main" val="40233883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p:cNvPicPr>
          <p:nvPr/>
        </p:nvPicPr>
        <p:blipFill>
          <a:blip r:embed="rId8"/>
          <a:stretch>
            <a:fillRect/>
          </a:stretch>
        </p:blipFill>
        <p:spPr>
          <a:xfrm>
            <a:off x="0" y="0"/>
            <a:ext cx="182928" cy="6912000"/>
          </a:xfrm>
          <a:prstGeom prst="rect">
            <a:avLst/>
          </a:prstGeom>
        </p:spPr>
      </p:pic>
    </p:spTree>
    <p:extLst>
      <p:ext uri="{BB962C8B-B14F-4D97-AF65-F5344CB8AC3E}">
        <p14:creationId xmlns:p14="http://schemas.microsoft.com/office/powerpoint/2010/main" val="40649995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85" r:id="rId5"/>
    <p:sldLayoutId id="2147483786" r:id="rId6"/>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FE91B-D869-42E7-9FEE-CD453ACCB73D}" type="datetimeFigureOut">
              <a:rPr lang="en-GB" smtClean="0">
                <a:solidFill>
                  <a:prstClr val="black">
                    <a:tint val="75000"/>
                  </a:prstClr>
                </a:solidFill>
              </a:rPr>
              <a:pPr/>
              <a:t>16/05/2018</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A84E8-F898-42D9-8737-0843664FE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27580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47" r:id="rId13"/>
    <p:sldLayoutId id="2147483787" r:id="rId14"/>
    <p:sldLayoutId id="21474837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8"/>
          <a:stretch>
            <a:fillRect/>
          </a:stretch>
        </p:blipFill>
        <p:spPr>
          <a:xfrm>
            <a:off x="0" y="0"/>
            <a:ext cx="182928" cy="6858000"/>
          </a:xfrm>
          <a:prstGeom prst="rect">
            <a:avLst/>
          </a:prstGeom>
        </p:spPr>
      </p:pic>
    </p:spTree>
    <p:extLst>
      <p:ext uri="{BB962C8B-B14F-4D97-AF65-F5344CB8AC3E}">
        <p14:creationId xmlns:p14="http://schemas.microsoft.com/office/powerpoint/2010/main" val="23151194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8"/>
          <a:stretch>
            <a:fillRect/>
          </a:stretch>
        </p:blipFill>
        <p:spPr>
          <a:xfrm>
            <a:off x="0" y="0"/>
            <a:ext cx="182928" cy="6858000"/>
          </a:xfrm>
          <a:prstGeom prst="rect">
            <a:avLst/>
          </a:prstGeom>
        </p:spPr>
      </p:pic>
    </p:spTree>
    <p:extLst>
      <p:ext uri="{BB962C8B-B14F-4D97-AF65-F5344CB8AC3E}">
        <p14:creationId xmlns:p14="http://schemas.microsoft.com/office/powerpoint/2010/main" val="178300907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8"/>
          <a:stretch>
            <a:fillRect/>
          </a:stretch>
        </p:blipFill>
        <p:spPr>
          <a:xfrm>
            <a:off x="0" y="0"/>
            <a:ext cx="182928" cy="6858000"/>
          </a:xfrm>
          <a:prstGeom prst="rect">
            <a:avLst/>
          </a:prstGeom>
        </p:spPr>
      </p:pic>
    </p:spTree>
    <p:extLst>
      <p:ext uri="{BB962C8B-B14F-4D97-AF65-F5344CB8AC3E}">
        <p14:creationId xmlns:p14="http://schemas.microsoft.com/office/powerpoint/2010/main" val="275888571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9"/>
          <a:stretch>
            <a:fillRect/>
          </a:stretch>
        </p:blipFill>
        <p:spPr>
          <a:xfrm>
            <a:off x="0" y="0"/>
            <a:ext cx="184368" cy="6912000"/>
          </a:xfrm>
          <a:prstGeom prst="rect">
            <a:avLst/>
          </a:prstGeom>
        </p:spPr>
      </p:pic>
    </p:spTree>
    <p:extLst>
      <p:ext uri="{BB962C8B-B14F-4D97-AF65-F5344CB8AC3E}">
        <p14:creationId xmlns:p14="http://schemas.microsoft.com/office/powerpoint/2010/main" val="76538494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80" r:id="rId7"/>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5.xml"/><Relationship Id="rId5" Type="http://schemas.openxmlformats.org/officeDocument/2006/relationships/image" Target="../media/image48.gif"/><Relationship Id="rId4" Type="http://schemas.openxmlformats.org/officeDocument/2006/relationships/image" Target="../media/image47.gif"/></Relationships>
</file>

<file path=ppt/slides/_rels/slide2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hyperlink" Target="http://www.wmo-sat.info/oscar/spacecapabilities" TargetMode="External"/><Relationship Id="rId7" Type="http://schemas.openxmlformats.org/officeDocument/2006/relationships/hyperlink" Target="http://www.wmo.int/pages/prog/www/OSY/gos-vision.html#egos-ip" TargetMode="External"/><Relationship Id="rId2" Type="http://schemas.openxmlformats.org/officeDocument/2006/relationships/hyperlink" Target="http://www.wmo-sat.info/oscar/requirements" TargetMode="External"/><Relationship Id="rId1" Type="http://schemas.openxmlformats.org/officeDocument/2006/relationships/slideLayout" Target="../slideLayouts/slideLayout21.xml"/><Relationship Id="rId6" Type="http://schemas.openxmlformats.org/officeDocument/2006/relationships/hyperlink" Target="http://www.wmo.int/pages/prog/www/OSY/gos-vision.html" TargetMode="External"/><Relationship Id="rId5" Type="http://schemas.openxmlformats.org/officeDocument/2006/relationships/hyperlink" Target="http://www.wmo.int/pages/prog/www/OSY/GOS-RRR.html#SOG" TargetMode="External"/><Relationship Id="rId4" Type="http://schemas.openxmlformats.org/officeDocument/2006/relationships/hyperlink" Target="https://oscar.wmo.int/OSCAR/index.html#/"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www.wmo-sat.info/oscar/requirements"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hyperlink" Target="http://www.wmo-sat.info/oscar/observingmissions"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2161588" y="1719391"/>
            <a:ext cx="9810827" cy="1025922"/>
          </a:xfrm>
        </p:spPr>
        <p:txBody>
          <a:bodyPr/>
          <a:lstStyle/>
          <a:p>
            <a:r>
              <a:rPr lang="en-US" dirty="0" smtClean="0"/>
              <a:t>WMO </a:t>
            </a:r>
            <a:r>
              <a:rPr lang="en-US" dirty="0"/>
              <a:t>rolling review of requirements for ocean observations </a:t>
            </a:r>
          </a:p>
        </p:txBody>
      </p:sp>
      <p:sp>
        <p:nvSpPr>
          <p:cNvPr id="12" name="Text Placeholder 11"/>
          <p:cNvSpPr>
            <a:spLocks noGrp="1"/>
          </p:cNvSpPr>
          <p:nvPr>
            <p:ph type="body" sz="quarter" idx="12"/>
          </p:nvPr>
        </p:nvSpPr>
        <p:spPr>
          <a:xfrm>
            <a:off x="2161588" y="3157193"/>
            <a:ext cx="7869600" cy="615553"/>
          </a:xfrm>
        </p:spPr>
        <p:txBody>
          <a:bodyPr/>
          <a:lstStyle/>
          <a:p>
            <a:r>
              <a:rPr lang="en-US" dirty="0"/>
              <a:t>Erik Andersson</a:t>
            </a:r>
          </a:p>
          <a:p>
            <a:r>
              <a:rPr lang="en-US" dirty="0"/>
              <a:t>Deputy Director, Forecast Department, ECMWF</a:t>
            </a:r>
          </a:p>
        </p:txBody>
      </p:sp>
      <p:sp>
        <p:nvSpPr>
          <p:cNvPr id="13" name="Text Placeholder 12"/>
          <p:cNvSpPr>
            <a:spLocks noGrp="1"/>
          </p:cNvSpPr>
          <p:nvPr>
            <p:ph type="body" sz="quarter" idx="13"/>
          </p:nvPr>
        </p:nvSpPr>
        <p:spPr>
          <a:xfrm>
            <a:off x="2161588" y="4152497"/>
            <a:ext cx="7869600" cy="246478"/>
          </a:xfrm>
        </p:spPr>
        <p:txBody>
          <a:bodyPr/>
          <a:lstStyle/>
          <a:p>
            <a:r>
              <a:rPr lang="en-US" dirty="0" err="1"/>
              <a:t>erik.andersson@ecmwf.int</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1" t="30184" r="-91" b="2728"/>
          <a:stretch/>
        </p:blipFill>
        <p:spPr>
          <a:xfrm>
            <a:off x="184849" y="-1"/>
            <a:ext cx="12024001" cy="1342417"/>
          </a:xfrm>
          <a:prstGeom prst="rect">
            <a:avLst/>
          </a:prstGeom>
        </p:spPr>
      </p:pic>
    </p:spTree>
    <p:extLst>
      <p:ext uri="{BB962C8B-B14F-4D97-AF65-F5344CB8AC3E}">
        <p14:creationId xmlns:p14="http://schemas.microsoft.com/office/powerpoint/2010/main" val="2428926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AU" smtClean="0"/>
              <a:t>10</a:t>
            </a:fld>
            <a:endParaRPr lang="en-AU"/>
          </a:p>
        </p:txBody>
      </p:sp>
      <p:sp>
        <p:nvSpPr>
          <p:cNvPr id="5" name="Freeform 4"/>
          <p:cNvSpPr/>
          <p:nvPr/>
        </p:nvSpPr>
        <p:spPr>
          <a:xfrm>
            <a:off x="6168265" y="1021588"/>
            <a:ext cx="1973427" cy="908088"/>
          </a:xfrm>
          <a:custGeom>
            <a:avLst/>
            <a:gdLst>
              <a:gd name="connsiteX0" fmla="*/ 502024 w 1084730"/>
              <a:gd name="connsiteY0" fmla="*/ 146088 h 908088"/>
              <a:gd name="connsiteX1" fmla="*/ 502024 w 1084730"/>
              <a:gd name="connsiteY1" fmla="*/ 146088 h 908088"/>
              <a:gd name="connsiteX2" fmla="*/ 448236 w 1084730"/>
              <a:gd name="connsiteY2" fmla="*/ 74371 h 908088"/>
              <a:gd name="connsiteX3" fmla="*/ 430306 w 1084730"/>
              <a:gd name="connsiteY3" fmla="*/ 56441 h 908088"/>
              <a:gd name="connsiteX4" fmla="*/ 376518 w 1084730"/>
              <a:gd name="connsiteY4" fmla="*/ 38512 h 908088"/>
              <a:gd name="connsiteX5" fmla="*/ 286871 w 1084730"/>
              <a:gd name="connsiteY5" fmla="*/ 47476 h 908088"/>
              <a:gd name="connsiteX6" fmla="*/ 268941 w 1084730"/>
              <a:gd name="connsiteY6" fmla="*/ 101265 h 908088"/>
              <a:gd name="connsiteX7" fmla="*/ 251012 w 1084730"/>
              <a:gd name="connsiteY7" fmla="*/ 128159 h 908088"/>
              <a:gd name="connsiteX8" fmla="*/ 197224 w 1084730"/>
              <a:gd name="connsiteY8" fmla="*/ 172982 h 908088"/>
              <a:gd name="connsiteX9" fmla="*/ 179294 w 1084730"/>
              <a:gd name="connsiteY9" fmla="*/ 190912 h 908088"/>
              <a:gd name="connsiteX10" fmla="*/ 152400 w 1084730"/>
              <a:gd name="connsiteY10" fmla="*/ 208841 h 908088"/>
              <a:gd name="connsiteX11" fmla="*/ 116541 w 1084730"/>
              <a:gd name="connsiteY11" fmla="*/ 253665 h 908088"/>
              <a:gd name="connsiteX12" fmla="*/ 71718 w 1084730"/>
              <a:gd name="connsiteY12" fmla="*/ 388135 h 908088"/>
              <a:gd name="connsiteX13" fmla="*/ 62753 w 1084730"/>
              <a:gd name="connsiteY13" fmla="*/ 415029 h 908088"/>
              <a:gd name="connsiteX14" fmla="*/ 53788 w 1084730"/>
              <a:gd name="connsiteY14" fmla="*/ 441924 h 908088"/>
              <a:gd name="connsiteX15" fmla="*/ 26894 w 1084730"/>
              <a:gd name="connsiteY15" fmla="*/ 495712 h 908088"/>
              <a:gd name="connsiteX16" fmla="*/ 17930 w 1084730"/>
              <a:gd name="connsiteY16" fmla="*/ 648112 h 908088"/>
              <a:gd name="connsiteX17" fmla="*/ 0 w 1084730"/>
              <a:gd name="connsiteY17" fmla="*/ 737759 h 908088"/>
              <a:gd name="connsiteX18" fmla="*/ 8965 w 1084730"/>
              <a:gd name="connsiteY18" fmla="*/ 881194 h 908088"/>
              <a:gd name="connsiteX19" fmla="*/ 26894 w 1084730"/>
              <a:gd name="connsiteY19" fmla="*/ 899124 h 908088"/>
              <a:gd name="connsiteX20" fmla="*/ 125506 w 1084730"/>
              <a:gd name="connsiteY20" fmla="*/ 890159 h 908088"/>
              <a:gd name="connsiteX21" fmla="*/ 161365 w 1084730"/>
              <a:gd name="connsiteY21" fmla="*/ 881194 h 908088"/>
              <a:gd name="connsiteX22" fmla="*/ 224118 w 1084730"/>
              <a:gd name="connsiteY22" fmla="*/ 872229 h 908088"/>
              <a:gd name="connsiteX23" fmla="*/ 268941 w 1084730"/>
              <a:gd name="connsiteY23" fmla="*/ 863265 h 908088"/>
              <a:gd name="connsiteX24" fmla="*/ 367553 w 1084730"/>
              <a:gd name="connsiteY24" fmla="*/ 782582 h 908088"/>
              <a:gd name="connsiteX25" fmla="*/ 385483 w 1084730"/>
              <a:gd name="connsiteY25" fmla="*/ 764653 h 908088"/>
              <a:gd name="connsiteX26" fmla="*/ 475130 w 1084730"/>
              <a:gd name="connsiteY26" fmla="*/ 737759 h 908088"/>
              <a:gd name="connsiteX27" fmla="*/ 600636 w 1084730"/>
              <a:gd name="connsiteY27" fmla="*/ 755688 h 908088"/>
              <a:gd name="connsiteX28" fmla="*/ 636494 w 1084730"/>
              <a:gd name="connsiteY28" fmla="*/ 773618 h 908088"/>
              <a:gd name="connsiteX29" fmla="*/ 654424 w 1084730"/>
              <a:gd name="connsiteY29" fmla="*/ 791547 h 908088"/>
              <a:gd name="connsiteX30" fmla="*/ 690283 w 1084730"/>
              <a:gd name="connsiteY30" fmla="*/ 800512 h 908088"/>
              <a:gd name="connsiteX31" fmla="*/ 753036 w 1084730"/>
              <a:gd name="connsiteY31" fmla="*/ 836371 h 908088"/>
              <a:gd name="connsiteX32" fmla="*/ 779930 w 1084730"/>
              <a:gd name="connsiteY32" fmla="*/ 845335 h 908088"/>
              <a:gd name="connsiteX33" fmla="*/ 806824 w 1084730"/>
              <a:gd name="connsiteY33" fmla="*/ 863265 h 908088"/>
              <a:gd name="connsiteX34" fmla="*/ 860612 w 1084730"/>
              <a:gd name="connsiteY34" fmla="*/ 881194 h 908088"/>
              <a:gd name="connsiteX35" fmla="*/ 887506 w 1084730"/>
              <a:gd name="connsiteY35" fmla="*/ 890159 h 908088"/>
              <a:gd name="connsiteX36" fmla="*/ 914400 w 1084730"/>
              <a:gd name="connsiteY36" fmla="*/ 899124 h 908088"/>
              <a:gd name="connsiteX37" fmla="*/ 941294 w 1084730"/>
              <a:gd name="connsiteY37" fmla="*/ 908088 h 908088"/>
              <a:gd name="connsiteX38" fmla="*/ 977153 w 1084730"/>
              <a:gd name="connsiteY38" fmla="*/ 863265 h 908088"/>
              <a:gd name="connsiteX39" fmla="*/ 995083 w 1084730"/>
              <a:gd name="connsiteY39" fmla="*/ 800512 h 908088"/>
              <a:gd name="connsiteX40" fmla="*/ 1004047 w 1084730"/>
              <a:gd name="connsiteY40" fmla="*/ 773618 h 908088"/>
              <a:gd name="connsiteX41" fmla="*/ 1013012 w 1084730"/>
              <a:gd name="connsiteY41" fmla="*/ 737759 h 908088"/>
              <a:gd name="connsiteX42" fmla="*/ 1021977 w 1084730"/>
              <a:gd name="connsiteY42" fmla="*/ 710865 h 908088"/>
              <a:gd name="connsiteX43" fmla="*/ 1039906 w 1084730"/>
              <a:gd name="connsiteY43" fmla="*/ 639147 h 908088"/>
              <a:gd name="connsiteX44" fmla="*/ 1075765 w 1084730"/>
              <a:gd name="connsiteY44" fmla="*/ 549500 h 908088"/>
              <a:gd name="connsiteX45" fmla="*/ 1084730 w 1084730"/>
              <a:gd name="connsiteY45" fmla="*/ 522606 h 908088"/>
              <a:gd name="connsiteX46" fmla="*/ 1075765 w 1084730"/>
              <a:gd name="connsiteY46" fmla="*/ 415029 h 908088"/>
              <a:gd name="connsiteX47" fmla="*/ 1057836 w 1084730"/>
              <a:gd name="connsiteY47" fmla="*/ 379171 h 908088"/>
              <a:gd name="connsiteX48" fmla="*/ 1039906 w 1084730"/>
              <a:gd name="connsiteY48" fmla="*/ 325382 h 908088"/>
              <a:gd name="connsiteX49" fmla="*/ 1013012 w 1084730"/>
              <a:gd name="connsiteY49" fmla="*/ 271594 h 908088"/>
              <a:gd name="connsiteX50" fmla="*/ 1004047 w 1084730"/>
              <a:gd name="connsiteY50" fmla="*/ 181947 h 908088"/>
              <a:gd name="connsiteX51" fmla="*/ 932330 w 1084730"/>
              <a:gd name="connsiteY51" fmla="*/ 137124 h 908088"/>
              <a:gd name="connsiteX52" fmla="*/ 887506 w 1084730"/>
              <a:gd name="connsiteY52" fmla="*/ 92300 h 908088"/>
              <a:gd name="connsiteX53" fmla="*/ 851647 w 1084730"/>
              <a:gd name="connsiteY53" fmla="*/ 47476 h 908088"/>
              <a:gd name="connsiteX54" fmla="*/ 842683 w 1084730"/>
              <a:gd name="connsiteY54" fmla="*/ 20582 h 908088"/>
              <a:gd name="connsiteX55" fmla="*/ 753036 w 1084730"/>
              <a:gd name="connsiteY55" fmla="*/ 11618 h 908088"/>
              <a:gd name="connsiteX56" fmla="*/ 735106 w 1084730"/>
              <a:gd name="connsiteY56" fmla="*/ 29547 h 908088"/>
              <a:gd name="connsiteX57" fmla="*/ 708212 w 1084730"/>
              <a:gd name="connsiteY57" fmla="*/ 74371 h 908088"/>
              <a:gd name="connsiteX58" fmla="*/ 699247 w 1084730"/>
              <a:gd name="connsiteY58" fmla="*/ 101265 h 908088"/>
              <a:gd name="connsiteX59" fmla="*/ 681318 w 1084730"/>
              <a:gd name="connsiteY59" fmla="*/ 128159 h 908088"/>
              <a:gd name="connsiteX60" fmla="*/ 627530 w 1084730"/>
              <a:gd name="connsiteY60" fmla="*/ 155053 h 908088"/>
              <a:gd name="connsiteX61" fmla="*/ 573741 w 1084730"/>
              <a:gd name="connsiteY61" fmla="*/ 137124 h 908088"/>
              <a:gd name="connsiteX62" fmla="*/ 546847 w 1084730"/>
              <a:gd name="connsiteY62" fmla="*/ 128159 h 908088"/>
              <a:gd name="connsiteX63" fmla="*/ 519953 w 1084730"/>
              <a:gd name="connsiteY63" fmla="*/ 119194 h 908088"/>
              <a:gd name="connsiteX64" fmla="*/ 502024 w 1084730"/>
              <a:gd name="connsiteY64" fmla="*/ 146088 h 90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84730" h="908088">
                <a:moveTo>
                  <a:pt x="502024" y="146088"/>
                </a:moveTo>
                <a:lnTo>
                  <a:pt x="502024" y="146088"/>
                </a:lnTo>
                <a:cubicBezTo>
                  <a:pt x="484095" y="122182"/>
                  <a:pt x="466903" y="97705"/>
                  <a:pt x="448236" y="74371"/>
                </a:cubicBezTo>
                <a:cubicBezTo>
                  <a:pt x="442956" y="67771"/>
                  <a:pt x="437866" y="60221"/>
                  <a:pt x="430306" y="56441"/>
                </a:cubicBezTo>
                <a:cubicBezTo>
                  <a:pt x="413402" y="47989"/>
                  <a:pt x="376518" y="38512"/>
                  <a:pt x="376518" y="38512"/>
                </a:cubicBezTo>
                <a:lnTo>
                  <a:pt x="286871" y="47476"/>
                </a:lnTo>
                <a:cubicBezTo>
                  <a:pt x="270546" y="56999"/>
                  <a:pt x="279424" y="85540"/>
                  <a:pt x="268941" y="101265"/>
                </a:cubicBezTo>
                <a:cubicBezTo>
                  <a:pt x="262965" y="110230"/>
                  <a:pt x="257909" y="119882"/>
                  <a:pt x="251012" y="128159"/>
                </a:cubicBezTo>
                <a:cubicBezTo>
                  <a:pt x="219069" y="166491"/>
                  <a:pt x="232483" y="144775"/>
                  <a:pt x="197224" y="172982"/>
                </a:cubicBezTo>
                <a:cubicBezTo>
                  <a:pt x="190624" y="178262"/>
                  <a:pt x="185894" y="185632"/>
                  <a:pt x="179294" y="190912"/>
                </a:cubicBezTo>
                <a:cubicBezTo>
                  <a:pt x="170881" y="197643"/>
                  <a:pt x="160813" y="202110"/>
                  <a:pt x="152400" y="208841"/>
                </a:cubicBezTo>
                <a:cubicBezTo>
                  <a:pt x="134154" y="223438"/>
                  <a:pt x="129852" y="233700"/>
                  <a:pt x="116541" y="253665"/>
                </a:cubicBezTo>
                <a:lnTo>
                  <a:pt x="71718" y="388135"/>
                </a:lnTo>
                <a:lnTo>
                  <a:pt x="62753" y="415029"/>
                </a:lnTo>
                <a:cubicBezTo>
                  <a:pt x="59765" y="423994"/>
                  <a:pt x="59030" y="434061"/>
                  <a:pt x="53788" y="441924"/>
                </a:cubicBezTo>
                <a:cubicBezTo>
                  <a:pt x="30617" y="476681"/>
                  <a:pt x="39266" y="458597"/>
                  <a:pt x="26894" y="495712"/>
                </a:cubicBezTo>
                <a:cubicBezTo>
                  <a:pt x="23906" y="546512"/>
                  <a:pt x="23550" y="597535"/>
                  <a:pt x="17930" y="648112"/>
                </a:cubicBezTo>
                <a:cubicBezTo>
                  <a:pt x="14565" y="678400"/>
                  <a:pt x="0" y="737759"/>
                  <a:pt x="0" y="737759"/>
                </a:cubicBezTo>
                <a:cubicBezTo>
                  <a:pt x="2988" y="785571"/>
                  <a:pt x="1090" y="833941"/>
                  <a:pt x="8965" y="881194"/>
                </a:cubicBezTo>
                <a:cubicBezTo>
                  <a:pt x="10354" y="889531"/>
                  <a:pt x="18467" y="898476"/>
                  <a:pt x="26894" y="899124"/>
                </a:cubicBezTo>
                <a:cubicBezTo>
                  <a:pt x="59803" y="901656"/>
                  <a:pt x="92635" y="893147"/>
                  <a:pt x="125506" y="890159"/>
                </a:cubicBezTo>
                <a:cubicBezTo>
                  <a:pt x="137459" y="887171"/>
                  <a:pt x="149243" y="883398"/>
                  <a:pt x="161365" y="881194"/>
                </a:cubicBezTo>
                <a:cubicBezTo>
                  <a:pt x="182154" y="877414"/>
                  <a:pt x="203275" y="875703"/>
                  <a:pt x="224118" y="872229"/>
                </a:cubicBezTo>
                <a:cubicBezTo>
                  <a:pt x="239148" y="869724"/>
                  <a:pt x="254000" y="866253"/>
                  <a:pt x="268941" y="863265"/>
                </a:cubicBezTo>
                <a:cubicBezTo>
                  <a:pt x="340315" y="815683"/>
                  <a:pt x="307489" y="842646"/>
                  <a:pt x="367553" y="782582"/>
                </a:cubicBezTo>
                <a:cubicBezTo>
                  <a:pt x="373530" y="776605"/>
                  <a:pt x="377465" y="767326"/>
                  <a:pt x="385483" y="764653"/>
                </a:cubicBezTo>
                <a:cubicBezTo>
                  <a:pt x="450960" y="742828"/>
                  <a:pt x="420936" y="751308"/>
                  <a:pt x="475130" y="737759"/>
                </a:cubicBezTo>
                <a:cubicBezTo>
                  <a:pt x="525788" y="742364"/>
                  <a:pt x="558852" y="737781"/>
                  <a:pt x="600636" y="755688"/>
                </a:cubicBezTo>
                <a:cubicBezTo>
                  <a:pt x="612919" y="760952"/>
                  <a:pt x="625375" y="766205"/>
                  <a:pt x="636494" y="773618"/>
                </a:cubicBezTo>
                <a:cubicBezTo>
                  <a:pt x="643527" y="778306"/>
                  <a:pt x="646864" y="787767"/>
                  <a:pt x="654424" y="791547"/>
                </a:cubicBezTo>
                <a:cubicBezTo>
                  <a:pt x="665444" y="797057"/>
                  <a:pt x="678747" y="796186"/>
                  <a:pt x="690283" y="800512"/>
                </a:cubicBezTo>
                <a:cubicBezTo>
                  <a:pt x="753153" y="824088"/>
                  <a:pt x="701013" y="810360"/>
                  <a:pt x="753036" y="836371"/>
                </a:cubicBezTo>
                <a:cubicBezTo>
                  <a:pt x="761488" y="840597"/>
                  <a:pt x="770965" y="842347"/>
                  <a:pt x="779930" y="845335"/>
                </a:cubicBezTo>
                <a:cubicBezTo>
                  <a:pt x="788895" y="851312"/>
                  <a:pt x="796978" y="858889"/>
                  <a:pt x="806824" y="863265"/>
                </a:cubicBezTo>
                <a:cubicBezTo>
                  <a:pt x="824094" y="870941"/>
                  <a:pt x="842683" y="875218"/>
                  <a:pt x="860612" y="881194"/>
                </a:cubicBezTo>
                <a:lnTo>
                  <a:pt x="887506" y="890159"/>
                </a:lnTo>
                <a:lnTo>
                  <a:pt x="914400" y="899124"/>
                </a:lnTo>
                <a:lnTo>
                  <a:pt x="941294" y="908088"/>
                </a:lnTo>
                <a:cubicBezTo>
                  <a:pt x="957972" y="891411"/>
                  <a:pt x="965843" y="885885"/>
                  <a:pt x="977153" y="863265"/>
                </a:cubicBezTo>
                <a:cubicBezTo>
                  <a:pt x="984318" y="848935"/>
                  <a:pt x="991253" y="813917"/>
                  <a:pt x="995083" y="800512"/>
                </a:cubicBezTo>
                <a:cubicBezTo>
                  <a:pt x="997679" y="791426"/>
                  <a:pt x="1001451" y="782704"/>
                  <a:pt x="1004047" y="773618"/>
                </a:cubicBezTo>
                <a:cubicBezTo>
                  <a:pt x="1007432" y="761771"/>
                  <a:pt x="1009627" y="749606"/>
                  <a:pt x="1013012" y="737759"/>
                </a:cubicBezTo>
                <a:cubicBezTo>
                  <a:pt x="1015608" y="728673"/>
                  <a:pt x="1019491" y="719982"/>
                  <a:pt x="1021977" y="710865"/>
                </a:cubicBezTo>
                <a:cubicBezTo>
                  <a:pt x="1028461" y="687092"/>
                  <a:pt x="1028886" y="661187"/>
                  <a:pt x="1039906" y="639147"/>
                </a:cubicBezTo>
                <a:cubicBezTo>
                  <a:pt x="1066289" y="586382"/>
                  <a:pt x="1053609" y="615969"/>
                  <a:pt x="1075765" y="549500"/>
                </a:cubicBezTo>
                <a:lnTo>
                  <a:pt x="1084730" y="522606"/>
                </a:lnTo>
                <a:cubicBezTo>
                  <a:pt x="1081742" y="486747"/>
                  <a:pt x="1082396" y="450396"/>
                  <a:pt x="1075765" y="415029"/>
                </a:cubicBezTo>
                <a:cubicBezTo>
                  <a:pt x="1073302" y="401894"/>
                  <a:pt x="1062799" y="391579"/>
                  <a:pt x="1057836" y="379171"/>
                </a:cubicBezTo>
                <a:cubicBezTo>
                  <a:pt x="1050817" y="361623"/>
                  <a:pt x="1050389" y="341107"/>
                  <a:pt x="1039906" y="325382"/>
                </a:cubicBezTo>
                <a:cubicBezTo>
                  <a:pt x="1016735" y="290625"/>
                  <a:pt x="1025384" y="308709"/>
                  <a:pt x="1013012" y="271594"/>
                </a:cubicBezTo>
                <a:cubicBezTo>
                  <a:pt x="1010024" y="241712"/>
                  <a:pt x="1014828" y="209977"/>
                  <a:pt x="1004047" y="181947"/>
                </a:cubicBezTo>
                <a:cubicBezTo>
                  <a:pt x="996367" y="161980"/>
                  <a:pt x="946786" y="148368"/>
                  <a:pt x="932330" y="137124"/>
                </a:cubicBezTo>
                <a:cubicBezTo>
                  <a:pt x="915651" y="124151"/>
                  <a:pt x="899227" y="109882"/>
                  <a:pt x="887506" y="92300"/>
                </a:cubicBezTo>
                <a:cubicBezTo>
                  <a:pt x="864889" y="58373"/>
                  <a:pt x="877195" y="73024"/>
                  <a:pt x="851647" y="47476"/>
                </a:cubicBezTo>
                <a:cubicBezTo>
                  <a:pt x="848659" y="38511"/>
                  <a:pt x="847545" y="28685"/>
                  <a:pt x="842683" y="20582"/>
                </a:cubicBezTo>
                <a:cubicBezTo>
                  <a:pt x="820729" y="-16008"/>
                  <a:pt x="796052" y="6241"/>
                  <a:pt x="753036" y="11618"/>
                </a:cubicBezTo>
                <a:cubicBezTo>
                  <a:pt x="747059" y="17594"/>
                  <a:pt x="739455" y="22300"/>
                  <a:pt x="735106" y="29547"/>
                </a:cubicBezTo>
                <a:cubicBezTo>
                  <a:pt x="700189" y="87740"/>
                  <a:pt x="753645" y="28936"/>
                  <a:pt x="708212" y="74371"/>
                </a:cubicBezTo>
                <a:cubicBezTo>
                  <a:pt x="705224" y="83336"/>
                  <a:pt x="703473" y="92813"/>
                  <a:pt x="699247" y="101265"/>
                </a:cubicBezTo>
                <a:cubicBezTo>
                  <a:pt x="694429" y="110902"/>
                  <a:pt x="688936" y="120541"/>
                  <a:pt x="681318" y="128159"/>
                </a:cubicBezTo>
                <a:cubicBezTo>
                  <a:pt x="663941" y="145536"/>
                  <a:pt x="649402" y="147762"/>
                  <a:pt x="627530" y="155053"/>
                </a:cubicBezTo>
                <a:lnTo>
                  <a:pt x="573741" y="137124"/>
                </a:lnTo>
                <a:lnTo>
                  <a:pt x="546847" y="128159"/>
                </a:lnTo>
                <a:cubicBezTo>
                  <a:pt x="537882" y="125171"/>
                  <a:pt x="529403" y="119194"/>
                  <a:pt x="519953" y="119194"/>
                </a:cubicBezTo>
                <a:lnTo>
                  <a:pt x="502024" y="146088"/>
                </a:lnTo>
                <a:close/>
              </a:path>
            </a:pathLst>
          </a:custGeom>
          <a:gradFill>
            <a:gsLst>
              <a:gs pos="0">
                <a:srgbClr val="00B050"/>
              </a:gs>
              <a:gs pos="100000">
                <a:schemeClr val="accent3">
                  <a:tint val="50000"/>
                  <a:shade val="100000"/>
                  <a:satMod val="350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AU" b="1" dirty="0" smtClean="0"/>
              <a:t>NMHS +</a:t>
            </a:r>
          </a:p>
          <a:p>
            <a:pPr algn="ctr"/>
            <a:r>
              <a:rPr lang="en-AU" b="1" dirty="0" smtClean="0"/>
              <a:t>Private Sector</a:t>
            </a:r>
            <a:endParaRPr lang="en-AU" b="1" dirty="0"/>
          </a:p>
        </p:txBody>
      </p:sp>
      <p:sp>
        <p:nvSpPr>
          <p:cNvPr id="6" name="Oval 5"/>
          <p:cNvSpPr/>
          <p:nvPr/>
        </p:nvSpPr>
        <p:spPr>
          <a:xfrm>
            <a:off x="2554514" y="729877"/>
            <a:ext cx="1667709" cy="1548866"/>
          </a:xfrm>
          <a:prstGeom prst="ellipse">
            <a:avLst/>
          </a:prstGeom>
          <a:blipFill>
            <a:blip r:embed="rId2"/>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b="1" dirty="0"/>
              <a:t>Global NWP</a:t>
            </a:r>
          </a:p>
        </p:txBody>
      </p:sp>
      <p:sp>
        <p:nvSpPr>
          <p:cNvPr id="7" name="Down Arrow 6"/>
          <p:cNvSpPr/>
          <p:nvPr/>
        </p:nvSpPr>
        <p:spPr>
          <a:xfrm>
            <a:off x="6831106" y="2002246"/>
            <a:ext cx="564776" cy="1517513"/>
          </a:xfrm>
          <a:prstGeom prst="downArrow">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AU" sz="1600" dirty="0"/>
              <a:t>Observations</a:t>
            </a:r>
          </a:p>
        </p:txBody>
      </p:sp>
      <p:sp>
        <p:nvSpPr>
          <p:cNvPr id="8" name="Rectangle 7"/>
          <p:cNvSpPr/>
          <p:nvPr/>
        </p:nvSpPr>
        <p:spPr>
          <a:xfrm>
            <a:off x="6454590" y="4370518"/>
            <a:ext cx="1615353" cy="591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600" dirty="0"/>
              <a:t>Meteorologists</a:t>
            </a:r>
          </a:p>
        </p:txBody>
      </p:sp>
      <p:sp>
        <p:nvSpPr>
          <p:cNvPr id="9" name="Down Arrow 8"/>
          <p:cNvSpPr/>
          <p:nvPr/>
        </p:nvSpPr>
        <p:spPr>
          <a:xfrm>
            <a:off x="6463555" y="5051462"/>
            <a:ext cx="448235" cy="52891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AU"/>
          </a:p>
        </p:txBody>
      </p:sp>
      <p:sp>
        <p:nvSpPr>
          <p:cNvPr id="10" name="Down Arrow 9"/>
          <p:cNvSpPr/>
          <p:nvPr/>
        </p:nvSpPr>
        <p:spPr>
          <a:xfrm>
            <a:off x="6956613" y="5051462"/>
            <a:ext cx="448235" cy="52891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AU"/>
          </a:p>
        </p:txBody>
      </p:sp>
      <p:sp>
        <p:nvSpPr>
          <p:cNvPr id="11" name="Down Arrow 10"/>
          <p:cNvSpPr/>
          <p:nvPr/>
        </p:nvSpPr>
        <p:spPr>
          <a:xfrm>
            <a:off x="7440707" y="5051461"/>
            <a:ext cx="448235" cy="528917"/>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AU"/>
          </a:p>
        </p:txBody>
      </p:sp>
      <p:sp>
        <p:nvSpPr>
          <p:cNvPr id="12" name="TextBox 11"/>
          <p:cNvSpPr txBox="1"/>
          <p:nvPr/>
        </p:nvSpPr>
        <p:spPr>
          <a:xfrm>
            <a:off x="7933765" y="5131253"/>
            <a:ext cx="1268292" cy="369332"/>
          </a:xfrm>
          <a:prstGeom prst="rect">
            <a:avLst/>
          </a:prstGeom>
          <a:noFill/>
        </p:spPr>
        <p:txBody>
          <a:bodyPr wrap="square" rtlCol="0">
            <a:spAutoFit/>
          </a:bodyPr>
          <a:lstStyle/>
          <a:p>
            <a:r>
              <a:rPr lang="en-AU" dirty="0"/>
              <a:t>Services</a:t>
            </a:r>
          </a:p>
        </p:txBody>
      </p:sp>
      <p:sp>
        <p:nvSpPr>
          <p:cNvPr id="13" name="Down Arrow 12"/>
          <p:cNvSpPr/>
          <p:nvPr/>
        </p:nvSpPr>
        <p:spPr>
          <a:xfrm rot="5400000">
            <a:off x="4959684" y="671090"/>
            <a:ext cx="564776" cy="1609088"/>
          </a:xfrm>
          <a:prstGeom prst="downArrow">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AU" sz="1600" dirty="0"/>
              <a:t>Observations</a:t>
            </a:r>
          </a:p>
        </p:txBody>
      </p:sp>
      <p:sp>
        <p:nvSpPr>
          <p:cNvPr id="14" name="Down Arrow 13"/>
          <p:cNvSpPr/>
          <p:nvPr/>
        </p:nvSpPr>
        <p:spPr>
          <a:xfrm rot="18268665">
            <a:off x="4808604" y="1999128"/>
            <a:ext cx="998172" cy="1576206"/>
          </a:xfrm>
          <a:prstGeom prst="downArrow">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AU" sz="1600" dirty="0"/>
              <a:t>Forecast products</a:t>
            </a:r>
          </a:p>
        </p:txBody>
      </p:sp>
      <p:sp>
        <p:nvSpPr>
          <p:cNvPr id="15" name="Rectangular Callout 14"/>
          <p:cNvSpPr/>
          <p:nvPr/>
        </p:nvSpPr>
        <p:spPr>
          <a:xfrm>
            <a:off x="1973943" y="3194095"/>
            <a:ext cx="2463586" cy="2306490"/>
          </a:xfrm>
          <a:prstGeom prst="wedgeRectCallout">
            <a:avLst>
              <a:gd name="adj1" fmla="val 77637"/>
              <a:gd name="adj2" fmla="val -59359"/>
            </a:avLst>
          </a:prstGeom>
        </p:spPr>
        <p:style>
          <a:lnRef idx="1">
            <a:schemeClr val="dk1"/>
          </a:lnRef>
          <a:fillRef idx="2">
            <a:schemeClr val="dk1"/>
          </a:fillRef>
          <a:effectRef idx="1">
            <a:schemeClr val="dk1"/>
          </a:effectRef>
          <a:fontRef idx="minor">
            <a:schemeClr val="dk1"/>
          </a:fontRef>
        </p:style>
        <p:txBody>
          <a:bodyPr rtlCol="0" anchor="t"/>
          <a:lstStyle/>
          <a:p>
            <a:endParaRPr lang="en-AU" dirty="0"/>
          </a:p>
        </p:txBody>
      </p:sp>
      <p:sp>
        <p:nvSpPr>
          <p:cNvPr id="22" name="Rectangle 21"/>
          <p:cNvSpPr/>
          <p:nvPr/>
        </p:nvSpPr>
        <p:spPr>
          <a:xfrm>
            <a:off x="6454590" y="3729355"/>
            <a:ext cx="1615353" cy="591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600" dirty="0" smtClean="0"/>
              <a:t>Forecast </a:t>
            </a:r>
            <a:r>
              <a:rPr lang="en-AU" sz="1600" dirty="0"/>
              <a:t>Systems</a:t>
            </a:r>
          </a:p>
        </p:txBody>
      </p:sp>
      <p:pic>
        <p:nvPicPr>
          <p:cNvPr id="16" name="Picture 15"/>
          <p:cNvPicPr>
            <a:picLocks noChangeAspect="1"/>
          </p:cNvPicPr>
          <p:nvPr/>
        </p:nvPicPr>
        <p:blipFill>
          <a:blip r:embed="rId3"/>
          <a:stretch>
            <a:fillRect/>
          </a:stretch>
        </p:blipFill>
        <p:spPr>
          <a:xfrm>
            <a:off x="2079790" y="3394205"/>
            <a:ext cx="2308141" cy="2019623"/>
          </a:xfrm>
          <a:prstGeom prst="rect">
            <a:avLst/>
          </a:prstGeom>
          <a:solidFill>
            <a:schemeClr val="bg1"/>
          </a:solidFill>
        </p:spPr>
      </p:pic>
      <p:sp>
        <p:nvSpPr>
          <p:cNvPr id="28" name="TextBox 27"/>
          <p:cNvSpPr txBox="1"/>
          <p:nvPr/>
        </p:nvSpPr>
        <p:spPr>
          <a:xfrm>
            <a:off x="6580092" y="5821535"/>
            <a:ext cx="1246093" cy="646331"/>
          </a:xfrm>
          <a:prstGeom prst="rect">
            <a:avLst/>
          </a:prstGeom>
          <a:noFill/>
        </p:spPr>
        <p:txBody>
          <a:bodyPr wrap="square" rtlCol="0">
            <a:spAutoFit/>
          </a:bodyPr>
          <a:lstStyle/>
          <a:p>
            <a:r>
              <a:rPr lang="en-AU" dirty="0"/>
              <a:t>Impact and Value</a:t>
            </a:r>
          </a:p>
        </p:txBody>
      </p:sp>
    </p:spTree>
    <p:extLst>
      <p:ext uri="{BB962C8B-B14F-4D97-AF65-F5344CB8AC3E}">
        <p14:creationId xmlns:p14="http://schemas.microsoft.com/office/powerpoint/2010/main" val="425974552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solidFill>
                  <a:srgbClr val="4F81BD">
                    <a:lumMod val="75000"/>
                  </a:srgbClr>
                </a:solidFill>
              </a:rPr>
              <a:pPr/>
              <a:t>11</a:t>
            </a:fld>
            <a:endParaRPr lang="en-US" dirty="0">
              <a:solidFill>
                <a:srgbClr val="4F81BD">
                  <a:lumMod val="75000"/>
                </a:srgbClr>
              </a:solidFill>
            </a:endParaRPr>
          </a:p>
        </p:txBody>
      </p:sp>
      <p:sp>
        <p:nvSpPr>
          <p:cNvPr id="5" name="Footer Placeholder 4"/>
          <p:cNvSpPr>
            <a:spLocks noGrp="1"/>
          </p:cNvSpPr>
          <p:nvPr>
            <p:ph type="ftr" sz="quarter" idx="3"/>
          </p:nvPr>
        </p:nvSpPr>
        <p:spPr/>
        <p:txBody>
          <a:bodyPr/>
          <a:lstStyle/>
          <a:p>
            <a:pPr algn="ctr"/>
            <a:r>
              <a:rPr lang="en-US">
                <a:solidFill>
                  <a:srgbClr val="4F81BD">
                    <a:lumMod val="75000"/>
                  </a:srgbClr>
                </a:solidFill>
              </a:rPr>
              <a:t>European Centre for Medium-Range Weather Forecasts</a:t>
            </a:r>
            <a:endParaRPr lang="en-US" dirty="0">
              <a:solidFill>
                <a:srgbClr val="4F81BD">
                  <a:lumMod val="75000"/>
                </a:srgbClr>
              </a:solidFill>
            </a:endParaRPr>
          </a:p>
        </p:txBody>
      </p:sp>
      <p:sp>
        <p:nvSpPr>
          <p:cNvPr id="6" name="TextBox 5"/>
          <p:cNvSpPr txBox="1"/>
          <p:nvPr/>
        </p:nvSpPr>
        <p:spPr>
          <a:xfrm>
            <a:off x="1966208" y="2293144"/>
            <a:ext cx="7641744" cy="794403"/>
          </a:xfrm>
          <a:prstGeom prst="rect">
            <a:avLst/>
          </a:prstGeom>
          <a:noFill/>
          <a:ln w="12700" cap="flat" cmpd="sng" algn="ctr">
            <a:solidFill>
              <a:sysClr val="window" lastClr="FFFFFF"/>
            </a:solidFill>
            <a:prstDash val="solid"/>
            <a:round/>
            <a:headEnd type="none" w="med" len="med"/>
            <a:tailEnd type="none" w="med" len="med"/>
          </a:ln>
        </p:spPr>
        <p:txBody>
          <a:bodyPr wrap="square" lIns="180000" tIns="180000" rIns="180000" bIns="180000" rtlCol="0">
            <a:spAutoFit/>
          </a:bodyPr>
          <a:lstStyle/>
          <a:p>
            <a:pPr>
              <a:defRPr/>
            </a:pPr>
            <a:endParaRPr lang="en-GB" sz="2800" kern="0" dirty="0">
              <a:solidFill>
                <a:srgbClr val="4F81BD">
                  <a:lumMod val="75000"/>
                </a:srgbClr>
              </a:solidFill>
              <a:latin typeface="Helvetica" panose="020B0604020202020204" pitchFamily="34" charset="0"/>
              <a:cs typeface="Helvetica" panose="020B0604020202020204" pitchFamily="34" charset="0"/>
            </a:endParaRPr>
          </a:p>
        </p:txBody>
      </p:sp>
      <p:sp>
        <p:nvSpPr>
          <p:cNvPr id="9" name="TextBox 8"/>
          <p:cNvSpPr txBox="1"/>
          <p:nvPr/>
        </p:nvSpPr>
        <p:spPr>
          <a:xfrm>
            <a:off x="2388587" y="1212487"/>
            <a:ext cx="7871650" cy="4549277"/>
          </a:xfrm>
          <a:prstGeom prst="rect">
            <a:avLst/>
          </a:prstGeom>
          <a:noFill/>
          <a:ln w="12700" cap="flat" cmpd="sng" algn="ctr">
            <a:solidFill>
              <a:srgbClr val="FFFFFF"/>
            </a:solidFill>
            <a:prstDash val="solid"/>
            <a:round/>
            <a:headEnd type="none" w="med" len="med"/>
            <a:tailEnd type="none" w="med" len="med"/>
          </a:ln>
        </p:spPr>
        <p:txBody>
          <a:bodyPr wrap="square" lIns="180000" tIns="180000" rIns="180000" bIns="180000" rtlCol="0">
            <a:spAutoFit/>
          </a:bodyPr>
          <a:lstStyle/>
          <a:p>
            <a:pPr marL="367200" indent="-367200">
              <a:buClr>
                <a:srgbClr val="839DB2"/>
              </a:buClr>
              <a:buFont typeface="Wingdings" panose="05000000000000000000" pitchFamily="2" charset="2"/>
              <a:buChar char="§"/>
            </a:pPr>
            <a:r>
              <a:rPr lang="en-GB" sz="4000" dirty="0" smtClean="0">
                <a:solidFill>
                  <a:srgbClr val="4F81BD">
                    <a:lumMod val="75000"/>
                  </a:srgbClr>
                </a:solidFill>
                <a:latin typeface="Helvetica" panose="020B0604020202020204" pitchFamily="34" charset="0"/>
                <a:cs typeface="Helvetica" panose="020B0604020202020204" pitchFamily="34" charset="0"/>
              </a:rPr>
              <a:t>NWP science</a:t>
            </a:r>
          </a:p>
          <a:p>
            <a:pPr marL="367200" indent="-367200">
              <a:buClr>
                <a:srgbClr val="839DB2"/>
              </a:buClr>
              <a:buFont typeface="Wingdings" panose="05000000000000000000" pitchFamily="2" charset="2"/>
              <a:buChar char="§"/>
            </a:pPr>
            <a:r>
              <a:rPr lang="en-GB" sz="4000" dirty="0" smtClean="0">
                <a:solidFill>
                  <a:srgbClr val="4F81BD">
                    <a:lumMod val="75000"/>
                  </a:srgbClr>
                </a:solidFill>
                <a:latin typeface="Helvetica" panose="020B0604020202020204" pitchFamily="34" charset="0"/>
                <a:cs typeface="Helvetica" panose="020B0604020202020204" pitchFamily="34" charset="0"/>
              </a:rPr>
              <a:t>Supercomputing</a:t>
            </a:r>
            <a:endParaRPr lang="en-GB" sz="4000" dirty="0">
              <a:solidFill>
                <a:srgbClr val="4F81BD">
                  <a:lumMod val="75000"/>
                </a:srgbClr>
              </a:solidFill>
              <a:latin typeface="Helvetica" panose="020B0604020202020204" pitchFamily="34" charset="0"/>
              <a:cs typeface="Helvetica" panose="020B0604020202020204" pitchFamily="34" charset="0"/>
            </a:endParaRPr>
          </a:p>
          <a:p>
            <a:pPr marL="367200" indent="-367200">
              <a:buClr>
                <a:srgbClr val="839DB2"/>
              </a:buClr>
              <a:buFont typeface="Wingdings" panose="05000000000000000000" pitchFamily="2" charset="2"/>
              <a:buChar char="§"/>
            </a:pPr>
            <a:r>
              <a:rPr lang="en-GB" sz="4000" dirty="0" smtClean="0">
                <a:solidFill>
                  <a:srgbClr val="4F81BD">
                    <a:lumMod val="75000"/>
                  </a:srgbClr>
                </a:solidFill>
                <a:latin typeface="Helvetica" panose="020B0604020202020204" pitchFamily="34" charset="0"/>
                <a:cs typeface="Helvetica" panose="020B0604020202020204" pitchFamily="34" charset="0"/>
              </a:rPr>
              <a:t>Observations</a:t>
            </a:r>
            <a:endParaRPr lang="en-GB" sz="4000" dirty="0">
              <a:solidFill>
                <a:srgbClr val="4F81BD">
                  <a:lumMod val="75000"/>
                </a:srgbClr>
              </a:solidFill>
              <a:latin typeface="Helvetica" panose="020B0604020202020204" pitchFamily="34" charset="0"/>
              <a:cs typeface="Helvetica" panose="020B0604020202020204" pitchFamily="34" charset="0"/>
            </a:endParaRPr>
          </a:p>
          <a:p>
            <a:pPr marL="367200" indent="-367200">
              <a:buClr>
                <a:srgbClr val="839DB2"/>
              </a:buClr>
              <a:buFont typeface="Wingdings" panose="05000000000000000000" pitchFamily="2" charset="2"/>
              <a:buChar char="§"/>
            </a:pPr>
            <a:endParaRPr lang="en-GB" sz="4000" dirty="0">
              <a:solidFill>
                <a:srgbClr val="4F81BD">
                  <a:lumMod val="75000"/>
                </a:srgbClr>
              </a:solidFill>
              <a:latin typeface="Helvetica" panose="020B0604020202020204" pitchFamily="34" charset="0"/>
              <a:cs typeface="Helvetica" panose="020B0604020202020204" pitchFamily="34" charset="0"/>
            </a:endParaRPr>
          </a:p>
          <a:p>
            <a:pPr>
              <a:buClr>
                <a:srgbClr val="839DB2"/>
              </a:buClr>
            </a:pPr>
            <a:r>
              <a:rPr lang="en-GB" sz="2800" i="1" dirty="0" smtClean="0">
                <a:solidFill>
                  <a:srgbClr val="4F81BD">
                    <a:lumMod val="75000"/>
                  </a:srgbClr>
                </a:solidFill>
                <a:latin typeface="Helvetica" panose="020B0604020202020204" pitchFamily="34" charset="0"/>
                <a:cs typeface="Helvetica" panose="020B0604020202020204" pitchFamily="34" charset="0"/>
              </a:rPr>
              <a:t>“The success of WMO has been based on the free exchange of high-quality standardized observations and of scientific know-how worldwide”</a:t>
            </a:r>
          </a:p>
        </p:txBody>
      </p:sp>
      <p:sp>
        <p:nvSpPr>
          <p:cNvPr id="12" name="Title 1"/>
          <p:cNvSpPr txBox="1">
            <a:spLocks/>
          </p:cNvSpPr>
          <p:nvPr/>
        </p:nvSpPr>
        <p:spPr>
          <a:xfrm>
            <a:off x="1066426" y="343929"/>
            <a:ext cx="10515973"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r>
              <a:rPr lang="en-US" sz="2800" dirty="0" smtClean="0">
                <a:solidFill>
                  <a:srgbClr val="4F81BD">
                    <a:lumMod val="50000"/>
                  </a:srgbClr>
                </a:solidFill>
                <a:latin typeface="Helvetica" panose="020B0604020202020204" pitchFamily="34" charset="0"/>
                <a:cs typeface="Helvetica" panose="020B0604020202020204" pitchFamily="34" charset="0"/>
              </a:rPr>
              <a:t>Three ingredients of Global NWP</a:t>
            </a:r>
            <a:endParaRPr lang="en-US" sz="2800" b="1" dirty="0">
              <a:solidFill>
                <a:srgbClr val="4F81BD">
                  <a:lumMod val="50000"/>
                </a:srgbClr>
              </a:solidFill>
              <a:latin typeface="Helvetica" panose="020B0604020202020204" pitchFamily="34" charset="0"/>
              <a:cs typeface="Helvetica" panose="020B0604020202020204" pitchFamily="34" charset="0"/>
            </a:endParaRPr>
          </a:p>
        </p:txBody>
      </p:sp>
      <p:cxnSp>
        <p:nvCxnSpPr>
          <p:cNvPr id="11" name="Straight Connector 10"/>
          <p:cNvCxnSpPr/>
          <p:nvPr/>
        </p:nvCxnSpPr>
        <p:spPr>
          <a:xfrm>
            <a:off x="498016" y="681738"/>
            <a:ext cx="10793439" cy="31523"/>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262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856" y="394459"/>
            <a:ext cx="4722765" cy="1323439"/>
          </a:xfrm>
          <a:prstGeom prst="rect">
            <a:avLst/>
          </a:prstGeom>
        </p:spPr>
        <p:txBody>
          <a:bodyPr wrap="square">
            <a:spAutoFit/>
          </a:bodyPr>
          <a:lstStyle/>
          <a:p>
            <a:pPr>
              <a:defRPr/>
            </a:pPr>
            <a:r>
              <a:rPr lang="en-GB" sz="2000" b="1" kern="0" dirty="0">
                <a:ln>
                  <a:solidFill>
                    <a:prstClr val="white"/>
                  </a:solidFill>
                </a:ln>
                <a:solidFill>
                  <a:schemeClr val="tx2"/>
                </a:solidFill>
                <a:latin typeface="Helvetica" panose="020B0604020202020204" pitchFamily="34" charset="0"/>
                <a:cs typeface="Helvetica" panose="020B0604020202020204" pitchFamily="34" charset="0"/>
              </a:rPr>
              <a:t>ECMWF’s</a:t>
            </a:r>
            <a:r>
              <a:rPr lang="en-GB" sz="2000" b="1" kern="0" dirty="0">
                <a:solidFill>
                  <a:schemeClr val="tx2"/>
                </a:solidFill>
                <a:latin typeface="Helvetica" panose="020B0604020202020204" pitchFamily="34" charset="0"/>
                <a:cs typeface="Helvetica" panose="020B0604020202020204" pitchFamily="34" charset="0"/>
              </a:rPr>
              <a:t> </a:t>
            </a:r>
            <a:r>
              <a:rPr lang="en-GB" sz="2000" kern="0" dirty="0">
                <a:solidFill>
                  <a:srgbClr val="4F81BD">
                    <a:lumMod val="75000"/>
                  </a:srgbClr>
                </a:solidFill>
                <a:latin typeface="Helvetica" panose="020B0604020202020204" pitchFamily="34" charset="0"/>
                <a:cs typeface="Helvetica" panose="020B0604020202020204" pitchFamily="34" charset="0"/>
              </a:rPr>
              <a:t>role is to address the critical and most difficult research problems in medium-range NWP that no one country could tackle on its own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19553"/>
            <a:ext cx="4724400" cy="6076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56" y="1848650"/>
            <a:ext cx="4722765" cy="25201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6571" y="4169115"/>
            <a:ext cx="5752646" cy="2735603"/>
          </a:xfrm>
          <a:prstGeom prst="rect">
            <a:avLst/>
          </a:prstGeom>
        </p:spPr>
      </p:pic>
    </p:spTree>
    <p:extLst>
      <p:ext uri="{BB962C8B-B14F-4D97-AF65-F5344CB8AC3E}">
        <p14:creationId xmlns:p14="http://schemas.microsoft.com/office/powerpoint/2010/main" val="27762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962" y="360000"/>
            <a:ext cx="11022037" cy="369332"/>
          </a:xfrm>
        </p:spPr>
        <p:txBody>
          <a:bodyPr/>
          <a:lstStyle/>
          <a:p>
            <a:r>
              <a:rPr lang="en-GB" sz="2800" b="1" dirty="0" smtClean="0">
                <a:solidFill>
                  <a:schemeClr val="accent1">
                    <a:lumMod val="50000"/>
                  </a:schemeClr>
                </a:solidFill>
                <a:latin typeface="Helevtica"/>
              </a:rPr>
              <a:t>NWP Deliverables</a:t>
            </a:r>
            <a:r>
              <a:rPr lang="en-GB" sz="2800" dirty="0">
                <a:solidFill>
                  <a:schemeClr val="accent1">
                    <a:lumMod val="50000"/>
                  </a:schemeClr>
                </a:solidFill>
                <a:latin typeface="Helevtica"/>
              </a:rPr>
              <a:t>: Global NWP at all ranges</a:t>
            </a:r>
          </a:p>
        </p:txBody>
      </p:sp>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200145" y="2468808"/>
            <a:ext cx="3942361" cy="1942201"/>
          </a:xfrm>
        </p:spPr>
      </p:pic>
      <p:sp>
        <p:nvSpPr>
          <p:cNvPr id="4" name="Slide Number Placeholder 3"/>
          <p:cNvSpPr>
            <a:spLocks noGrp="1"/>
          </p:cNvSpPr>
          <p:nvPr>
            <p:ph type="sldNum" sz="quarter" idx="10"/>
          </p:nvPr>
        </p:nvSpPr>
        <p:spPr/>
        <p:txBody>
          <a:bodyPr/>
          <a:lstStyle/>
          <a:p>
            <a:pPr defTabSz="457200"/>
            <a:fld id="{6B3B0B0F-E794-1244-9699-107C60B9C23A}" type="slidenum">
              <a:rPr lang="en-US" smtClean="0"/>
              <a:pPr defTabSz="457200"/>
              <a:t>13</a:t>
            </a:fld>
            <a:endParaRPr lang="en-US" dirty="0"/>
          </a:p>
        </p:txBody>
      </p:sp>
      <p:sp>
        <p:nvSpPr>
          <p:cNvPr id="5" name="Footer Placeholder 4"/>
          <p:cNvSpPr>
            <a:spLocks noGrp="1"/>
          </p:cNvSpPr>
          <p:nvPr>
            <p:ph type="ftr" sz="quarter" idx="3"/>
          </p:nvPr>
        </p:nvSpPr>
        <p:spPr/>
        <p:txBody>
          <a:bodyPr/>
          <a:lstStyle/>
          <a:p>
            <a:pPr algn="ctr" defTabSz="457200"/>
            <a:r>
              <a:rPr lang="en-US"/>
              <a:t>European Centre for Medium-Range Weather Forecasts</a:t>
            </a:r>
            <a:endParaRPr lang="en-US" dirty="0"/>
          </a:p>
        </p:txBody>
      </p:sp>
      <p:sp>
        <p:nvSpPr>
          <p:cNvPr id="7" name="TextBox 6"/>
          <p:cNvSpPr txBox="1"/>
          <p:nvPr/>
        </p:nvSpPr>
        <p:spPr>
          <a:xfrm>
            <a:off x="200145" y="4609029"/>
            <a:ext cx="4032610" cy="646331"/>
          </a:xfrm>
          <a:prstGeom prst="rect">
            <a:avLst/>
          </a:prstGeom>
          <a:noFill/>
        </p:spPr>
        <p:txBody>
          <a:bodyPr wrap="square" rtlCol="0">
            <a:spAutoFit/>
          </a:bodyPr>
          <a:lstStyle/>
          <a:p>
            <a:pPr algn="ctr"/>
            <a:r>
              <a:rPr lang="en-GB" dirty="0">
                <a:solidFill>
                  <a:srgbClr val="4F81BD">
                    <a:lumMod val="50000"/>
                  </a:srgbClr>
                </a:solidFill>
              </a:rPr>
              <a:t>High resolution mean sea level pressure and ensemble spread</a:t>
            </a:r>
          </a:p>
        </p:txBody>
      </p:sp>
      <p:sp>
        <p:nvSpPr>
          <p:cNvPr id="9" name="TextBox 8"/>
          <p:cNvSpPr txBox="1"/>
          <p:nvPr/>
        </p:nvSpPr>
        <p:spPr>
          <a:xfrm>
            <a:off x="4675163" y="4609029"/>
            <a:ext cx="3187483" cy="923330"/>
          </a:xfrm>
          <a:prstGeom prst="rect">
            <a:avLst/>
          </a:prstGeom>
          <a:noFill/>
        </p:spPr>
        <p:txBody>
          <a:bodyPr wrap="square" rtlCol="0">
            <a:spAutoFit/>
          </a:bodyPr>
          <a:lstStyle/>
          <a:p>
            <a:r>
              <a:rPr lang="en-GB" dirty="0">
                <a:solidFill>
                  <a:srgbClr val="4F81BD">
                    <a:lumMod val="50000"/>
                  </a:srgbClr>
                </a:solidFill>
              </a:rPr>
              <a:t>Weekly anomaly – 2m temperature over Europe</a:t>
            </a:r>
          </a:p>
          <a:p>
            <a:r>
              <a:rPr lang="en-US" dirty="0">
                <a:solidFill>
                  <a:srgbClr val="4F81BD">
                    <a:lumMod val="50000"/>
                  </a:srgbClr>
                </a:solidFill>
              </a:rPr>
              <a:t>(3-10 Dec)</a:t>
            </a:r>
            <a:endParaRPr lang="en-GB" dirty="0">
              <a:solidFill>
                <a:srgbClr val="4F81BD">
                  <a:lumMod val="50000"/>
                </a:srgbClr>
              </a:solidFill>
            </a:endParaRPr>
          </a:p>
        </p:txBody>
      </p:sp>
      <p:sp>
        <p:nvSpPr>
          <p:cNvPr id="10" name="TextBox 9"/>
          <p:cNvSpPr txBox="1"/>
          <p:nvPr/>
        </p:nvSpPr>
        <p:spPr>
          <a:xfrm>
            <a:off x="200144" y="1989978"/>
            <a:ext cx="4032611" cy="369332"/>
          </a:xfrm>
          <a:prstGeom prst="rect">
            <a:avLst/>
          </a:prstGeom>
          <a:noFill/>
        </p:spPr>
        <p:txBody>
          <a:bodyPr wrap="square" rtlCol="0">
            <a:spAutoFit/>
          </a:bodyPr>
          <a:lstStyle/>
          <a:p>
            <a:pPr algn="ctr"/>
            <a:r>
              <a:rPr lang="en-GB" dirty="0">
                <a:solidFill>
                  <a:srgbClr val="4F81BD">
                    <a:lumMod val="50000"/>
                  </a:srgbClr>
                </a:solidFill>
              </a:rPr>
              <a:t>Medium range prediction</a:t>
            </a:r>
          </a:p>
        </p:txBody>
      </p:sp>
      <p:sp>
        <p:nvSpPr>
          <p:cNvPr id="11" name="TextBox 10"/>
          <p:cNvSpPr txBox="1"/>
          <p:nvPr/>
        </p:nvSpPr>
        <p:spPr>
          <a:xfrm>
            <a:off x="3982251" y="1974820"/>
            <a:ext cx="4135392" cy="369332"/>
          </a:xfrm>
          <a:prstGeom prst="rect">
            <a:avLst/>
          </a:prstGeom>
          <a:noFill/>
        </p:spPr>
        <p:txBody>
          <a:bodyPr wrap="square" rtlCol="0">
            <a:spAutoFit/>
          </a:bodyPr>
          <a:lstStyle/>
          <a:p>
            <a:pPr algn="ctr"/>
            <a:r>
              <a:rPr lang="en-GB" dirty="0">
                <a:solidFill>
                  <a:srgbClr val="4F81BD">
                    <a:lumMod val="50000"/>
                  </a:srgbClr>
                </a:solidFill>
              </a:rPr>
              <a:t>Monthly forecasts</a:t>
            </a:r>
          </a:p>
        </p:txBody>
      </p:sp>
      <p:sp>
        <p:nvSpPr>
          <p:cNvPr id="13" name="TextBox 12"/>
          <p:cNvSpPr txBox="1"/>
          <p:nvPr/>
        </p:nvSpPr>
        <p:spPr>
          <a:xfrm>
            <a:off x="8014862" y="1997460"/>
            <a:ext cx="3909835" cy="369332"/>
          </a:xfrm>
          <a:prstGeom prst="rect">
            <a:avLst/>
          </a:prstGeom>
          <a:noFill/>
        </p:spPr>
        <p:txBody>
          <a:bodyPr wrap="square" rtlCol="0">
            <a:spAutoFit/>
          </a:bodyPr>
          <a:lstStyle/>
          <a:p>
            <a:pPr algn="ctr"/>
            <a:r>
              <a:rPr lang="en-GB" dirty="0">
                <a:solidFill>
                  <a:srgbClr val="4F81BD">
                    <a:lumMod val="50000"/>
                  </a:srgbClr>
                </a:solidFill>
              </a:rPr>
              <a:t>Long range prediction</a:t>
            </a:r>
          </a:p>
        </p:txBody>
      </p:sp>
      <p:sp>
        <p:nvSpPr>
          <p:cNvPr id="14" name="TextBox 13"/>
          <p:cNvSpPr txBox="1"/>
          <p:nvPr/>
        </p:nvSpPr>
        <p:spPr>
          <a:xfrm>
            <a:off x="8492836" y="4609029"/>
            <a:ext cx="3699163" cy="646331"/>
          </a:xfrm>
          <a:prstGeom prst="rect">
            <a:avLst/>
          </a:prstGeom>
          <a:noFill/>
        </p:spPr>
        <p:txBody>
          <a:bodyPr wrap="square" rtlCol="0">
            <a:spAutoFit/>
          </a:bodyPr>
          <a:lstStyle/>
          <a:p>
            <a:pPr algn="ctr"/>
            <a:r>
              <a:rPr lang="en-GB" dirty="0">
                <a:solidFill>
                  <a:srgbClr val="4F81BD">
                    <a:lumMod val="50000"/>
                  </a:srgbClr>
                </a:solidFill>
              </a:rPr>
              <a:t>El Nino 3.4 SST anomaly plume – 1 November 2017</a:t>
            </a:r>
          </a:p>
        </p:txBody>
      </p:sp>
      <p:cxnSp>
        <p:nvCxnSpPr>
          <p:cNvPr id="15" name="Straight Connector 14"/>
          <p:cNvCxnSpPr/>
          <p:nvPr/>
        </p:nvCxnSpPr>
        <p:spPr>
          <a:xfrm flipV="1">
            <a:off x="1083805" y="729332"/>
            <a:ext cx="10955795" cy="15158"/>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8128" r="14514"/>
          <a:stretch/>
        </p:blipFill>
        <p:spPr>
          <a:xfrm>
            <a:off x="4142506" y="2341151"/>
            <a:ext cx="4188571" cy="211327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7629" t="11960" r="10508" b="7587"/>
          <a:stretch/>
        </p:blipFill>
        <p:spPr>
          <a:xfrm>
            <a:off x="8331077" y="2392433"/>
            <a:ext cx="3708523" cy="2067141"/>
          </a:xfrm>
          <a:prstGeom prst="rect">
            <a:avLst/>
          </a:prstGeom>
        </p:spPr>
      </p:pic>
    </p:spTree>
    <p:extLst>
      <p:ext uri="{BB962C8B-B14F-4D97-AF65-F5344CB8AC3E}">
        <p14:creationId xmlns:p14="http://schemas.microsoft.com/office/powerpoint/2010/main" val="4088384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962" y="360000"/>
            <a:ext cx="11022037" cy="369332"/>
          </a:xfrm>
        </p:spPr>
        <p:txBody>
          <a:bodyPr/>
          <a:lstStyle/>
          <a:p>
            <a:r>
              <a:rPr lang="en-GB" sz="2800" b="1" dirty="0" smtClean="0">
                <a:solidFill>
                  <a:schemeClr val="accent1">
                    <a:lumMod val="50000"/>
                  </a:schemeClr>
                </a:solidFill>
                <a:latin typeface="Helvetica" panose="020B0604020202020204" pitchFamily="34" charset="0"/>
                <a:cs typeface="Helvetica" panose="020B0604020202020204" pitchFamily="34" charset="0"/>
              </a:rPr>
              <a:t>NWP Deliverables</a:t>
            </a:r>
            <a:r>
              <a:rPr lang="en-GB" sz="2800" dirty="0" smtClean="0">
                <a:solidFill>
                  <a:schemeClr val="accent1">
                    <a:lumMod val="50000"/>
                  </a:schemeClr>
                </a:solidFill>
                <a:latin typeface="Helvetica" panose="020B0604020202020204" pitchFamily="34" charset="0"/>
                <a:cs typeface="Helvetica" panose="020B0604020202020204" pitchFamily="34" charset="0"/>
              </a:rPr>
              <a:t>: </a:t>
            </a:r>
            <a:r>
              <a:rPr lang="en-GB" sz="2800" dirty="0">
                <a:solidFill>
                  <a:schemeClr val="accent1">
                    <a:lumMod val="50000"/>
                  </a:schemeClr>
                </a:solidFill>
                <a:latin typeface="Helvetica" panose="020B0604020202020204" pitchFamily="34" charset="0"/>
                <a:cs typeface="Helvetica" panose="020B0604020202020204" pitchFamily="34" charset="0"/>
              </a:rPr>
              <a:t>Environmental information</a:t>
            </a:r>
          </a:p>
        </p:txBody>
      </p:sp>
      <p:sp>
        <p:nvSpPr>
          <p:cNvPr id="4" name="Slide Number Placeholder 3"/>
          <p:cNvSpPr>
            <a:spLocks noGrp="1"/>
          </p:cNvSpPr>
          <p:nvPr>
            <p:ph type="sldNum" sz="quarter" idx="10"/>
          </p:nvPr>
        </p:nvSpPr>
        <p:spPr/>
        <p:txBody>
          <a:bodyPr/>
          <a:lstStyle/>
          <a:p>
            <a:pPr defTabSz="457200"/>
            <a:fld id="{6B3B0B0F-E794-1244-9699-107C60B9C23A}" type="slidenum">
              <a:rPr lang="en-US" smtClean="0"/>
              <a:pPr defTabSz="457200"/>
              <a:t>14</a:t>
            </a:fld>
            <a:endParaRPr lang="en-US" dirty="0"/>
          </a:p>
        </p:txBody>
      </p:sp>
      <p:sp>
        <p:nvSpPr>
          <p:cNvPr id="5" name="Footer Placeholder 4"/>
          <p:cNvSpPr>
            <a:spLocks noGrp="1"/>
          </p:cNvSpPr>
          <p:nvPr>
            <p:ph type="ftr" sz="quarter" idx="3"/>
          </p:nvPr>
        </p:nvSpPr>
        <p:spPr/>
        <p:txBody>
          <a:bodyPr/>
          <a:lstStyle/>
          <a:p>
            <a:pPr algn="ctr" defTabSz="457200"/>
            <a:r>
              <a:rPr lang="en-US"/>
              <a:t>European Centre for Medium-Range Weather Forecasts</a:t>
            </a:r>
            <a:endParaRPr lang="en-US" dirty="0"/>
          </a:p>
        </p:txBody>
      </p:sp>
      <p:sp>
        <p:nvSpPr>
          <p:cNvPr id="7" name="TextBox 6"/>
          <p:cNvSpPr txBox="1"/>
          <p:nvPr/>
        </p:nvSpPr>
        <p:spPr>
          <a:xfrm>
            <a:off x="200145" y="4609029"/>
            <a:ext cx="4032610" cy="646331"/>
          </a:xfrm>
          <a:prstGeom prst="rect">
            <a:avLst/>
          </a:prstGeom>
          <a:noFill/>
        </p:spPr>
        <p:txBody>
          <a:bodyPr wrap="square" rtlCol="0">
            <a:spAutoFit/>
          </a:bodyPr>
          <a:lstStyle/>
          <a:p>
            <a:pPr algn="ctr"/>
            <a:r>
              <a:rPr lang="en-GB" dirty="0">
                <a:solidFill>
                  <a:srgbClr val="4F81BD">
                    <a:lumMod val="50000"/>
                  </a:srgbClr>
                </a:solidFill>
              </a:rPr>
              <a:t>CAMS analysis organic matter AOD (fire emissions)</a:t>
            </a:r>
          </a:p>
        </p:txBody>
      </p:sp>
      <p:sp>
        <p:nvSpPr>
          <p:cNvPr id="9" name="TextBox 8"/>
          <p:cNvSpPr txBox="1"/>
          <p:nvPr/>
        </p:nvSpPr>
        <p:spPr>
          <a:xfrm>
            <a:off x="4675163" y="4609029"/>
            <a:ext cx="3187483" cy="923330"/>
          </a:xfrm>
          <a:prstGeom prst="rect">
            <a:avLst/>
          </a:prstGeom>
          <a:noFill/>
        </p:spPr>
        <p:txBody>
          <a:bodyPr wrap="square" rtlCol="0">
            <a:spAutoFit/>
          </a:bodyPr>
          <a:lstStyle/>
          <a:p>
            <a:r>
              <a:rPr lang="en-GB" dirty="0">
                <a:solidFill>
                  <a:srgbClr val="4F81BD">
                    <a:lumMod val="50000"/>
                  </a:srgbClr>
                </a:solidFill>
              </a:rPr>
              <a:t>Reanalysis monitoring changes in global surface air temperature</a:t>
            </a:r>
          </a:p>
        </p:txBody>
      </p:sp>
      <p:sp>
        <p:nvSpPr>
          <p:cNvPr id="10" name="TextBox 9"/>
          <p:cNvSpPr txBox="1"/>
          <p:nvPr/>
        </p:nvSpPr>
        <p:spPr>
          <a:xfrm>
            <a:off x="200144" y="1989978"/>
            <a:ext cx="4032611" cy="369332"/>
          </a:xfrm>
          <a:prstGeom prst="rect">
            <a:avLst/>
          </a:prstGeom>
          <a:noFill/>
        </p:spPr>
        <p:txBody>
          <a:bodyPr wrap="square" rtlCol="0">
            <a:spAutoFit/>
          </a:bodyPr>
          <a:lstStyle/>
          <a:p>
            <a:pPr algn="ctr"/>
            <a:r>
              <a:rPr lang="en-GB" dirty="0">
                <a:solidFill>
                  <a:srgbClr val="4F81BD">
                    <a:lumMod val="50000"/>
                  </a:srgbClr>
                </a:solidFill>
              </a:rPr>
              <a:t>Atmosphere Monitoring Service</a:t>
            </a:r>
          </a:p>
        </p:txBody>
      </p:sp>
      <p:sp>
        <p:nvSpPr>
          <p:cNvPr id="11" name="TextBox 10"/>
          <p:cNvSpPr txBox="1"/>
          <p:nvPr/>
        </p:nvSpPr>
        <p:spPr>
          <a:xfrm>
            <a:off x="4189764" y="1989585"/>
            <a:ext cx="4135392" cy="369332"/>
          </a:xfrm>
          <a:prstGeom prst="rect">
            <a:avLst/>
          </a:prstGeom>
          <a:noFill/>
        </p:spPr>
        <p:txBody>
          <a:bodyPr wrap="square" rtlCol="0">
            <a:spAutoFit/>
          </a:bodyPr>
          <a:lstStyle/>
          <a:p>
            <a:pPr algn="ctr"/>
            <a:r>
              <a:rPr lang="en-GB" dirty="0">
                <a:solidFill>
                  <a:srgbClr val="4F81BD">
                    <a:lumMod val="50000"/>
                  </a:srgbClr>
                </a:solidFill>
              </a:rPr>
              <a:t>Climate Change Service</a:t>
            </a:r>
          </a:p>
        </p:txBody>
      </p:sp>
      <p:sp>
        <p:nvSpPr>
          <p:cNvPr id="13" name="TextBox 12"/>
          <p:cNvSpPr txBox="1"/>
          <p:nvPr/>
        </p:nvSpPr>
        <p:spPr>
          <a:xfrm>
            <a:off x="8282164" y="1763493"/>
            <a:ext cx="3909835" cy="646331"/>
          </a:xfrm>
          <a:prstGeom prst="rect">
            <a:avLst/>
          </a:prstGeom>
          <a:noFill/>
        </p:spPr>
        <p:txBody>
          <a:bodyPr wrap="square" rtlCol="0">
            <a:spAutoFit/>
          </a:bodyPr>
          <a:lstStyle/>
          <a:p>
            <a:pPr algn="ctr"/>
            <a:r>
              <a:rPr lang="en-GB" dirty="0">
                <a:solidFill>
                  <a:srgbClr val="4F81BD">
                    <a:lumMod val="50000"/>
                  </a:srgbClr>
                </a:solidFill>
              </a:rPr>
              <a:t>Emergency management Service Flood and Fire forecasting</a:t>
            </a:r>
          </a:p>
        </p:txBody>
      </p:sp>
      <p:sp>
        <p:nvSpPr>
          <p:cNvPr id="14" name="TextBox 13"/>
          <p:cNvSpPr txBox="1"/>
          <p:nvPr/>
        </p:nvSpPr>
        <p:spPr>
          <a:xfrm>
            <a:off x="8325156" y="4726064"/>
            <a:ext cx="3699163" cy="369332"/>
          </a:xfrm>
          <a:prstGeom prst="rect">
            <a:avLst/>
          </a:prstGeom>
          <a:noFill/>
        </p:spPr>
        <p:txBody>
          <a:bodyPr wrap="square" rtlCol="0">
            <a:spAutoFit/>
          </a:bodyPr>
          <a:lstStyle/>
          <a:p>
            <a:pPr algn="ctr"/>
            <a:r>
              <a:rPr lang="en-GB" dirty="0">
                <a:solidFill>
                  <a:srgbClr val="4F81BD">
                    <a:lumMod val="50000"/>
                  </a:srgbClr>
                </a:solidFill>
              </a:rPr>
              <a:t>Main </a:t>
            </a:r>
            <a:r>
              <a:rPr lang="en-GB" dirty="0" err="1">
                <a:solidFill>
                  <a:srgbClr val="4F81BD">
                    <a:lumMod val="50000"/>
                  </a:srgbClr>
                </a:solidFill>
              </a:rPr>
              <a:t>GloFAS</a:t>
            </a:r>
            <a:r>
              <a:rPr lang="en-GB" dirty="0">
                <a:solidFill>
                  <a:srgbClr val="4F81BD">
                    <a:lumMod val="50000"/>
                  </a:srgbClr>
                </a:solidFill>
              </a:rPr>
              <a:t> interface</a:t>
            </a:r>
          </a:p>
        </p:txBody>
      </p:sp>
      <p:cxnSp>
        <p:nvCxnSpPr>
          <p:cNvPr id="15" name="Straight Connector 14"/>
          <p:cNvCxnSpPr/>
          <p:nvPr/>
        </p:nvCxnSpPr>
        <p:spPr>
          <a:xfrm flipV="1">
            <a:off x="1083805" y="729332"/>
            <a:ext cx="10955795" cy="15158"/>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pic>
        <p:nvPicPr>
          <p:cNvPr id="16" name="Content Placeholder 5" descr="wildfire_220917_2_VHP.jpg"/>
          <p:cNvPicPr>
            <a:picLocks/>
          </p:cNvPicPr>
          <p:nvPr/>
        </p:nvPicPr>
        <p:blipFill rotWithShape="1">
          <a:blip r:embed="rId3"/>
          <a:srcRect l="35086" b="18474"/>
          <a:stretch/>
        </p:blipFill>
        <p:spPr>
          <a:xfrm>
            <a:off x="200145" y="2302829"/>
            <a:ext cx="4215198" cy="201978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8266" b="9342"/>
          <a:stretch/>
        </p:blipFill>
        <p:spPr>
          <a:xfrm>
            <a:off x="8282163" y="2460662"/>
            <a:ext cx="3802864" cy="1704121"/>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b="8486"/>
          <a:stretch/>
        </p:blipFill>
        <p:spPr>
          <a:xfrm>
            <a:off x="4453322" y="2460662"/>
            <a:ext cx="3797340" cy="1852462"/>
          </a:xfrm>
          <a:prstGeom prst="rect">
            <a:avLst/>
          </a:prstGeom>
        </p:spPr>
      </p:pic>
    </p:spTree>
    <p:extLst>
      <p:ext uri="{BB962C8B-B14F-4D97-AF65-F5344CB8AC3E}">
        <p14:creationId xmlns:p14="http://schemas.microsoft.com/office/powerpoint/2010/main" val="2784477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r>
              <a:rPr lang="en-GB" sz="3200" dirty="0">
                <a:solidFill>
                  <a:schemeClr val="accent1">
                    <a:lumMod val="50000"/>
                  </a:schemeClr>
                </a:solidFill>
                <a:latin typeface="Helvetica"/>
                <a:cs typeface="Helvetica"/>
              </a:rPr>
              <a:t>Italy to become host of ECMWF new Data Centre</a:t>
            </a:r>
            <a:br>
              <a:rPr lang="en-GB" sz="3200" dirty="0">
                <a:solidFill>
                  <a:schemeClr val="accent1">
                    <a:lumMod val="50000"/>
                  </a:schemeClr>
                </a:solidFill>
                <a:latin typeface="Helvetica"/>
                <a:cs typeface="Helvetica"/>
              </a:rPr>
            </a:br>
            <a:endParaRPr lang="en-GB" sz="3200" dirty="0">
              <a:solidFill>
                <a:schemeClr val="accent1">
                  <a:lumMod val="50000"/>
                </a:schemeClr>
              </a:solidFill>
              <a:latin typeface="Helvetica"/>
              <a:cs typeface="Helvetica"/>
            </a:endParaRPr>
          </a:p>
        </p:txBody>
      </p:sp>
      <p:sp>
        <p:nvSpPr>
          <p:cNvPr id="4" name="Slide Number Placeholder 3"/>
          <p:cNvSpPr>
            <a:spLocks noGrp="1"/>
          </p:cNvSpPr>
          <p:nvPr>
            <p:ph type="sldNum" sz="quarter" idx="10"/>
          </p:nvPr>
        </p:nvSpPr>
        <p:spPr>
          <a:prstGeom prst="rect">
            <a:avLst/>
          </a:prstGeom>
        </p:spPr>
        <p:txBody>
          <a:bodyPr/>
          <a:lstStyle/>
          <a:p>
            <a:pPr defTabSz="457200"/>
            <a:fld id="{6B3B0B0F-E794-1244-9699-107C60B9C23A}" type="slidenum">
              <a:rPr lang="en-US" smtClean="0">
                <a:solidFill>
                  <a:srgbClr val="4F81BD">
                    <a:lumMod val="75000"/>
                  </a:srgbClr>
                </a:solidFill>
              </a:rPr>
              <a:pPr defTabSz="457200"/>
              <a:t>15</a:t>
            </a:fld>
            <a:endParaRPr lang="en-US" dirty="0">
              <a:solidFill>
                <a:srgbClr val="4F81BD">
                  <a:lumMod val="75000"/>
                </a:srgbClr>
              </a:solidFill>
            </a:endParaRPr>
          </a:p>
        </p:txBody>
      </p:sp>
      <p:sp>
        <p:nvSpPr>
          <p:cNvPr id="5" name="Footer Placeholder 4"/>
          <p:cNvSpPr>
            <a:spLocks noGrp="1"/>
          </p:cNvSpPr>
          <p:nvPr>
            <p:ph type="ftr" sz="quarter" idx="3"/>
          </p:nvPr>
        </p:nvSpPr>
        <p:spPr>
          <a:prstGeom prst="rect">
            <a:avLst/>
          </a:prstGeom>
        </p:spPr>
        <p:txBody>
          <a:body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776" y="2122658"/>
            <a:ext cx="5987224" cy="3356925"/>
          </a:xfrm>
          <a:prstGeom prst="rect">
            <a:avLst/>
          </a:prstGeom>
        </p:spPr>
      </p:pic>
      <p:cxnSp>
        <p:nvCxnSpPr>
          <p:cNvPr id="9" name="Straight Connector 8"/>
          <p:cNvCxnSpPr/>
          <p:nvPr/>
        </p:nvCxnSpPr>
        <p:spPr>
          <a:xfrm flipV="1">
            <a:off x="1050684" y="694813"/>
            <a:ext cx="10814431" cy="74373"/>
          </a:xfrm>
          <a:prstGeom prst="lin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cxnSp>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50" y="2122658"/>
            <a:ext cx="5969826" cy="3356925"/>
          </a:xfrm>
          <a:prstGeom prst="rect">
            <a:avLst/>
          </a:prstGeom>
        </p:spPr>
      </p:pic>
      <p:sp>
        <p:nvSpPr>
          <p:cNvPr id="11" name="Shape 251"/>
          <p:cNvSpPr txBox="1">
            <a:spLocks/>
          </p:cNvSpPr>
          <p:nvPr/>
        </p:nvSpPr>
        <p:spPr>
          <a:xfrm>
            <a:off x="1883601" y="886389"/>
            <a:ext cx="8642350" cy="50075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0933" indent="-270933" defTabSz="824420">
              <a:lnSpc>
                <a:spcPct val="90000"/>
              </a:lnSpc>
              <a:spcBef>
                <a:spcPts val="800"/>
              </a:spcBef>
              <a:buSzPct val="100000"/>
              <a:defRPr sz="2400">
                <a:latin typeface="Arial"/>
                <a:ea typeface="Arial"/>
                <a:cs typeface="Arial"/>
                <a:sym typeface="Arial"/>
              </a:defRPr>
            </a:pPr>
            <a:r>
              <a:rPr lang="fr-CH" sz="2200" dirty="0" smtClean="0">
                <a:latin typeface="Arial"/>
                <a:ea typeface="Arial"/>
                <a:cs typeface="Arial"/>
                <a:sym typeface="Arial"/>
              </a:rPr>
              <a:t>HPC upgrade in 2020 to </a:t>
            </a:r>
            <a:r>
              <a:rPr lang="fr-CH" sz="2200" dirty="0" err="1" smtClean="0">
                <a:latin typeface="Arial"/>
                <a:ea typeface="Arial"/>
                <a:cs typeface="Arial"/>
                <a:sym typeface="Arial"/>
              </a:rPr>
              <a:t>enable</a:t>
            </a:r>
            <a:r>
              <a:rPr lang="fr-CH" sz="2200" dirty="0" smtClean="0">
                <a:latin typeface="Arial"/>
                <a:ea typeface="Arial"/>
                <a:cs typeface="Arial"/>
                <a:sym typeface="Arial"/>
              </a:rPr>
              <a:t> an </a:t>
            </a:r>
            <a:r>
              <a:rPr lang="fr-CH" sz="2200" dirty="0" err="1" smtClean="0">
                <a:latin typeface="Arial"/>
                <a:ea typeface="Arial"/>
                <a:cs typeface="Arial"/>
                <a:sym typeface="Arial"/>
              </a:rPr>
              <a:t>increase</a:t>
            </a:r>
            <a:r>
              <a:rPr lang="fr-CH" sz="2200" dirty="0" smtClean="0">
                <a:latin typeface="Arial"/>
                <a:ea typeface="Arial"/>
                <a:cs typeface="Arial"/>
                <a:sym typeface="Arial"/>
              </a:rPr>
              <a:t> in the </a:t>
            </a:r>
            <a:r>
              <a:rPr lang="fr-CH" sz="2200" dirty="0" err="1" smtClean="0">
                <a:latin typeface="Arial"/>
                <a:ea typeface="Arial"/>
                <a:cs typeface="Arial"/>
                <a:sym typeface="Arial"/>
              </a:rPr>
              <a:t>resolution</a:t>
            </a:r>
            <a:r>
              <a:rPr lang="fr-CH" sz="2200" dirty="0" smtClean="0">
                <a:latin typeface="Arial"/>
                <a:ea typeface="Arial"/>
                <a:cs typeface="Arial"/>
                <a:sym typeface="Arial"/>
              </a:rPr>
              <a:t> of the </a:t>
            </a:r>
            <a:r>
              <a:rPr lang="fr-CH" sz="2200" dirty="0" err="1" smtClean="0">
                <a:latin typeface="Arial"/>
                <a:ea typeface="Arial"/>
                <a:cs typeface="Arial"/>
                <a:sym typeface="Arial"/>
              </a:rPr>
              <a:t>forecast</a:t>
            </a:r>
            <a:r>
              <a:rPr lang="fr-CH" sz="2200" dirty="0" smtClean="0">
                <a:latin typeface="Arial"/>
                <a:ea typeface="Arial"/>
                <a:cs typeface="Arial"/>
                <a:sym typeface="Arial"/>
              </a:rPr>
              <a:t> ensemble </a:t>
            </a:r>
            <a:r>
              <a:rPr lang="fr-CH" sz="2200" dirty="0" err="1" smtClean="0">
                <a:latin typeface="Arial"/>
                <a:ea typeface="Arial"/>
                <a:cs typeface="Arial"/>
                <a:sym typeface="Arial"/>
              </a:rPr>
              <a:t>from</a:t>
            </a:r>
            <a:r>
              <a:rPr lang="fr-CH" sz="2200" dirty="0" smtClean="0">
                <a:latin typeface="Arial"/>
                <a:ea typeface="Arial"/>
                <a:cs typeface="Arial"/>
                <a:sym typeface="Arial"/>
              </a:rPr>
              <a:t> 18km to </a:t>
            </a:r>
            <a:r>
              <a:rPr lang="fr-CH" sz="2200" dirty="0" err="1" smtClean="0">
                <a:latin typeface="Arial"/>
                <a:ea typeface="Arial"/>
                <a:cs typeface="Arial"/>
                <a:sym typeface="Arial"/>
              </a:rPr>
              <a:t>around</a:t>
            </a:r>
            <a:r>
              <a:rPr lang="fr-CH" sz="2200" dirty="0" smtClean="0">
                <a:latin typeface="Arial"/>
                <a:ea typeface="Arial"/>
                <a:cs typeface="Arial"/>
                <a:sym typeface="Arial"/>
              </a:rPr>
              <a:t> 12km.</a:t>
            </a:r>
          </a:p>
          <a:p>
            <a:pPr marL="270933" indent="-270933" defTabSz="824420">
              <a:lnSpc>
                <a:spcPct val="90000"/>
              </a:lnSpc>
              <a:spcBef>
                <a:spcPts val="800"/>
              </a:spcBef>
              <a:buSzPct val="100000"/>
              <a:defRPr sz="2400">
                <a:latin typeface="Arial"/>
                <a:ea typeface="Arial"/>
                <a:cs typeface="Arial"/>
                <a:sym typeface="Arial"/>
              </a:defRPr>
            </a:pPr>
            <a:r>
              <a:rPr lang="fr-CH" sz="2200" dirty="0" err="1" smtClean="0">
                <a:latin typeface="Arial"/>
                <a:ea typeface="Arial"/>
                <a:cs typeface="Arial"/>
                <a:sym typeface="Arial"/>
              </a:rPr>
              <a:t>Extend</a:t>
            </a:r>
            <a:r>
              <a:rPr lang="fr-CH" sz="2200" dirty="0" smtClean="0">
                <a:latin typeface="Arial"/>
                <a:ea typeface="Arial"/>
                <a:cs typeface="Arial"/>
                <a:sym typeface="Arial"/>
              </a:rPr>
              <a:t> </a:t>
            </a:r>
            <a:r>
              <a:rPr lang="fr-CH" sz="2200" dirty="0" err="1" smtClean="0">
                <a:latin typeface="Arial"/>
                <a:ea typeface="Arial"/>
                <a:cs typeface="Arial"/>
                <a:sym typeface="Arial"/>
              </a:rPr>
              <a:t>predictability</a:t>
            </a:r>
            <a:r>
              <a:rPr lang="fr-CH" sz="2200" dirty="0" smtClean="0">
                <a:latin typeface="Arial"/>
                <a:ea typeface="Arial"/>
                <a:cs typeface="Arial"/>
                <a:sym typeface="Arial"/>
              </a:rPr>
              <a:t> of high-impact </a:t>
            </a:r>
            <a:r>
              <a:rPr lang="fr-CH" sz="2200" dirty="0" err="1" smtClean="0">
                <a:latin typeface="Arial"/>
                <a:ea typeface="Arial"/>
                <a:cs typeface="Arial"/>
                <a:sym typeface="Arial"/>
              </a:rPr>
              <a:t>weather</a:t>
            </a:r>
            <a:r>
              <a:rPr lang="fr-CH" sz="2200" dirty="0" smtClean="0">
                <a:latin typeface="Arial"/>
                <a:ea typeface="Arial"/>
                <a:cs typeface="Arial"/>
                <a:sym typeface="Arial"/>
              </a:rPr>
              <a:t> </a:t>
            </a:r>
            <a:r>
              <a:rPr lang="fr-CH" sz="2200" dirty="0" err="1" smtClean="0">
                <a:latin typeface="Arial"/>
                <a:ea typeface="Arial"/>
                <a:cs typeface="Arial"/>
                <a:sym typeface="Arial"/>
              </a:rPr>
              <a:t>events</a:t>
            </a:r>
            <a:endParaRPr lang="fr-CH" sz="2400" dirty="0">
              <a:latin typeface="Arial"/>
              <a:ea typeface="Arial"/>
              <a:cs typeface="Arial"/>
              <a:sym typeface="Arial"/>
            </a:endParaRPr>
          </a:p>
          <a:p>
            <a:pPr marL="270933" indent="-270933" defTabSz="824420">
              <a:lnSpc>
                <a:spcPct val="90000"/>
              </a:lnSpc>
              <a:spcBef>
                <a:spcPts val="800"/>
              </a:spcBef>
              <a:buSzPct val="100000"/>
              <a:defRPr sz="2400">
                <a:latin typeface="Arial"/>
                <a:ea typeface="Arial"/>
                <a:cs typeface="Arial"/>
                <a:sym typeface="Arial"/>
              </a:defRPr>
            </a:pPr>
            <a:endParaRPr lang="fr-CH" sz="2400" dirty="0">
              <a:latin typeface="Arial"/>
              <a:ea typeface="Arial"/>
              <a:cs typeface="Arial"/>
              <a:sym typeface="Arial"/>
            </a:endParaRPr>
          </a:p>
          <a:p>
            <a:pPr marL="270933" indent="-270933" defTabSz="824420">
              <a:lnSpc>
                <a:spcPct val="90000"/>
              </a:lnSpc>
              <a:spcBef>
                <a:spcPts val="800"/>
              </a:spcBef>
              <a:buSzPct val="100000"/>
              <a:defRPr sz="2400">
                <a:latin typeface="Arial"/>
                <a:ea typeface="Arial"/>
                <a:cs typeface="Arial"/>
                <a:sym typeface="Arial"/>
              </a:defRPr>
            </a:pPr>
            <a:endParaRPr lang="fr-CH" sz="2400" dirty="0">
              <a:latin typeface="Arial"/>
              <a:ea typeface="Arial"/>
              <a:cs typeface="Arial"/>
              <a:sym typeface="Arial"/>
            </a:endParaRPr>
          </a:p>
          <a:p>
            <a:pPr marL="270933" indent="-270933" defTabSz="824420">
              <a:lnSpc>
                <a:spcPct val="90000"/>
              </a:lnSpc>
              <a:spcBef>
                <a:spcPts val="800"/>
              </a:spcBef>
              <a:buSzPct val="100000"/>
              <a:defRPr sz="2400">
                <a:latin typeface="Arial"/>
                <a:ea typeface="Arial"/>
                <a:cs typeface="Arial"/>
                <a:sym typeface="Arial"/>
              </a:defRPr>
            </a:pPr>
            <a:endParaRPr lang="fr-CH" sz="2400" dirty="0">
              <a:latin typeface="Arial"/>
              <a:ea typeface="Arial"/>
              <a:cs typeface="Arial"/>
              <a:sym typeface="Arial"/>
            </a:endParaRPr>
          </a:p>
        </p:txBody>
      </p:sp>
    </p:spTree>
    <p:extLst>
      <p:ext uri="{BB962C8B-B14F-4D97-AF65-F5344CB8AC3E}">
        <p14:creationId xmlns:p14="http://schemas.microsoft.com/office/powerpoint/2010/main" val="105038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457200"/>
            <a:fld id="{6B3B0B0F-E794-1244-9699-107C60B9C23A}" type="slidenum">
              <a:rPr lang="en-US" smtClean="0">
                <a:solidFill>
                  <a:srgbClr val="4F81BD">
                    <a:lumMod val="75000"/>
                  </a:srgbClr>
                </a:solidFill>
              </a:rPr>
              <a:pPr defTabSz="457200"/>
              <a:t>16</a:t>
            </a:fld>
            <a:endParaRPr lang="en-US" dirty="0">
              <a:solidFill>
                <a:srgbClr val="4F81BD">
                  <a:lumMod val="75000"/>
                </a:srgbClr>
              </a:solidFill>
            </a:endParaRPr>
          </a:p>
        </p:txBody>
      </p:sp>
      <p:sp>
        <p:nvSpPr>
          <p:cNvPr id="5" name="Footer Placeholder 4"/>
          <p:cNvSpPr>
            <a:spLocks noGrp="1"/>
          </p:cNvSpPr>
          <p:nvPr>
            <p:ph type="ftr" sz="quarter" idx="3"/>
          </p:nvPr>
        </p:nvSpPr>
        <p:spPr/>
        <p:txBody>
          <a:bodyPr/>
          <a:lstStyle/>
          <a:p>
            <a:pPr algn="ctr" defTabSz="457200"/>
            <a:r>
              <a:rPr lang="en-US">
                <a:solidFill>
                  <a:srgbClr val="4F81BD">
                    <a:lumMod val="75000"/>
                  </a:srgbClr>
                </a:solidFill>
              </a:rPr>
              <a:t>European Centre for Medium-Range Weather Forecasts</a:t>
            </a:r>
            <a:endParaRPr lang="en-US" dirty="0">
              <a:solidFill>
                <a:srgbClr val="4F81BD">
                  <a:lumMod val="75000"/>
                </a:srgbClr>
              </a:solidFill>
            </a:endParaRPr>
          </a:p>
        </p:txBody>
      </p:sp>
      <p:pic>
        <p:nvPicPr>
          <p:cNvPr id="6" name="Content Placeholder 4"/>
          <p:cNvPicPr>
            <a:picLocks noChangeAspect="1"/>
          </p:cNvPicPr>
          <p:nvPr/>
        </p:nvPicPr>
        <p:blipFill>
          <a:blip r:embed="rId3"/>
          <a:stretch>
            <a:fillRect/>
          </a:stretch>
        </p:blipFill>
        <p:spPr>
          <a:xfrm>
            <a:off x="2160562" y="1534156"/>
            <a:ext cx="7482179" cy="4580971"/>
          </a:xfrm>
          <a:prstGeom prst="rect">
            <a:avLst/>
          </a:prstGeom>
          <a:ln>
            <a:noFill/>
          </a:ln>
        </p:spPr>
      </p:pic>
      <p:sp>
        <p:nvSpPr>
          <p:cNvPr id="7" name="Title 1"/>
          <p:cNvSpPr txBox="1">
            <a:spLocks/>
          </p:cNvSpPr>
          <p:nvPr/>
        </p:nvSpPr>
        <p:spPr>
          <a:xfrm>
            <a:off x="306888" y="249471"/>
            <a:ext cx="11785100" cy="779230"/>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r>
              <a:rPr lang="en-GB" sz="3200" dirty="0">
                <a:solidFill>
                  <a:schemeClr val="accent5">
                    <a:lumMod val="50000"/>
                  </a:schemeClr>
                </a:solidFill>
                <a:latin typeface="Helvetica" panose="020B0604020202020204" pitchFamily="34" charset="0"/>
                <a:cs typeface="Helvetica" panose="020B0604020202020204" pitchFamily="34" charset="0"/>
              </a:rPr>
              <a:t>ECMWF &amp; satellite observations: </a:t>
            </a:r>
            <a:r>
              <a:rPr lang="en-GB" sz="3200" b="1" dirty="0">
                <a:solidFill>
                  <a:schemeClr val="accent5">
                    <a:lumMod val="50000"/>
                  </a:schemeClr>
                </a:solidFill>
                <a:latin typeface="Helvetica" panose="020B0604020202020204" pitchFamily="34" charset="0"/>
                <a:cs typeface="Helvetica" panose="020B0604020202020204" pitchFamily="34" charset="0"/>
              </a:rPr>
              <a:t>1996-2015 projected to 2018</a:t>
            </a:r>
          </a:p>
        </p:txBody>
      </p:sp>
      <p:pic>
        <p:nvPicPr>
          <p:cNvPr id="8" name="Picture 7" descr="1.1_OurEarthSystem-BL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09" y="0"/>
            <a:ext cx="12011892" cy="6858000"/>
          </a:xfrm>
          <a:prstGeom prst="rect">
            <a:avLst/>
          </a:prstGeom>
        </p:spPr>
      </p:pic>
    </p:spTree>
    <p:extLst>
      <p:ext uri="{BB962C8B-B14F-4D97-AF65-F5344CB8AC3E}">
        <p14:creationId xmlns:p14="http://schemas.microsoft.com/office/powerpoint/2010/main" val="3476850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1942"/>
          <a:stretch/>
        </p:blipFill>
        <p:spPr>
          <a:xfrm>
            <a:off x="286056" y="856185"/>
            <a:ext cx="3410214" cy="1516212"/>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1724"/>
          <a:stretch/>
        </p:blipFill>
        <p:spPr>
          <a:xfrm>
            <a:off x="4949186" y="779980"/>
            <a:ext cx="3410214" cy="152107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3671"/>
          <a:stretch/>
        </p:blipFill>
        <p:spPr>
          <a:xfrm>
            <a:off x="7182116" y="1949609"/>
            <a:ext cx="3410214" cy="147770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32053"/>
          <a:stretch/>
        </p:blipFill>
        <p:spPr>
          <a:xfrm>
            <a:off x="8755424" y="3028716"/>
            <a:ext cx="3410214" cy="151374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32490"/>
          <a:stretch/>
        </p:blipFill>
        <p:spPr>
          <a:xfrm>
            <a:off x="1492015" y="1954818"/>
            <a:ext cx="3410214" cy="1504009"/>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32011"/>
          <a:stretch/>
        </p:blipFill>
        <p:spPr>
          <a:xfrm>
            <a:off x="3012073" y="3041247"/>
            <a:ext cx="3410214" cy="1514703"/>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33547"/>
          <a:stretch/>
        </p:blipFill>
        <p:spPr>
          <a:xfrm>
            <a:off x="4627515" y="4138370"/>
            <a:ext cx="3410214" cy="1480474"/>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t="31593"/>
          <a:stretch/>
        </p:blipFill>
        <p:spPr>
          <a:xfrm>
            <a:off x="6212667" y="5201265"/>
            <a:ext cx="3410214" cy="1524000"/>
          </a:xfrm>
          <a:prstGeom prst="rect">
            <a:avLst/>
          </a:prstGeom>
        </p:spPr>
      </p:pic>
      <p:sp>
        <p:nvSpPr>
          <p:cNvPr id="2" name="TextBox 1"/>
          <p:cNvSpPr txBox="1"/>
          <p:nvPr/>
        </p:nvSpPr>
        <p:spPr>
          <a:xfrm>
            <a:off x="96591" y="856185"/>
            <a:ext cx="659539"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5m</a:t>
            </a:r>
          </a:p>
        </p:txBody>
      </p:sp>
      <p:sp>
        <p:nvSpPr>
          <p:cNvPr id="16" name="TextBox 15"/>
          <p:cNvSpPr txBox="1"/>
          <p:nvPr/>
        </p:nvSpPr>
        <p:spPr>
          <a:xfrm>
            <a:off x="102987" y="2706821"/>
            <a:ext cx="824877"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200m</a:t>
            </a:r>
          </a:p>
        </p:txBody>
      </p:sp>
      <p:sp>
        <p:nvSpPr>
          <p:cNvPr id="18" name="TextBox 17"/>
          <p:cNvSpPr txBox="1"/>
          <p:nvPr/>
        </p:nvSpPr>
        <p:spPr>
          <a:xfrm>
            <a:off x="162363" y="3953704"/>
            <a:ext cx="824877"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600m</a:t>
            </a:r>
          </a:p>
        </p:txBody>
      </p:sp>
      <p:sp>
        <p:nvSpPr>
          <p:cNvPr id="19" name="TextBox 18"/>
          <p:cNvSpPr txBox="1"/>
          <p:nvPr/>
        </p:nvSpPr>
        <p:spPr>
          <a:xfrm>
            <a:off x="162362" y="5155565"/>
            <a:ext cx="1169263"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1000m</a:t>
            </a:r>
          </a:p>
        </p:txBody>
      </p:sp>
      <p:sp>
        <p:nvSpPr>
          <p:cNvPr id="20" name="TextBox 19"/>
          <p:cNvSpPr txBox="1"/>
          <p:nvPr/>
        </p:nvSpPr>
        <p:spPr>
          <a:xfrm>
            <a:off x="171498" y="6355933"/>
            <a:ext cx="1169263"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2000m</a:t>
            </a:r>
          </a:p>
        </p:txBody>
      </p:sp>
      <p:sp>
        <p:nvSpPr>
          <p:cNvPr id="3" name="TextBox 2"/>
          <p:cNvSpPr txBox="1"/>
          <p:nvPr/>
        </p:nvSpPr>
        <p:spPr>
          <a:xfrm>
            <a:off x="1907132" y="178130"/>
            <a:ext cx="2209883" cy="369332"/>
          </a:xfrm>
          <a:prstGeom prst="rect">
            <a:avLst/>
          </a:prstGeom>
          <a:noFill/>
        </p:spPr>
        <p:txBody>
          <a:bodyPr wrap="square" rtlCol="0">
            <a:spAutoFit/>
          </a:bodyPr>
          <a:lstStyle/>
          <a:p>
            <a:r>
              <a:rPr lang="en-GB" b="1" dirty="0">
                <a:solidFill>
                  <a:schemeClr val="bg1"/>
                </a:solidFill>
              </a:rPr>
              <a:t>Argo</a:t>
            </a:r>
          </a:p>
        </p:txBody>
      </p:sp>
      <p:sp>
        <p:nvSpPr>
          <p:cNvPr id="21" name="TextBox 20"/>
          <p:cNvSpPr txBox="1"/>
          <p:nvPr/>
        </p:nvSpPr>
        <p:spPr>
          <a:xfrm>
            <a:off x="7216323" y="320818"/>
            <a:ext cx="2209883" cy="369332"/>
          </a:xfrm>
          <a:prstGeom prst="rect">
            <a:avLst/>
          </a:prstGeom>
          <a:noFill/>
        </p:spPr>
        <p:txBody>
          <a:bodyPr wrap="square" rtlCol="0">
            <a:spAutoFit/>
          </a:bodyPr>
          <a:lstStyle/>
          <a:p>
            <a:r>
              <a:rPr lang="en-GB" b="1" dirty="0">
                <a:solidFill>
                  <a:schemeClr val="bg1"/>
                </a:solidFill>
              </a:rPr>
              <a:t>Moorings</a:t>
            </a:r>
          </a:p>
        </p:txBody>
      </p:sp>
      <p:sp>
        <p:nvSpPr>
          <p:cNvPr id="4" name="TextBox 3"/>
          <p:cNvSpPr txBox="1"/>
          <p:nvPr/>
        </p:nvSpPr>
        <p:spPr>
          <a:xfrm>
            <a:off x="9965050" y="5148016"/>
            <a:ext cx="2021711" cy="923330"/>
          </a:xfrm>
          <a:prstGeom prst="rect">
            <a:avLst/>
          </a:prstGeom>
          <a:noFill/>
        </p:spPr>
        <p:txBody>
          <a:bodyPr wrap="square" rtlCol="0">
            <a:spAutoFit/>
          </a:bodyPr>
          <a:lstStyle/>
          <a:p>
            <a:r>
              <a:rPr lang="en-GB" dirty="0"/>
              <a:t>Number of Temperature Observations</a:t>
            </a:r>
          </a:p>
        </p:txBody>
      </p:sp>
      <p:sp>
        <p:nvSpPr>
          <p:cNvPr id="10" name="TextBox 9"/>
          <p:cNvSpPr txBox="1"/>
          <p:nvPr/>
        </p:nvSpPr>
        <p:spPr>
          <a:xfrm>
            <a:off x="3452711" y="178130"/>
            <a:ext cx="4203291" cy="369332"/>
          </a:xfrm>
          <a:prstGeom prst="rect">
            <a:avLst/>
          </a:prstGeom>
          <a:noFill/>
        </p:spPr>
        <p:txBody>
          <a:bodyPr wrap="square" rtlCol="0">
            <a:spAutoFit/>
          </a:bodyPr>
          <a:lstStyle/>
          <a:p>
            <a:r>
              <a:rPr lang="en-GB" dirty="0"/>
              <a:t>Operational Observation Monitoring</a:t>
            </a:r>
          </a:p>
        </p:txBody>
      </p:sp>
    </p:spTree>
    <p:extLst>
      <p:ext uri="{BB962C8B-B14F-4D97-AF65-F5344CB8AC3E}">
        <p14:creationId xmlns:p14="http://schemas.microsoft.com/office/powerpoint/2010/main" val="3663395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471" y="152401"/>
            <a:ext cx="10563648" cy="607621"/>
          </a:xfrm>
        </p:spPr>
        <p:txBody>
          <a:bodyPr/>
          <a:lstStyle/>
          <a:p>
            <a:r>
              <a:rPr lang="en-GB" sz="1800" dirty="0">
                <a:solidFill>
                  <a:schemeClr val="tx2"/>
                </a:solidFill>
              </a:rPr>
              <a:t>SEASONAL FORECASTS 1: Impact of  assimilating Ocean Observations on skill</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641" t="53788"/>
          <a:stretch/>
        </p:blipFill>
        <p:spPr>
          <a:xfrm>
            <a:off x="6360150" y="4582164"/>
            <a:ext cx="2908697" cy="201122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3286"/>
          <a:stretch/>
        </p:blipFill>
        <p:spPr>
          <a:xfrm>
            <a:off x="9185443" y="4562774"/>
            <a:ext cx="2875874" cy="203303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878" t="4519" b="47672"/>
          <a:stretch/>
        </p:blipFill>
        <p:spPr>
          <a:xfrm>
            <a:off x="3417761" y="1388290"/>
            <a:ext cx="2998992" cy="2128137"/>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2082" b="50000"/>
          <a:stretch/>
        </p:blipFill>
        <p:spPr>
          <a:xfrm>
            <a:off x="3312049" y="4071669"/>
            <a:ext cx="3082605" cy="2266661"/>
          </a:xfrm>
          <a:prstGeom prst="rect">
            <a:avLst/>
          </a:prstGeom>
        </p:spPr>
      </p:pic>
      <p:sp>
        <p:nvSpPr>
          <p:cNvPr id="13" name="TextBox 12"/>
          <p:cNvSpPr txBox="1"/>
          <p:nvPr/>
        </p:nvSpPr>
        <p:spPr>
          <a:xfrm>
            <a:off x="395879" y="873956"/>
            <a:ext cx="3361281" cy="369332"/>
          </a:xfrm>
          <a:prstGeom prst="rect">
            <a:avLst/>
          </a:prstGeom>
          <a:noFill/>
        </p:spPr>
        <p:txBody>
          <a:bodyPr wrap="square" rtlCol="0">
            <a:spAutoFit/>
          </a:bodyPr>
          <a:lstStyle/>
          <a:p>
            <a:r>
              <a:rPr lang="en-GB" dirty="0" err="1">
                <a:solidFill>
                  <a:srgbClr val="FF0000"/>
                </a:solidFill>
              </a:rPr>
              <a:t>Assim</a:t>
            </a:r>
            <a:r>
              <a:rPr lang="en-GB" dirty="0">
                <a:solidFill>
                  <a:srgbClr val="FF0000"/>
                </a:solidFill>
              </a:rPr>
              <a:t> </a:t>
            </a:r>
            <a:r>
              <a:rPr lang="en-GB" dirty="0" err="1">
                <a:solidFill>
                  <a:srgbClr val="0000FF"/>
                </a:solidFill>
              </a:rPr>
              <a:t>NoAssim</a:t>
            </a:r>
            <a:r>
              <a:rPr lang="en-GB" dirty="0">
                <a:solidFill>
                  <a:srgbClr val="0000FF"/>
                </a:solidFill>
              </a:rPr>
              <a:t> </a:t>
            </a:r>
            <a:r>
              <a:rPr lang="en-GB" dirty="0"/>
              <a:t>Persistence</a:t>
            </a:r>
          </a:p>
        </p:txBody>
      </p:sp>
      <p:sp>
        <p:nvSpPr>
          <p:cNvPr id="21" name="TextBox 20"/>
          <p:cNvSpPr txBox="1"/>
          <p:nvPr/>
        </p:nvSpPr>
        <p:spPr>
          <a:xfrm>
            <a:off x="395877" y="1610217"/>
            <a:ext cx="2796713" cy="2031325"/>
          </a:xfrm>
          <a:prstGeom prst="rect">
            <a:avLst/>
          </a:prstGeom>
          <a:noFill/>
          <a:ln>
            <a:solidFill>
              <a:schemeClr val="tx2"/>
            </a:solidFill>
          </a:ln>
        </p:spPr>
        <p:txBody>
          <a:bodyPr wrap="square" rtlCol="0">
            <a:spAutoFit/>
          </a:bodyPr>
          <a:lstStyle/>
          <a:p>
            <a:r>
              <a:rPr lang="en-GB" dirty="0" err="1"/>
              <a:t>Eq</a:t>
            </a:r>
            <a:r>
              <a:rPr lang="en-GB" dirty="0"/>
              <a:t> and South ATL</a:t>
            </a:r>
          </a:p>
          <a:p>
            <a:r>
              <a:rPr lang="en-GB" dirty="0"/>
              <a:t>Model overestimates variability</a:t>
            </a:r>
          </a:p>
          <a:p>
            <a:endParaRPr lang="en-GB" dirty="0"/>
          </a:p>
          <a:p>
            <a:r>
              <a:rPr lang="en-GB" dirty="0" err="1"/>
              <a:t>Assim</a:t>
            </a:r>
            <a:r>
              <a:rPr lang="en-GB" dirty="0"/>
              <a:t> improves RMS and anomaly correlation.</a:t>
            </a:r>
          </a:p>
          <a:p>
            <a:endParaRPr lang="en-GB" dirty="0"/>
          </a:p>
        </p:txBody>
      </p:sp>
      <p:sp>
        <p:nvSpPr>
          <p:cNvPr id="22" name="TextBox 21"/>
          <p:cNvSpPr txBox="1"/>
          <p:nvPr/>
        </p:nvSpPr>
        <p:spPr>
          <a:xfrm>
            <a:off x="395878" y="4487275"/>
            <a:ext cx="2916170" cy="2031325"/>
          </a:xfrm>
          <a:prstGeom prst="rect">
            <a:avLst/>
          </a:prstGeom>
          <a:noFill/>
          <a:ln>
            <a:solidFill>
              <a:schemeClr val="accent2"/>
            </a:solidFill>
          </a:ln>
        </p:spPr>
        <p:txBody>
          <a:bodyPr wrap="square" rtlCol="0">
            <a:spAutoFit/>
          </a:bodyPr>
          <a:lstStyle/>
          <a:p>
            <a:r>
              <a:rPr lang="en-GB" dirty="0"/>
              <a:t>North </a:t>
            </a:r>
            <a:r>
              <a:rPr lang="en-GB" dirty="0" err="1"/>
              <a:t>Atllantic</a:t>
            </a:r>
            <a:endParaRPr lang="en-GB" dirty="0"/>
          </a:p>
          <a:p>
            <a:endParaRPr lang="en-GB" dirty="0"/>
          </a:p>
          <a:p>
            <a:r>
              <a:rPr lang="en-GB" dirty="0"/>
              <a:t>Assimilation does not improve skill.</a:t>
            </a:r>
          </a:p>
          <a:p>
            <a:endParaRPr lang="en-GB" dirty="0"/>
          </a:p>
          <a:p>
            <a:r>
              <a:rPr lang="en-GB" dirty="0"/>
              <a:t>Predictability limit reached?</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714" t="52817" b="4544"/>
          <a:stretch/>
        </p:blipFill>
        <p:spPr>
          <a:xfrm>
            <a:off x="6364710" y="1585616"/>
            <a:ext cx="2972601" cy="1897985"/>
          </a:xfrm>
          <a:prstGeom prst="rect">
            <a:avLst/>
          </a:prstGeom>
        </p:spPr>
      </p:pic>
      <p:grpSp>
        <p:nvGrpSpPr>
          <p:cNvPr id="24" name="Group 23"/>
          <p:cNvGrpSpPr/>
          <p:nvPr/>
        </p:nvGrpSpPr>
        <p:grpSpPr>
          <a:xfrm>
            <a:off x="9193229" y="1733910"/>
            <a:ext cx="2755944" cy="1683425"/>
            <a:chOff x="3441093" y="1780672"/>
            <a:chExt cx="2867285" cy="1632623"/>
          </a:xfrm>
        </p:grpSpPr>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55953" r="4231" b="5423"/>
            <a:stretch/>
          </p:blipFill>
          <p:spPr>
            <a:xfrm>
              <a:off x="3441093" y="1780672"/>
              <a:ext cx="2867285" cy="1632623"/>
            </a:xfrm>
            <a:prstGeom prst="rect">
              <a:avLst/>
            </a:prstGeom>
          </p:spPr>
        </p:pic>
        <p:cxnSp>
          <p:nvCxnSpPr>
            <p:cNvPr id="26" name="Straight Connector 25"/>
            <p:cNvCxnSpPr/>
            <p:nvPr/>
          </p:nvCxnSpPr>
          <p:spPr>
            <a:xfrm flipV="1">
              <a:off x="3849016" y="2581624"/>
              <a:ext cx="2329416" cy="7496"/>
            </a:xfrm>
            <a:prstGeom prst="line">
              <a:avLst/>
            </a:prstGeom>
            <a:ln w="635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667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3934" y="1048690"/>
            <a:ext cx="5621336" cy="1093244"/>
          </a:xfrm>
        </p:spPr>
        <p:txBody>
          <a:bodyPr/>
          <a:lstStyle/>
          <a:p>
            <a:r>
              <a:rPr lang="en-US" sz="1400" dirty="0"/>
              <a:t>Standard deviation of the surface </a:t>
            </a:r>
            <a:r>
              <a:rPr lang="en-US" sz="1400" dirty="0">
                <a:solidFill>
                  <a:srgbClr val="FF0000"/>
                </a:solidFill>
              </a:rPr>
              <a:t>wind speed</a:t>
            </a:r>
            <a:r>
              <a:rPr lang="en-US" sz="1400" dirty="0"/>
              <a:t> difference between </a:t>
            </a:r>
            <a:r>
              <a:rPr lang="en-US" sz="1400" dirty="0">
                <a:solidFill>
                  <a:srgbClr val="FF0000"/>
                </a:solidFill>
              </a:rPr>
              <a:t>Sentinel-3A</a:t>
            </a:r>
            <a:r>
              <a:rPr lang="en-US" sz="1400" dirty="0"/>
              <a:t> and ECMWF model (13 Dec. 2016 – 12 Dec. 2017)</a:t>
            </a:r>
          </a:p>
        </p:txBody>
      </p:sp>
      <p:pic>
        <p:nvPicPr>
          <p:cNvPr id="7" name="Picture 6"/>
          <p:cNvPicPr>
            <a:picLocks noChangeAspect="1"/>
          </p:cNvPicPr>
          <p:nvPr/>
        </p:nvPicPr>
        <p:blipFill>
          <a:blip r:embed="rId3"/>
          <a:stretch>
            <a:fillRect/>
          </a:stretch>
        </p:blipFill>
        <p:spPr>
          <a:xfrm>
            <a:off x="6763934" y="2025175"/>
            <a:ext cx="4881214" cy="2364700"/>
          </a:xfrm>
          <a:prstGeom prst="rect">
            <a:avLst/>
          </a:prstGeom>
        </p:spPr>
      </p:pic>
      <p:sp>
        <p:nvSpPr>
          <p:cNvPr id="6" name="Title 1"/>
          <p:cNvSpPr txBox="1">
            <a:spLocks/>
          </p:cNvSpPr>
          <p:nvPr/>
        </p:nvSpPr>
        <p:spPr>
          <a:xfrm>
            <a:off x="414819" y="1045435"/>
            <a:ext cx="5099656" cy="1095726"/>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sz="1600" dirty="0"/>
              <a:t>Mean </a:t>
            </a:r>
            <a:r>
              <a:rPr lang="en-US" sz="1600" dirty="0">
                <a:solidFill>
                  <a:srgbClr val="FF0000"/>
                </a:solidFill>
              </a:rPr>
              <a:t>Sentinel-3A</a:t>
            </a:r>
            <a:r>
              <a:rPr lang="en-US" sz="1600" dirty="0"/>
              <a:t>  surface </a:t>
            </a:r>
            <a:r>
              <a:rPr lang="en-US" sz="1600" dirty="0">
                <a:solidFill>
                  <a:srgbClr val="FF0000"/>
                </a:solidFill>
              </a:rPr>
              <a:t>wind speed</a:t>
            </a:r>
            <a:r>
              <a:rPr lang="en-US" sz="1600" dirty="0"/>
              <a:t> (13 Dec. 2016 – 12 Dec. 2017)</a:t>
            </a:r>
            <a:endParaRPr lang="en-US" dirty="0"/>
          </a:p>
        </p:txBody>
      </p:sp>
      <p:pic>
        <p:nvPicPr>
          <p:cNvPr id="8" name="Picture 7"/>
          <p:cNvPicPr>
            <a:picLocks noChangeAspect="1"/>
          </p:cNvPicPr>
          <p:nvPr/>
        </p:nvPicPr>
        <p:blipFill>
          <a:blip r:embed="rId4"/>
          <a:stretch>
            <a:fillRect/>
          </a:stretch>
        </p:blipFill>
        <p:spPr>
          <a:xfrm>
            <a:off x="633261" y="2025175"/>
            <a:ext cx="4881214" cy="2364700"/>
          </a:xfrm>
          <a:prstGeom prst="rect">
            <a:avLst/>
          </a:prstGeom>
        </p:spPr>
      </p:pic>
      <p:sp>
        <p:nvSpPr>
          <p:cNvPr id="3" name="TextBox 2"/>
          <p:cNvSpPr txBox="1"/>
          <p:nvPr/>
        </p:nvSpPr>
        <p:spPr>
          <a:xfrm>
            <a:off x="769340" y="403163"/>
            <a:ext cx="10483922" cy="369332"/>
          </a:xfrm>
          <a:prstGeom prst="rect">
            <a:avLst/>
          </a:prstGeom>
          <a:noFill/>
        </p:spPr>
        <p:txBody>
          <a:bodyPr wrap="square" rtlCol="0">
            <a:spAutoFit/>
          </a:bodyPr>
          <a:lstStyle/>
          <a:p>
            <a:r>
              <a:rPr lang="en-GB" dirty="0"/>
              <a:t>NWP : In situ data valuable for verification on wind speed and waves, complementing altimeter</a:t>
            </a:r>
          </a:p>
        </p:txBody>
      </p:sp>
      <p:sp>
        <p:nvSpPr>
          <p:cNvPr id="10" name="TextBox 9"/>
          <p:cNvSpPr txBox="1"/>
          <p:nvPr/>
        </p:nvSpPr>
        <p:spPr>
          <a:xfrm>
            <a:off x="975647" y="5649686"/>
            <a:ext cx="4196443" cy="369332"/>
          </a:xfrm>
          <a:prstGeom prst="rect">
            <a:avLst/>
          </a:prstGeom>
          <a:noFill/>
        </p:spPr>
        <p:txBody>
          <a:bodyPr wrap="square" rtlCol="0">
            <a:spAutoFit/>
          </a:bodyPr>
          <a:lstStyle/>
          <a:p>
            <a:r>
              <a:rPr lang="en-GB" dirty="0"/>
              <a:t>Courtesy of Saleh </a:t>
            </a:r>
            <a:r>
              <a:rPr lang="en-GB" dirty="0" err="1"/>
              <a:t>Abdalla</a:t>
            </a:r>
            <a:endParaRPr lang="en-GB" dirty="0"/>
          </a:p>
        </p:txBody>
      </p:sp>
      <p:pic>
        <p:nvPicPr>
          <p:cNvPr id="11" name="Picture 10"/>
          <p:cNvPicPr>
            <a:picLocks noChangeAspect="1"/>
          </p:cNvPicPr>
          <p:nvPr/>
        </p:nvPicPr>
        <p:blipFill>
          <a:blip r:embed="rId5"/>
          <a:stretch>
            <a:fillRect/>
          </a:stretch>
        </p:blipFill>
        <p:spPr>
          <a:xfrm>
            <a:off x="6763934" y="4440406"/>
            <a:ext cx="2465628" cy="2442945"/>
          </a:xfrm>
          <a:prstGeom prst="rect">
            <a:avLst/>
          </a:prstGeom>
        </p:spPr>
      </p:pic>
    </p:spTree>
    <p:extLst>
      <p:ext uri="{BB962C8B-B14F-4D97-AF65-F5344CB8AC3E}">
        <p14:creationId xmlns:p14="http://schemas.microsoft.com/office/powerpoint/2010/main" val="3269094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143250" y="115889"/>
            <a:ext cx="6553200" cy="865187"/>
          </a:xfrm>
        </p:spPr>
        <p:txBody>
          <a:bodyPr/>
          <a:lstStyle/>
          <a:p>
            <a:pPr algn="ctr" eaLnBrk="1" hangingPunct="1">
              <a:lnSpc>
                <a:spcPct val="80000"/>
              </a:lnSpc>
            </a:pPr>
            <a:r>
              <a:rPr lang="en-GB" altLang="en-US" sz="3200">
                <a:solidFill>
                  <a:srgbClr val="0000FF"/>
                </a:solidFill>
              </a:rPr>
              <a:t>The WIGOS </a:t>
            </a:r>
            <a:r>
              <a:rPr lang="en-GB" altLang="en-US" sz="3200" b="1">
                <a:solidFill>
                  <a:srgbClr val="0000FF"/>
                </a:solidFill>
              </a:rPr>
              <a:t>RRR</a:t>
            </a:r>
            <a:r>
              <a:rPr lang="en-GB" altLang="en-US" sz="3200">
                <a:solidFill>
                  <a:srgbClr val="0000FF"/>
                </a:solidFill>
              </a:rPr>
              <a:t> process:</a:t>
            </a:r>
            <a:br>
              <a:rPr lang="en-GB" altLang="en-US" sz="3200">
                <a:solidFill>
                  <a:srgbClr val="0000FF"/>
                </a:solidFill>
              </a:rPr>
            </a:br>
            <a:r>
              <a:rPr lang="en-GB" altLang="en-US" sz="2800">
                <a:solidFill>
                  <a:srgbClr val="0000FF"/>
                </a:solidFill>
              </a:rPr>
              <a:t>Rolling Review of Requirements</a:t>
            </a:r>
          </a:p>
        </p:txBody>
      </p:sp>
      <p:sp>
        <p:nvSpPr>
          <p:cNvPr id="6148" name="Text Box 3"/>
          <p:cNvSpPr txBox="1">
            <a:spLocks noChangeArrowheads="1"/>
          </p:cNvSpPr>
          <p:nvPr/>
        </p:nvSpPr>
        <p:spPr bwMode="auto">
          <a:xfrm>
            <a:off x="3359150" y="1125539"/>
            <a:ext cx="2160588" cy="593725"/>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600">
                <a:cs typeface="Times New Roman" panose="02020603050405020304" pitchFamily="18" charset="0"/>
              </a:rPr>
              <a:t>User requirements for observations</a:t>
            </a:r>
          </a:p>
        </p:txBody>
      </p:sp>
      <p:sp>
        <p:nvSpPr>
          <p:cNvPr id="6149" name="Text Box 4"/>
          <p:cNvSpPr txBox="1">
            <a:spLocks noChangeArrowheads="1"/>
          </p:cNvSpPr>
          <p:nvPr/>
        </p:nvSpPr>
        <p:spPr bwMode="auto">
          <a:xfrm>
            <a:off x="3287714" y="4221164"/>
            <a:ext cx="2016125" cy="739775"/>
          </a:xfrm>
          <a:prstGeom prst="rect">
            <a:avLst/>
          </a:prstGeom>
          <a:solidFill>
            <a:srgbClr val="99FF33"/>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30000"/>
              </a:lnSpc>
              <a:spcBef>
                <a:spcPct val="50000"/>
              </a:spcBef>
            </a:pPr>
            <a:r>
              <a:rPr lang="en-GB" altLang="en-US" sz="1600">
                <a:cs typeface="Times New Roman" panose="02020603050405020304" pitchFamily="18" charset="0"/>
              </a:rPr>
              <a:t>Implementation Plan</a:t>
            </a:r>
          </a:p>
        </p:txBody>
      </p:sp>
      <p:sp>
        <p:nvSpPr>
          <p:cNvPr id="6150" name="Text Box 5"/>
          <p:cNvSpPr txBox="1">
            <a:spLocks noChangeArrowheads="1"/>
          </p:cNvSpPr>
          <p:nvPr/>
        </p:nvSpPr>
        <p:spPr bwMode="auto">
          <a:xfrm>
            <a:off x="4656138" y="5661025"/>
            <a:ext cx="1943100" cy="838200"/>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600">
                <a:cs typeface="Times New Roman" panose="02020603050405020304" pitchFamily="18" charset="0"/>
              </a:rPr>
              <a:t>Programmes of Members and  Agencies</a:t>
            </a:r>
          </a:p>
        </p:txBody>
      </p:sp>
      <p:sp>
        <p:nvSpPr>
          <p:cNvPr id="971782" name="Text Box 6"/>
          <p:cNvSpPr txBox="1">
            <a:spLocks noChangeArrowheads="1"/>
          </p:cNvSpPr>
          <p:nvPr/>
        </p:nvSpPr>
        <p:spPr bwMode="auto">
          <a:xfrm>
            <a:off x="4367214" y="2852739"/>
            <a:ext cx="2663825" cy="763587"/>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0000"/>
              </a:lnSpc>
              <a:spcBef>
                <a:spcPct val="50000"/>
              </a:spcBef>
            </a:pPr>
            <a:r>
              <a:rPr lang="en-GB" altLang="en-US" sz="1600">
                <a:cs typeface="Times New Roman" panose="02020603050405020304" pitchFamily="18" charset="0"/>
              </a:rPr>
              <a:t>Gap Analyses</a:t>
            </a:r>
          </a:p>
          <a:p>
            <a:pPr algn="ctr" eaLnBrk="1" hangingPunct="1">
              <a:lnSpc>
                <a:spcPct val="110000"/>
              </a:lnSpc>
              <a:spcBef>
                <a:spcPct val="50000"/>
              </a:spcBef>
            </a:pPr>
            <a:r>
              <a:rPr lang="en-GB" altLang="en-US" sz="1600">
                <a:cs typeface="Times New Roman" panose="02020603050405020304" pitchFamily="18" charset="0"/>
              </a:rPr>
              <a:t>(Statements of Guidance)</a:t>
            </a:r>
          </a:p>
        </p:txBody>
      </p:sp>
      <p:sp>
        <p:nvSpPr>
          <p:cNvPr id="6152" name="Text Box 7"/>
          <p:cNvSpPr txBox="1">
            <a:spLocks noChangeArrowheads="1"/>
          </p:cNvSpPr>
          <p:nvPr/>
        </p:nvSpPr>
        <p:spPr bwMode="auto">
          <a:xfrm>
            <a:off x="6167438" y="4221164"/>
            <a:ext cx="2736850" cy="739775"/>
          </a:xfrm>
          <a:prstGeom prst="rect">
            <a:avLst/>
          </a:prstGeom>
          <a:solidFill>
            <a:srgbClr val="EDE31B"/>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30000"/>
              </a:lnSpc>
              <a:spcBef>
                <a:spcPct val="50000"/>
              </a:spcBef>
            </a:pPr>
            <a:r>
              <a:rPr lang="en-GB" altLang="en-US" sz="1600">
                <a:cs typeface="Times New Roman" panose="02020603050405020304" pitchFamily="18" charset="0"/>
              </a:rPr>
              <a:t>Long-term Vision for global observing systems</a:t>
            </a:r>
          </a:p>
        </p:txBody>
      </p:sp>
      <p:grpSp>
        <p:nvGrpSpPr>
          <p:cNvPr id="6153" name="Group 8"/>
          <p:cNvGrpSpPr>
            <a:grpSpLocks/>
          </p:cNvGrpSpPr>
          <p:nvPr/>
        </p:nvGrpSpPr>
        <p:grpSpPr bwMode="auto">
          <a:xfrm>
            <a:off x="8040689" y="1268413"/>
            <a:ext cx="2160587" cy="2305050"/>
            <a:chOff x="1111" y="1026"/>
            <a:chExt cx="2812" cy="3130"/>
          </a:xfrm>
        </p:grpSpPr>
        <p:sp>
          <p:nvSpPr>
            <p:cNvPr id="6171" name="Rectangle 9"/>
            <p:cNvSpPr>
              <a:spLocks noChangeArrowheads="1"/>
            </p:cNvSpPr>
            <p:nvPr/>
          </p:nvSpPr>
          <p:spPr bwMode="auto">
            <a:xfrm>
              <a:off x="1111" y="1026"/>
              <a:ext cx="2812" cy="3130"/>
            </a:xfrm>
            <a:prstGeom prst="rect">
              <a:avLst/>
            </a:prstGeom>
            <a:solidFill>
              <a:srgbClr val="CC99FF">
                <a:alpha val="89018"/>
              </a:srgbClr>
            </a:solidFill>
            <a:ln w="12700">
              <a:solidFill>
                <a:schemeClr val="tx1"/>
              </a:solidFill>
              <a:miter lim="800000"/>
              <a:headEnd/>
              <a:tailEnd/>
            </a:ln>
          </p:spPr>
          <p:txBody>
            <a:bodyPr lIns="92075" tIns="46038" rIns="92075" bIns="46038"/>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just">
                <a:lnSpc>
                  <a:spcPts val="3000"/>
                </a:lnSpc>
                <a:spcBef>
                  <a:spcPct val="20000"/>
                </a:spcBef>
              </a:pPr>
              <a:r>
                <a:rPr lang="en-GB" altLang="en-US" sz="1500"/>
                <a:t> </a:t>
              </a:r>
            </a:p>
          </p:txBody>
        </p:sp>
        <p:pic>
          <p:nvPicPr>
            <p:cNvPr id="6172" name="Picture 1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 y="3022"/>
              <a:ext cx="590" cy="1087"/>
            </a:xfrm>
            <a:prstGeom prst="rect">
              <a:avLst/>
            </a:prstGeom>
            <a:solidFill>
              <a:srgbClr val="CC99FF">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73" name="Picture 1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 y="1434"/>
              <a:ext cx="1134" cy="716"/>
            </a:xfrm>
            <a:prstGeom prst="rect">
              <a:avLst/>
            </a:prstGeom>
            <a:solidFill>
              <a:srgbClr val="CC99FF">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74" name="Picture 1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6" y="2976"/>
              <a:ext cx="661" cy="925"/>
            </a:xfrm>
            <a:prstGeom prst="rect">
              <a:avLst/>
            </a:prstGeom>
            <a:solidFill>
              <a:srgbClr val="CC99FF">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75" name="Picture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2" y="2251"/>
              <a:ext cx="1043" cy="861"/>
            </a:xfrm>
            <a:prstGeom prst="rect">
              <a:avLst/>
            </a:prstGeom>
            <a:solidFill>
              <a:srgbClr val="CC99FF">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76"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2" y="3249"/>
              <a:ext cx="1031" cy="847"/>
            </a:xfrm>
            <a:prstGeom prst="rect">
              <a:avLst/>
            </a:prstGeom>
            <a:solidFill>
              <a:srgbClr val="CC99FF">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177" name="Picture 15"/>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2" y="1162"/>
              <a:ext cx="1406" cy="1810"/>
            </a:xfrm>
            <a:prstGeom prst="rect">
              <a:avLst/>
            </a:prstGeom>
            <a:solidFill>
              <a:srgbClr val="CC99FF">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54" name="Line 16"/>
          <p:cNvSpPr>
            <a:spLocks noChangeShapeType="1"/>
          </p:cNvSpPr>
          <p:nvPr/>
        </p:nvSpPr>
        <p:spPr bwMode="auto">
          <a:xfrm>
            <a:off x="4008438" y="1989139"/>
            <a:ext cx="863600" cy="71913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5" name="Line 17"/>
          <p:cNvSpPr>
            <a:spLocks noChangeShapeType="1"/>
          </p:cNvSpPr>
          <p:nvPr/>
        </p:nvSpPr>
        <p:spPr bwMode="auto">
          <a:xfrm>
            <a:off x="3792539" y="5084764"/>
            <a:ext cx="720725" cy="57467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6" name="Line 18"/>
          <p:cNvSpPr>
            <a:spLocks noChangeShapeType="1"/>
          </p:cNvSpPr>
          <p:nvPr/>
        </p:nvSpPr>
        <p:spPr bwMode="auto">
          <a:xfrm flipH="1">
            <a:off x="6743701" y="5157788"/>
            <a:ext cx="792163" cy="431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7" name="Line 19"/>
          <p:cNvSpPr>
            <a:spLocks noChangeShapeType="1"/>
          </p:cNvSpPr>
          <p:nvPr/>
        </p:nvSpPr>
        <p:spPr bwMode="auto">
          <a:xfrm flipH="1">
            <a:off x="5303838" y="4581525"/>
            <a:ext cx="792162"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8" name="Line 20"/>
          <p:cNvSpPr>
            <a:spLocks noChangeShapeType="1"/>
          </p:cNvSpPr>
          <p:nvPr/>
        </p:nvSpPr>
        <p:spPr bwMode="auto">
          <a:xfrm flipH="1">
            <a:off x="4151313" y="3716339"/>
            <a:ext cx="792162" cy="4333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9" name="Line 21"/>
          <p:cNvSpPr>
            <a:spLocks noChangeShapeType="1"/>
          </p:cNvSpPr>
          <p:nvPr/>
        </p:nvSpPr>
        <p:spPr bwMode="auto">
          <a:xfrm>
            <a:off x="6383339" y="3716338"/>
            <a:ext cx="720725" cy="3603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60" name="Line 22"/>
          <p:cNvSpPr>
            <a:spLocks noChangeShapeType="1"/>
          </p:cNvSpPr>
          <p:nvPr/>
        </p:nvSpPr>
        <p:spPr bwMode="auto">
          <a:xfrm flipV="1">
            <a:off x="2424113" y="1916114"/>
            <a:ext cx="792162" cy="8651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61" name="Line 23"/>
          <p:cNvSpPr>
            <a:spLocks noChangeShapeType="1"/>
          </p:cNvSpPr>
          <p:nvPr/>
        </p:nvSpPr>
        <p:spPr bwMode="auto">
          <a:xfrm flipH="1" flipV="1">
            <a:off x="9264650" y="3789364"/>
            <a:ext cx="0" cy="23764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62" name="Line 24"/>
          <p:cNvSpPr>
            <a:spLocks noChangeShapeType="1"/>
          </p:cNvSpPr>
          <p:nvPr/>
        </p:nvSpPr>
        <p:spPr bwMode="auto">
          <a:xfrm flipH="1">
            <a:off x="6456363" y="2133601"/>
            <a:ext cx="1439862" cy="57467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63" name="Line 25"/>
          <p:cNvSpPr>
            <a:spLocks noChangeShapeType="1"/>
          </p:cNvSpPr>
          <p:nvPr/>
        </p:nvSpPr>
        <p:spPr bwMode="auto">
          <a:xfrm>
            <a:off x="2424114" y="6165850"/>
            <a:ext cx="20161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4" name="Line 26"/>
          <p:cNvSpPr>
            <a:spLocks noChangeShapeType="1"/>
          </p:cNvSpPr>
          <p:nvPr/>
        </p:nvSpPr>
        <p:spPr bwMode="auto">
          <a:xfrm>
            <a:off x="6816726" y="6165850"/>
            <a:ext cx="24479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65" name="Text Box 27"/>
          <p:cNvSpPr txBox="1">
            <a:spLocks noChangeArrowheads="1"/>
          </p:cNvSpPr>
          <p:nvPr/>
        </p:nvSpPr>
        <p:spPr bwMode="auto">
          <a:xfrm>
            <a:off x="8256588" y="908051"/>
            <a:ext cx="1655762" cy="593725"/>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600">
                <a:cs typeface="Times New Roman" panose="02020603050405020304" pitchFamily="18" charset="0"/>
              </a:rPr>
              <a:t>Observing capabilities</a:t>
            </a:r>
          </a:p>
        </p:txBody>
      </p:sp>
      <p:sp>
        <p:nvSpPr>
          <p:cNvPr id="6166" name="Text Box 28"/>
          <p:cNvSpPr txBox="1">
            <a:spLocks noChangeArrowheads="1"/>
          </p:cNvSpPr>
          <p:nvPr/>
        </p:nvSpPr>
        <p:spPr bwMode="auto">
          <a:xfrm>
            <a:off x="3503614" y="1196976"/>
            <a:ext cx="2160587" cy="593725"/>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600">
                <a:cs typeface="Times New Roman" panose="02020603050405020304" pitchFamily="18" charset="0"/>
              </a:rPr>
              <a:t>User requirements for observations</a:t>
            </a:r>
          </a:p>
        </p:txBody>
      </p:sp>
      <p:sp>
        <p:nvSpPr>
          <p:cNvPr id="6167" name="Text Box 29"/>
          <p:cNvSpPr txBox="1">
            <a:spLocks noChangeArrowheads="1"/>
          </p:cNvSpPr>
          <p:nvPr/>
        </p:nvSpPr>
        <p:spPr bwMode="auto">
          <a:xfrm>
            <a:off x="3648075" y="1268414"/>
            <a:ext cx="2160588" cy="593725"/>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600">
                <a:cs typeface="Times New Roman" panose="02020603050405020304" pitchFamily="18" charset="0"/>
              </a:rPr>
              <a:t>User requirements for observations</a:t>
            </a:r>
          </a:p>
        </p:txBody>
      </p:sp>
      <p:sp>
        <p:nvSpPr>
          <p:cNvPr id="6168" name="Text Box 30"/>
          <p:cNvSpPr txBox="1">
            <a:spLocks noChangeArrowheads="1"/>
          </p:cNvSpPr>
          <p:nvPr/>
        </p:nvSpPr>
        <p:spPr bwMode="auto">
          <a:xfrm>
            <a:off x="3792539" y="1341439"/>
            <a:ext cx="2160587" cy="593725"/>
          </a:xfrm>
          <a:prstGeom prst="rect">
            <a:avLst/>
          </a:prstGeom>
          <a:solidFill>
            <a:srgbClr val="CCECFF"/>
          </a:solidFill>
          <a:ln w="12700">
            <a:solidFill>
              <a:srgbClr val="000099"/>
            </a:solidFill>
            <a:miter lim="800000"/>
            <a:headEnd/>
            <a:tailEnd/>
          </a:ln>
        </p:spPr>
        <p:txBody>
          <a:bodyPr>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GB" altLang="en-US" sz="1600">
                <a:cs typeface="Times New Roman" panose="02020603050405020304" pitchFamily="18" charset="0"/>
              </a:rPr>
              <a:t>User requirements for observations</a:t>
            </a:r>
          </a:p>
        </p:txBody>
      </p:sp>
      <p:sp>
        <p:nvSpPr>
          <p:cNvPr id="6169" name="Line 31"/>
          <p:cNvSpPr>
            <a:spLocks noChangeShapeType="1"/>
          </p:cNvSpPr>
          <p:nvPr/>
        </p:nvSpPr>
        <p:spPr bwMode="auto">
          <a:xfrm flipH="1">
            <a:off x="7535863" y="3644900"/>
            <a:ext cx="792162" cy="4333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70" name="Line 32"/>
          <p:cNvSpPr>
            <a:spLocks noChangeShapeType="1"/>
          </p:cNvSpPr>
          <p:nvPr/>
        </p:nvSpPr>
        <p:spPr bwMode="auto">
          <a:xfrm>
            <a:off x="2424113" y="2781300"/>
            <a:ext cx="0" cy="33845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2287358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1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pPr/>
              <a:t>20</a:t>
            </a:fld>
            <a:endParaRPr lang="en-US" dirty="0"/>
          </a:p>
        </p:txBody>
      </p:sp>
      <p:sp>
        <p:nvSpPr>
          <p:cNvPr id="5" name="Footer Placeholder 4"/>
          <p:cNvSpPr>
            <a:spLocks noGrp="1"/>
          </p:cNvSpPr>
          <p:nvPr>
            <p:ph type="ftr" sz="quarter" idx="3"/>
          </p:nvPr>
        </p:nvSpPr>
        <p:spPr/>
        <p:txBody>
          <a:bodyPr/>
          <a:lstStyle/>
          <a:p>
            <a:pPr algn="ctr"/>
            <a:r>
              <a:rPr lang="en-US" smtClean="0"/>
              <a:t>European Centre for Medium-Range Weather Forecasts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743" y="496150"/>
            <a:ext cx="3900488" cy="27574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964" y="496150"/>
            <a:ext cx="3900488" cy="2757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743" y="3321335"/>
            <a:ext cx="3900488" cy="27574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964" y="3321335"/>
            <a:ext cx="3900488" cy="2757488"/>
          </a:xfrm>
          <a:prstGeom prst="rect">
            <a:avLst/>
          </a:prstGeom>
        </p:spPr>
      </p:pic>
      <p:sp>
        <p:nvSpPr>
          <p:cNvPr id="10" name="TextBox 9"/>
          <p:cNvSpPr txBox="1"/>
          <p:nvPr/>
        </p:nvSpPr>
        <p:spPr>
          <a:xfrm>
            <a:off x="696532" y="1389888"/>
            <a:ext cx="1402948" cy="369332"/>
          </a:xfrm>
          <a:prstGeom prst="rect">
            <a:avLst/>
          </a:prstGeom>
          <a:noFill/>
        </p:spPr>
        <p:txBody>
          <a:bodyPr wrap="none" rtlCol="0">
            <a:spAutoFit/>
          </a:bodyPr>
          <a:lstStyle/>
          <a:p>
            <a:r>
              <a:rPr lang="en-GB" dirty="0"/>
              <a:t>Wind speed</a:t>
            </a:r>
          </a:p>
        </p:txBody>
      </p:sp>
      <p:sp>
        <p:nvSpPr>
          <p:cNvPr id="11" name="TextBox 10"/>
          <p:cNvSpPr txBox="1"/>
          <p:nvPr/>
        </p:nvSpPr>
        <p:spPr>
          <a:xfrm>
            <a:off x="696532" y="4175760"/>
            <a:ext cx="1458476" cy="369332"/>
          </a:xfrm>
          <a:prstGeom prst="rect">
            <a:avLst/>
          </a:prstGeom>
          <a:noFill/>
        </p:spPr>
        <p:txBody>
          <a:bodyPr wrap="none" rtlCol="0">
            <a:spAutoFit/>
          </a:bodyPr>
          <a:lstStyle/>
          <a:p>
            <a:r>
              <a:rPr lang="en-GB" dirty="0"/>
              <a:t>Wave height</a:t>
            </a:r>
          </a:p>
        </p:txBody>
      </p:sp>
      <p:sp>
        <p:nvSpPr>
          <p:cNvPr id="2" name="Title 1"/>
          <p:cNvSpPr>
            <a:spLocks noGrp="1"/>
          </p:cNvSpPr>
          <p:nvPr>
            <p:ph type="title"/>
          </p:nvPr>
        </p:nvSpPr>
        <p:spPr>
          <a:xfrm>
            <a:off x="493294" y="213696"/>
            <a:ext cx="11505222" cy="369332"/>
          </a:xfrm>
        </p:spPr>
        <p:txBody>
          <a:bodyPr/>
          <a:lstStyle/>
          <a:p>
            <a:r>
              <a:rPr lang="en-US" dirty="0" smtClean="0"/>
              <a:t>NWP: Comparison with GTS buoy data in the Tropical Atlantic Ocean, north of 15˚ N</a:t>
            </a:r>
            <a:endParaRPr lang="en-US" dirty="0"/>
          </a:p>
        </p:txBody>
      </p:sp>
      <p:sp>
        <p:nvSpPr>
          <p:cNvPr id="3" name="TextBox 2"/>
          <p:cNvSpPr txBox="1"/>
          <p:nvPr/>
        </p:nvSpPr>
        <p:spPr>
          <a:xfrm>
            <a:off x="9423174" y="6221186"/>
            <a:ext cx="2672236" cy="369332"/>
          </a:xfrm>
          <a:prstGeom prst="rect">
            <a:avLst/>
          </a:prstGeom>
          <a:noFill/>
        </p:spPr>
        <p:txBody>
          <a:bodyPr wrap="square" rtlCol="0">
            <a:spAutoFit/>
          </a:bodyPr>
          <a:lstStyle/>
          <a:p>
            <a:r>
              <a:rPr lang="en-GB" dirty="0"/>
              <a:t>Courtesy of Jean </a:t>
            </a:r>
            <a:r>
              <a:rPr lang="en-GB" dirty="0" err="1"/>
              <a:t>Bidlot</a:t>
            </a:r>
            <a:endParaRPr lang="en-GB" dirty="0"/>
          </a:p>
        </p:txBody>
      </p:sp>
      <p:sp>
        <p:nvSpPr>
          <p:cNvPr id="12" name="TextBox 11"/>
          <p:cNvSpPr txBox="1"/>
          <p:nvPr/>
        </p:nvSpPr>
        <p:spPr>
          <a:xfrm>
            <a:off x="1874633" y="6078823"/>
            <a:ext cx="6581354" cy="369332"/>
          </a:xfrm>
          <a:prstGeom prst="rect">
            <a:avLst/>
          </a:prstGeom>
          <a:noFill/>
        </p:spPr>
        <p:txBody>
          <a:bodyPr wrap="square" rtlCol="0">
            <a:spAutoFit/>
          </a:bodyPr>
          <a:lstStyle/>
          <a:p>
            <a:r>
              <a:rPr lang="en-GB" dirty="0"/>
              <a:t>But sufficient number of buoys lacking in the South Atlantic </a:t>
            </a:r>
          </a:p>
        </p:txBody>
      </p:sp>
    </p:spTree>
    <p:extLst>
      <p:ext uri="{BB962C8B-B14F-4D97-AF65-F5344CB8AC3E}">
        <p14:creationId xmlns:p14="http://schemas.microsoft.com/office/powerpoint/2010/main" val="2069513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value of MSLP in Buoys for NWP</a:t>
            </a:r>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21</a:t>
            </a:fld>
            <a:endParaRPr lang="en-US" dirty="0"/>
          </a:p>
        </p:txBody>
      </p:sp>
      <p:sp>
        <p:nvSpPr>
          <p:cNvPr id="5" name="Footer Placeholder 4"/>
          <p:cNvSpPr>
            <a:spLocks noGrp="1"/>
          </p:cNvSpPr>
          <p:nvPr>
            <p:ph type="ftr" sz="quarter" idx="3"/>
          </p:nvPr>
        </p:nvSpPr>
        <p:spPr/>
        <p:txBody>
          <a:bodyPr/>
          <a:lstStyle/>
          <a:p>
            <a:pPr algn="ctr"/>
            <a:r>
              <a:rPr lang="en-US" smtClean="0"/>
              <a:t>	Magdalena A. Balmaseda                                  TAOS kickoff meeting. Portland 8-9 Feb 2018 </a:t>
            </a:r>
            <a:endParaRPr lang="en-US" dirty="0"/>
          </a:p>
        </p:txBody>
      </p:sp>
      <p:pic>
        <p:nvPicPr>
          <p:cNvPr id="6" name="Content Placeholder 5"/>
          <p:cNvPicPr>
            <a:picLocks noGrp="1"/>
          </p:cNvPicPr>
          <p:nvPr>
            <p:ph sz="quarter" idx="14"/>
          </p:nvPr>
        </p:nvPicPr>
        <p:blipFill>
          <a:blip r:embed="rId2"/>
          <a:srcRect l="5652" t="7284" r="5275" b="12388"/>
          <a:stretch>
            <a:fillRect/>
          </a:stretch>
        </p:blipFill>
        <p:spPr bwMode="auto">
          <a:xfrm>
            <a:off x="1187474" y="1091380"/>
            <a:ext cx="7279688" cy="4483510"/>
          </a:xfrm>
          <a:prstGeom prst="rect">
            <a:avLst/>
          </a:prstGeom>
        </p:spPr>
      </p:pic>
      <p:sp>
        <p:nvSpPr>
          <p:cNvPr id="7" name="TextBox 6"/>
          <p:cNvSpPr txBox="1"/>
          <p:nvPr/>
        </p:nvSpPr>
        <p:spPr>
          <a:xfrm>
            <a:off x="8865369" y="1297859"/>
            <a:ext cx="2979174" cy="4801314"/>
          </a:xfrm>
          <a:prstGeom prst="rect">
            <a:avLst/>
          </a:prstGeom>
          <a:noFill/>
        </p:spPr>
        <p:txBody>
          <a:bodyPr wrap="square" rtlCol="0">
            <a:spAutoFit/>
          </a:bodyPr>
          <a:lstStyle/>
          <a:p>
            <a:r>
              <a:rPr lang="en-GB" dirty="0" err="1"/>
              <a:t>Ingleby</a:t>
            </a:r>
            <a:r>
              <a:rPr lang="en-GB" dirty="0"/>
              <a:t> and </a:t>
            </a:r>
            <a:r>
              <a:rPr lang="en-GB" dirty="0" err="1"/>
              <a:t>Isaksen</a:t>
            </a:r>
            <a:r>
              <a:rPr lang="en-GB" dirty="0"/>
              <a:t> 2017 conclude of SLP  from Buoys  significantly improves  NWP. </a:t>
            </a:r>
          </a:p>
          <a:p>
            <a:endParaRPr lang="en-GB" dirty="0"/>
          </a:p>
          <a:p>
            <a:r>
              <a:rPr lang="en-GB" dirty="0"/>
              <a:t>Pressure  measurements from buoys better than pressure measurements from ship</a:t>
            </a:r>
          </a:p>
          <a:p>
            <a:endParaRPr lang="en-GB" dirty="0"/>
          </a:p>
          <a:p>
            <a:r>
              <a:rPr lang="en-GB" dirty="0"/>
              <a:t>Yet, about 40% of buoys no not report Pressure.</a:t>
            </a:r>
          </a:p>
          <a:p>
            <a:endParaRPr lang="en-GB" dirty="0"/>
          </a:p>
          <a:p>
            <a:r>
              <a:rPr lang="en-GB" dirty="0"/>
              <a:t>Recommendation: </a:t>
            </a:r>
            <a:r>
              <a:rPr lang="en-GB" dirty="0" err="1"/>
              <a:t>equipe</a:t>
            </a:r>
            <a:r>
              <a:rPr lang="en-GB" dirty="0"/>
              <a:t> buoys and moorings with barometers. Report to GTS.</a:t>
            </a:r>
          </a:p>
        </p:txBody>
      </p:sp>
    </p:spTree>
    <p:extLst>
      <p:ext uri="{BB962C8B-B14F-4D97-AF65-F5344CB8AC3E}">
        <p14:creationId xmlns:p14="http://schemas.microsoft.com/office/powerpoint/2010/main" val="2768041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7576" y="821871"/>
            <a:ext cx="4402243" cy="3505200"/>
          </a:xfrm>
        </p:spPr>
        <p:txBody>
          <a:bodyPr/>
          <a:lstStyle/>
          <a:p>
            <a:r>
              <a:rPr lang="en-GB" dirty="0" smtClean="0">
                <a:solidFill>
                  <a:schemeClr val="tx2"/>
                </a:solidFill>
              </a:rPr>
              <a:t>Coupling with the ocean improves the weather forecast scores</a:t>
            </a:r>
            <a:r>
              <a:rPr lang="en-GB" sz="1800" dirty="0">
                <a:solidFill>
                  <a:schemeClr val="tx1"/>
                </a:solidFill>
              </a:rPr>
              <a:t>.</a:t>
            </a:r>
            <a:br>
              <a:rPr lang="en-GB" sz="1800" dirty="0">
                <a:solidFill>
                  <a:schemeClr val="tx1"/>
                </a:solidFill>
              </a:rPr>
            </a:br>
            <a:r>
              <a:rPr lang="en-GB" sz="1800" dirty="0">
                <a:solidFill>
                  <a:schemeClr val="tx1"/>
                </a:solidFill>
              </a:rPr>
              <a:t/>
            </a:r>
            <a:br>
              <a:rPr lang="en-GB" sz="1800" dirty="0">
                <a:solidFill>
                  <a:schemeClr val="tx1"/>
                </a:solidFill>
              </a:rPr>
            </a:br>
            <a:r>
              <a:rPr lang="en-GB" sz="1800" dirty="0">
                <a:solidFill>
                  <a:schemeClr val="tx1"/>
                </a:solidFill>
              </a:rPr>
              <a:t>RMSE reduction (blue)  in  Day+5 weather forecast by coupling to the ocean in the tropics</a:t>
            </a:r>
            <a:br>
              <a:rPr lang="en-GB" sz="1800" dirty="0">
                <a:solidFill>
                  <a:schemeClr val="tx1"/>
                </a:solidFill>
              </a:rPr>
            </a:br>
            <a:r>
              <a:rPr lang="en-GB" sz="1800" dirty="0">
                <a:solidFill>
                  <a:schemeClr val="tx1"/>
                </a:solidFill>
              </a:rPr>
              <a:t/>
            </a:r>
            <a:br>
              <a:rPr lang="en-GB" sz="1800" dirty="0">
                <a:solidFill>
                  <a:schemeClr val="tx1"/>
                </a:solidFill>
              </a:rPr>
            </a:br>
            <a:r>
              <a:rPr lang="en-GB" sz="1800" dirty="0">
                <a:solidFill>
                  <a:schemeClr val="tx1"/>
                </a:solidFill>
              </a:rPr>
              <a:t>Large benefit across the tropics. Some degradation in Gulf of Guinea. Need observational </a:t>
            </a:r>
            <a:r>
              <a:rPr lang="en-GB" sz="1800" dirty="0" err="1">
                <a:solidFill>
                  <a:schemeClr val="tx1"/>
                </a:solidFill>
              </a:rPr>
              <a:t>sudies</a:t>
            </a:r>
            <a:r>
              <a:rPr lang="en-GB" sz="1800" dirty="0">
                <a:solidFill>
                  <a:schemeClr val="tx1"/>
                </a:solidFill>
              </a:rPr>
              <a:t> to understand why</a:t>
            </a:r>
            <a:endParaRPr lang="en-GB" sz="1800" dirty="0"/>
          </a:p>
        </p:txBody>
      </p:sp>
      <p:sp>
        <p:nvSpPr>
          <p:cNvPr id="3" name="Slide Number Placeholder 2"/>
          <p:cNvSpPr>
            <a:spLocks noGrp="1"/>
          </p:cNvSpPr>
          <p:nvPr>
            <p:ph type="sldNum" sz="quarter" idx="10"/>
          </p:nvPr>
        </p:nvSpPr>
        <p:spPr/>
        <p:txBody>
          <a:bodyPr/>
          <a:lstStyle/>
          <a:p>
            <a:pPr>
              <a:defRPr/>
            </a:pPr>
            <a:fld id="{FBC62027-4C2B-834E-AD52-26EBE09A2B71}" type="slidenum">
              <a:rPr lang="en-US" smtClean="0"/>
              <a:pPr>
                <a:defRPr/>
              </a:pPr>
              <a:t>22</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6" y="152400"/>
            <a:ext cx="6915150"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12831" y="5943600"/>
            <a:ext cx="3471288" cy="369332"/>
          </a:xfrm>
          <a:prstGeom prst="rect">
            <a:avLst/>
          </a:prstGeom>
          <a:noFill/>
        </p:spPr>
        <p:txBody>
          <a:bodyPr wrap="square" rtlCol="0">
            <a:spAutoFit/>
          </a:bodyPr>
          <a:lstStyle/>
          <a:p>
            <a:r>
              <a:rPr lang="en-GB" dirty="0"/>
              <a:t>Courtesy of Kristian </a:t>
            </a:r>
            <a:r>
              <a:rPr lang="en-GB" dirty="0" err="1"/>
              <a:t>Mogensen</a:t>
            </a:r>
            <a:endParaRPr lang="en-GB" dirty="0"/>
          </a:p>
        </p:txBody>
      </p:sp>
    </p:spTree>
    <p:extLst>
      <p:ext uri="{BB962C8B-B14F-4D97-AF65-F5344CB8AC3E}">
        <p14:creationId xmlns:p14="http://schemas.microsoft.com/office/powerpoint/2010/main" val="1285610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ERA-CLIM2 - Selected description of work</a:t>
            </a:r>
            <a:endParaRPr lang="en-GB" dirty="0"/>
          </a:p>
        </p:txBody>
      </p:sp>
      <p:pic>
        <p:nvPicPr>
          <p:cNvPr id="10" name="Picture 9"/>
          <p:cNvPicPr>
            <a:picLocks noChangeAspect="1"/>
          </p:cNvPicPr>
          <p:nvPr/>
        </p:nvPicPr>
        <p:blipFill>
          <a:blip r:embed="rId2"/>
          <a:stretch>
            <a:fillRect/>
          </a:stretch>
        </p:blipFill>
        <p:spPr>
          <a:xfrm>
            <a:off x="9976064" y="4259122"/>
            <a:ext cx="2339545" cy="15480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961" y="4261682"/>
            <a:ext cx="2580000" cy="1548000"/>
          </a:xfrm>
          <a:prstGeom prst="rect">
            <a:avLst/>
          </a:prstGeom>
        </p:spPr>
      </p:pic>
      <p:pic>
        <p:nvPicPr>
          <p:cNvPr id="20" name="Picture 19"/>
          <p:cNvPicPr>
            <a:picLocks noChangeAspect="1"/>
          </p:cNvPicPr>
          <p:nvPr/>
        </p:nvPicPr>
        <p:blipFill>
          <a:blip r:embed="rId4"/>
          <a:stretch>
            <a:fillRect/>
          </a:stretch>
        </p:blipFill>
        <p:spPr>
          <a:xfrm>
            <a:off x="2510329" y="4259122"/>
            <a:ext cx="2476800" cy="1548000"/>
          </a:xfrm>
          <a:prstGeom prst="rect">
            <a:avLst/>
          </a:prstGeom>
        </p:spPr>
      </p:pic>
      <p:pic>
        <p:nvPicPr>
          <p:cNvPr id="21" name="Picture 20"/>
          <p:cNvPicPr>
            <a:picLocks noChangeAspect="1"/>
          </p:cNvPicPr>
          <p:nvPr/>
        </p:nvPicPr>
        <p:blipFill>
          <a:blip r:embed="rId5"/>
          <a:stretch>
            <a:fillRect/>
          </a:stretch>
        </p:blipFill>
        <p:spPr>
          <a:xfrm>
            <a:off x="194338" y="4259912"/>
            <a:ext cx="2320841" cy="15480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235" y="4259122"/>
            <a:ext cx="2418271" cy="1548000"/>
          </a:xfrm>
          <a:prstGeom prst="rect">
            <a:avLst/>
          </a:prstGeom>
        </p:spPr>
      </p:pic>
      <p:sp>
        <p:nvSpPr>
          <p:cNvPr id="32" name="TextBox 31"/>
          <p:cNvSpPr txBox="1"/>
          <p:nvPr/>
        </p:nvSpPr>
        <p:spPr>
          <a:xfrm>
            <a:off x="888831" y="1450965"/>
            <a:ext cx="8325047" cy="2015936"/>
          </a:xfrm>
          <a:prstGeom prst="rect">
            <a:avLst/>
          </a:prstGeom>
          <a:noFill/>
        </p:spPr>
        <p:txBody>
          <a:bodyPr wrap="square" rtlCol="0">
            <a:spAutoFit/>
          </a:bodyPr>
          <a:lstStyle/>
          <a:p>
            <a:r>
              <a:rPr lang="en-GB" b="1" dirty="0"/>
              <a:t>CERA-20C: A coupled reanalysis of the 20</a:t>
            </a:r>
            <a:r>
              <a:rPr lang="en-GB" b="1" baseline="30000" dirty="0"/>
              <a:t>th</a:t>
            </a:r>
            <a:r>
              <a:rPr lang="en-GB" b="1" dirty="0"/>
              <a:t> century </a:t>
            </a:r>
          </a:p>
          <a:p>
            <a:pPr marL="285750" indent="-285750">
              <a:buFont typeface="Wingdings" panose="05000000000000000000" pitchFamily="2" charset="2"/>
              <a:buChar char="§"/>
            </a:pPr>
            <a:r>
              <a:rPr lang="en-GB" sz="1700" dirty="0"/>
              <a:t>based on conventional surface and subsurface observations </a:t>
            </a:r>
          </a:p>
          <a:p>
            <a:pPr marL="285750" indent="-285750">
              <a:buFont typeface="Wingdings" panose="05000000000000000000" pitchFamily="2" charset="2"/>
              <a:buChar char="§"/>
            </a:pPr>
            <a:r>
              <a:rPr lang="en-GB" sz="1700" dirty="0"/>
              <a:t>deliver long time series of Essential Climate Variables (ECVs) </a:t>
            </a:r>
          </a:p>
          <a:p>
            <a:pPr marL="285750" indent="-285750">
              <a:buFont typeface="Wingdings" panose="05000000000000000000" pitchFamily="2" charset="2"/>
              <a:buChar char="§"/>
            </a:pPr>
            <a:endParaRPr lang="en-GB" sz="1700" dirty="0"/>
          </a:p>
          <a:p>
            <a:endParaRPr lang="en-GB" sz="400" dirty="0"/>
          </a:p>
          <a:p>
            <a:r>
              <a:rPr lang="en-GB" b="1" dirty="0"/>
              <a:t>CERA-SAT: A coupled reanalysis at higher resolution</a:t>
            </a:r>
          </a:p>
          <a:p>
            <a:pPr marL="285750" indent="-285750">
              <a:buFont typeface="Wingdings" panose="05000000000000000000" pitchFamily="2" charset="2"/>
              <a:buChar char="§"/>
            </a:pPr>
            <a:r>
              <a:rPr lang="en-GB" sz="1700" dirty="0"/>
              <a:t>based on conventional and satellite observations</a:t>
            </a:r>
          </a:p>
          <a:p>
            <a:pPr marL="285750" indent="-285750">
              <a:buFont typeface="Wingdings" panose="05000000000000000000" pitchFamily="2" charset="2"/>
              <a:buChar char="§"/>
            </a:pPr>
            <a:r>
              <a:rPr lang="en-GB" sz="1700" dirty="0"/>
              <a:t>evaluate the impact of a higher resolution on the coupled processes</a:t>
            </a:r>
          </a:p>
        </p:txBody>
      </p:sp>
      <p:sp>
        <p:nvSpPr>
          <p:cNvPr id="37" name="TextBox 36"/>
          <p:cNvSpPr txBox="1"/>
          <p:nvPr/>
        </p:nvSpPr>
        <p:spPr>
          <a:xfrm>
            <a:off x="888831" y="970136"/>
            <a:ext cx="8971279" cy="369332"/>
          </a:xfrm>
          <a:prstGeom prst="rect">
            <a:avLst/>
          </a:prstGeom>
          <a:noFill/>
        </p:spPr>
        <p:txBody>
          <a:bodyPr wrap="square" rtlCol="0">
            <a:spAutoFit/>
          </a:bodyPr>
          <a:lstStyle/>
          <a:p>
            <a:r>
              <a:rPr lang="en-GB" dirty="0">
                <a:solidFill>
                  <a:srgbClr val="C00000"/>
                </a:solidFill>
              </a:rPr>
              <a:t>Produce global reanalyses to reconstruct the past climate/weather of the earth system</a:t>
            </a:r>
          </a:p>
        </p:txBody>
      </p:sp>
      <p:pic>
        <p:nvPicPr>
          <p:cNvPr id="33" name="Picture 32"/>
          <p:cNvPicPr>
            <a:picLocks noChangeAspect="1"/>
          </p:cNvPicPr>
          <p:nvPr/>
        </p:nvPicPr>
        <p:blipFill>
          <a:blip r:embed="rId7"/>
          <a:stretch>
            <a:fillRect/>
          </a:stretch>
        </p:blipFill>
        <p:spPr>
          <a:xfrm>
            <a:off x="10472563" y="6113335"/>
            <a:ext cx="1396678" cy="629765"/>
          </a:xfrm>
          <a:prstGeom prst="rect">
            <a:avLst/>
          </a:prstGeom>
        </p:spPr>
      </p:pic>
    </p:spTree>
    <p:extLst>
      <p:ext uri="{BB962C8B-B14F-4D97-AF65-F5344CB8AC3E}">
        <p14:creationId xmlns:p14="http://schemas.microsoft.com/office/powerpoint/2010/main" val="373117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solidFill>
                  <a:srgbClr val="4F81BD">
                    <a:lumMod val="75000"/>
                  </a:srgbClr>
                </a:solidFill>
              </a:rPr>
              <a:pPr/>
              <a:t>24</a:t>
            </a:fld>
            <a:endParaRPr lang="en-US" dirty="0">
              <a:solidFill>
                <a:srgbClr val="4F81BD">
                  <a:lumMod val="75000"/>
                </a:srgbClr>
              </a:solidFill>
            </a:endParaRPr>
          </a:p>
        </p:txBody>
      </p:sp>
      <p:sp>
        <p:nvSpPr>
          <p:cNvPr id="5" name="Footer Placeholder 4"/>
          <p:cNvSpPr>
            <a:spLocks noGrp="1"/>
          </p:cNvSpPr>
          <p:nvPr>
            <p:ph type="ftr" sz="quarter" idx="3"/>
          </p:nvPr>
        </p:nvSpPr>
        <p:spPr/>
        <p:txBody>
          <a:bodyPr/>
          <a:lstStyle/>
          <a:p>
            <a:pPr algn="ctr"/>
            <a:r>
              <a:rPr lang="en-US">
                <a:solidFill>
                  <a:srgbClr val="4F81BD">
                    <a:lumMod val="75000"/>
                  </a:srgbClr>
                </a:solidFill>
              </a:rPr>
              <a:t>European Centre for Medium-Range Weather Forecasts</a:t>
            </a:r>
            <a:endParaRPr lang="en-US" dirty="0">
              <a:solidFill>
                <a:srgbClr val="4F81BD">
                  <a:lumMod val="75000"/>
                </a:srgbClr>
              </a:solidFill>
            </a:endParaRPr>
          </a:p>
        </p:txBody>
      </p:sp>
      <p:sp>
        <p:nvSpPr>
          <p:cNvPr id="6" name="TextBox 5"/>
          <p:cNvSpPr txBox="1"/>
          <p:nvPr/>
        </p:nvSpPr>
        <p:spPr>
          <a:xfrm>
            <a:off x="1966208" y="2293144"/>
            <a:ext cx="7641744" cy="794403"/>
          </a:xfrm>
          <a:prstGeom prst="rect">
            <a:avLst/>
          </a:prstGeom>
          <a:noFill/>
          <a:ln w="12700" cap="flat" cmpd="sng" algn="ctr">
            <a:solidFill>
              <a:sysClr val="window" lastClr="FFFFFF"/>
            </a:solidFill>
            <a:prstDash val="solid"/>
            <a:round/>
            <a:headEnd type="none" w="med" len="med"/>
            <a:tailEnd type="none" w="med" len="med"/>
          </a:ln>
        </p:spPr>
        <p:txBody>
          <a:bodyPr wrap="square" lIns="180000" tIns="180000" rIns="180000" bIns="180000" rtlCol="0">
            <a:spAutoFit/>
          </a:bodyPr>
          <a:lstStyle/>
          <a:p>
            <a:pPr>
              <a:defRPr/>
            </a:pPr>
            <a:endParaRPr lang="en-GB" sz="2800" kern="0" dirty="0">
              <a:solidFill>
                <a:srgbClr val="4F81BD">
                  <a:lumMod val="75000"/>
                </a:srgbClr>
              </a:solidFill>
              <a:latin typeface="Helvetica" panose="020B0604020202020204" pitchFamily="34" charset="0"/>
              <a:cs typeface="Helvetica" panose="020B0604020202020204" pitchFamily="34" charset="0"/>
            </a:endParaRPr>
          </a:p>
        </p:txBody>
      </p:sp>
      <p:sp>
        <p:nvSpPr>
          <p:cNvPr id="9" name="TextBox 8"/>
          <p:cNvSpPr txBox="1"/>
          <p:nvPr/>
        </p:nvSpPr>
        <p:spPr>
          <a:xfrm>
            <a:off x="1230284" y="1046253"/>
            <a:ext cx="10540537" cy="4795498"/>
          </a:xfrm>
          <a:prstGeom prst="rect">
            <a:avLst/>
          </a:prstGeom>
          <a:noFill/>
          <a:ln w="12700" cap="flat" cmpd="sng" algn="ctr">
            <a:solidFill>
              <a:srgbClr val="FFFFFF"/>
            </a:solidFill>
            <a:prstDash val="solid"/>
            <a:round/>
            <a:headEnd type="none" w="med" len="med"/>
            <a:tailEnd type="none" w="med" len="med"/>
          </a:ln>
        </p:spPr>
        <p:txBody>
          <a:bodyPr wrap="square" lIns="180000" tIns="180000" rIns="180000" bIns="180000" rtlCol="0">
            <a:spAutoFit/>
          </a:bodyPr>
          <a:lstStyle/>
          <a:p>
            <a:pPr marL="367200" indent="-367200">
              <a:buClr>
                <a:srgbClr val="839DB2"/>
              </a:buClr>
              <a:buFont typeface="Wingdings" panose="05000000000000000000" pitchFamily="2" charset="2"/>
              <a:buChar char="§"/>
            </a:pPr>
            <a:r>
              <a:rPr lang="en-GB" sz="4000" dirty="0" smtClean="0">
                <a:solidFill>
                  <a:srgbClr val="4F81BD">
                    <a:lumMod val="75000"/>
                  </a:srgbClr>
                </a:solidFill>
                <a:latin typeface="Helvetica" panose="020B0604020202020204" pitchFamily="34" charset="0"/>
                <a:cs typeface="Helvetica" panose="020B0604020202020204" pitchFamily="34" charset="0"/>
              </a:rPr>
              <a:t>NWP science</a:t>
            </a:r>
          </a:p>
          <a:p>
            <a:pPr marL="367200" indent="-367200">
              <a:buClr>
                <a:srgbClr val="839DB2"/>
              </a:buClr>
              <a:buFont typeface="Wingdings" panose="05000000000000000000" pitchFamily="2" charset="2"/>
              <a:buChar char="§"/>
            </a:pPr>
            <a:r>
              <a:rPr lang="en-GB" sz="4000" dirty="0" smtClean="0">
                <a:solidFill>
                  <a:srgbClr val="4F81BD">
                    <a:lumMod val="75000"/>
                  </a:srgbClr>
                </a:solidFill>
                <a:latin typeface="Helvetica" panose="020B0604020202020204" pitchFamily="34" charset="0"/>
                <a:cs typeface="Helvetica" panose="020B0604020202020204" pitchFamily="34" charset="0"/>
              </a:rPr>
              <a:t>Supercomputing</a:t>
            </a:r>
            <a:endParaRPr lang="en-GB" sz="4000" dirty="0">
              <a:solidFill>
                <a:srgbClr val="4F81BD">
                  <a:lumMod val="75000"/>
                </a:srgbClr>
              </a:solidFill>
              <a:latin typeface="Helvetica" panose="020B0604020202020204" pitchFamily="34" charset="0"/>
              <a:cs typeface="Helvetica" panose="020B0604020202020204" pitchFamily="34" charset="0"/>
            </a:endParaRPr>
          </a:p>
          <a:p>
            <a:pPr marL="367200" indent="-367200">
              <a:buClr>
                <a:srgbClr val="839DB2"/>
              </a:buClr>
              <a:buFont typeface="Wingdings" panose="05000000000000000000" pitchFamily="2" charset="2"/>
              <a:buChar char="§"/>
            </a:pPr>
            <a:r>
              <a:rPr lang="en-GB" sz="4000" dirty="0" smtClean="0">
                <a:solidFill>
                  <a:srgbClr val="4F81BD">
                    <a:lumMod val="75000"/>
                  </a:srgbClr>
                </a:solidFill>
                <a:latin typeface="Helvetica" panose="020B0604020202020204" pitchFamily="34" charset="0"/>
                <a:cs typeface="Helvetica" panose="020B0604020202020204" pitchFamily="34" charset="0"/>
              </a:rPr>
              <a:t>Observations</a:t>
            </a:r>
          </a:p>
          <a:p>
            <a:pPr marL="914400" lvl="1" indent="-457200">
              <a:buClr>
                <a:srgbClr val="839DB2"/>
              </a:buClr>
              <a:buFont typeface="Arial" panose="020B0604020202020204" pitchFamily="34" charset="0"/>
              <a:buChar char="•"/>
            </a:pPr>
            <a:r>
              <a:rPr lang="en-GB" sz="2800" dirty="0" smtClean="0">
                <a:solidFill>
                  <a:schemeClr val="tx1">
                    <a:lumMod val="85000"/>
                    <a:lumOff val="15000"/>
                  </a:schemeClr>
                </a:solidFill>
                <a:latin typeface="Helvetica" panose="020B0604020202020204" pitchFamily="34" charset="0"/>
                <a:cs typeface="Helvetica" panose="020B0604020202020204" pitchFamily="34" charset="0"/>
              </a:rPr>
              <a:t>Access (free or affordable)</a:t>
            </a:r>
          </a:p>
          <a:p>
            <a:pPr marL="914400" lvl="1" indent="-457200">
              <a:buClr>
                <a:srgbClr val="839DB2"/>
              </a:buClr>
              <a:buFont typeface="Arial" panose="020B0604020202020204" pitchFamily="34" charset="0"/>
              <a:buChar char="•"/>
            </a:pPr>
            <a:r>
              <a:rPr lang="en-GB" sz="2800" dirty="0" smtClean="0">
                <a:solidFill>
                  <a:schemeClr val="tx1">
                    <a:lumMod val="85000"/>
                    <a:lumOff val="15000"/>
                  </a:schemeClr>
                </a:solidFill>
                <a:latin typeface="Helvetica" panose="020B0604020202020204" pitchFamily="34" charset="0"/>
                <a:cs typeface="Helvetica" panose="020B0604020202020204" pitchFamily="34" charset="0"/>
              </a:rPr>
              <a:t>Discovery</a:t>
            </a:r>
          </a:p>
          <a:p>
            <a:pPr marL="914400" lvl="1" indent="-457200">
              <a:buClr>
                <a:srgbClr val="839DB2"/>
              </a:buClr>
              <a:buFont typeface="Arial" panose="020B0604020202020204" pitchFamily="34" charset="0"/>
              <a:buChar char="•"/>
            </a:pPr>
            <a:r>
              <a:rPr lang="en-GB" sz="2800" dirty="0" smtClean="0">
                <a:solidFill>
                  <a:schemeClr val="tx1">
                    <a:lumMod val="85000"/>
                    <a:lumOff val="15000"/>
                  </a:schemeClr>
                </a:solidFill>
                <a:latin typeface="Helvetica" panose="020B0604020202020204" pitchFamily="34" charset="0"/>
                <a:cs typeface="Helvetica" panose="020B0604020202020204" pitchFamily="34" charset="0"/>
              </a:rPr>
              <a:t>Quality</a:t>
            </a:r>
          </a:p>
          <a:p>
            <a:pPr marL="914400" lvl="1" indent="-457200">
              <a:buClr>
                <a:srgbClr val="839DB2"/>
              </a:buClr>
              <a:buFont typeface="Arial" panose="020B0604020202020204" pitchFamily="34" charset="0"/>
              <a:buChar char="•"/>
            </a:pPr>
            <a:r>
              <a:rPr lang="en-GB" sz="2800" dirty="0" smtClean="0">
                <a:solidFill>
                  <a:schemeClr val="tx1">
                    <a:lumMod val="85000"/>
                    <a:lumOff val="15000"/>
                  </a:schemeClr>
                </a:solidFill>
                <a:latin typeface="Helvetica" panose="020B0604020202020204" pitchFamily="34" charset="0"/>
                <a:cs typeface="Helvetica" panose="020B0604020202020204" pitchFamily="34" charset="0"/>
              </a:rPr>
              <a:t>Accuracy of metadata</a:t>
            </a:r>
          </a:p>
          <a:p>
            <a:pPr marL="914400" lvl="1" indent="-457200">
              <a:buClr>
                <a:srgbClr val="839DB2"/>
              </a:buClr>
              <a:buFont typeface="Arial" panose="020B0604020202020204" pitchFamily="34" charset="0"/>
              <a:buChar char="•"/>
            </a:pPr>
            <a:r>
              <a:rPr lang="en-GB" sz="2800" dirty="0" smtClean="0">
                <a:solidFill>
                  <a:schemeClr val="tx1">
                    <a:lumMod val="85000"/>
                    <a:lumOff val="15000"/>
                  </a:schemeClr>
                </a:solidFill>
                <a:latin typeface="Helvetica" panose="020B0604020202020204" pitchFamily="34" charset="0"/>
                <a:cs typeface="Helvetica" panose="020B0604020202020204" pitchFamily="34" charset="0"/>
              </a:rPr>
              <a:t>Standardisation (of data formats and instrumentation)</a:t>
            </a:r>
          </a:p>
          <a:p>
            <a:pPr marL="914400" lvl="1" indent="-457200">
              <a:buClr>
                <a:srgbClr val="839DB2"/>
              </a:buClr>
              <a:buFont typeface="Arial" panose="020B0604020202020204" pitchFamily="34" charset="0"/>
              <a:buChar char="•"/>
            </a:pPr>
            <a:r>
              <a:rPr lang="en-GB" sz="2800" dirty="0" smtClean="0">
                <a:solidFill>
                  <a:schemeClr val="tx1">
                    <a:lumMod val="85000"/>
                    <a:lumOff val="15000"/>
                  </a:schemeClr>
                </a:solidFill>
                <a:latin typeface="Helvetica" panose="020B0604020202020204" pitchFamily="34" charset="0"/>
                <a:cs typeface="Helvetica" panose="020B0604020202020204" pitchFamily="34" charset="0"/>
              </a:rPr>
              <a:t>Longevity – for climate reanalyses</a:t>
            </a:r>
          </a:p>
        </p:txBody>
      </p:sp>
      <p:sp>
        <p:nvSpPr>
          <p:cNvPr id="12" name="Title 1"/>
          <p:cNvSpPr txBox="1">
            <a:spLocks/>
          </p:cNvSpPr>
          <p:nvPr/>
        </p:nvSpPr>
        <p:spPr>
          <a:xfrm>
            <a:off x="1066426" y="343929"/>
            <a:ext cx="10515973"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r>
              <a:rPr lang="en-US" sz="2800" dirty="0" smtClean="0">
                <a:solidFill>
                  <a:srgbClr val="4F81BD">
                    <a:lumMod val="50000"/>
                  </a:srgbClr>
                </a:solidFill>
                <a:latin typeface="Helvetica" panose="020B0604020202020204" pitchFamily="34" charset="0"/>
                <a:cs typeface="Helvetica" panose="020B0604020202020204" pitchFamily="34" charset="0"/>
              </a:rPr>
              <a:t>Three ingredients of NWP</a:t>
            </a:r>
            <a:endParaRPr lang="en-US" sz="2800" b="1" dirty="0">
              <a:solidFill>
                <a:srgbClr val="4F81BD">
                  <a:lumMod val="50000"/>
                </a:srgbClr>
              </a:solidFill>
              <a:latin typeface="Helvetica" panose="020B0604020202020204" pitchFamily="34" charset="0"/>
              <a:cs typeface="Helvetica" panose="020B0604020202020204" pitchFamily="34" charset="0"/>
            </a:endParaRPr>
          </a:p>
        </p:txBody>
      </p:sp>
      <p:cxnSp>
        <p:nvCxnSpPr>
          <p:cNvPr id="11" name="Straight Connector 10"/>
          <p:cNvCxnSpPr/>
          <p:nvPr/>
        </p:nvCxnSpPr>
        <p:spPr>
          <a:xfrm>
            <a:off x="498016" y="681738"/>
            <a:ext cx="10793439" cy="31523"/>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8873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solidFill>
                  <a:srgbClr val="4F81BD">
                    <a:lumMod val="75000"/>
                  </a:srgbClr>
                </a:solidFill>
              </a:rPr>
              <a:pPr/>
              <a:t>25</a:t>
            </a:fld>
            <a:endParaRPr lang="en-US" dirty="0">
              <a:solidFill>
                <a:srgbClr val="4F81BD">
                  <a:lumMod val="75000"/>
                </a:srgbClr>
              </a:solidFill>
            </a:endParaRPr>
          </a:p>
        </p:txBody>
      </p:sp>
      <p:sp>
        <p:nvSpPr>
          <p:cNvPr id="5" name="Footer Placeholder 4"/>
          <p:cNvSpPr>
            <a:spLocks noGrp="1"/>
          </p:cNvSpPr>
          <p:nvPr>
            <p:ph type="ftr" sz="quarter" idx="3"/>
          </p:nvPr>
        </p:nvSpPr>
        <p:spPr/>
        <p:txBody>
          <a:bodyPr/>
          <a:lstStyle/>
          <a:p>
            <a:pPr algn="ctr"/>
            <a:r>
              <a:rPr lang="en-US">
                <a:solidFill>
                  <a:srgbClr val="4F81BD">
                    <a:lumMod val="75000"/>
                  </a:srgbClr>
                </a:solidFill>
              </a:rPr>
              <a:t>European Centre for Medium-Range Weather Forecasts</a:t>
            </a:r>
            <a:endParaRPr lang="en-US" dirty="0">
              <a:solidFill>
                <a:srgbClr val="4F81BD">
                  <a:lumMod val="75000"/>
                </a:srgbClr>
              </a:solidFill>
            </a:endParaRPr>
          </a:p>
        </p:txBody>
      </p:sp>
      <p:sp>
        <p:nvSpPr>
          <p:cNvPr id="6" name="TextBox 5"/>
          <p:cNvSpPr txBox="1"/>
          <p:nvPr/>
        </p:nvSpPr>
        <p:spPr>
          <a:xfrm>
            <a:off x="1966208" y="2293144"/>
            <a:ext cx="7641744" cy="794403"/>
          </a:xfrm>
          <a:prstGeom prst="rect">
            <a:avLst/>
          </a:prstGeom>
          <a:noFill/>
          <a:ln w="12700" cap="flat" cmpd="sng" algn="ctr">
            <a:solidFill>
              <a:sysClr val="window" lastClr="FFFFFF"/>
            </a:solidFill>
            <a:prstDash val="solid"/>
            <a:round/>
            <a:headEnd type="none" w="med" len="med"/>
            <a:tailEnd type="none" w="med" len="med"/>
          </a:ln>
        </p:spPr>
        <p:txBody>
          <a:bodyPr wrap="square" lIns="180000" tIns="180000" rIns="180000" bIns="180000" rtlCol="0">
            <a:spAutoFit/>
          </a:bodyPr>
          <a:lstStyle/>
          <a:p>
            <a:pPr>
              <a:defRPr/>
            </a:pPr>
            <a:endParaRPr lang="en-GB" sz="2800" kern="0" dirty="0">
              <a:solidFill>
                <a:srgbClr val="4F81BD">
                  <a:lumMod val="75000"/>
                </a:srgbClr>
              </a:solidFill>
              <a:latin typeface="Helvetica" panose="020B0604020202020204" pitchFamily="34" charset="0"/>
              <a:cs typeface="Helvetica" panose="020B0604020202020204" pitchFamily="34" charset="0"/>
            </a:endParaRPr>
          </a:p>
        </p:txBody>
      </p:sp>
      <p:sp>
        <p:nvSpPr>
          <p:cNvPr id="9" name="TextBox 8"/>
          <p:cNvSpPr txBox="1"/>
          <p:nvPr/>
        </p:nvSpPr>
        <p:spPr>
          <a:xfrm>
            <a:off x="887077" y="597356"/>
            <a:ext cx="10916996" cy="917513"/>
          </a:xfrm>
          <a:prstGeom prst="rect">
            <a:avLst/>
          </a:prstGeom>
          <a:noFill/>
          <a:ln w="12700" cap="flat" cmpd="sng" algn="ctr">
            <a:solidFill>
              <a:srgbClr val="FFFFFF"/>
            </a:solidFill>
            <a:prstDash val="solid"/>
            <a:round/>
            <a:headEnd type="none" w="med" len="med"/>
            <a:tailEnd type="none" w="med" len="med"/>
          </a:ln>
        </p:spPr>
        <p:txBody>
          <a:bodyPr wrap="square" lIns="180000" tIns="180000" rIns="180000" bIns="180000" rtlCol="0">
            <a:spAutoFit/>
          </a:bodyPr>
          <a:lstStyle/>
          <a:p>
            <a:pPr marL="367200" indent="-367200">
              <a:buClr>
                <a:srgbClr val="839DB2"/>
              </a:buClr>
              <a:buFont typeface="Wingdings" panose="05000000000000000000" pitchFamily="2" charset="2"/>
              <a:buChar char="§"/>
            </a:pPr>
            <a:r>
              <a:rPr lang="en-US" sz="3600" dirty="0" smtClean="0">
                <a:solidFill>
                  <a:srgbClr val="4F81BD">
                    <a:lumMod val="75000"/>
                  </a:srgbClr>
                </a:solidFill>
                <a:latin typeface="Helvetica" panose="020B0604020202020204" pitchFamily="34" charset="0"/>
                <a:cs typeface="Helvetica" panose="020B0604020202020204" pitchFamily="34" charset="0"/>
              </a:rPr>
              <a:t>XXX</a:t>
            </a:r>
            <a:endParaRPr lang="en-US" sz="3600" dirty="0">
              <a:solidFill>
                <a:srgbClr val="4F81BD">
                  <a:lumMod val="75000"/>
                </a:srgbClr>
              </a:solidFill>
              <a:latin typeface="Helvetica" panose="020B0604020202020204" pitchFamily="34" charset="0"/>
              <a:cs typeface="Helvetica" panose="020B0604020202020204" pitchFamily="34" charset="0"/>
            </a:endParaRPr>
          </a:p>
        </p:txBody>
      </p:sp>
      <p:sp>
        <p:nvSpPr>
          <p:cNvPr id="12" name="Title 1"/>
          <p:cNvSpPr txBox="1">
            <a:spLocks/>
          </p:cNvSpPr>
          <p:nvPr/>
        </p:nvSpPr>
        <p:spPr>
          <a:xfrm>
            <a:off x="1066426" y="343929"/>
            <a:ext cx="10515973"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r>
              <a:rPr lang="en-US" sz="2800" dirty="0" smtClean="0">
                <a:solidFill>
                  <a:srgbClr val="4F81BD">
                    <a:lumMod val="50000"/>
                  </a:srgbClr>
                </a:solidFill>
                <a:latin typeface="Helvetica" panose="020B0604020202020204" pitchFamily="34" charset="0"/>
                <a:cs typeface="Helvetica" panose="020B0604020202020204" pitchFamily="34" charset="0"/>
              </a:rPr>
              <a:t>WMO is the global standard-setting body</a:t>
            </a:r>
            <a:endParaRPr lang="en-US" sz="2800" b="1" dirty="0">
              <a:solidFill>
                <a:srgbClr val="4F81BD">
                  <a:lumMod val="50000"/>
                </a:srgbClr>
              </a:solidFill>
              <a:latin typeface="Helvetica" panose="020B0604020202020204" pitchFamily="34" charset="0"/>
              <a:cs typeface="Helvetica" panose="020B0604020202020204" pitchFamily="34" charset="0"/>
            </a:endParaRPr>
          </a:p>
        </p:txBody>
      </p:sp>
      <p:cxnSp>
        <p:nvCxnSpPr>
          <p:cNvPr id="11" name="Straight Connector 10"/>
          <p:cNvCxnSpPr/>
          <p:nvPr/>
        </p:nvCxnSpPr>
        <p:spPr>
          <a:xfrm>
            <a:off x="498016" y="681738"/>
            <a:ext cx="10793439" cy="31523"/>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2230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774825" y="1345061"/>
            <a:ext cx="8713788" cy="4895850"/>
          </a:xfrm>
        </p:spPr>
        <p:txBody>
          <a:bodyPr/>
          <a:lstStyle/>
          <a:p>
            <a:pPr marL="400050" indent="-400050">
              <a:lnSpc>
                <a:spcPts val="2700"/>
              </a:lnSpc>
            </a:pPr>
            <a:r>
              <a:rPr lang="en-US" altLang="en-US" sz="2000" dirty="0">
                <a:solidFill>
                  <a:schemeClr val="accent2"/>
                </a:solidFill>
              </a:rPr>
              <a:t>	</a:t>
            </a:r>
            <a:r>
              <a:rPr lang="en-US" altLang="en-US" sz="2000" dirty="0">
                <a:solidFill>
                  <a:srgbClr val="0000FF"/>
                </a:solidFill>
              </a:rPr>
              <a:t>Global NWP</a:t>
            </a:r>
            <a:br>
              <a:rPr lang="en-US" altLang="en-US" sz="2000" dirty="0">
                <a:solidFill>
                  <a:srgbClr val="0000FF"/>
                </a:solidFill>
              </a:rPr>
            </a:br>
            <a:r>
              <a:rPr lang="en-US" altLang="en-US" sz="2000" dirty="0">
                <a:solidFill>
                  <a:srgbClr val="0000FF"/>
                </a:solidFill>
              </a:rPr>
              <a:t>High-resolution NWP</a:t>
            </a:r>
            <a:br>
              <a:rPr lang="en-US" altLang="en-US" sz="2000" dirty="0">
                <a:solidFill>
                  <a:srgbClr val="0000FF"/>
                </a:solidFill>
              </a:rPr>
            </a:br>
            <a:r>
              <a:rPr lang="en-US" altLang="en-US" sz="2000" dirty="0" err="1">
                <a:solidFill>
                  <a:srgbClr val="0000FF"/>
                </a:solidFill>
              </a:rPr>
              <a:t>Nowcasting</a:t>
            </a:r>
            <a:r>
              <a:rPr lang="en-US" altLang="en-US" sz="2000" dirty="0">
                <a:solidFill>
                  <a:srgbClr val="0000FF"/>
                </a:solidFill>
              </a:rPr>
              <a:t/>
            </a:r>
            <a:br>
              <a:rPr lang="en-US" altLang="en-US" sz="2000" dirty="0">
                <a:solidFill>
                  <a:srgbClr val="0000FF"/>
                </a:solidFill>
              </a:rPr>
            </a:br>
            <a:r>
              <a:rPr lang="en-US" altLang="en-US" sz="2000" dirty="0">
                <a:solidFill>
                  <a:srgbClr val="0000FF"/>
                </a:solidFill>
              </a:rPr>
              <a:t>Sub-seasonal to Longer-range Forecasting</a:t>
            </a:r>
            <a:br>
              <a:rPr lang="en-US" altLang="en-US" sz="2000" dirty="0">
                <a:solidFill>
                  <a:srgbClr val="0000FF"/>
                </a:solidFill>
              </a:rPr>
            </a:br>
            <a:r>
              <a:rPr lang="en-US" altLang="en-US" sz="2000" dirty="0">
                <a:solidFill>
                  <a:srgbClr val="0000FF"/>
                </a:solidFill>
              </a:rPr>
              <a:t>Aeronautical Meteorology</a:t>
            </a:r>
            <a:br>
              <a:rPr lang="en-US" altLang="en-US" sz="2000" dirty="0">
                <a:solidFill>
                  <a:srgbClr val="0000FF"/>
                </a:solidFill>
              </a:rPr>
            </a:br>
            <a:r>
              <a:rPr lang="en-US" altLang="en-US" sz="2000" dirty="0">
                <a:solidFill>
                  <a:srgbClr val="0000FF"/>
                </a:solidFill>
              </a:rPr>
              <a:t>Forecasting Atmospheric Composition </a:t>
            </a:r>
            <a:br>
              <a:rPr lang="en-US" altLang="en-US" sz="2000" dirty="0">
                <a:solidFill>
                  <a:srgbClr val="0000FF"/>
                </a:solidFill>
              </a:rPr>
            </a:br>
            <a:r>
              <a:rPr lang="en-US" altLang="en-US" sz="2000" dirty="0">
                <a:solidFill>
                  <a:srgbClr val="0000FF"/>
                </a:solidFill>
              </a:rPr>
              <a:t>Monitoring Atmospheric Composition</a:t>
            </a:r>
            <a:br>
              <a:rPr lang="en-US" altLang="en-US" sz="2000" dirty="0">
                <a:solidFill>
                  <a:srgbClr val="0000FF"/>
                </a:solidFill>
              </a:rPr>
            </a:br>
            <a:r>
              <a:rPr lang="en-US" altLang="en-US" sz="2000" dirty="0">
                <a:solidFill>
                  <a:srgbClr val="0000FF"/>
                </a:solidFill>
              </a:rPr>
              <a:t>Atmospheric Composition info </a:t>
            </a:r>
            <a:r>
              <a:rPr lang="en-US" altLang="en-US" sz="2000" dirty="0">
                <a:solidFill>
                  <a:srgbClr val="0000FF"/>
                </a:solidFill>
                <a:sym typeface="Wingdings" panose="05000000000000000000" pitchFamily="2" charset="2"/>
              </a:rPr>
              <a:t></a:t>
            </a:r>
            <a:r>
              <a:rPr lang="en-US" altLang="en-US" sz="2000" dirty="0">
                <a:solidFill>
                  <a:srgbClr val="0000FF"/>
                </a:solidFill>
              </a:rPr>
              <a:t> services in urban and populated areas</a:t>
            </a:r>
            <a:br>
              <a:rPr lang="en-US" altLang="en-US" sz="2000" dirty="0">
                <a:solidFill>
                  <a:srgbClr val="0000FF"/>
                </a:solidFill>
              </a:rPr>
            </a:br>
            <a:r>
              <a:rPr lang="en-US" altLang="en-US" sz="2000" dirty="0">
                <a:solidFill>
                  <a:srgbClr val="FF0000"/>
                </a:solidFill>
              </a:rPr>
              <a:t>Ocean </a:t>
            </a:r>
            <a:r>
              <a:rPr lang="en-US" altLang="en-US" sz="2000" dirty="0" smtClean="0">
                <a:solidFill>
                  <a:srgbClr val="FF0000"/>
                </a:solidFill>
              </a:rPr>
              <a:t>Applications (JCOMM)</a:t>
            </a:r>
            <a:r>
              <a:rPr lang="en-US" altLang="en-US" sz="2000" dirty="0">
                <a:solidFill>
                  <a:srgbClr val="FF0000"/>
                </a:solidFill>
              </a:rPr>
              <a:t/>
            </a:r>
            <a:br>
              <a:rPr lang="en-US" altLang="en-US" sz="2000" dirty="0">
                <a:solidFill>
                  <a:srgbClr val="FF0000"/>
                </a:solidFill>
              </a:rPr>
            </a:br>
            <a:r>
              <a:rPr lang="en-US" altLang="en-US" sz="2000" dirty="0">
                <a:solidFill>
                  <a:srgbClr val="0000FF"/>
                </a:solidFill>
              </a:rPr>
              <a:t>Agricultural Meteorology </a:t>
            </a:r>
            <a:br>
              <a:rPr lang="en-US" altLang="en-US" sz="2000" dirty="0">
                <a:solidFill>
                  <a:srgbClr val="0000FF"/>
                </a:solidFill>
              </a:rPr>
            </a:br>
            <a:r>
              <a:rPr lang="en-US" altLang="en-US" sz="2000" dirty="0">
                <a:solidFill>
                  <a:srgbClr val="0000FF"/>
                </a:solidFill>
              </a:rPr>
              <a:t>Hydrology</a:t>
            </a:r>
            <a:br>
              <a:rPr lang="en-US" altLang="en-US" sz="2000" dirty="0">
                <a:solidFill>
                  <a:srgbClr val="0000FF"/>
                </a:solidFill>
              </a:rPr>
            </a:br>
            <a:r>
              <a:rPr lang="en-US" altLang="en-US" sz="2000" dirty="0">
                <a:solidFill>
                  <a:srgbClr val="0000FF"/>
                </a:solidFill>
              </a:rPr>
              <a:t>Climate Monitoring (</a:t>
            </a:r>
            <a:r>
              <a:rPr lang="en-US" altLang="en-US" sz="2000" dirty="0" smtClean="0">
                <a:solidFill>
                  <a:srgbClr val="0000FF"/>
                </a:solidFill>
              </a:rPr>
              <a:t>GCOS)</a:t>
            </a:r>
            <a:br>
              <a:rPr lang="en-US" altLang="en-US" sz="2000" dirty="0" smtClean="0">
                <a:solidFill>
                  <a:srgbClr val="0000FF"/>
                </a:solidFill>
              </a:rPr>
            </a:br>
            <a:r>
              <a:rPr lang="en-US" altLang="en-US" sz="2000" dirty="0" smtClean="0">
                <a:solidFill>
                  <a:srgbClr val="0000FF"/>
                </a:solidFill>
              </a:rPr>
              <a:t>Climate Science</a:t>
            </a:r>
            <a:br>
              <a:rPr lang="en-US" altLang="en-US" sz="2000" dirty="0" smtClean="0">
                <a:solidFill>
                  <a:srgbClr val="0000FF"/>
                </a:solidFill>
              </a:rPr>
            </a:br>
            <a:r>
              <a:rPr lang="en-US" altLang="en-US" sz="2000" dirty="0" smtClean="0">
                <a:solidFill>
                  <a:srgbClr val="0000FF"/>
                </a:solidFill>
              </a:rPr>
              <a:t>Space </a:t>
            </a:r>
            <a:r>
              <a:rPr lang="en-US" altLang="en-US" sz="2000" dirty="0">
                <a:solidFill>
                  <a:srgbClr val="0000FF"/>
                </a:solidFill>
              </a:rPr>
              <a:t>Weather</a:t>
            </a:r>
          </a:p>
        </p:txBody>
      </p:sp>
      <p:sp>
        <p:nvSpPr>
          <p:cNvPr id="7172" name="Rectangle 3"/>
          <p:cNvSpPr>
            <a:spLocks noChangeArrowheads="1"/>
          </p:cNvSpPr>
          <p:nvPr/>
        </p:nvSpPr>
        <p:spPr bwMode="auto">
          <a:xfrm>
            <a:off x="3143251" y="115889"/>
            <a:ext cx="73453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endParaRPr lang="en-US" altLang="en-US" sz="2400" b="0">
              <a:solidFill>
                <a:srgbClr val="0000CC"/>
              </a:solidFill>
            </a:endParaRPr>
          </a:p>
        </p:txBody>
      </p:sp>
      <p:sp>
        <p:nvSpPr>
          <p:cNvPr id="7173" name="Rectangle 4"/>
          <p:cNvSpPr>
            <a:spLocks noChangeArrowheads="1"/>
          </p:cNvSpPr>
          <p:nvPr/>
        </p:nvSpPr>
        <p:spPr bwMode="auto">
          <a:xfrm>
            <a:off x="3359150" y="549275"/>
            <a:ext cx="5983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r>
              <a:rPr lang="en-US" altLang="en-US" b="0">
                <a:solidFill>
                  <a:srgbClr val="0000FF"/>
                </a:solidFill>
              </a:rPr>
              <a:t>RRR process: Application Areas</a:t>
            </a:r>
            <a:endParaRPr lang="en-GB" altLang="en-US" b="0">
              <a:solidFill>
                <a:srgbClr val="0000FF"/>
              </a:solidFill>
            </a:endParaRPr>
          </a:p>
        </p:txBody>
      </p:sp>
    </p:spTree>
    <p:extLst>
      <p:ext uri="{BB962C8B-B14F-4D97-AF65-F5344CB8AC3E}">
        <p14:creationId xmlns:p14="http://schemas.microsoft.com/office/powerpoint/2010/main" val="1610481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B3B0B0F-E794-1244-9699-107C60B9C23A}" type="slidenum">
              <a:rPr lang="en-US" smtClean="0">
                <a:solidFill>
                  <a:srgbClr val="4F81BD">
                    <a:lumMod val="75000"/>
                  </a:srgbClr>
                </a:solidFill>
              </a:rPr>
              <a:pPr/>
              <a:t>4</a:t>
            </a:fld>
            <a:endParaRPr lang="en-US" dirty="0">
              <a:solidFill>
                <a:srgbClr val="4F81BD">
                  <a:lumMod val="75000"/>
                </a:srgbClr>
              </a:solidFill>
            </a:endParaRPr>
          </a:p>
        </p:txBody>
      </p:sp>
      <p:sp>
        <p:nvSpPr>
          <p:cNvPr id="5" name="Footer Placeholder 4"/>
          <p:cNvSpPr>
            <a:spLocks noGrp="1"/>
          </p:cNvSpPr>
          <p:nvPr>
            <p:ph type="ftr" sz="quarter" idx="3"/>
          </p:nvPr>
        </p:nvSpPr>
        <p:spPr/>
        <p:txBody>
          <a:bodyPr/>
          <a:lstStyle/>
          <a:p>
            <a:pPr algn="ctr"/>
            <a:r>
              <a:rPr lang="en-US">
                <a:solidFill>
                  <a:srgbClr val="4F81BD">
                    <a:lumMod val="75000"/>
                  </a:srgbClr>
                </a:solidFill>
              </a:rPr>
              <a:t>European Centre for Medium-Range Weather Forecasts</a:t>
            </a:r>
            <a:endParaRPr lang="en-US" dirty="0">
              <a:solidFill>
                <a:srgbClr val="4F81BD">
                  <a:lumMod val="75000"/>
                </a:srgbClr>
              </a:solidFill>
            </a:endParaRPr>
          </a:p>
        </p:txBody>
      </p:sp>
      <p:sp>
        <p:nvSpPr>
          <p:cNvPr id="6" name="TextBox 5"/>
          <p:cNvSpPr txBox="1"/>
          <p:nvPr/>
        </p:nvSpPr>
        <p:spPr>
          <a:xfrm>
            <a:off x="1966208" y="2293144"/>
            <a:ext cx="7641744" cy="794403"/>
          </a:xfrm>
          <a:prstGeom prst="rect">
            <a:avLst/>
          </a:prstGeom>
          <a:noFill/>
          <a:ln w="12700" cap="flat" cmpd="sng" algn="ctr">
            <a:solidFill>
              <a:sysClr val="window" lastClr="FFFFFF"/>
            </a:solidFill>
            <a:prstDash val="solid"/>
            <a:round/>
            <a:headEnd type="none" w="med" len="med"/>
            <a:tailEnd type="none" w="med" len="med"/>
          </a:ln>
        </p:spPr>
        <p:txBody>
          <a:bodyPr wrap="square" lIns="180000" tIns="180000" rIns="180000" bIns="180000" rtlCol="0">
            <a:spAutoFit/>
          </a:bodyPr>
          <a:lstStyle/>
          <a:p>
            <a:pPr>
              <a:defRPr/>
            </a:pPr>
            <a:endParaRPr lang="en-GB" sz="2800" kern="0" dirty="0">
              <a:solidFill>
                <a:srgbClr val="4F81BD">
                  <a:lumMod val="75000"/>
                </a:srgbClr>
              </a:solidFill>
              <a:latin typeface="Helvetica" panose="020B0604020202020204" pitchFamily="34" charset="0"/>
              <a:cs typeface="Helvetica" panose="020B0604020202020204" pitchFamily="34" charset="0"/>
            </a:endParaRPr>
          </a:p>
        </p:txBody>
      </p:sp>
      <p:sp>
        <p:nvSpPr>
          <p:cNvPr id="9" name="TextBox 8"/>
          <p:cNvSpPr txBox="1"/>
          <p:nvPr/>
        </p:nvSpPr>
        <p:spPr>
          <a:xfrm>
            <a:off x="887077" y="597356"/>
            <a:ext cx="10916996" cy="5903494"/>
          </a:xfrm>
          <a:prstGeom prst="rect">
            <a:avLst/>
          </a:prstGeom>
          <a:noFill/>
          <a:ln w="12700" cap="flat" cmpd="sng" algn="ctr">
            <a:solidFill>
              <a:srgbClr val="FFFFFF"/>
            </a:solidFill>
            <a:prstDash val="solid"/>
            <a:round/>
            <a:headEnd type="none" w="med" len="med"/>
            <a:tailEnd type="none" w="med" len="med"/>
          </a:ln>
        </p:spPr>
        <p:txBody>
          <a:bodyPr wrap="square" lIns="180000" tIns="180000" rIns="180000" bIns="180000" rtlCol="0">
            <a:spAutoFit/>
          </a:bodyPr>
          <a:lstStyle/>
          <a:p>
            <a:pPr>
              <a:buClr>
                <a:srgbClr val="839DB2"/>
              </a:buClr>
            </a:pPr>
            <a:endParaRPr lang="en-US" sz="3600" dirty="0" smtClean="0">
              <a:solidFill>
                <a:srgbClr val="4F81BD">
                  <a:lumMod val="75000"/>
                </a:srgbClr>
              </a:solidFill>
              <a:latin typeface="Helvetica" panose="020B0604020202020204" pitchFamily="34" charset="0"/>
              <a:cs typeface="Helvetica" panose="020B0604020202020204" pitchFamily="34" charset="0"/>
            </a:endParaRPr>
          </a:p>
          <a:p>
            <a:pPr marL="367200" indent="-367200">
              <a:buClr>
                <a:srgbClr val="839DB2"/>
              </a:buClr>
              <a:buFont typeface="Wingdings" panose="05000000000000000000" pitchFamily="2" charset="2"/>
              <a:buChar char="§"/>
            </a:pPr>
            <a:r>
              <a:rPr lang="en-US" sz="3600" dirty="0" smtClean="0"/>
              <a:t>Point </a:t>
            </a:r>
            <a:r>
              <a:rPr lang="en-US" sz="3600" dirty="0" smtClean="0"/>
              <a:t>of Contact for Ocean Applications, </a:t>
            </a:r>
            <a:r>
              <a:rPr lang="en-US" sz="3600" dirty="0" err="1" smtClean="0"/>
              <a:t>Guimei</a:t>
            </a:r>
            <a:r>
              <a:rPr lang="en-US" sz="3600" dirty="0" smtClean="0"/>
              <a:t> Liu (China), stepped </a:t>
            </a:r>
            <a:r>
              <a:rPr lang="en-US" sz="3600" dirty="0" smtClean="0"/>
              <a:t>down - </a:t>
            </a:r>
            <a:r>
              <a:rPr lang="en-US" sz="3600" dirty="0" smtClean="0"/>
              <a:t>JCOMM to </a:t>
            </a:r>
            <a:r>
              <a:rPr lang="en-US" sz="3600" dirty="0" smtClean="0"/>
              <a:t>nominate new </a:t>
            </a:r>
            <a:r>
              <a:rPr lang="en-US" sz="3600" dirty="0" err="1" smtClean="0"/>
              <a:t>PoC</a:t>
            </a:r>
            <a:endParaRPr lang="en-US" sz="3600" dirty="0" smtClean="0"/>
          </a:p>
          <a:p>
            <a:pPr marL="367200" indent="-367200">
              <a:buClr>
                <a:srgbClr val="839DB2"/>
              </a:buClr>
              <a:buFont typeface="Wingdings" panose="05000000000000000000" pitchFamily="2" charset="2"/>
              <a:buChar char="§"/>
            </a:pPr>
            <a:r>
              <a:rPr lang="en-US" sz="3600" dirty="0"/>
              <a:t>OOPC </a:t>
            </a:r>
            <a:r>
              <a:rPr lang="en-US" sz="3600" dirty="0" smtClean="0"/>
              <a:t>provided </a:t>
            </a:r>
            <a:r>
              <a:rPr lang="en-US" sz="3600" dirty="0"/>
              <a:t>its feedback by mean of a letter from the OOPC co-chairs to the </a:t>
            </a:r>
            <a:r>
              <a:rPr lang="en-US" sz="3600" dirty="0" err="1" smtClean="0"/>
              <a:t>PoC</a:t>
            </a:r>
            <a:endParaRPr lang="en-US" sz="3600" dirty="0" smtClean="0"/>
          </a:p>
          <a:p>
            <a:pPr marL="367200" indent="-367200">
              <a:buClr>
                <a:srgbClr val="839DB2"/>
              </a:buClr>
              <a:buFont typeface="Wingdings" panose="05000000000000000000" pitchFamily="2" charset="2"/>
              <a:buChar char="§"/>
            </a:pPr>
            <a:r>
              <a:rPr lang="en-US" sz="3600" dirty="0"/>
              <a:t>JCOMM-5 Decision 14 (e.g. with regard to consideration of sea-ice and snow requirements</a:t>
            </a:r>
            <a:r>
              <a:rPr lang="en-US" sz="3600" dirty="0" smtClean="0"/>
              <a:t>),</a:t>
            </a:r>
          </a:p>
          <a:p>
            <a:pPr marL="367200" indent="-367200">
              <a:buClr>
                <a:srgbClr val="839DB2"/>
              </a:buClr>
              <a:buFont typeface="Wingdings" panose="05000000000000000000" pitchFamily="2" charset="2"/>
              <a:buChar char="§"/>
            </a:pPr>
            <a:r>
              <a:rPr lang="en-US" sz="3600" dirty="0" smtClean="0">
                <a:solidFill>
                  <a:srgbClr val="4F81BD">
                    <a:lumMod val="75000"/>
                  </a:srgbClr>
                </a:solidFill>
                <a:latin typeface="Helvetica" panose="020B0604020202020204" pitchFamily="34" charset="0"/>
                <a:cs typeface="Helvetica" panose="020B0604020202020204" pitchFamily="34" charset="0"/>
              </a:rPr>
              <a:t>GCOS </a:t>
            </a:r>
            <a:r>
              <a:rPr lang="en-US" sz="3600" dirty="0">
                <a:solidFill>
                  <a:srgbClr val="4F81BD">
                    <a:lumMod val="75000"/>
                  </a:srgbClr>
                </a:solidFill>
                <a:latin typeface="Helvetica" panose="020B0604020202020204" pitchFamily="34" charset="0"/>
                <a:cs typeface="Helvetica" panose="020B0604020202020204" pitchFamily="34" charset="0"/>
              </a:rPr>
              <a:t>implementation plan – has 57 actions relating to the ocean</a:t>
            </a:r>
          </a:p>
          <a:p>
            <a:pPr marL="367200" indent="-367200">
              <a:buClr>
                <a:srgbClr val="839DB2"/>
              </a:buClr>
              <a:buFont typeface="Wingdings" panose="05000000000000000000" pitchFamily="2" charset="2"/>
              <a:buChar char="§"/>
            </a:pPr>
            <a:endParaRPr lang="en-US" sz="3600" dirty="0">
              <a:solidFill>
                <a:srgbClr val="4F81BD">
                  <a:lumMod val="75000"/>
                </a:srgbClr>
              </a:solidFill>
              <a:latin typeface="Helvetica" panose="020B0604020202020204" pitchFamily="34" charset="0"/>
              <a:cs typeface="Helvetica" panose="020B0604020202020204" pitchFamily="34" charset="0"/>
            </a:endParaRPr>
          </a:p>
        </p:txBody>
      </p:sp>
      <p:sp>
        <p:nvSpPr>
          <p:cNvPr id="12" name="Title 1"/>
          <p:cNvSpPr txBox="1">
            <a:spLocks/>
          </p:cNvSpPr>
          <p:nvPr/>
        </p:nvSpPr>
        <p:spPr>
          <a:xfrm>
            <a:off x="1066426" y="343929"/>
            <a:ext cx="10515973"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839DB2"/>
                </a:solidFill>
                <a:latin typeface="+mj-lt"/>
                <a:ea typeface="+mj-ea"/>
                <a:cs typeface="+mj-cs"/>
              </a:defRPr>
            </a:lvl1pPr>
          </a:lstStyle>
          <a:p>
            <a:r>
              <a:rPr lang="en-US" sz="2800" dirty="0" smtClean="0">
                <a:solidFill>
                  <a:srgbClr val="4F81BD">
                    <a:lumMod val="50000"/>
                  </a:srgbClr>
                </a:solidFill>
                <a:latin typeface="Helvetica" panose="020B0604020202020204" pitchFamily="34" charset="0"/>
                <a:cs typeface="Helvetica" panose="020B0604020202020204" pitchFamily="34" charset="0"/>
              </a:rPr>
              <a:t>Status – RRR Ocean Applications</a:t>
            </a:r>
            <a:endParaRPr lang="en-US" sz="2800" b="1" dirty="0">
              <a:solidFill>
                <a:srgbClr val="4F81BD">
                  <a:lumMod val="50000"/>
                </a:srgbClr>
              </a:solidFill>
              <a:latin typeface="Helvetica" panose="020B0604020202020204" pitchFamily="34" charset="0"/>
              <a:cs typeface="Helvetica" panose="020B0604020202020204" pitchFamily="34" charset="0"/>
            </a:endParaRPr>
          </a:p>
        </p:txBody>
      </p:sp>
      <p:cxnSp>
        <p:nvCxnSpPr>
          <p:cNvPr id="11" name="Straight Connector 10"/>
          <p:cNvCxnSpPr/>
          <p:nvPr/>
        </p:nvCxnSpPr>
        <p:spPr>
          <a:xfrm>
            <a:off x="498016" y="681738"/>
            <a:ext cx="10793439" cy="31523"/>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241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992314" y="1557339"/>
            <a:ext cx="8675687" cy="4968875"/>
          </a:xfrm>
        </p:spPr>
        <p:txBody>
          <a:bodyPr/>
          <a:lstStyle/>
          <a:p>
            <a:pPr>
              <a:lnSpc>
                <a:spcPts val="2400"/>
              </a:lnSpc>
            </a:pPr>
            <a:r>
              <a:rPr lang="en-US" altLang="en-US" sz="2400">
                <a:solidFill>
                  <a:srgbClr val="FF3300"/>
                </a:solidFill>
              </a:rPr>
              <a:t>OSCAR</a:t>
            </a:r>
            <a:r>
              <a:rPr lang="en-US" altLang="en-US" sz="2400">
                <a:solidFill>
                  <a:schemeClr val="accent2"/>
                </a:solidFill>
              </a:rPr>
              <a:t> </a:t>
            </a:r>
            <a:r>
              <a:rPr lang="en-US" altLang="en-US" sz="2000">
                <a:solidFill>
                  <a:schemeClr val="accent2"/>
                </a:solidFill>
              </a:rPr>
              <a:t>(</a:t>
            </a:r>
            <a:r>
              <a:rPr lang="en-GB" altLang="en-US" sz="2000"/>
              <a:t>Observing Systems Capability Analysis and Review Tool)</a:t>
            </a:r>
            <a:br>
              <a:rPr lang="en-GB" altLang="en-US" sz="2000"/>
            </a:br>
            <a:r>
              <a:rPr lang="en-GB" altLang="en-US" sz="2000"/>
              <a:t>   </a:t>
            </a:r>
            <a:r>
              <a:rPr lang="en-US" altLang="en-US" sz="2000">
                <a:solidFill>
                  <a:srgbClr val="FF3300"/>
                </a:solidFill>
              </a:rPr>
              <a:t>User requirements:   </a:t>
            </a:r>
            <a:r>
              <a:rPr lang="en-US" altLang="en-US" sz="2000">
                <a:solidFill>
                  <a:schemeClr val="accent2"/>
                </a:solidFill>
              </a:rPr>
              <a:t/>
            </a:r>
            <a:br>
              <a:rPr lang="en-US" altLang="en-US" sz="2000">
                <a:solidFill>
                  <a:schemeClr val="accent2"/>
                </a:solidFill>
              </a:rPr>
            </a:br>
            <a:r>
              <a:rPr lang="en-US" altLang="en-US" sz="2000">
                <a:solidFill>
                  <a:schemeClr val="accent2"/>
                </a:solidFill>
              </a:rPr>
              <a:t>	</a:t>
            </a:r>
            <a:r>
              <a:rPr lang="en-US" altLang="en-US" sz="2000">
                <a:hlinkClick r:id="rId2"/>
              </a:rPr>
              <a:t>http://www.wmo-sat.info/oscar/requirements</a:t>
            </a:r>
            <a:r>
              <a:rPr lang="en-US" altLang="en-US" sz="2000"/>
              <a:t> </a:t>
            </a:r>
            <a:r>
              <a:rPr lang="en-US" altLang="en-US" sz="2000">
                <a:solidFill>
                  <a:schemeClr val="accent2"/>
                </a:solidFill>
              </a:rPr>
              <a:t/>
            </a:r>
            <a:br>
              <a:rPr lang="en-US" altLang="en-US" sz="2000">
                <a:solidFill>
                  <a:schemeClr val="accent2"/>
                </a:solidFill>
              </a:rPr>
            </a:br>
            <a:r>
              <a:rPr lang="en-US" altLang="en-US" sz="2000">
                <a:solidFill>
                  <a:schemeClr val="accent2"/>
                </a:solidFill>
              </a:rPr>
              <a:t>   </a:t>
            </a:r>
            <a:r>
              <a:rPr lang="en-US" altLang="en-US" sz="2000">
                <a:solidFill>
                  <a:srgbClr val="0457BC"/>
                </a:solidFill>
              </a:rPr>
              <a:t>Space-based capabilities:   	</a:t>
            </a:r>
            <a:r>
              <a:rPr lang="en-US" altLang="en-US" sz="2000">
                <a:solidFill>
                  <a:schemeClr val="accent2"/>
                </a:solidFill>
              </a:rPr>
              <a:t/>
            </a:r>
            <a:br>
              <a:rPr lang="en-US" altLang="en-US" sz="2000">
                <a:solidFill>
                  <a:schemeClr val="accent2"/>
                </a:solidFill>
              </a:rPr>
            </a:br>
            <a:r>
              <a:rPr lang="en-US" altLang="en-US" sz="2000">
                <a:solidFill>
                  <a:schemeClr val="accent2"/>
                </a:solidFill>
              </a:rPr>
              <a:t>	</a:t>
            </a:r>
            <a:r>
              <a:rPr lang="en-US" altLang="en-US" sz="2000">
                <a:solidFill>
                  <a:schemeClr val="accent2"/>
                </a:solidFill>
                <a:hlinkClick r:id="rId3"/>
              </a:rPr>
              <a:t>h</a:t>
            </a:r>
            <a:r>
              <a:rPr lang="en-US" altLang="en-US" sz="2000">
                <a:hlinkClick r:id="rId3"/>
              </a:rPr>
              <a:t>ttp://www.wmo-sat.info/oscar/spacecapabilities</a:t>
            </a:r>
            <a:r>
              <a:rPr lang="en-US" altLang="en-US" sz="2000"/>
              <a:t>  </a:t>
            </a:r>
            <a:br>
              <a:rPr lang="en-US" altLang="en-US" sz="2000"/>
            </a:br>
            <a:r>
              <a:rPr lang="en-US" altLang="en-US" sz="2000"/>
              <a:t>   </a:t>
            </a:r>
            <a:r>
              <a:rPr lang="en-US" altLang="en-US" sz="2000">
                <a:solidFill>
                  <a:srgbClr val="0457BC"/>
                </a:solidFill>
              </a:rPr>
              <a:t>Surface-based observing (under development):</a:t>
            </a:r>
            <a:r>
              <a:rPr lang="en-US" altLang="en-US" sz="2000">
                <a:solidFill>
                  <a:schemeClr val="accent2"/>
                </a:solidFill>
              </a:rPr>
              <a:t/>
            </a:r>
            <a:br>
              <a:rPr lang="en-US" altLang="en-US" sz="2000">
                <a:solidFill>
                  <a:schemeClr val="accent2"/>
                </a:solidFill>
              </a:rPr>
            </a:br>
            <a:r>
              <a:rPr lang="en-US" altLang="en-US" sz="2000">
                <a:solidFill>
                  <a:schemeClr val="accent2"/>
                </a:solidFill>
              </a:rPr>
              <a:t>	</a:t>
            </a:r>
            <a:r>
              <a:rPr lang="en-US" altLang="en-US" sz="2000">
                <a:solidFill>
                  <a:schemeClr val="accent2"/>
                </a:solidFill>
                <a:hlinkClick r:id="rId4"/>
              </a:rPr>
              <a:t>https://oscar.wmo.int/OSCAR/index.html#/</a:t>
            </a:r>
            <a:r>
              <a:rPr lang="en-US" altLang="en-US" sz="2000">
                <a:solidFill>
                  <a:schemeClr val="accent2"/>
                </a:solidFill>
              </a:rPr>
              <a:t>  </a:t>
            </a:r>
            <a:br>
              <a:rPr lang="en-US" altLang="en-US" sz="2000">
                <a:solidFill>
                  <a:schemeClr val="accent2"/>
                </a:solidFill>
              </a:rPr>
            </a:br>
            <a:r>
              <a:rPr lang="en-US" altLang="en-US" sz="2000">
                <a:solidFill>
                  <a:schemeClr val="accent2"/>
                </a:solidFill>
              </a:rPr>
              <a:t/>
            </a:r>
            <a:br>
              <a:rPr lang="en-US" altLang="en-US" sz="2000">
                <a:solidFill>
                  <a:schemeClr val="accent2"/>
                </a:solidFill>
              </a:rPr>
            </a:br>
            <a:r>
              <a:rPr lang="en-US" altLang="en-US" sz="2400">
                <a:solidFill>
                  <a:srgbClr val="FF0000"/>
                </a:solidFill>
              </a:rPr>
              <a:t>Gap Analyses </a:t>
            </a:r>
            <a:r>
              <a:rPr lang="en-US" altLang="en-US" sz="2400">
                <a:solidFill>
                  <a:schemeClr val="accent2"/>
                </a:solidFill>
              </a:rPr>
              <a:t>(Statements of Guidance, SoGs)</a:t>
            </a:r>
            <a:br>
              <a:rPr lang="en-US" altLang="en-US" sz="2400">
                <a:solidFill>
                  <a:schemeClr val="accent2"/>
                </a:solidFill>
              </a:rPr>
            </a:br>
            <a:r>
              <a:rPr lang="en-US" altLang="en-US" sz="2400">
                <a:solidFill>
                  <a:schemeClr val="accent2"/>
                </a:solidFill>
              </a:rPr>
              <a:t>	</a:t>
            </a:r>
            <a:r>
              <a:rPr lang="en-US" altLang="en-US" sz="2000">
                <a:hlinkClick r:id="rId5"/>
              </a:rPr>
              <a:t>http://www.wmo.int/pages/prog/www/OSY/GOS-RRR.html#SOG</a:t>
            </a:r>
            <a:r>
              <a:rPr lang="en-US" altLang="en-US" sz="2400"/>
              <a:t> </a:t>
            </a:r>
            <a:br>
              <a:rPr lang="en-US" altLang="en-US" sz="2400"/>
            </a:br>
            <a:r>
              <a:rPr lang="en-US" altLang="en-US" sz="2400"/>
              <a:t/>
            </a:r>
            <a:br>
              <a:rPr lang="en-US" altLang="en-US" sz="2400"/>
            </a:br>
            <a:r>
              <a:rPr lang="en-US" altLang="en-US" sz="2400">
                <a:solidFill>
                  <a:srgbClr val="0070C0"/>
                </a:solidFill>
              </a:rPr>
              <a:t>Vision: </a:t>
            </a:r>
            <a:r>
              <a:rPr lang="en-US" altLang="en-US" sz="2400"/>
              <a:t/>
            </a:r>
            <a:br>
              <a:rPr lang="en-US" altLang="en-US" sz="2400"/>
            </a:br>
            <a:r>
              <a:rPr lang="en-US" altLang="en-US" sz="2400"/>
              <a:t>	</a:t>
            </a:r>
            <a:r>
              <a:rPr lang="en-US" altLang="en-US" sz="2000">
                <a:hlinkClick r:id="rId6"/>
              </a:rPr>
              <a:t>http://www.wmo.int/pages/prog/www/OSY/gos-vision.html</a:t>
            </a:r>
            <a:r>
              <a:rPr lang="en-US" altLang="en-US" sz="2400"/>
              <a:t> </a:t>
            </a:r>
            <a:br>
              <a:rPr lang="en-US" altLang="en-US" sz="2400"/>
            </a:br>
            <a:r>
              <a:rPr lang="en-US" altLang="en-US" sz="2400"/>
              <a:t/>
            </a:r>
            <a:br>
              <a:rPr lang="en-US" altLang="en-US" sz="2400"/>
            </a:br>
            <a:r>
              <a:rPr lang="en-US" altLang="en-US" sz="2400">
                <a:solidFill>
                  <a:srgbClr val="0457BC"/>
                </a:solidFill>
              </a:rPr>
              <a:t>Implementation Plan, EGOS-IP: </a:t>
            </a:r>
            <a:r>
              <a:rPr lang="en-US" altLang="en-US" sz="2400"/>
              <a:t>	</a:t>
            </a:r>
            <a:br>
              <a:rPr lang="en-US" altLang="en-US" sz="2400"/>
            </a:br>
            <a:r>
              <a:rPr lang="en-US" altLang="en-US" sz="2400"/>
              <a:t>	</a:t>
            </a:r>
            <a:r>
              <a:rPr lang="en-US" altLang="en-US" sz="2000">
                <a:solidFill>
                  <a:schemeClr val="hlink"/>
                </a:solidFill>
                <a:hlinkClick r:id="rId7"/>
              </a:rPr>
              <a:t>http://www.wmo.int/pages/prog/www/OSY/gos-vision.html#egos-ip</a:t>
            </a:r>
            <a:r>
              <a:rPr lang="en-US" altLang="en-US" sz="2000">
                <a:solidFill>
                  <a:schemeClr val="hlink"/>
                </a:solidFill>
              </a:rPr>
              <a:t> </a:t>
            </a:r>
          </a:p>
        </p:txBody>
      </p:sp>
      <p:sp>
        <p:nvSpPr>
          <p:cNvPr id="8196" name="Rectangle 3"/>
          <p:cNvSpPr>
            <a:spLocks noChangeArrowheads="1"/>
          </p:cNvSpPr>
          <p:nvPr/>
        </p:nvSpPr>
        <p:spPr bwMode="auto">
          <a:xfrm>
            <a:off x="3143251" y="115889"/>
            <a:ext cx="73453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endParaRPr lang="en-US" altLang="en-US" sz="2400" b="0">
              <a:solidFill>
                <a:srgbClr val="0000CC"/>
              </a:solidFill>
            </a:endParaRPr>
          </a:p>
        </p:txBody>
      </p:sp>
      <p:sp>
        <p:nvSpPr>
          <p:cNvPr id="8197" name="Rectangle 4"/>
          <p:cNvSpPr>
            <a:spLocks noChangeArrowheads="1"/>
          </p:cNvSpPr>
          <p:nvPr/>
        </p:nvSpPr>
        <p:spPr bwMode="auto">
          <a:xfrm>
            <a:off x="3359151" y="549275"/>
            <a:ext cx="54848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r>
              <a:rPr lang="en-US" altLang="en-US" b="0">
                <a:solidFill>
                  <a:srgbClr val="0000FF"/>
                </a:solidFill>
              </a:rPr>
              <a:t>RRR process: documentation</a:t>
            </a:r>
            <a:endParaRPr lang="en-GB" altLang="en-US" b="0">
              <a:solidFill>
                <a:srgbClr val="0000FF"/>
              </a:solidFill>
            </a:endParaRPr>
          </a:p>
        </p:txBody>
      </p:sp>
    </p:spTree>
    <p:extLst>
      <p:ext uri="{BB962C8B-B14F-4D97-AF65-F5344CB8AC3E}">
        <p14:creationId xmlns:p14="http://schemas.microsoft.com/office/powerpoint/2010/main" val="3634239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1919288" y="1700213"/>
            <a:ext cx="8748712" cy="4826000"/>
          </a:xfrm>
        </p:spPr>
        <p:txBody>
          <a:bodyPr>
            <a:normAutofit fontScale="90000"/>
          </a:bodyPr>
          <a:lstStyle/>
          <a:p>
            <a:pPr>
              <a:lnSpc>
                <a:spcPts val="2400"/>
              </a:lnSpc>
              <a:defRPr/>
            </a:pPr>
            <a:r>
              <a:rPr lang="en-US" sz="2400" dirty="0">
                <a:solidFill>
                  <a:schemeClr val="accent2"/>
                </a:solidFill>
                <a:latin typeface="+mn-lt"/>
              </a:rPr>
              <a:t>OSCAR/Requirements :   </a:t>
            </a:r>
            <a:br>
              <a:rPr lang="en-US" sz="2400" dirty="0">
                <a:solidFill>
                  <a:schemeClr val="accent2"/>
                </a:solidFill>
                <a:latin typeface="+mn-lt"/>
              </a:rPr>
            </a:br>
            <a:r>
              <a:rPr lang="en-US" sz="2400" dirty="0">
                <a:solidFill>
                  <a:schemeClr val="accent2"/>
                </a:solidFill>
                <a:latin typeface="+mn-lt"/>
              </a:rPr>
              <a:t>	</a:t>
            </a:r>
            <a:r>
              <a:rPr lang="en-US" sz="2400" dirty="0">
                <a:latin typeface="+mn-lt"/>
                <a:hlinkClick r:id="rId2"/>
              </a:rPr>
              <a:t>http://www.wmo-sat.info/oscar/requirements</a:t>
            </a:r>
            <a:r>
              <a:rPr lang="en-US" sz="2400" dirty="0">
                <a:latin typeface="+mn-lt"/>
              </a:rPr>
              <a:t> </a:t>
            </a:r>
            <a:r>
              <a:rPr lang="en-US" sz="2400" dirty="0">
                <a:solidFill>
                  <a:schemeClr val="accent2"/>
                </a:solidFill>
                <a:latin typeface="+mn-lt"/>
              </a:rPr>
              <a:t/>
            </a:r>
            <a:br>
              <a:rPr lang="en-US" sz="2400" dirty="0">
                <a:solidFill>
                  <a:schemeClr val="accent2"/>
                </a:solidFill>
                <a:latin typeface="+mn-lt"/>
              </a:rPr>
            </a:br>
            <a:r>
              <a:rPr lang="en-US" sz="2400" dirty="0">
                <a:solidFill>
                  <a:schemeClr val="accent2"/>
                </a:solidFill>
                <a:latin typeface="+mn-lt"/>
              </a:rPr>
              <a:t/>
            </a:r>
            <a:br>
              <a:rPr lang="en-US" sz="2400" dirty="0">
                <a:solidFill>
                  <a:schemeClr val="accent2"/>
                </a:solidFill>
                <a:latin typeface="+mn-lt"/>
              </a:rPr>
            </a:br>
            <a:r>
              <a:rPr lang="en-US" sz="2400" dirty="0" err="1">
                <a:solidFill>
                  <a:schemeClr val="accent2"/>
                </a:solidFill>
                <a:latin typeface="+mn-lt"/>
              </a:rPr>
              <a:t>Organised</a:t>
            </a:r>
            <a:r>
              <a:rPr lang="en-US" sz="2400" dirty="0">
                <a:solidFill>
                  <a:schemeClr val="accent2"/>
                </a:solidFill>
                <a:latin typeface="+mn-lt"/>
              </a:rPr>
              <a:t> by:</a:t>
            </a:r>
            <a:br>
              <a:rPr lang="en-US" sz="2400" dirty="0">
                <a:solidFill>
                  <a:schemeClr val="accent2"/>
                </a:solidFill>
                <a:latin typeface="+mn-lt"/>
              </a:rPr>
            </a:br>
            <a:r>
              <a:rPr lang="en-US" sz="2400" dirty="0">
                <a:solidFill>
                  <a:schemeClr val="accent2"/>
                </a:solidFill>
                <a:latin typeface="+mn-lt"/>
              </a:rPr>
              <a:t/>
            </a:r>
            <a:br>
              <a:rPr lang="en-US" sz="2400" dirty="0">
                <a:solidFill>
                  <a:schemeClr val="accent2"/>
                </a:solidFill>
                <a:latin typeface="+mn-lt"/>
              </a:rPr>
            </a:br>
            <a:r>
              <a:rPr lang="en-US" sz="2400" dirty="0">
                <a:solidFill>
                  <a:schemeClr val="accent2"/>
                </a:solidFill>
                <a:latin typeface="+mn-lt"/>
              </a:rPr>
              <a:t>	Application Area</a:t>
            </a:r>
            <a:br>
              <a:rPr lang="en-US" sz="2400" dirty="0">
                <a:solidFill>
                  <a:schemeClr val="accent2"/>
                </a:solidFill>
                <a:latin typeface="+mn-lt"/>
              </a:rPr>
            </a:br>
            <a:r>
              <a:rPr lang="en-US" sz="2400" dirty="0">
                <a:solidFill>
                  <a:schemeClr val="accent2"/>
                </a:solidFill>
                <a:latin typeface="+mn-lt"/>
              </a:rPr>
              <a:t/>
            </a:r>
            <a:br>
              <a:rPr lang="en-US" sz="2400" dirty="0">
                <a:solidFill>
                  <a:schemeClr val="accent2"/>
                </a:solidFill>
                <a:latin typeface="+mn-lt"/>
              </a:rPr>
            </a:br>
            <a:r>
              <a:rPr lang="en-US" sz="2400" dirty="0">
                <a:solidFill>
                  <a:schemeClr val="accent2"/>
                </a:solidFill>
                <a:latin typeface="+mn-lt"/>
              </a:rPr>
              <a:t>		geophysical variable</a:t>
            </a:r>
            <a:br>
              <a:rPr lang="en-US" sz="2400" dirty="0">
                <a:solidFill>
                  <a:schemeClr val="accent2"/>
                </a:solidFill>
                <a:latin typeface="+mn-lt"/>
              </a:rPr>
            </a:br>
            <a:r>
              <a:rPr lang="en-US" sz="2400" dirty="0">
                <a:solidFill>
                  <a:schemeClr val="accent2"/>
                </a:solidFill>
                <a:latin typeface="+mn-lt"/>
              </a:rPr>
              <a:t/>
            </a:r>
            <a:br>
              <a:rPr lang="en-US" sz="2400" dirty="0">
                <a:solidFill>
                  <a:schemeClr val="accent2"/>
                </a:solidFill>
                <a:latin typeface="+mn-lt"/>
              </a:rPr>
            </a:br>
            <a:r>
              <a:rPr lang="en-US" sz="2400" dirty="0">
                <a:solidFill>
                  <a:schemeClr val="accent2"/>
                </a:solidFill>
                <a:latin typeface="+mn-lt"/>
              </a:rPr>
              <a:t>			horizontal, vertical and temporal resolution;</a:t>
            </a:r>
            <a:br>
              <a:rPr lang="en-US" sz="2400" dirty="0">
                <a:solidFill>
                  <a:schemeClr val="accent2"/>
                </a:solidFill>
                <a:latin typeface="+mn-lt"/>
              </a:rPr>
            </a:br>
            <a:r>
              <a:rPr lang="en-US" sz="2400" dirty="0">
                <a:solidFill>
                  <a:schemeClr val="accent2"/>
                </a:solidFill>
                <a:latin typeface="+mn-lt"/>
              </a:rPr>
              <a:t>			timeliness; uncertainty; </a:t>
            </a:r>
            <a:r>
              <a:rPr lang="en-US" sz="2400" dirty="0">
                <a:solidFill>
                  <a:srgbClr val="FF0000"/>
                </a:solidFill>
                <a:latin typeface="+mn-lt"/>
              </a:rPr>
              <a:t>stability</a:t>
            </a:r>
            <a:r>
              <a:rPr lang="en-US" sz="2400" dirty="0">
                <a:solidFill>
                  <a:schemeClr val="accent2"/>
                </a:solidFill>
                <a:latin typeface="+mn-lt"/>
              </a:rPr>
              <a:t/>
            </a:r>
            <a:br>
              <a:rPr lang="en-US" sz="2400" dirty="0">
                <a:solidFill>
                  <a:schemeClr val="accent2"/>
                </a:solidFill>
                <a:latin typeface="+mn-lt"/>
              </a:rPr>
            </a:br>
            <a:r>
              <a:rPr lang="en-US" sz="2400" dirty="0">
                <a:solidFill>
                  <a:schemeClr val="accent2"/>
                </a:solidFill>
                <a:latin typeface="+mn-lt"/>
              </a:rPr>
              <a:t/>
            </a:r>
            <a:br>
              <a:rPr lang="en-US" sz="2400" dirty="0">
                <a:solidFill>
                  <a:schemeClr val="accent2"/>
                </a:solidFill>
                <a:latin typeface="+mn-lt"/>
              </a:rPr>
            </a:br>
            <a:r>
              <a:rPr lang="en-US" sz="2400" dirty="0">
                <a:solidFill>
                  <a:schemeClr val="accent2"/>
                </a:solidFill>
                <a:latin typeface="+mn-lt"/>
              </a:rPr>
              <a:t>				“maximum”=“goal”</a:t>
            </a:r>
            <a:br>
              <a:rPr lang="en-US" sz="2400" dirty="0">
                <a:solidFill>
                  <a:schemeClr val="accent2"/>
                </a:solidFill>
                <a:latin typeface="+mn-lt"/>
              </a:rPr>
            </a:br>
            <a:r>
              <a:rPr lang="en-US" sz="2400" dirty="0">
                <a:solidFill>
                  <a:schemeClr val="accent2"/>
                </a:solidFill>
                <a:latin typeface="+mn-lt"/>
              </a:rPr>
              <a:t>				“breakthrough”</a:t>
            </a:r>
            <a:br>
              <a:rPr lang="en-US" sz="2400" dirty="0">
                <a:solidFill>
                  <a:schemeClr val="accent2"/>
                </a:solidFill>
                <a:latin typeface="+mn-lt"/>
              </a:rPr>
            </a:br>
            <a:r>
              <a:rPr lang="en-US" sz="2400" dirty="0">
                <a:solidFill>
                  <a:schemeClr val="accent2"/>
                </a:solidFill>
                <a:latin typeface="+mn-lt"/>
              </a:rPr>
              <a:t>				“minimum”=“threshold”</a:t>
            </a:r>
            <a:r>
              <a:rPr lang="en-US" sz="2000" dirty="0">
                <a:solidFill>
                  <a:schemeClr val="accent2"/>
                </a:solidFill>
              </a:rPr>
              <a:t/>
            </a:r>
            <a:br>
              <a:rPr lang="en-US" sz="2000" dirty="0">
                <a:solidFill>
                  <a:schemeClr val="accent2"/>
                </a:solidFill>
              </a:rPr>
            </a:br>
            <a:endParaRPr lang="en-US" sz="2000" dirty="0">
              <a:solidFill>
                <a:schemeClr val="hlink"/>
              </a:solidFill>
            </a:endParaRPr>
          </a:p>
        </p:txBody>
      </p:sp>
      <p:sp>
        <p:nvSpPr>
          <p:cNvPr id="10244" name="Rectangle 3"/>
          <p:cNvSpPr>
            <a:spLocks noChangeArrowheads="1"/>
          </p:cNvSpPr>
          <p:nvPr/>
        </p:nvSpPr>
        <p:spPr bwMode="auto">
          <a:xfrm>
            <a:off x="3143251" y="115889"/>
            <a:ext cx="73453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endParaRPr lang="en-US" altLang="en-US" sz="2400" b="0">
              <a:solidFill>
                <a:srgbClr val="0000CC"/>
              </a:solidFill>
            </a:endParaRPr>
          </a:p>
        </p:txBody>
      </p:sp>
      <p:sp>
        <p:nvSpPr>
          <p:cNvPr id="10245" name="Rectangle 4"/>
          <p:cNvSpPr>
            <a:spLocks noChangeArrowheads="1"/>
          </p:cNvSpPr>
          <p:nvPr/>
        </p:nvSpPr>
        <p:spPr bwMode="auto">
          <a:xfrm>
            <a:off x="3359151" y="54927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r>
              <a:rPr lang="en-US" altLang="en-US" b="0">
                <a:solidFill>
                  <a:srgbClr val="0000FF"/>
                </a:solidFill>
              </a:rPr>
              <a:t>RRR process: user requirements</a:t>
            </a:r>
            <a:endParaRPr lang="en-GB" altLang="en-US" b="0">
              <a:solidFill>
                <a:srgbClr val="0000FF"/>
              </a:solidFill>
            </a:endParaRPr>
          </a:p>
        </p:txBody>
      </p:sp>
    </p:spTree>
    <p:extLst>
      <p:ext uri="{BB962C8B-B14F-4D97-AF65-F5344CB8AC3E}">
        <p14:creationId xmlns:p14="http://schemas.microsoft.com/office/powerpoint/2010/main" val="2849001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518558" y="306842"/>
            <a:ext cx="9405256" cy="731837"/>
          </a:xfrm>
        </p:spPr>
        <p:txBody>
          <a:bodyPr>
            <a:normAutofit fontScale="90000"/>
          </a:bodyPr>
          <a:lstStyle/>
          <a:p>
            <a:pPr eaLnBrk="1" hangingPunct="1"/>
            <a:r>
              <a:rPr lang="en-US" altLang="en-US" sz="3200" dirty="0">
                <a:solidFill>
                  <a:srgbClr val="0000FF"/>
                </a:solidFill>
              </a:rPr>
              <a:t>Vision </a:t>
            </a:r>
            <a:r>
              <a:rPr lang="en-US" altLang="en-US" sz="3200" dirty="0" smtClean="0">
                <a:solidFill>
                  <a:srgbClr val="0000FF"/>
                </a:solidFill>
              </a:rPr>
              <a:t>for WIGOS in 2040 – ocean underwater observations</a:t>
            </a:r>
            <a:endParaRPr lang="en-US" altLang="en-US" sz="3200" dirty="0">
              <a:solidFill>
                <a:srgbClr val="0000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060169313"/>
              </p:ext>
            </p:extLst>
          </p:nvPr>
        </p:nvGraphicFramePr>
        <p:xfrm>
          <a:off x="838200" y="1185639"/>
          <a:ext cx="10515600" cy="4751283"/>
        </p:xfrm>
        <a:graphic>
          <a:graphicData uri="http://schemas.openxmlformats.org/drawingml/2006/table">
            <a:tbl>
              <a:tblPr firstRow="1" firstCol="1" lastRow="1" lastCol="1" bandRow="1" bandCol="1">
                <a:tableStyleId>{5C22544A-7EE6-4342-B048-85BDC9FD1C3A}</a:tableStyleId>
              </a:tblPr>
              <a:tblGrid>
                <a:gridCol w="4600962"/>
                <a:gridCol w="5914638"/>
              </a:tblGrid>
              <a:tr h="619071">
                <a:tc>
                  <a:txBody>
                    <a:bodyPr/>
                    <a:lstStyle/>
                    <a:p>
                      <a:pPr>
                        <a:lnSpc>
                          <a:spcPct val="115000"/>
                        </a:lnSpc>
                        <a:spcAft>
                          <a:spcPts val="0"/>
                        </a:spcAft>
                        <a:tabLst>
                          <a:tab pos="540385" algn="l"/>
                        </a:tabLst>
                      </a:pPr>
                      <a:r>
                        <a:rPr lang="en-GB" sz="2000" dirty="0">
                          <a:effectLst/>
                        </a:rPr>
                        <a:t>Profiling floats</a:t>
                      </a:r>
                      <a:endParaRPr lang="en-GB" sz="2400" dirty="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a:effectLst/>
                        </a:rPr>
                        <a:t>Temperature, salinity, current, dissolved oxygen, CO</a:t>
                      </a:r>
                      <a:r>
                        <a:rPr lang="en-US" sz="2000" baseline="-25000">
                          <a:effectLst/>
                        </a:rPr>
                        <a:t>2 </a:t>
                      </a:r>
                      <a:r>
                        <a:rPr lang="en-US" sz="2000">
                          <a:effectLst/>
                        </a:rPr>
                        <a:t>concentration, and various bio-geochemical variables</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r h="619071">
                <a:tc>
                  <a:txBody>
                    <a:bodyPr/>
                    <a:lstStyle/>
                    <a:p>
                      <a:pPr>
                        <a:lnSpc>
                          <a:spcPct val="115000"/>
                        </a:lnSpc>
                        <a:spcAft>
                          <a:spcPts val="0"/>
                        </a:spcAft>
                      </a:pPr>
                      <a:r>
                        <a:rPr lang="en-US" sz="2000">
                          <a:effectLst/>
                        </a:rPr>
                        <a:t>Autonomous Underwater Vehicles (e.g. gliders)</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a:effectLst/>
                        </a:rPr>
                        <a:t>Temperature, salinity, current, dissolved oxygen, CO</a:t>
                      </a:r>
                      <a:r>
                        <a:rPr lang="en-US" sz="2000" baseline="-25000">
                          <a:effectLst/>
                        </a:rPr>
                        <a:t>2 </a:t>
                      </a:r>
                      <a:r>
                        <a:rPr lang="en-US" sz="2000">
                          <a:effectLst/>
                        </a:rPr>
                        <a:t>concentration, and various bio-geochemical variables</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r h="619071">
                <a:tc>
                  <a:txBody>
                    <a:bodyPr/>
                    <a:lstStyle/>
                    <a:p>
                      <a:pPr>
                        <a:lnSpc>
                          <a:spcPct val="115000"/>
                        </a:lnSpc>
                        <a:spcAft>
                          <a:spcPts val="0"/>
                        </a:spcAft>
                      </a:pPr>
                      <a:r>
                        <a:rPr lang="en-US" sz="2000">
                          <a:effectLst/>
                        </a:rPr>
                        <a:t>Sub-surface observations from drifting and moored buoys</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a:effectLst/>
                        </a:rPr>
                        <a:t>Temperature, salinity, currents, CO</a:t>
                      </a:r>
                      <a:r>
                        <a:rPr lang="en-US" sz="2000" baseline="-25000">
                          <a:effectLst/>
                        </a:rPr>
                        <a:t>2</a:t>
                      </a:r>
                      <a:r>
                        <a:rPr lang="en-US" sz="2000">
                          <a:effectLst/>
                        </a:rPr>
                        <a:t> concentration, pH</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r h="298742">
                <a:tc>
                  <a:txBody>
                    <a:bodyPr/>
                    <a:lstStyle/>
                    <a:p>
                      <a:pPr>
                        <a:lnSpc>
                          <a:spcPct val="115000"/>
                        </a:lnSpc>
                        <a:spcAft>
                          <a:spcPts val="0"/>
                        </a:spcAft>
                        <a:tabLst>
                          <a:tab pos="540385" algn="l"/>
                        </a:tabLst>
                      </a:pPr>
                      <a:r>
                        <a:rPr lang="en-GB" sz="2000">
                          <a:effectLst/>
                        </a:rPr>
                        <a:t>Ships of opportunity</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a:effectLst/>
                        </a:rPr>
                        <a:t>Temperature, salinity, ocean </a:t>
                      </a:r>
                      <a:r>
                        <a:rPr lang="en-GB" sz="2000">
                          <a:effectLst/>
                        </a:rPr>
                        <a:t>colour,</a:t>
                      </a:r>
                      <a:r>
                        <a:rPr lang="en-US" sz="2000">
                          <a:effectLst/>
                        </a:rPr>
                        <a:t> currents</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r h="939400">
                <a:tc>
                  <a:txBody>
                    <a:bodyPr/>
                    <a:lstStyle/>
                    <a:p>
                      <a:pPr>
                        <a:lnSpc>
                          <a:spcPct val="115000"/>
                        </a:lnSpc>
                        <a:spcAft>
                          <a:spcPts val="0"/>
                        </a:spcAft>
                      </a:pPr>
                      <a:r>
                        <a:rPr lang="en-US" sz="2000" dirty="0">
                          <a:effectLst/>
                        </a:rPr>
                        <a:t>Observations from platforms hosted at submarine telecommunication cables</a:t>
                      </a:r>
                      <a:endParaRPr lang="en-GB" sz="2400" dirty="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a:effectLst/>
                        </a:rPr>
                        <a:t>Bottom and sub-surface multi-disciplinary measurements, Tsunami monitoring (earthquakes, Tsunami wave)</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r h="298742">
                <a:tc>
                  <a:txBody>
                    <a:bodyPr/>
                    <a:lstStyle/>
                    <a:p>
                      <a:pPr>
                        <a:lnSpc>
                          <a:spcPct val="115000"/>
                        </a:lnSpc>
                        <a:spcAft>
                          <a:spcPts val="0"/>
                        </a:spcAft>
                        <a:tabLst>
                          <a:tab pos="540385" algn="l"/>
                        </a:tabLst>
                      </a:pPr>
                      <a:r>
                        <a:rPr lang="en-GB" sz="2000">
                          <a:effectLst/>
                        </a:rPr>
                        <a:t>Ice tethered platform observations</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a:effectLst/>
                        </a:rPr>
                        <a:t>Temperature, salinity, current </a:t>
                      </a:r>
                      <a:endParaRPr lang="en-GB" sz="240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r h="1037295">
                <a:tc>
                  <a:txBody>
                    <a:bodyPr/>
                    <a:lstStyle/>
                    <a:p>
                      <a:pPr>
                        <a:lnSpc>
                          <a:spcPct val="115000"/>
                        </a:lnSpc>
                        <a:spcAft>
                          <a:spcPts val="0"/>
                        </a:spcAft>
                        <a:tabLst>
                          <a:tab pos="540385" algn="l"/>
                        </a:tabLst>
                      </a:pPr>
                      <a:r>
                        <a:rPr lang="en-GB" sz="2000" dirty="0">
                          <a:effectLst/>
                        </a:rPr>
                        <a:t>Instrumented marine animals</a:t>
                      </a:r>
                      <a:endParaRPr lang="en-GB" sz="2400" dirty="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0"/>
                        </a:spcAft>
                      </a:pPr>
                      <a:r>
                        <a:rPr lang="en-US" sz="2000" dirty="0">
                          <a:effectLst/>
                        </a:rPr>
                        <a:t>Temperature, salinity</a:t>
                      </a:r>
                      <a:endParaRPr lang="en-GB" sz="2400" dirty="0">
                        <a:effectLst/>
                        <a:latin typeface="Verdana" panose="020B0604030504040204" pitchFamily="34" charset="0"/>
                        <a:ea typeface="SimSun" panose="02010600030101010101" pitchFamily="2" charset="-122"/>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596902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ChangeArrowheads="1"/>
          </p:cNvSpPr>
          <p:nvPr/>
        </p:nvSpPr>
        <p:spPr bwMode="auto">
          <a:xfrm>
            <a:off x="3143251" y="115889"/>
            <a:ext cx="734536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endParaRPr lang="en-US" altLang="en-US" sz="2400" b="0">
              <a:solidFill>
                <a:srgbClr val="0000CC"/>
              </a:solidFill>
            </a:endParaRPr>
          </a:p>
        </p:txBody>
      </p:sp>
      <p:sp>
        <p:nvSpPr>
          <p:cNvPr id="10245" name="Rectangle 4"/>
          <p:cNvSpPr>
            <a:spLocks noChangeArrowheads="1"/>
          </p:cNvSpPr>
          <p:nvPr/>
        </p:nvSpPr>
        <p:spPr bwMode="auto">
          <a:xfrm>
            <a:off x="1971223" y="287157"/>
            <a:ext cx="8113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ea typeface="ＭＳ Ｐゴシック" panose="020B0600070205080204" pitchFamily="34" charset="-128"/>
              </a:defRPr>
            </a:lvl1pPr>
            <a:lvl2pPr marL="742950" indent="-285750">
              <a:defRPr sz="3200" b="1">
                <a:solidFill>
                  <a:schemeClr val="tx1"/>
                </a:solidFill>
                <a:latin typeface="Arial" panose="020B0604020202020204" pitchFamily="34" charset="0"/>
                <a:ea typeface="ＭＳ Ｐゴシック" panose="020B0600070205080204" pitchFamily="34" charset="-128"/>
              </a:defRPr>
            </a:lvl2pPr>
            <a:lvl3pPr marL="1143000" indent="-228600">
              <a:defRPr sz="3200" b="1">
                <a:solidFill>
                  <a:schemeClr val="tx1"/>
                </a:solidFill>
                <a:latin typeface="Arial" panose="020B0604020202020204" pitchFamily="34" charset="0"/>
                <a:ea typeface="ＭＳ Ｐゴシック" panose="020B0600070205080204" pitchFamily="34" charset="-128"/>
              </a:defRPr>
            </a:lvl3pPr>
            <a:lvl4pPr marL="1600200" indent="-228600">
              <a:defRPr sz="3200" b="1">
                <a:solidFill>
                  <a:schemeClr val="tx1"/>
                </a:solidFill>
                <a:latin typeface="Arial" panose="020B0604020202020204" pitchFamily="34" charset="0"/>
                <a:ea typeface="ＭＳ Ｐゴシック" panose="020B0600070205080204" pitchFamily="34" charset="-128"/>
              </a:defRPr>
            </a:lvl4pPr>
            <a:lvl5pPr marL="2057400" indent="-228600">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a:lstStyle>
          <a:p>
            <a:r>
              <a:rPr lang="en-US" altLang="en-US" b="0" dirty="0" smtClean="0">
                <a:solidFill>
                  <a:srgbClr val="0000FF"/>
                </a:solidFill>
              </a:rPr>
              <a:t>EGOS-IP: Ocean Observation sustainability</a:t>
            </a:r>
            <a:endParaRPr lang="en-GB" altLang="en-US" b="0" dirty="0">
              <a:solidFill>
                <a:srgbClr val="0000FF"/>
              </a:solidFill>
            </a:endParaRPr>
          </a:p>
        </p:txBody>
      </p:sp>
      <p:sp>
        <p:nvSpPr>
          <p:cNvPr id="3" name="Rectangle 2"/>
          <p:cNvSpPr/>
          <p:nvPr/>
        </p:nvSpPr>
        <p:spPr>
          <a:xfrm>
            <a:off x="571499" y="1230312"/>
            <a:ext cx="11168743" cy="4801314"/>
          </a:xfrm>
          <a:prstGeom prst="rect">
            <a:avLst/>
          </a:prstGeom>
        </p:spPr>
        <p:txBody>
          <a:bodyPr wrap="square">
            <a:spAutoFit/>
          </a:bodyPr>
          <a:lstStyle/>
          <a:p>
            <a:pPr marL="285750" indent="-285750">
              <a:spcAft>
                <a:spcPts val="0"/>
              </a:spcAft>
              <a:buFont typeface="Arial" panose="020B0604020202020204" pitchFamily="34" charset="0"/>
              <a:buChar char="•"/>
            </a:pPr>
            <a:r>
              <a:rPr lang="en-GB" dirty="0">
                <a:latin typeface="Verdana" panose="020B0604030504040204" pitchFamily="34" charset="0"/>
                <a:ea typeface="SimSun" panose="02010600030101010101" pitchFamily="2" charset="-122"/>
                <a:cs typeface="Times New Roman" panose="02020603050405020304" pitchFamily="18" charset="0"/>
              </a:rPr>
              <a:t>JCOMM-5 recognized the need for closer coordination and regular interaction between GOOS and JCOMM in the development of sustained observations, particularly in engaging new communities, networks, and technologies, and decided to recognize that OCG is jointly sponsored by GOOS. </a:t>
            </a:r>
            <a:endParaRPr lang="en-GB" dirty="0" smtClean="0">
              <a:latin typeface="Verdana" panose="020B0604030504040204" pitchFamily="34" charset="0"/>
              <a:ea typeface="SimSun" panose="02010600030101010101" pitchFamily="2" charset="-122"/>
              <a:cs typeface="Times New Roman" panose="02020603050405020304" pitchFamily="18" charset="0"/>
            </a:endParaRPr>
          </a:p>
          <a:p>
            <a:pPr marL="285750" indent="-285750">
              <a:spcAft>
                <a:spcPts val="0"/>
              </a:spcAft>
              <a:buFont typeface="Arial" panose="020B0604020202020204" pitchFamily="34" charset="0"/>
              <a:buChar char="•"/>
            </a:pPr>
            <a:r>
              <a:rPr lang="en-GB" dirty="0" smtClean="0">
                <a:latin typeface="Verdana" panose="020B0604030504040204" pitchFamily="34" charset="0"/>
                <a:ea typeface="SimSun" panose="02010600030101010101" pitchFamily="2" charset="-122"/>
                <a:cs typeface="Times New Roman" panose="02020603050405020304" pitchFamily="18" charset="0"/>
              </a:rPr>
              <a:t>JCOMM </a:t>
            </a:r>
            <a:r>
              <a:rPr lang="en-GB" dirty="0">
                <a:latin typeface="Verdana" panose="020B0604030504040204" pitchFamily="34" charset="0"/>
                <a:ea typeface="SimSun" panose="02010600030101010101" pitchFamily="2" charset="-122"/>
                <a:cs typeface="Times New Roman" panose="02020603050405020304" pitchFamily="18" charset="0"/>
              </a:rPr>
              <a:t>will monitor and coordinate testing and assessments of ocean observing technologies as they mature and approach readiness for sustained operation. JCOMM-5 also advocated that emerging observing networks improve their readiness for sustained observing development (drawing on the framework for ocean observing) and identified key actions in this regard.</a:t>
            </a:r>
            <a:endParaRPr lang="en-GB" sz="2800" dirty="0">
              <a:latin typeface="Arial" panose="020B0604020202020204" pitchFamily="34" charset="0"/>
              <a:ea typeface="SimSun" panose="02010600030101010101" pitchFamily="2" charset="-122"/>
              <a:cs typeface="Times New Roman" panose="02020603050405020304" pitchFamily="18" charset="0"/>
            </a:endParaRPr>
          </a:p>
          <a:p>
            <a:pPr marL="285750" indent="-285750">
              <a:spcAft>
                <a:spcPts val="0"/>
              </a:spcAft>
              <a:buFont typeface="Arial" panose="020B0604020202020204" pitchFamily="34" charset="0"/>
              <a:buChar char="•"/>
            </a:pPr>
            <a:r>
              <a:rPr lang="en-GB" dirty="0">
                <a:latin typeface="Verdana" panose="020B0604030504040204" pitchFamily="34" charset="0"/>
                <a:ea typeface="SimSun" panose="02010600030101010101" pitchFamily="2" charset="-122"/>
                <a:cs typeface="Times New Roman" panose="02020603050405020304" pitchFamily="18" charset="0"/>
              </a:rPr>
              <a:t>JCOMM-5 also decided that TPOS 2020 implementation and transition into the global sustained observing system will be coordinated by the TPOS 2020/JCOMM cross-cutting Transition and Implementation Task </a:t>
            </a:r>
            <a:r>
              <a:rPr lang="en-GB" dirty="0" smtClean="0">
                <a:latin typeface="Verdana" panose="020B0604030504040204" pitchFamily="34" charset="0"/>
                <a:ea typeface="SimSun" panose="02010600030101010101" pitchFamily="2" charset="-122"/>
                <a:cs typeface="Times New Roman" panose="02020603050405020304" pitchFamily="18" charset="0"/>
              </a:rPr>
              <a:t>Team.</a:t>
            </a:r>
            <a:endParaRPr lang="en-GB" sz="2800" dirty="0">
              <a:latin typeface="Arial" panose="020B0604020202020204" pitchFamily="34" charset="0"/>
              <a:ea typeface="SimSun" panose="02010600030101010101" pitchFamily="2" charset="-122"/>
              <a:cs typeface="Times New Roman" panose="02020603050405020304" pitchFamily="18" charset="0"/>
            </a:endParaRPr>
          </a:p>
          <a:p>
            <a:pPr marL="285750" indent="-285750">
              <a:spcAft>
                <a:spcPts val="0"/>
              </a:spcAft>
              <a:buFont typeface="Arial" panose="020B0604020202020204" pitchFamily="34" charset="0"/>
              <a:buChar char="•"/>
            </a:pPr>
            <a:r>
              <a:rPr lang="en-GB" dirty="0">
                <a:latin typeface="Verdana" panose="020B0604030504040204" pitchFamily="34" charset="0"/>
                <a:ea typeface="SimSun" panose="02010600030101010101" pitchFamily="2" charset="-122"/>
                <a:cs typeface="Times New Roman" panose="02020603050405020304" pitchFamily="18" charset="0"/>
              </a:rPr>
              <a:t>WMO SP / ET-SAT to provide guidance on satellite capabilities through OSCAR. </a:t>
            </a:r>
            <a:endParaRPr lang="en-GB" sz="2800" dirty="0">
              <a:latin typeface="Arial" panose="020B0604020202020204" pitchFamily="34" charset="0"/>
              <a:ea typeface="SimSun" panose="02010600030101010101" pitchFamily="2" charset="-122"/>
              <a:cs typeface="Times New Roman" panose="02020603050405020304" pitchFamily="18" charset="0"/>
            </a:endParaRPr>
          </a:p>
          <a:p>
            <a:pPr marL="285750" indent="-285750">
              <a:spcAft>
                <a:spcPts val="0"/>
              </a:spcAft>
              <a:buFont typeface="Arial" panose="020B0604020202020204" pitchFamily="34" charset="0"/>
              <a:buChar char="•"/>
            </a:pPr>
            <a:r>
              <a:rPr lang="en-GB" dirty="0">
                <a:latin typeface="Verdana" panose="020B0604030504040204" pitchFamily="34" charset="0"/>
                <a:ea typeface="SimSun" panose="02010600030101010101" pitchFamily="2" charset="-122"/>
                <a:cs typeface="Times New Roman" panose="02020603050405020304" pitchFamily="18" charset="0"/>
              </a:rPr>
              <a:t>The “Capability review” functionality of OSCAR is available (</a:t>
            </a:r>
            <a:r>
              <a:rPr lang="en-GB" dirty="0">
                <a:solidFill>
                  <a:srgbClr val="0000FF"/>
                </a:solidFill>
                <a:latin typeface="Verdana" panose="020B0604030504040204" pitchFamily="34" charset="0"/>
                <a:ea typeface="SimSun" panose="02010600030101010101" pitchFamily="2" charset="-122"/>
                <a:cs typeface="Times New Roman" panose="02020603050405020304" pitchFamily="18" charset="0"/>
                <a:hlinkClick r:id="rId2"/>
              </a:rPr>
              <a:t>http://www.wmo-sat.info/oscar/observingmissions</a:t>
            </a:r>
            <a:r>
              <a:rPr lang="en-GB" dirty="0">
                <a:latin typeface="Verdana" panose="020B0604030504040204" pitchFamily="34" charset="0"/>
                <a:ea typeface="SimSun" panose="02010600030101010101" pitchFamily="2" charset="-122"/>
                <a:cs typeface="Times New Roman" panose="02020603050405020304" pitchFamily="18" charset="0"/>
              </a:rPr>
              <a:t>) to highlight the missions related to, e.g.: Radar altimetry, sea surface wind, ocean colour. Furthermore, the “Gap analysis by variable” function is available to highlight the missions supporting a particular parameter, e.g. SST.</a:t>
            </a:r>
            <a:endParaRPr lang="en-GB" sz="28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60086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293937" y="6553200"/>
            <a:ext cx="7620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None/>
              <a:defRPr/>
            </a:pPr>
            <a:r>
              <a:rPr lang="en-US" altLang="en-US" sz="1200">
                <a:solidFill>
                  <a:srgbClr val="000000"/>
                </a:solidFill>
              </a:rPr>
              <a:t>P Bauer </a:t>
            </a:r>
            <a:r>
              <a:rPr lang="en-US" altLang="en-US" sz="1200" i="1">
                <a:solidFill>
                  <a:srgbClr val="000000"/>
                </a:solidFill>
              </a:rPr>
              <a:t>et </a:t>
            </a:r>
            <a:r>
              <a:rPr lang="en-GB" altLang="zh-CN" sz="1200" i="1">
                <a:solidFill>
                  <a:srgbClr val="000000"/>
                </a:solidFill>
                <a:ea typeface="宋体" pitchFamily="2" charset="-122"/>
              </a:rPr>
              <a:t>al. Nature </a:t>
            </a:r>
            <a:r>
              <a:rPr lang="en-US" altLang="zh-CN" sz="1200" b="1">
                <a:solidFill>
                  <a:srgbClr val="000000"/>
                </a:solidFill>
                <a:ea typeface="宋体" pitchFamily="2" charset="-122"/>
              </a:rPr>
              <a:t>525</a:t>
            </a:r>
            <a:r>
              <a:rPr lang="en-GB" altLang="zh-CN" sz="1200">
                <a:solidFill>
                  <a:srgbClr val="000000"/>
                </a:solidFill>
                <a:ea typeface="宋体" pitchFamily="2" charset="-122"/>
              </a:rPr>
              <a:t>, 47-55 (2015) </a:t>
            </a:r>
            <a:r>
              <a:rPr lang="en-US" altLang="en-US" sz="1200">
                <a:solidFill>
                  <a:srgbClr val="000000"/>
                </a:solidFill>
              </a:rPr>
              <a:t>doi:10.1038/nature14956</a:t>
            </a:r>
          </a:p>
        </p:txBody>
      </p:sp>
      <p:sp>
        <p:nvSpPr>
          <p:cNvPr id="3075" name="Text Box 8"/>
          <p:cNvSpPr txBox="1">
            <a:spLocks noChangeArrowheads="1"/>
          </p:cNvSpPr>
          <p:nvPr/>
        </p:nvSpPr>
        <p:spPr bwMode="auto">
          <a:xfrm>
            <a:off x="1845414" y="76200"/>
            <a:ext cx="839787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Aft>
                <a:spcPct val="0"/>
              </a:spcAft>
              <a:buNone/>
              <a:defRPr/>
            </a:pPr>
            <a:r>
              <a:rPr lang="en-US" altLang="en-US" sz="1200" dirty="0">
                <a:solidFill>
                  <a:srgbClr val="000000"/>
                </a:solidFill>
              </a:rPr>
              <a:t>A measure of forecast skill at three-, five-, seven- and ten-day ranges, </a:t>
            </a:r>
          </a:p>
          <a:p>
            <a:pPr algn="ctr" eaLnBrk="0" fontAlgn="base" hangingPunct="0">
              <a:spcAft>
                <a:spcPct val="0"/>
              </a:spcAft>
              <a:buNone/>
              <a:defRPr/>
            </a:pPr>
            <a:r>
              <a:rPr lang="en-US" altLang="en-US" sz="1200" dirty="0">
                <a:solidFill>
                  <a:srgbClr val="000000"/>
                </a:solidFill>
              </a:rPr>
              <a:t>computed over the extra-tropical northern and southern hemispheres.</a:t>
            </a:r>
          </a:p>
        </p:txBody>
      </p:sp>
      <p:pic>
        <p:nvPicPr>
          <p:cNvPr id="3078" name="Picture 6" descr="nature14956-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380" y="792480"/>
            <a:ext cx="8711668" cy="53035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V="1">
            <a:off x="2446020" y="2484120"/>
            <a:ext cx="7789648" cy="76200"/>
          </a:xfrm>
          <a:prstGeom prst="line">
            <a:avLst/>
          </a:prstGeom>
          <a:solidFill>
            <a:schemeClr val="accent1"/>
          </a:solidFill>
          <a:ln w="15875" cap="flat" cmpd="sng" algn="ctr">
            <a:solidFill>
              <a:srgbClr val="FF0000"/>
            </a:solidFill>
            <a:prstDash val="dash"/>
            <a:round/>
            <a:headEnd type="none" w="med" len="med"/>
            <a:tailEnd type="none" w="med" len="med"/>
          </a:ln>
          <a:effectLst/>
        </p:spPr>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643" b="733"/>
          <a:stretch/>
        </p:blipFill>
        <p:spPr>
          <a:xfrm>
            <a:off x="1661608" y="1364564"/>
            <a:ext cx="9096928" cy="4459462"/>
          </a:xfrm>
          <a:prstGeom prst="rect">
            <a:avLst/>
          </a:prstGeom>
        </p:spPr>
      </p:pic>
    </p:spTree>
    <p:extLst>
      <p:ext uri="{BB962C8B-B14F-4D97-AF65-F5344CB8AC3E}">
        <p14:creationId xmlns:p14="http://schemas.microsoft.com/office/powerpoint/2010/main" val="6926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6378</TotalTime>
  <Words>1419</Words>
  <Application>Microsoft Office PowerPoint</Application>
  <PresentationFormat>Widescreen</PresentationFormat>
  <Paragraphs>194</Paragraphs>
  <Slides>25</Slides>
  <Notes>12</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25</vt:i4>
      </vt:variant>
    </vt:vector>
  </HeadingPairs>
  <TitlesOfParts>
    <vt:vector size="46" baseType="lpstr">
      <vt:lpstr>MS PGothic</vt:lpstr>
      <vt:lpstr>SimHei</vt:lpstr>
      <vt:lpstr>SimSun</vt:lpstr>
      <vt:lpstr>SimSun</vt:lpstr>
      <vt:lpstr>Arial</vt:lpstr>
      <vt:lpstr>Calibri</vt:lpstr>
      <vt:lpstr>Calibri Light</vt:lpstr>
      <vt:lpstr>Helevtica</vt:lpstr>
      <vt:lpstr>Helvetica</vt:lpstr>
      <vt:lpstr>Symbol</vt:lpstr>
      <vt:lpstr>Times New Roman</vt:lpstr>
      <vt:lpstr>Verdana</vt:lpstr>
      <vt:lpstr>Wingdings</vt:lpstr>
      <vt:lpstr>1_ECMWF_16.9_dark_colour</vt:lpstr>
      <vt:lpstr>2_ECMWF_16.9_dark_colour</vt:lpstr>
      <vt:lpstr>4_ECMWF_16.9_dark_colour</vt:lpstr>
      <vt:lpstr>1_Office Theme</vt:lpstr>
      <vt:lpstr>7_ECMWF_16.9_dark_colour</vt:lpstr>
      <vt:lpstr>6_ECMWF_16.9_dark_colour</vt:lpstr>
      <vt:lpstr>3_ECMWF_16.9_dark_colour</vt:lpstr>
      <vt:lpstr>5_ECMWF_16.9_dark_colour</vt:lpstr>
      <vt:lpstr>PowerPoint Presentation</vt:lpstr>
      <vt:lpstr>The WIGOS RRR process: Rolling Review of Requirements</vt:lpstr>
      <vt:lpstr> Global NWP High-resolution NWP Nowcasting Sub-seasonal to Longer-range Forecasting Aeronautical Meteorology Forecasting Atmospheric Composition  Monitoring Atmospheric Composition Atmospheric Composition info  services in urban and populated areas Ocean Applications (JCOMM) Agricultural Meteorology  Hydrology Climate Monitoring (GCOS) Climate Science Space Weather</vt:lpstr>
      <vt:lpstr>PowerPoint Presentation</vt:lpstr>
      <vt:lpstr>OSCAR (Observing Systems Capability Analysis and Review Tool)    User requirements:     http://www.wmo-sat.info/oscar/requirements     Space-based capabilities:      http://www.wmo-sat.info/oscar/spacecapabilities      Surface-based observing (under development):  https://oscar.wmo.int/OSCAR/index.html#/    Gap Analyses (Statements of Guidance, SoGs)  http://www.wmo.int/pages/prog/www/OSY/GOS-RRR.html#SOG   Vision:   http://www.wmo.int/pages/prog/www/OSY/gos-vision.html   Implementation Plan, EGOS-IP:    http://www.wmo.int/pages/prog/www/OSY/gos-vision.html#egos-ip </vt:lpstr>
      <vt:lpstr>OSCAR/Requirements :     http://www.wmo-sat.info/oscar/requirements   Organised by:   Application Area    geophysical variable     horizontal, vertical and temporal resolution;    timeliness; uncertainty; stability      “maximum”=“goal”     “breakthrough”     “minimum”=“threshold” </vt:lpstr>
      <vt:lpstr>Vision for WIGOS in 2040 – ocean underwater observations</vt:lpstr>
      <vt:lpstr>PowerPoint Presentation</vt:lpstr>
      <vt:lpstr>PowerPoint Presentation</vt:lpstr>
      <vt:lpstr>PowerPoint Presentation</vt:lpstr>
      <vt:lpstr>PowerPoint Presentation</vt:lpstr>
      <vt:lpstr>PowerPoint Presentation</vt:lpstr>
      <vt:lpstr>NWP Deliverables: Global NWP at all ranges</vt:lpstr>
      <vt:lpstr>NWP Deliverables: Environmental information</vt:lpstr>
      <vt:lpstr>Italy to become host of ECMWF new Data Centre </vt:lpstr>
      <vt:lpstr>PowerPoint Presentation</vt:lpstr>
      <vt:lpstr>PowerPoint Presentation</vt:lpstr>
      <vt:lpstr>SEASONAL FORECASTS 1: Impact of  assimilating Ocean Observations on skill</vt:lpstr>
      <vt:lpstr>Standard deviation of the surface wind speed difference between Sentinel-3A and ECMWF model (13 Dec. 2016 – 12 Dec. 2017)</vt:lpstr>
      <vt:lpstr>NWP: Comparison with GTS buoy data in the Tropical Atlantic Ocean, north of 15˚ N</vt:lpstr>
      <vt:lpstr>The value of MSLP in Buoys for NWP</vt:lpstr>
      <vt:lpstr>Coupling with the ocean improves the weather forecast scores.  RMSE reduction (blue)  in  Day+5 weather forecast by coupling to the ocean in the tropics  Large benefit across the tropics. Some degradation in Gulf of Guinea. Need observational sudies to understand why</vt:lpstr>
      <vt:lpstr>ERA-CLIM2 - Selected description of work</vt:lpstr>
      <vt:lpstr>PowerPoint Presentation</vt:lpstr>
      <vt:lpstr>PowerPoint Presentation</vt:lpstr>
    </vt:vector>
  </TitlesOfParts>
  <Company>ECMWF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Hilda Carr</dc:creator>
  <cp:lastModifiedBy>Erik Andersson</cp:lastModifiedBy>
  <cp:revision>164</cp:revision>
  <cp:lastPrinted>2017-03-17T16:46:36Z</cp:lastPrinted>
  <dcterms:created xsi:type="dcterms:W3CDTF">2016-11-09T18:44:08Z</dcterms:created>
  <dcterms:modified xsi:type="dcterms:W3CDTF">2018-05-16T06:40:25Z</dcterms:modified>
</cp:coreProperties>
</file>