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62C2377-E4E3-4DEC-9B72-D3D5278B94B8}">
  <a:tblStyle styleId="{762C2377-E4E3-4DEC-9B72-D3D5278B94B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551452" y="969957"/>
            <a:ext cx="1008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b="1" i="1" lang="en-US" sz="14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ision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85" name="Shape 85"/>
          <p:cNvSpPr txBox="1"/>
          <p:nvPr/>
        </p:nvSpPr>
        <p:spPr>
          <a:xfrm>
            <a:off x="1655805" y="893013"/>
            <a:ext cx="10123200" cy="5232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truly global ocean observing system that delivers the essential information needed for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sustainable development, safety, wellbeing and prosperity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1655800" y="1603351"/>
            <a:ext cx="10123200" cy="307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lead the ocean observing community in growing an integrated and sustained global observing system</a:t>
            </a:r>
            <a:endParaRPr/>
          </a:p>
        </p:txBody>
      </p:sp>
      <p:sp>
        <p:nvSpPr>
          <p:cNvPr id="87" name="Shape 87"/>
          <p:cNvSpPr txBox="1"/>
          <p:nvPr/>
        </p:nvSpPr>
        <p:spPr>
          <a:xfrm>
            <a:off x="551448" y="1603350"/>
            <a:ext cx="1008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4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Mission</a:t>
            </a:r>
            <a:endParaRPr b="1">
              <a:solidFill>
                <a:srgbClr val="0000FF"/>
              </a:solidFill>
            </a:endParaRP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3429" y="209965"/>
            <a:ext cx="1246632" cy="5913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9" name="Shape 89"/>
          <p:cNvGraphicFramePr/>
          <p:nvPr/>
        </p:nvGraphicFramePr>
        <p:xfrm>
          <a:off x="497875" y="29728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{762C2377-E4E3-4DEC-9B72-D3D5278B94B8}</a:tableStyleId>
              </a:tblPr>
              <a:tblGrid>
                <a:gridCol w="1157925"/>
                <a:gridCol w="2463675"/>
                <a:gridCol w="2626350"/>
                <a:gridCol w="2125875"/>
                <a:gridCol w="28643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i="1"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Engagement </a:t>
                      </a:r>
                      <a:br>
                        <a:rPr i="1"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i="1"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&amp; Impact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Strengthen partnerships, to improve delivery to end users from observations through forecasts, services, and scientific assessments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Building advocacy and visibility for the sustained observing system with stakeholders, including key users and national funders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Regularly evaluate the system to assess fitness-for-purpose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Strengthen knowledge and exchange around value creation from ocean observation,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empowering the spread of end user applications at a local level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90" name="Shape 90"/>
          <p:cNvSpPr txBox="1"/>
          <p:nvPr/>
        </p:nvSpPr>
        <p:spPr>
          <a:xfrm>
            <a:off x="5154851" y="2518950"/>
            <a:ext cx="2530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Strategic Objectives</a:t>
            </a:r>
            <a:endParaRPr b="1">
              <a:solidFill>
                <a:srgbClr val="0000FF"/>
              </a:solidFill>
            </a:endParaRPr>
          </a:p>
        </p:txBody>
      </p:sp>
      <p:graphicFrame>
        <p:nvGraphicFramePr>
          <p:cNvPr id="91" name="Shape 91"/>
          <p:cNvGraphicFramePr/>
          <p:nvPr/>
        </p:nvGraphicFramePr>
        <p:xfrm>
          <a:off x="497875" y="4283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{762C2377-E4E3-4DEC-9B72-D3D5278B94B8}</a:tableStyleId>
              </a:tblPr>
              <a:tblGrid>
                <a:gridCol w="1164425"/>
                <a:gridCol w="2895975"/>
                <a:gridCol w="4031975"/>
                <a:gridCol w="31457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i="1"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Integration</a:t>
                      </a:r>
                      <a:br>
                        <a:rPr i="1"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i="1"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&amp; Delivery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Provide authoritative guidance on implementation for integrated observing; synthesizing across evolving requirements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</a:t>
                      </a: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Sustain, strengthen and expand observations coordination through GOOS and partner communities, promoting standards and best practice, and developing metrics to measure success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Ensure GOOS ocean observing data and information are findable, accessible, interoperable, and reusable; with appropriate quality and latency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Shape 92"/>
          <p:cNvGraphicFramePr/>
          <p:nvPr/>
        </p:nvGraphicFramePr>
        <p:xfrm>
          <a:off x="497863" y="5384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{762C2377-E4E3-4DEC-9B72-D3D5278B94B8}</a:tableStyleId>
              </a:tblPr>
              <a:tblGrid>
                <a:gridCol w="1164425"/>
                <a:gridCol w="2262125"/>
                <a:gridCol w="2188325"/>
                <a:gridCol w="2349900"/>
                <a:gridCol w="32733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i="1"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Building for </a:t>
                      </a:r>
                      <a:endParaRPr i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i="1"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future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Support innovation in observing technologies and networks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Develop capacity to ensure broader participation in and benefit from GOOS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Extend systematic observations to measure human impacts on the ocean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11. Play a leading role in establishing effective governance for global in situ and satellite observing, together with partners and stakeholders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  <p:sp>
        <p:nvSpPr>
          <p:cNvPr id="93" name="Shape 93"/>
          <p:cNvSpPr txBox="1"/>
          <p:nvPr/>
        </p:nvSpPr>
        <p:spPr>
          <a:xfrm>
            <a:off x="1662300" y="2104214"/>
            <a:ext cx="10123200" cy="307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Climate • Operational services • Marine ecosystem health</a:t>
            </a:r>
            <a:endParaRPr/>
          </a:p>
        </p:txBody>
      </p:sp>
      <p:sp>
        <p:nvSpPr>
          <p:cNvPr id="94" name="Shape 94"/>
          <p:cNvSpPr txBox="1"/>
          <p:nvPr/>
        </p:nvSpPr>
        <p:spPr>
          <a:xfrm>
            <a:off x="551450" y="2104238"/>
            <a:ext cx="1008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endParaRPr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