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585" r:id="rId2"/>
    <p:sldId id="256" r:id="rId3"/>
    <p:sldId id="586" r:id="rId4"/>
    <p:sldId id="588" r:id="rId5"/>
    <p:sldId id="613" r:id="rId6"/>
    <p:sldId id="589" r:id="rId7"/>
    <p:sldId id="590" r:id="rId8"/>
    <p:sldId id="610" r:id="rId9"/>
    <p:sldId id="591" r:id="rId10"/>
    <p:sldId id="579" r:id="rId11"/>
    <p:sldId id="611" r:id="rId12"/>
    <p:sldId id="612" r:id="rId13"/>
    <p:sldId id="6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00C0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07" autoAdjust="0"/>
  </p:normalViewPr>
  <p:slideViewPr>
    <p:cSldViewPr snapToGrid="0">
      <p:cViewPr varScale="1">
        <p:scale>
          <a:sx n="64" d="100"/>
          <a:sy n="64" d="100"/>
        </p:scale>
        <p:origin x="748" y="40"/>
      </p:cViewPr>
      <p:guideLst/>
    </p:cSldViewPr>
  </p:slideViewPr>
  <p:notesTextViewPr>
    <p:cViewPr>
      <p:scale>
        <a:sx n="1" d="1"/>
        <a:sy n="1" d="1"/>
      </p:scale>
      <p:origin x="0" y="0"/>
    </p:cViewPr>
  </p:notesTextViewPr>
  <p:sorterViewPr>
    <p:cViewPr>
      <p:scale>
        <a:sx n="100" d="100"/>
        <a:sy n="100" d="100"/>
      </p:scale>
      <p:origin x="0" y="-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F7554-66B7-4293-874A-30C4AF8E3F6F}" type="datetimeFigureOut">
              <a:rPr lang="en-US" smtClean="0"/>
              <a:t>09-Jun-18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792E7-D802-4721-9A1C-C86B90CF6936}" type="slidenum">
              <a:rPr lang="en-US" smtClean="0"/>
              <a:t>‹#›</a:t>
            </a:fld>
            <a:endParaRPr lang="en-US"/>
          </a:p>
        </p:txBody>
      </p:sp>
    </p:spTree>
    <p:extLst>
      <p:ext uri="{BB962C8B-B14F-4D97-AF65-F5344CB8AC3E}">
        <p14:creationId xmlns:p14="http://schemas.microsoft.com/office/powerpoint/2010/main" val="30536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1</a:t>
            </a:fld>
            <a:endParaRPr lang="en-US"/>
          </a:p>
        </p:txBody>
      </p:sp>
    </p:spTree>
    <p:extLst>
      <p:ext uri="{BB962C8B-B14F-4D97-AF65-F5344CB8AC3E}">
        <p14:creationId xmlns:p14="http://schemas.microsoft.com/office/powerpoint/2010/main" val="2831994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chart shows the budget needs in US$ per year to support the coordination of biological observations within the global ocean observing system by the GOOS </a:t>
            </a:r>
            <a:r>
              <a:rPr lang="en-US" sz="1200" kern="1200" dirty="0" err="1">
                <a:solidFill>
                  <a:schemeClr val="tx1"/>
                </a:solidFill>
                <a:effectLst/>
                <a:latin typeface="+mn-lt"/>
                <a:ea typeface="+mn-ea"/>
                <a:cs typeface="+mn-cs"/>
              </a:rPr>
              <a:t>BioEco</a:t>
            </a:r>
            <a:r>
              <a:rPr lang="en-US" sz="1200" kern="1200" dirty="0">
                <a:solidFill>
                  <a:schemeClr val="tx1"/>
                </a:solidFill>
                <a:effectLst/>
                <a:latin typeface="+mn-lt"/>
                <a:ea typeface="+mn-ea"/>
                <a:cs typeface="+mn-cs"/>
              </a:rPr>
              <a:t> Panel. Such coordination requires a full-time position for an International Project Officer as well as some other core activities to meet the panel’s tasks and to develop the implementation plans of the biological essential ocean variables within the global observing system. This budget does not include the resources to actually carry out the observations.</a:t>
            </a:r>
          </a:p>
          <a:p>
            <a:r>
              <a:rPr lang="en-US" sz="1200" b="1" kern="1200" dirty="0">
                <a:solidFill>
                  <a:schemeClr val="tx1"/>
                </a:solidFill>
                <a:effectLst/>
                <a:latin typeface="+mn-lt"/>
                <a:ea typeface="+mn-ea"/>
                <a:cs typeface="+mn-cs"/>
              </a:rPr>
              <a:t>Level I:</a:t>
            </a:r>
            <a:r>
              <a:rPr lang="en-US" sz="1200" kern="1200" dirty="0">
                <a:solidFill>
                  <a:schemeClr val="tx1"/>
                </a:solidFill>
                <a:effectLst/>
                <a:latin typeface="+mn-lt"/>
                <a:ea typeface="+mn-ea"/>
                <a:cs typeface="+mn-cs"/>
              </a:rPr>
              <a:t> is the minimum amount required to support the salary for the international project officer (IPO), including travel (two trips/year) and office support.</a:t>
            </a:r>
          </a:p>
          <a:p>
            <a:r>
              <a:rPr lang="en-US" sz="1200" b="1" kern="1200" dirty="0">
                <a:solidFill>
                  <a:schemeClr val="tx1"/>
                </a:solidFill>
                <a:effectLst/>
                <a:latin typeface="+mn-lt"/>
                <a:ea typeface="+mn-ea"/>
                <a:cs typeface="+mn-cs"/>
              </a:rPr>
              <a:t>Level II:</a:t>
            </a:r>
            <a:r>
              <a:rPr lang="en-US" sz="1200" kern="1200" dirty="0">
                <a:solidFill>
                  <a:schemeClr val="tx1"/>
                </a:solidFill>
                <a:effectLst/>
                <a:latin typeface="+mn-lt"/>
                <a:ea typeface="+mn-ea"/>
                <a:cs typeface="+mn-cs"/>
              </a:rPr>
              <a:t> adds to level I by including one full panel meeting per year with the participation of 12-16 people.</a:t>
            </a:r>
          </a:p>
          <a:p>
            <a:r>
              <a:rPr lang="en-US" sz="1200" b="1" kern="1200" dirty="0">
                <a:solidFill>
                  <a:schemeClr val="tx1"/>
                </a:solidFill>
                <a:effectLst/>
                <a:latin typeface="+mn-lt"/>
                <a:ea typeface="+mn-ea"/>
                <a:cs typeface="+mn-cs"/>
              </a:rPr>
              <a:t>Level III:</a:t>
            </a:r>
            <a:r>
              <a:rPr lang="en-US" sz="1200" kern="1200" dirty="0">
                <a:solidFill>
                  <a:schemeClr val="tx1"/>
                </a:solidFill>
                <a:effectLst/>
                <a:latin typeface="+mn-lt"/>
                <a:ea typeface="+mn-ea"/>
                <a:cs typeface="+mn-cs"/>
              </a:rPr>
              <a:t> adds to level II by including (a) salary for 50% of the time of an assistant to the IPO to support coordination activities around the EOV networks and (b) approximately US$ 100 k to organize three EOV Implementation Plan workshops aimed at building the networks around EOVs and drafting detailed implementation plans to develop these EOVs. </a:t>
            </a:r>
          </a:p>
          <a:p>
            <a:r>
              <a:rPr lang="en-US" sz="1200" b="1" kern="1200" dirty="0">
                <a:solidFill>
                  <a:schemeClr val="tx1"/>
                </a:solidFill>
                <a:effectLst/>
                <a:latin typeface="+mn-lt"/>
                <a:ea typeface="+mn-ea"/>
                <a:cs typeface="+mn-cs"/>
              </a:rPr>
              <a:t>Level IV:</a:t>
            </a:r>
            <a:r>
              <a:rPr lang="en-US" sz="1200" kern="1200" dirty="0">
                <a:solidFill>
                  <a:schemeClr val="tx1"/>
                </a:solidFill>
                <a:effectLst/>
                <a:latin typeface="+mn-lt"/>
                <a:ea typeface="+mn-ea"/>
                <a:cs typeface="+mn-cs"/>
              </a:rPr>
              <a:t> adds to level III by including (a) capacity development workshops to help advance the EOV implementation plans especially in regions where these are needed the most and (b) costs of data services to develop the EOV data management structure (e.g. within OBIS) for product delivery as part of the implementation.</a:t>
            </a:r>
          </a:p>
          <a:p>
            <a:r>
              <a:rPr lang="en-US" sz="1200" b="1" kern="1200" dirty="0">
                <a:solidFill>
                  <a:schemeClr val="tx1"/>
                </a:solidFill>
                <a:effectLst/>
                <a:latin typeface="+mn-lt"/>
                <a:ea typeface="+mn-ea"/>
                <a:cs typeface="+mn-cs"/>
              </a:rPr>
              <a:t>Level V:</a:t>
            </a:r>
            <a:r>
              <a:rPr lang="en-US" sz="1200" kern="1200" dirty="0">
                <a:solidFill>
                  <a:schemeClr val="tx1"/>
                </a:solidFill>
                <a:effectLst/>
                <a:latin typeface="+mn-lt"/>
                <a:ea typeface="+mn-ea"/>
                <a:cs typeface="+mn-cs"/>
              </a:rPr>
              <a:t> adds to level IV by including three EOV data workshops to work on data standards, data processing (QA/QC), data archiving, data provenance and traceability, and data access.</a:t>
            </a:r>
          </a:p>
        </p:txBody>
      </p:sp>
      <p:sp>
        <p:nvSpPr>
          <p:cNvPr id="4" name="Slide Number Placeholder 3"/>
          <p:cNvSpPr>
            <a:spLocks noGrp="1"/>
          </p:cNvSpPr>
          <p:nvPr>
            <p:ph type="sldNum" sz="quarter" idx="10"/>
          </p:nvPr>
        </p:nvSpPr>
        <p:spPr/>
        <p:txBody>
          <a:bodyPr/>
          <a:lstStyle/>
          <a:p>
            <a:fld id="{28D13DE3-F3B1-471A-AE7F-5B52F63DDB78}" type="slidenum">
              <a:rPr lang="en-US" smtClean="0"/>
              <a:pPr/>
              <a:t>11</a:t>
            </a:fld>
            <a:endParaRPr lang="en-US"/>
          </a:p>
        </p:txBody>
      </p:sp>
    </p:spTree>
    <p:extLst>
      <p:ext uri="{BB962C8B-B14F-4D97-AF65-F5344CB8AC3E}">
        <p14:creationId xmlns:p14="http://schemas.microsoft.com/office/powerpoint/2010/main" val="286600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12</a:t>
            </a:fld>
            <a:endParaRPr lang="en-US"/>
          </a:p>
        </p:txBody>
      </p:sp>
    </p:spTree>
    <p:extLst>
      <p:ext uri="{BB962C8B-B14F-4D97-AF65-F5344CB8AC3E}">
        <p14:creationId xmlns:p14="http://schemas.microsoft.com/office/powerpoint/2010/main" val="327631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3</a:t>
            </a:fld>
            <a:endParaRPr lang="en-US"/>
          </a:p>
        </p:txBody>
      </p:sp>
    </p:spTree>
    <p:extLst>
      <p:ext uri="{BB962C8B-B14F-4D97-AF65-F5344CB8AC3E}">
        <p14:creationId xmlns:p14="http://schemas.microsoft.com/office/powerpoint/2010/main" val="168697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4</a:t>
            </a:fld>
            <a:endParaRPr lang="en-US"/>
          </a:p>
        </p:txBody>
      </p:sp>
    </p:spTree>
    <p:extLst>
      <p:ext uri="{BB962C8B-B14F-4D97-AF65-F5344CB8AC3E}">
        <p14:creationId xmlns:p14="http://schemas.microsoft.com/office/powerpoint/2010/main" val="188595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5</a:t>
            </a:fld>
            <a:endParaRPr lang="en-US"/>
          </a:p>
        </p:txBody>
      </p:sp>
    </p:spTree>
    <p:extLst>
      <p:ext uri="{BB962C8B-B14F-4D97-AF65-F5344CB8AC3E}">
        <p14:creationId xmlns:p14="http://schemas.microsoft.com/office/powerpoint/2010/main" val="385140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6</a:t>
            </a:fld>
            <a:endParaRPr lang="en-US"/>
          </a:p>
        </p:txBody>
      </p:sp>
    </p:spTree>
    <p:extLst>
      <p:ext uri="{BB962C8B-B14F-4D97-AF65-F5344CB8AC3E}">
        <p14:creationId xmlns:p14="http://schemas.microsoft.com/office/powerpoint/2010/main" val="4161552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7</a:t>
            </a:fld>
            <a:endParaRPr lang="en-US"/>
          </a:p>
        </p:txBody>
      </p:sp>
    </p:spTree>
    <p:extLst>
      <p:ext uri="{BB962C8B-B14F-4D97-AF65-F5344CB8AC3E}">
        <p14:creationId xmlns:p14="http://schemas.microsoft.com/office/powerpoint/2010/main" val="163422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8</a:t>
            </a:fld>
            <a:endParaRPr lang="en-US"/>
          </a:p>
        </p:txBody>
      </p:sp>
    </p:spTree>
    <p:extLst>
      <p:ext uri="{BB962C8B-B14F-4D97-AF65-F5344CB8AC3E}">
        <p14:creationId xmlns:p14="http://schemas.microsoft.com/office/powerpoint/2010/main" val="34923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Interaction with these groups is variable, from formal collaboration, to discussions on how to establish more formal ways of collaboration, being invited to their meetings and reporting on our activities to their meetings, obtaining support in $$$, reviewing their strategy (e.g. EMBRC).</a:t>
            </a:r>
          </a:p>
        </p:txBody>
      </p:sp>
      <p:sp>
        <p:nvSpPr>
          <p:cNvPr id="4" name="Slide Number Placeholder 3"/>
          <p:cNvSpPr>
            <a:spLocks noGrp="1"/>
          </p:cNvSpPr>
          <p:nvPr>
            <p:ph type="sldNum" sz="quarter" idx="10"/>
          </p:nvPr>
        </p:nvSpPr>
        <p:spPr/>
        <p:txBody>
          <a:bodyPr/>
          <a:lstStyle/>
          <a:p>
            <a:fld id="{28D13DE3-F3B1-471A-AE7F-5B52F63DDB78}" type="slidenum">
              <a:rPr lang="en-US" smtClean="0"/>
              <a:pPr/>
              <a:t>9</a:t>
            </a:fld>
            <a:endParaRPr lang="en-US"/>
          </a:p>
        </p:txBody>
      </p:sp>
    </p:spTree>
    <p:extLst>
      <p:ext uri="{BB962C8B-B14F-4D97-AF65-F5344CB8AC3E}">
        <p14:creationId xmlns:p14="http://schemas.microsoft.com/office/powerpoint/2010/main" val="133381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3DE3-F3B1-471A-AE7F-5B52F63DDB78}" type="slidenum">
              <a:rPr lang="en-US" smtClean="0"/>
              <a:pPr/>
              <a:t>10</a:t>
            </a:fld>
            <a:endParaRPr lang="en-US"/>
          </a:p>
        </p:txBody>
      </p:sp>
    </p:spTree>
    <p:extLst>
      <p:ext uri="{BB962C8B-B14F-4D97-AF65-F5344CB8AC3E}">
        <p14:creationId xmlns:p14="http://schemas.microsoft.com/office/powerpoint/2010/main" val="206869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B35F-6F09-4B83-9ED7-ED36CD974C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BC890-EA67-4DDC-AD95-3D20951871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BE6B77-EEF5-4EDC-B3FB-E375EC7509BC}"/>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5" name="Footer Placeholder 4">
            <a:extLst>
              <a:ext uri="{FF2B5EF4-FFF2-40B4-BE49-F238E27FC236}">
                <a16:creationId xmlns:a16="http://schemas.microsoft.com/office/drawing/2014/main" id="{8799378A-0DFC-48A0-9477-BB4F0C8D7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4D952-AE77-45D0-9F84-1FA4F1DF6E25}"/>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407185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F5F9-E1DF-4304-AE7E-0C8DDC0CA9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64D900-38C9-45AF-A6A8-9354B7D633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74C7C-64A9-4494-9F73-79208E0EED02}"/>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5" name="Footer Placeholder 4">
            <a:extLst>
              <a:ext uri="{FF2B5EF4-FFF2-40B4-BE49-F238E27FC236}">
                <a16:creationId xmlns:a16="http://schemas.microsoft.com/office/drawing/2014/main" id="{CC799F3C-ACB9-4890-B7B6-26D24F45D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96750-79A3-4A2A-9EA3-12D93DFAE9A7}"/>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165415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D5911-DDB5-475E-A148-54DA4D1A1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A33D36-45C7-486B-AD45-7500219A98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4B557-4991-4A31-B308-C394A452A847}"/>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5" name="Footer Placeholder 4">
            <a:extLst>
              <a:ext uri="{FF2B5EF4-FFF2-40B4-BE49-F238E27FC236}">
                <a16:creationId xmlns:a16="http://schemas.microsoft.com/office/drawing/2014/main" id="{5E28607F-E76C-4751-B6A4-2284E7787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39D26-DD47-4809-BA18-3E70AC5263ED}"/>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183835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CDE3-A0C9-45AD-AB98-BC97DEA16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56FB3-63E9-4078-8BDC-0494456BCC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9F854-0A9F-46E4-A61E-082CCF67EC73}"/>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5" name="Footer Placeholder 4">
            <a:extLst>
              <a:ext uri="{FF2B5EF4-FFF2-40B4-BE49-F238E27FC236}">
                <a16:creationId xmlns:a16="http://schemas.microsoft.com/office/drawing/2014/main" id="{95E4267F-BA5B-4C7F-97E5-8B0902169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118BB-E6F2-4DD7-82FD-8989DCE74F39}"/>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417171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9BCB-AF4A-40E7-8473-319D875AAB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FF5D1E-D379-47FB-818B-C4A4053A4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376736-2F49-4AF0-B8FE-32CD3549FE81}"/>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5" name="Footer Placeholder 4">
            <a:extLst>
              <a:ext uri="{FF2B5EF4-FFF2-40B4-BE49-F238E27FC236}">
                <a16:creationId xmlns:a16="http://schemas.microsoft.com/office/drawing/2014/main" id="{DF364DFC-11FC-4FC1-8FDE-5002D5BFB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C5969-5369-430E-9FE6-D5731743174D}"/>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8285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51C5-583B-4C30-AA97-5A9ABDAD3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113922-E9D0-410C-826C-8F007F9AD4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057299-9D42-4F20-BCB7-5481F8A146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D9A8F2-FFCD-43A2-B265-41CD15F71484}"/>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6" name="Footer Placeholder 5">
            <a:extLst>
              <a:ext uri="{FF2B5EF4-FFF2-40B4-BE49-F238E27FC236}">
                <a16:creationId xmlns:a16="http://schemas.microsoft.com/office/drawing/2014/main" id="{7905290A-A877-4757-9D8B-07E33A6F6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F74B8-6770-4DF1-946E-F6BE995ACE75}"/>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192330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1243-B017-455E-B024-CF46D45A5D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21B0E-5207-4533-BE4C-E505137B16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5E0D7E-A242-4C1D-84F3-59301E7C8A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4DA7E2-F7BA-4692-B995-AA5979D79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D389FD-2ACD-4798-80C9-55A5AC7D61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3BD82-D53D-47E2-AEBF-10CFF74E4445}"/>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8" name="Footer Placeholder 7">
            <a:extLst>
              <a:ext uri="{FF2B5EF4-FFF2-40B4-BE49-F238E27FC236}">
                <a16:creationId xmlns:a16="http://schemas.microsoft.com/office/drawing/2014/main" id="{64D5A5E7-D5EA-4C92-93E9-2CA0DBD2C5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6AA817-2D03-4078-97C7-43FF7C117FA5}"/>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259265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348D-B2C8-43E8-AA21-3A47B92908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6D00D9-01E6-4B14-990D-2970424CB274}"/>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4" name="Footer Placeholder 3">
            <a:extLst>
              <a:ext uri="{FF2B5EF4-FFF2-40B4-BE49-F238E27FC236}">
                <a16:creationId xmlns:a16="http://schemas.microsoft.com/office/drawing/2014/main" id="{F296DB45-E612-4219-BC19-177E92F5BE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C1689-FE3A-4109-913B-D814FF409B6F}"/>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401732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48E25-A2B6-4416-8955-0873244FCFBE}"/>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3" name="Footer Placeholder 2">
            <a:extLst>
              <a:ext uri="{FF2B5EF4-FFF2-40B4-BE49-F238E27FC236}">
                <a16:creationId xmlns:a16="http://schemas.microsoft.com/office/drawing/2014/main" id="{C0F25A28-F06D-44EB-A623-BF06BA41B8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2DE36E-74C2-4889-9C5E-DCBC34E65D03}"/>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61589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F4C2-D938-4EFD-81D0-EB7D18AC9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1EE4C4-C84B-4FD5-BCC8-06457A8DF8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18C457-987D-4211-9F17-6C2C5D0EF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12AF5A-B05A-4CAC-9DF5-9292CE8049FC}"/>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6" name="Footer Placeholder 5">
            <a:extLst>
              <a:ext uri="{FF2B5EF4-FFF2-40B4-BE49-F238E27FC236}">
                <a16:creationId xmlns:a16="http://schemas.microsoft.com/office/drawing/2014/main" id="{E103AAAF-3ABE-4928-9068-0513C8A6D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B94AC-AEB1-434D-90B2-B5076E08D2B9}"/>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276166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E2E9-4D91-427F-87DF-638A920FD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DDA83F-9CAE-41AB-9BFE-15A42156B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772AB3-2D47-4B26-80D0-A0E7D58CB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370AA0-4C9C-4083-A9BF-C5241A71B323}"/>
              </a:ext>
            </a:extLst>
          </p:cNvPr>
          <p:cNvSpPr>
            <a:spLocks noGrp="1"/>
          </p:cNvSpPr>
          <p:nvPr>
            <p:ph type="dt" sz="half" idx="10"/>
          </p:nvPr>
        </p:nvSpPr>
        <p:spPr/>
        <p:txBody>
          <a:bodyPr/>
          <a:lstStyle/>
          <a:p>
            <a:fld id="{0448F654-95B0-4601-89D6-6C5FD9C839FB}" type="datetimeFigureOut">
              <a:rPr lang="en-US" smtClean="0"/>
              <a:t>09-Jun-18</a:t>
            </a:fld>
            <a:endParaRPr lang="en-US"/>
          </a:p>
        </p:txBody>
      </p:sp>
      <p:sp>
        <p:nvSpPr>
          <p:cNvPr id="6" name="Footer Placeholder 5">
            <a:extLst>
              <a:ext uri="{FF2B5EF4-FFF2-40B4-BE49-F238E27FC236}">
                <a16:creationId xmlns:a16="http://schemas.microsoft.com/office/drawing/2014/main" id="{2572DFAC-9CB7-4630-B0C5-42616E8D5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DA170-E068-431D-8898-F604F1AEDF09}"/>
              </a:ext>
            </a:extLst>
          </p:cNvPr>
          <p:cNvSpPr>
            <a:spLocks noGrp="1"/>
          </p:cNvSpPr>
          <p:nvPr>
            <p:ph type="sldNum" sz="quarter" idx="12"/>
          </p:nvPr>
        </p:nvSpPr>
        <p:spPr/>
        <p:txBody>
          <a:bodyPr/>
          <a:lstStyle/>
          <a:p>
            <a:fld id="{2BE45E5A-A466-429B-A7FC-E60C7D58A8ED}" type="slidenum">
              <a:rPr lang="en-US" smtClean="0"/>
              <a:t>‹#›</a:t>
            </a:fld>
            <a:endParaRPr lang="en-US"/>
          </a:p>
        </p:txBody>
      </p:sp>
    </p:spTree>
    <p:extLst>
      <p:ext uri="{BB962C8B-B14F-4D97-AF65-F5344CB8AC3E}">
        <p14:creationId xmlns:p14="http://schemas.microsoft.com/office/powerpoint/2010/main" val="122783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94F1E-E320-4CE4-953E-EA0AB6F23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E223D-EEA0-44B2-86C7-1AD299CF7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7EA39-AF45-4D18-97FE-D035A5DF1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8F654-95B0-4601-89D6-6C5FD9C839FB}" type="datetimeFigureOut">
              <a:rPr lang="en-US" smtClean="0"/>
              <a:t>09-Jun-18</a:t>
            </a:fld>
            <a:endParaRPr lang="en-US"/>
          </a:p>
        </p:txBody>
      </p:sp>
      <p:sp>
        <p:nvSpPr>
          <p:cNvPr id="5" name="Footer Placeholder 4">
            <a:extLst>
              <a:ext uri="{FF2B5EF4-FFF2-40B4-BE49-F238E27FC236}">
                <a16:creationId xmlns:a16="http://schemas.microsoft.com/office/drawing/2014/main" id="{7D4C54D4-C59A-4AC7-B69A-B6C763947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A3628A-8289-4D57-84DC-ECBB5458F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45E5A-A466-429B-A7FC-E60C7D58A8ED}" type="slidenum">
              <a:rPr lang="en-US" smtClean="0"/>
              <a:t>‹#›</a:t>
            </a:fld>
            <a:endParaRPr lang="en-US"/>
          </a:p>
        </p:txBody>
      </p:sp>
    </p:spTree>
    <p:extLst>
      <p:ext uri="{BB962C8B-B14F-4D97-AF65-F5344CB8AC3E}">
        <p14:creationId xmlns:p14="http://schemas.microsoft.com/office/powerpoint/2010/main" val="197725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9.png"/><Relationship Id="rId3" Type="http://schemas.openxmlformats.org/officeDocument/2006/relationships/image" Target="../media/image42.png"/><Relationship Id="rId7" Type="http://schemas.openxmlformats.org/officeDocument/2006/relationships/image" Target="../media/image35.tiff"/><Relationship Id="rId12"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9.png"/><Relationship Id="rId9" Type="http://schemas.openxmlformats.org/officeDocument/2006/relationships/image" Target="../media/image30.png"/><Relationship Id="rId14" Type="http://schemas.openxmlformats.org/officeDocument/2006/relationships/image" Target="../media/image3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445532"/>
            <a:ext cx="12192000" cy="1181993"/>
          </a:xfrm>
          <a:prstGeom prst="rect">
            <a:avLst/>
          </a:prstGeom>
          <a:solidFill>
            <a:schemeClr val="accent1">
              <a:lumMod val="60000"/>
              <a:lumOff val="4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r>
              <a:rPr lang="en-US" sz="3200" b="1" i="1" kern="0" dirty="0">
                <a:solidFill>
                  <a:schemeClr val="tx1"/>
                </a:solidFill>
                <a:latin typeface="+mn-lt"/>
              </a:rPr>
              <a:t>	GOOS Biology &amp; Ecosystems Panel:</a:t>
            </a:r>
          </a:p>
          <a:p>
            <a:r>
              <a:rPr lang="en-US" sz="3200" b="1" i="1" kern="0" dirty="0">
                <a:solidFill>
                  <a:schemeClr val="tx1"/>
                </a:solidFill>
                <a:latin typeface="+mn-lt"/>
              </a:rPr>
              <a:t>	HIGHLIGHTS 2017-2018</a:t>
            </a:r>
            <a:br>
              <a:rPr lang="en-US" i="1" kern="0" dirty="0"/>
            </a:br>
            <a:endParaRPr lang="en-US" i="1" kern="0" dirty="0"/>
          </a:p>
        </p:txBody>
      </p:sp>
      <p:pic>
        <p:nvPicPr>
          <p:cNvPr id="4" name="Picture 3"/>
          <p:cNvPicPr>
            <a:picLocks noChangeAspect="1"/>
          </p:cNvPicPr>
          <p:nvPr/>
        </p:nvPicPr>
        <p:blipFill>
          <a:blip r:embed="rId3"/>
          <a:stretch>
            <a:fillRect/>
          </a:stretch>
        </p:blipFill>
        <p:spPr>
          <a:xfrm>
            <a:off x="2783632" y="296075"/>
            <a:ext cx="9144000" cy="1318668"/>
          </a:xfrm>
          <a:prstGeom prst="rect">
            <a:avLst/>
          </a:prstGeom>
        </p:spPr>
      </p:pic>
      <p:pic>
        <p:nvPicPr>
          <p:cNvPr id="8" name="Picture 7"/>
          <p:cNvPicPr>
            <a:picLocks noChangeAspect="1"/>
          </p:cNvPicPr>
          <p:nvPr/>
        </p:nvPicPr>
        <p:blipFill>
          <a:blip r:embed="rId4"/>
          <a:stretch>
            <a:fillRect/>
          </a:stretch>
        </p:blipFill>
        <p:spPr>
          <a:xfrm>
            <a:off x="2942566" y="5505099"/>
            <a:ext cx="8972916" cy="1195684"/>
          </a:xfrm>
          <a:prstGeom prst="rect">
            <a:avLst/>
          </a:prstGeom>
        </p:spPr>
      </p:pic>
      <p:sp>
        <p:nvSpPr>
          <p:cNvPr id="7" name="Rectangle 3"/>
          <p:cNvSpPr txBox="1">
            <a:spLocks noChangeArrowheads="1"/>
          </p:cNvSpPr>
          <p:nvPr/>
        </p:nvSpPr>
        <p:spPr>
          <a:xfrm>
            <a:off x="2564623" y="4205442"/>
            <a:ext cx="9144000" cy="817152"/>
          </a:xfrm>
          <a:prstGeom prst="rect">
            <a:avLst/>
          </a:prstGeom>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r">
              <a:buNone/>
            </a:pPr>
            <a:r>
              <a:rPr lang="en-US" sz="1600" b="1" i="1" kern="0" dirty="0"/>
              <a:t>Chairs: Nic </a:t>
            </a:r>
            <a:r>
              <a:rPr lang="en-US" sz="1600" b="1" i="1" kern="0" dirty="0" err="1"/>
              <a:t>Bax</a:t>
            </a:r>
            <a:r>
              <a:rPr lang="en-US" sz="1600" b="1" i="1" kern="0" dirty="0"/>
              <a:t> and Daniel Dunn</a:t>
            </a:r>
          </a:p>
          <a:p>
            <a:pPr marL="0" indent="0" algn="r">
              <a:buNone/>
            </a:pPr>
            <a:r>
              <a:rPr lang="en-US" sz="1600" b="1" i="1" kern="0" dirty="0"/>
              <a:t>International Project Officer: Patricia </a:t>
            </a:r>
            <a:r>
              <a:rPr lang="en-US" sz="1600" b="1" i="1" kern="0" dirty="0" err="1"/>
              <a:t>Miloslavich</a:t>
            </a:r>
            <a:endParaRPr lang="en-US" sz="1600" b="1" i="1" kern="0" dirty="0"/>
          </a:p>
          <a:p>
            <a:pPr marL="0" indent="0" algn="r">
              <a:buNone/>
            </a:pPr>
            <a:r>
              <a:rPr lang="en-US" sz="1600" b="1" i="1" kern="0" dirty="0"/>
              <a:t>Secretariat:  Ward </a:t>
            </a:r>
            <a:r>
              <a:rPr lang="en-US" sz="1600" b="1" i="1" kern="0" dirty="0" err="1"/>
              <a:t>Appeltans</a:t>
            </a:r>
            <a:endParaRPr lang="en-US" kern="0" dirty="0"/>
          </a:p>
        </p:txBody>
      </p:sp>
      <p:pic>
        <p:nvPicPr>
          <p:cNvPr id="5" name="Picture 4">
            <a:extLst>
              <a:ext uri="{FF2B5EF4-FFF2-40B4-BE49-F238E27FC236}">
                <a16:creationId xmlns:a16="http://schemas.microsoft.com/office/drawing/2014/main" id="{5CFD01B6-3B6A-4007-A2C2-05D7480FEE89}"/>
              </a:ext>
            </a:extLst>
          </p:cNvPr>
          <p:cNvPicPr>
            <a:picLocks noChangeAspect="1"/>
          </p:cNvPicPr>
          <p:nvPr/>
        </p:nvPicPr>
        <p:blipFill>
          <a:blip r:embed="rId5"/>
          <a:stretch>
            <a:fillRect/>
          </a:stretch>
        </p:blipFill>
        <p:spPr>
          <a:xfrm>
            <a:off x="281646" y="5735425"/>
            <a:ext cx="1258374" cy="735032"/>
          </a:xfrm>
          <a:prstGeom prst="rect">
            <a:avLst/>
          </a:prstGeom>
        </p:spPr>
      </p:pic>
      <p:pic>
        <p:nvPicPr>
          <p:cNvPr id="9" name="Picture 8">
            <a:extLst>
              <a:ext uri="{FF2B5EF4-FFF2-40B4-BE49-F238E27FC236}">
                <a16:creationId xmlns:a16="http://schemas.microsoft.com/office/drawing/2014/main" id="{6959B041-C7D3-4FC3-AF71-51DAF796E643}"/>
              </a:ext>
            </a:extLst>
          </p:cNvPr>
          <p:cNvPicPr>
            <a:picLocks noChangeAspect="1"/>
          </p:cNvPicPr>
          <p:nvPr/>
        </p:nvPicPr>
        <p:blipFill>
          <a:blip r:embed="rId6"/>
          <a:stretch>
            <a:fillRect/>
          </a:stretch>
        </p:blipFill>
        <p:spPr>
          <a:xfrm>
            <a:off x="324312" y="-5071"/>
            <a:ext cx="2053735" cy="2209935"/>
          </a:xfrm>
          <a:prstGeom prst="rect">
            <a:avLst/>
          </a:prstGeom>
        </p:spPr>
      </p:pic>
      <p:sp>
        <p:nvSpPr>
          <p:cNvPr id="11" name="Rectangle 2">
            <a:extLst>
              <a:ext uri="{FF2B5EF4-FFF2-40B4-BE49-F238E27FC236}">
                <a16:creationId xmlns:a16="http://schemas.microsoft.com/office/drawing/2014/main" id="{52683A1F-EB59-457C-BA6F-7E3D41BD3743}"/>
              </a:ext>
            </a:extLst>
          </p:cNvPr>
          <p:cNvSpPr txBox="1">
            <a:spLocks noChangeArrowheads="1"/>
          </p:cNvSpPr>
          <p:nvPr/>
        </p:nvSpPr>
        <p:spPr>
          <a:xfrm>
            <a:off x="3027740" y="3727972"/>
            <a:ext cx="8972916" cy="817152"/>
          </a:xfrm>
          <a:prstGeom prst="rect">
            <a:avLst/>
          </a:prstGeom>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br>
              <a:rPr lang="en-US" i="1" kern="0" dirty="0"/>
            </a:br>
            <a:endParaRPr lang="en-US" i="1" kern="0" dirty="0"/>
          </a:p>
        </p:txBody>
      </p:sp>
      <p:pic>
        <p:nvPicPr>
          <p:cNvPr id="3" name="Picture 2">
            <a:extLst>
              <a:ext uri="{FF2B5EF4-FFF2-40B4-BE49-F238E27FC236}">
                <a16:creationId xmlns:a16="http://schemas.microsoft.com/office/drawing/2014/main" id="{8E1A241C-4E72-4ACF-B4B3-F468D2C1AF12}"/>
              </a:ext>
            </a:extLst>
          </p:cNvPr>
          <p:cNvPicPr>
            <a:picLocks noChangeAspect="1"/>
          </p:cNvPicPr>
          <p:nvPr/>
        </p:nvPicPr>
        <p:blipFill>
          <a:blip r:embed="rId7"/>
          <a:stretch>
            <a:fillRect/>
          </a:stretch>
        </p:blipFill>
        <p:spPr>
          <a:xfrm>
            <a:off x="1696512" y="5965644"/>
            <a:ext cx="1087120" cy="504813"/>
          </a:xfrm>
          <a:prstGeom prst="rect">
            <a:avLst/>
          </a:prstGeom>
        </p:spPr>
      </p:pic>
    </p:spTree>
    <p:extLst>
      <p:ext uri="{BB962C8B-B14F-4D97-AF65-F5344CB8AC3E}">
        <p14:creationId xmlns:p14="http://schemas.microsoft.com/office/powerpoint/2010/main" val="195626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23393" y="1556792"/>
            <a:ext cx="4514216" cy="2127191"/>
          </a:xfrm>
          <a:prstGeom prst="rect">
            <a:avLst/>
          </a:prstGeom>
          <a:solidFill>
            <a:srgbClr val="F4B183"/>
          </a:solidFill>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None/>
            </a:pPr>
            <a:r>
              <a:rPr lang="en-US" altLang="en-US" sz="2000" b="1" i="1" kern="0" dirty="0"/>
              <a:t>Drafting the implementation plans	</a:t>
            </a:r>
          </a:p>
          <a:p>
            <a:pPr marL="0" indent="0">
              <a:buNone/>
            </a:pPr>
            <a:r>
              <a:rPr lang="en-US" altLang="en-US" sz="1800" i="1" kern="0" dirty="0"/>
              <a:t>   </a:t>
            </a:r>
            <a:r>
              <a:rPr lang="en-US" altLang="en-US" sz="1800" kern="0" dirty="0"/>
              <a:t>-global coordination and coverage</a:t>
            </a:r>
          </a:p>
          <a:p>
            <a:pPr marL="0" indent="0">
              <a:buNone/>
            </a:pPr>
            <a:r>
              <a:rPr lang="en-US" altLang="en-US" sz="1800" kern="0" dirty="0"/>
              <a:t>   -intercomparable: best practices</a:t>
            </a:r>
          </a:p>
          <a:p>
            <a:pPr marL="0" indent="0">
              <a:buNone/>
            </a:pPr>
            <a:r>
              <a:rPr lang="en-US" altLang="en-US" sz="1800" kern="0" dirty="0"/>
              <a:t>   -open access data</a:t>
            </a:r>
          </a:p>
          <a:p>
            <a:pPr marL="0" indent="0">
              <a:buNone/>
            </a:pPr>
            <a:r>
              <a:rPr lang="en-US" altLang="en-US" sz="1800" kern="0" dirty="0"/>
              <a:t>   -support international reporting needs</a:t>
            </a:r>
          </a:p>
          <a:p>
            <a:pPr marL="0" indent="0">
              <a:buNone/>
            </a:pPr>
            <a:r>
              <a:rPr lang="en-US" altLang="en-US" sz="1800" kern="0" dirty="0"/>
              <a:t>   -aiming to build a network around each EOV</a:t>
            </a:r>
          </a:p>
          <a:p>
            <a:pPr marL="0" indent="0">
              <a:buNone/>
            </a:pPr>
            <a:endParaRPr lang="en-US" altLang="en-US" sz="1800" kern="0" dirty="0"/>
          </a:p>
          <a:p>
            <a:pPr marL="0" indent="0">
              <a:buNone/>
            </a:pPr>
            <a:endParaRPr lang="en-US" altLang="en-US" sz="1800" kern="0" dirty="0"/>
          </a:p>
          <a:p>
            <a:endParaRPr lang="en-US" altLang="en-US" sz="1800" b="1" kern="0" dirty="0">
              <a:sym typeface="Wingdings" panose="05000000000000000000" pitchFamily="2" charset="2"/>
            </a:endParaRPr>
          </a:p>
        </p:txBody>
      </p:sp>
      <p:pic>
        <p:nvPicPr>
          <p:cNvPr id="7" name="Picture 6">
            <a:extLst>
              <a:ext uri="{FF2B5EF4-FFF2-40B4-BE49-F238E27FC236}">
                <a16:creationId xmlns:a16="http://schemas.microsoft.com/office/drawing/2014/main" id="{84957952-04B7-4D07-9880-6598712B11AA}"/>
              </a:ext>
            </a:extLst>
          </p:cNvPr>
          <p:cNvPicPr>
            <a:picLocks noChangeAspect="1"/>
          </p:cNvPicPr>
          <p:nvPr/>
        </p:nvPicPr>
        <p:blipFill>
          <a:blip r:embed="rId3"/>
          <a:stretch>
            <a:fillRect/>
          </a:stretch>
        </p:blipFill>
        <p:spPr>
          <a:xfrm>
            <a:off x="5519936" y="4005064"/>
            <a:ext cx="3124200" cy="628650"/>
          </a:xfrm>
          <a:prstGeom prst="rect">
            <a:avLst/>
          </a:prstGeom>
        </p:spPr>
      </p:pic>
      <p:pic>
        <p:nvPicPr>
          <p:cNvPr id="11" name="Picture 10">
            <a:extLst>
              <a:ext uri="{FF2B5EF4-FFF2-40B4-BE49-F238E27FC236}">
                <a16:creationId xmlns:a16="http://schemas.microsoft.com/office/drawing/2014/main" id="{4BC2DABA-64AE-4616-96ED-68A38E78743D}"/>
              </a:ext>
            </a:extLst>
          </p:cNvPr>
          <p:cNvPicPr>
            <a:picLocks noChangeAspect="1"/>
          </p:cNvPicPr>
          <p:nvPr/>
        </p:nvPicPr>
        <p:blipFill>
          <a:blip r:embed="rId4"/>
          <a:stretch>
            <a:fillRect/>
          </a:stretch>
        </p:blipFill>
        <p:spPr>
          <a:xfrm>
            <a:off x="5469575" y="1772816"/>
            <a:ext cx="3133725" cy="638175"/>
          </a:xfrm>
          <a:prstGeom prst="rect">
            <a:avLst/>
          </a:prstGeom>
        </p:spPr>
      </p:pic>
      <p:pic>
        <p:nvPicPr>
          <p:cNvPr id="12" name="Picture 11">
            <a:extLst>
              <a:ext uri="{FF2B5EF4-FFF2-40B4-BE49-F238E27FC236}">
                <a16:creationId xmlns:a16="http://schemas.microsoft.com/office/drawing/2014/main" id="{A3AB6C94-F795-4015-A8DD-483EE1823023}"/>
              </a:ext>
            </a:extLst>
          </p:cNvPr>
          <p:cNvPicPr>
            <a:picLocks noChangeAspect="1"/>
          </p:cNvPicPr>
          <p:nvPr/>
        </p:nvPicPr>
        <p:blipFill>
          <a:blip r:embed="rId5"/>
          <a:stretch>
            <a:fillRect/>
          </a:stretch>
        </p:blipFill>
        <p:spPr>
          <a:xfrm>
            <a:off x="5469575" y="5732748"/>
            <a:ext cx="3200400" cy="666750"/>
          </a:xfrm>
          <a:prstGeom prst="rect">
            <a:avLst/>
          </a:prstGeom>
        </p:spPr>
      </p:pic>
      <p:pic>
        <p:nvPicPr>
          <p:cNvPr id="13" name="Picture 12">
            <a:extLst>
              <a:ext uri="{FF2B5EF4-FFF2-40B4-BE49-F238E27FC236}">
                <a16:creationId xmlns:a16="http://schemas.microsoft.com/office/drawing/2014/main" id="{09AAFC1F-7130-417D-B77E-A5D63D8E49E8}"/>
              </a:ext>
            </a:extLst>
          </p:cNvPr>
          <p:cNvPicPr>
            <a:picLocks noChangeAspect="1"/>
          </p:cNvPicPr>
          <p:nvPr/>
        </p:nvPicPr>
        <p:blipFill>
          <a:blip r:embed="rId6"/>
          <a:stretch>
            <a:fillRect/>
          </a:stretch>
        </p:blipFill>
        <p:spPr>
          <a:xfrm>
            <a:off x="5469575" y="3462422"/>
            <a:ext cx="3190875" cy="628650"/>
          </a:xfrm>
          <a:prstGeom prst="rect">
            <a:avLst/>
          </a:prstGeom>
        </p:spPr>
      </p:pic>
      <p:sp>
        <p:nvSpPr>
          <p:cNvPr id="14" name="Content Placeholder 2">
            <a:extLst>
              <a:ext uri="{FF2B5EF4-FFF2-40B4-BE49-F238E27FC236}">
                <a16:creationId xmlns:a16="http://schemas.microsoft.com/office/drawing/2014/main" id="{17AD67C6-47FC-4B73-944D-B6EC4D8DA2B3}"/>
              </a:ext>
            </a:extLst>
          </p:cNvPr>
          <p:cNvSpPr txBox="1">
            <a:spLocks/>
          </p:cNvSpPr>
          <p:nvPr/>
        </p:nvSpPr>
        <p:spPr>
          <a:xfrm>
            <a:off x="623393" y="3953676"/>
            <a:ext cx="4183576" cy="420181"/>
          </a:xfrm>
          <a:prstGeom prst="rect">
            <a:avLst/>
          </a:prstGeom>
          <a:solidFill>
            <a:schemeClr val="bg1">
              <a:lumMod val="85000"/>
            </a:schemeClr>
          </a:solidFill>
          <a:ln w="38100">
            <a:noFill/>
          </a:ln>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None/>
            </a:pPr>
            <a:r>
              <a:rPr lang="en-US" altLang="en-US" sz="2000" b="1" i="1" kern="0" dirty="0">
                <a:solidFill>
                  <a:srgbClr val="002060"/>
                </a:solidFill>
              </a:rPr>
              <a:t>EOV IP Workshops</a:t>
            </a:r>
          </a:p>
          <a:p>
            <a:pPr marL="0" indent="0" algn="ctr">
              <a:buNone/>
            </a:pPr>
            <a:endParaRPr lang="en-US" altLang="en-US" sz="2000" b="1" i="1" kern="0" dirty="0"/>
          </a:p>
          <a:p>
            <a:pPr marL="0" indent="0" algn="ctr">
              <a:buNone/>
            </a:pPr>
            <a:endParaRPr lang="en-US" altLang="en-US" sz="1800" b="1" kern="0" dirty="0"/>
          </a:p>
        </p:txBody>
      </p:sp>
      <p:sp>
        <p:nvSpPr>
          <p:cNvPr id="15" name="Content Placeholder 2">
            <a:extLst>
              <a:ext uri="{FF2B5EF4-FFF2-40B4-BE49-F238E27FC236}">
                <a16:creationId xmlns:a16="http://schemas.microsoft.com/office/drawing/2014/main" id="{A0922A45-24FC-4C6F-8478-3804CFB7AAAD}"/>
              </a:ext>
            </a:extLst>
          </p:cNvPr>
          <p:cNvSpPr txBox="1">
            <a:spLocks/>
          </p:cNvSpPr>
          <p:nvPr/>
        </p:nvSpPr>
        <p:spPr>
          <a:xfrm>
            <a:off x="8669975" y="2315317"/>
            <a:ext cx="3431704" cy="825651"/>
          </a:xfrm>
          <a:prstGeom prst="rect">
            <a:avLst/>
          </a:prstGeom>
          <a:ln w="38100">
            <a:noFill/>
          </a:ln>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a:buNone/>
            </a:pPr>
            <a:r>
              <a:rPr lang="en-US" altLang="en-US" sz="1600" b="1" i="1" kern="0" dirty="0"/>
              <a:t>November 2017</a:t>
            </a:r>
          </a:p>
          <a:p>
            <a:pPr marL="0" indent="0" algn="ctr">
              <a:buNone/>
            </a:pPr>
            <a:r>
              <a:rPr lang="en-US" altLang="en-US" sz="1600" b="1" i="1" kern="0" dirty="0"/>
              <a:t>Dar </a:t>
            </a:r>
            <a:r>
              <a:rPr lang="en-US" altLang="en-US" sz="1600" b="1" i="1" kern="0" dirty="0" err="1"/>
              <a:t>es</a:t>
            </a:r>
            <a:r>
              <a:rPr lang="en-US" altLang="en-US" sz="1600" b="1" i="1" kern="0" dirty="0"/>
              <a:t> Salaam, Tanzania</a:t>
            </a:r>
          </a:p>
          <a:p>
            <a:pPr marL="0" indent="0" algn="ctr">
              <a:buNone/>
            </a:pPr>
            <a:endParaRPr lang="en-US" altLang="en-US" sz="2000" b="1" i="1" kern="0" dirty="0"/>
          </a:p>
          <a:p>
            <a:pPr marL="0" indent="0" algn="ctr">
              <a:buNone/>
            </a:pPr>
            <a:endParaRPr lang="en-US" altLang="en-US" sz="1800" b="1" kern="0" dirty="0"/>
          </a:p>
        </p:txBody>
      </p:sp>
      <p:sp>
        <p:nvSpPr>
          <p:cNvPr id="16" name="Content Placeholder 2">
            <a:extLst>
              <a:ext uri="{FF2B5EF4-FFF2-40B4-BE49-F238E27FC236}">
                <a16:creationId xmlns:a16="http://schemas.microsoft.com/office/drawing/2014/main" id="{C860FF3E-E6CC-4448-B490-D7C2D30711BE}"/>
              </a:ext>
            </a:extLst>
          </p:cNvPr>
          <p:cNvSpPr txBox="1">
            <a:spLocks/>
          </p:cNvSpPr>
          <p:nvPr/>
        </p:nvSpPr>
        <p:spPr>
          <a:xfrm>
            <a:off x="8669975" y="4149080"/>
            <a:ext cx="2394577" cy="825651"/>
          </a:xfrm>
          <a:prstGeom prst="rect">
            <a:avLst/>
          </a:prstGeom>
          <a:ln w="38100">
            <a:noFill/>
          </a:ln>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None/>
            </a:pPr>
            <a:r>
              <a:rPr lang="en-US" altLang="en-US" sz="1600" b="1" i="1" kern="0" dirty="0"/>
              <a:t>June 2018</a:t>
            </a:r>
          </a:p>
          <a:p>
            <a:pPr marL="0" indent="0">
              <a:buNone/>
            </a:pPr>
            <a:r>
              <a:rPr lang="en-US" altLang="en-US" sz="1600" b="1" i="1" kern="0" dirty="0"/>
              <a:t>Santa Cruz, CA, USA</a:t>
            </a:r>
          </a:p>
          <a:p>
            <a:pPr marL="0" indent="0" algn="ctr">
              <a:buNone/>
            </a:pPr>
            <a:endParaRPr lang="en-US" altLang="en-US" sz="2000" b="1" i="1" kern="0" dirty="0"/>
          </a:p>
          <a:p>
            <a:pPr marL="0" indent="0" algn="ctr">
              <a:buNone/>
            </a:pPr>
            <a:endParaRPr lang="en-US" altLang="en-US" sz="1800" b="1" kern="0" dirty="0"/>
          </a:p>
        </p:txBody>
      </p:sp>
      <p:sp>
        <p:nvSpPr>
          <p:cNvPr id="17" name="Content Placeholder 2">
            <a:extLst>
              <a:ext uri="{FF2B5EF4-FFF2-40B4-BE49-F238E27FC236}">
                <a16:creationId xmlns:a16="http://schemas.microsoft.com/office/drawing/2014/main" id="{6AB8553D-5CEB-402D-974E-6B4A9035F242}"/>
              </a:ext>
            </a:extLst>
          </p:cNvPr>
          <p:cNvSpPr txBox="1">
            <a:spLocks/>
          </p:cNvSpPr>
          <p:nvPr/>
        </p:nvSpPr>
        <p:spPr>
          <a:xfrm>
            <a:off x="8669975" y="6131741"/>
            <a:ext cx="3431704" cy="825651"/>
          </a:xfrm>
          <a:prstGeom prst="rect">
            <a:avLst/>
          </a:prstGeom>
          <a:ln w="38100">
            <a:noFill/>
          </a:ln>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a:buNone/>
            </a:pPr>
            <a:r>
              <a:rPr lang="en-US" altLang="en-US" sz="1600" b="1" i="1" kern="0" dirty="0"/>
              <a:t>September 2018</a:t>
            </a:r>
          </a:p>
          <a:p>
            <a:pPr marL="0" indent="0" algn="ctr">
              <a:buNone/>
            </a:pPr>
            <a:r>
              <a:rPr lang="en-US" altLang="en-US" sz="1600" b="1" i="1" kern="0" dirty="0"/>
              <a:t>Hobart, Australia</a:t>
            </a:r>
          </a:p>
          <a:p>
            <a:pPr marL="0" indent="0" algn="ctr">
              <a:buNone/>
            </a:pPr>
            <a:endParaRPr lang="en-US" altLang="en-US" sz="2000" b="1" i="1" kern="0" dirty="0"/>
          </a:p>
          <a:p>
            <a:pPr marL="0" indent="0" algn="ctr">
              <a:buNone/>
            </a:pPr>
            <a:endParaRPr lang="en-US" altLang="en-US" sz="1800" b="1" kern="0" dirty="0"/>
          </a:p>
        </p:txBody>
      </p:sp>
      <p:pic>
        <p:nvPicPr>
          <p:cNvPr id="18" name="Picture 17">
            <a:extLst>
              <a:ext uri="{FF2B5EF4-FFF2-40B4-BE49-F238E27FC236}">
                <a16:creationId xmlns:a16="http://schemas.microsoft.com/office/drawing/2014/main" id="{CD0239B0-5BFE-42E1-B95A-453D54A1B9A3}"/>
              </a:ext>
            </a:extLst>
          </p:cNvPr>
          <p:cNvPicPr/>
          <p:nvPr/>
        </p:nvPicPr>
        <p:blipFill>
          <a:blip r:embed="rId7">
            <a:extLst>
              <a:ext uri="{28A0092B-C50C-407E-A947-70E740481C1C}">
                <a14:useLocalDpi xmlns:a14="http://schemas.microsoft.com/office/drawing/2010/main" val="0"/>
              </a:ext>
            </a:extLst>
          </a:blip>
          <a:stretch>
            <a:fillRect/>
          </a:stretch>
        </p:blipFill>
        <p:spPr>
          <a:xfrm>
            <a:off x="8710811" y="3140968"/>
            <a:ext cx="1795641" cy="937002"/>
          </a:xfrm>
          <a:prstGeom prst="rect">
            <a:avLst/>
          </a:prstGeom>
        </p:spPr>
      </p:pic>
      <p:pic>
        <p:nvPicPr>
          <p:cNvPr id="2" name="Picture 1">
            <a:extLst>
              <a:ext uri="{FF2B5EF4-FFF2-40B4-BE49-F238E27FC236}">
                <a16:creationId xmlns:a16="http://schemas.microsoft.com/office/drawing/2014/main" id="{CD252704-4743-4E52-B1B9-C5A98ED1EF15}"/>
              </a:ext>
            </a:extLst>
          </p:cNvPr>
          <p:cNvPicPr>
            <a:picLocks noChangeAspect="1"/>
          </p:cNvPicPr>
          <p:nvPr/>
        </p:nvPicPr>
        <p:blipFill>
          <a:blip r:embed="rId8"/>
          <a:stretch>
            <a:fillRect/>
          </a:stretch>
        </p:blipFill>
        <p:spPr>
          <a:xfrm>
            <a:off x="9085664" y="1248142"/>
            <a:ext cx="2600325" cy="1019175"/>
          </a:xfrm>
          <a:prstGeom prst="rect">
            <a:avLst/>
          </a:prstGeom>
        </p:spPr>
      </p:pic>
      <p:pic>
        <p:nvPicPr>
          <p:cNvPr id="3" name="Picture 2">
            <a:extLst>
              <a:ext uri="{FF2B5EF4-FFF2-40B4-BE49-F238E27FC236}">
                <a16:creationId xmlns:a16="http://schemas.microsoft.com/office/drawing/2014/main" id="{F12EFBE6-70AD-41CF-9DA8-CAD733E7EA37}"/>
              </a:ext>
            </a:extLst>
          </p:cNvPr>
          <p:cNvPicPr>
            <a:picLocks noChangeAspect="1"/>
          </p:cNvPicPr>
          <p:nvPr/>
        </p:nvPicPr>
        <p:blipFill>
          <a:blip r:embed="rId9"/>
          <a:stretch>
            <a:fillRect/>
          </a:stretch>
        </p:blipFill>
        <p:spPr>
          <a:xfrm>
            <a:off x="8675778" y="5339653"/>
            <a:ext cx="1597909" cy="733045"/>
          </a:xfrm>
          <a:prstGeom prst="rect">
            <a:avLst/>
          </a:prstGeom>
        </p:spPr>
      </p:pic>
      <p:pic>
        <p:nvPicPr>
          <p:cNvPr id="5" name="Picture 4">
            <a:extLst>
              <a:ext uri="{FF2B5EF4-FFF2-40B4-BE49-F238E27FC236}">
                <a16:creationId xmlns:a16="http://schemas.microsoft.com/office/drawing/2014/main" id="{4B1B0ACF-4875-48AE-9E47-AC031394D8EF}"/>
              </a:ext>
            </a:extLst>
          </p:cNvPr>
          <p:cNvPicPr>
            <a:picLocks noChangeAspect="1"/>
          </p:cNvPicPr>
          <p:nvPr/>
        </p:nvPicPr>
        <p:blipFill>
          <a:blip r:embed="rId10"/>
          <a:stretch>
            <a:fillRect/>
          </a:stretch>
        </p:blipFill>
        <p:spPr>
          <a:xfrm>
            <a:off x="10372574" y="5244370"/>
            <a:ext cx="1597909" cy="828328"/>
          </a:xfrm>
          <a:prstGeom prst="rect">
            <a:avLst/>
          </a:prstGeom>
        </p:spPr>
      </p:pic>
      <p:pic>
        <p:nvPicPr>
          <p:cNvPr id="19" name="Picture 18">
            <a:extLst>
              <a:ext uri="{FF2B5EF4-FFF2-40B4-BE49-F238E27FC236}">
                <a16:creationId xmlns:a16="http://schemas.microsoft.com/office/drawing/2014/main" id="{EDB172AD-F8AA-461E-BD2A-D967C371F0C4}"/>
              </a:ext>
            </a:extLst>
          </p:cNvPr>
          <p:cNvPicPr>
            <a:picLocks noChangeAspect="1"/>
          </p:cNvPicPr>
          <p:nvPr/>
        </p:nvPicPr>
        <p:blipFill>
          <a:blip r:embed="rId11"/>
          <a:stretch>
            <a:fillRect/>
          </a:stretch>
        </p:blipFill>
        <p:spPr>
          <a:xfrm>
            <a:off x="10704512" y="3153538"/>
            <a:ext cx="1270771" cy="969348"/>
          </a:xfrm>
          <a:prstGeom prst="rect">
            <a:avLst/>
          </a:prstGeom>
        </p:spPr>
      </p:pic>
      <p:cxnSp>
        <p:nvCxnSpPr>
          <p:cNvPr id="23" name="Straight Connector 22">
            <a:extLst>
              <a:ext uri="{FF2B5EF4-FFF2-40B4-BE49-F238E27FC236}">
                <a16:creationId xmlns:a16="http://schemas.microsoft.com/office/drawing/2014/main" id="{B566579B-AD55-45EF-BFE5-CDCEE1951062}"/>
              </a:ext>
            </a:extLst>
          </p:cNvPr>
          <p:cNvCxnSpPr/>
          <p:nvPr/>
        </p:nvCxnSpPr>
        <p:spPr bwMode="auto">
          <a:xfrm>
            <a:off x="5469575" y="2996952"/>
            <a:ext cx="6500908" cy="0"/>
          </a:xfrm>
          <a:prstGeom prst="line">
            <a:avLst/>
          </a:prstGeom>
          <a:solidFill>
            <a:schemeClr val="accent1"/>
          </a:solidFill>
          <a:ln w="38100" cap="flat" cmpd="sng" algn="ctr">
            <a:solidFill>
              <a:schemeClr val="accent1">
                <a:lumMod val="25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CA802EC-76C2-4805-976B-F967747B44D3}"/>
              </a:ext>
            </a:extLst>
          </p:cNvPr>
          <p:cNvCxnSpPr/>
          <p:nvPr/>
        </p:nvCxnSpPr>
        <p:spPr bwMode="auto">
          <a:xfrm>
            <a:off x="5447928" y="5157192"/>
            <a:ext cx="6500908" cy="0"/>
          </a:xfrm>
          <a:prstGeom prst="line">
            <a:avLst/>
          </a:prstGeom>
          <a:solidFill>
            <a:schemeClr val="accent1"/>
          </a:solidFill>
          <a:ln w="38100" cap="flat" cmpd="sng" algn="ctr">
            <a:solidFill>
              <a:schemeClr val="accent1">
                <a:lumMod val="25000"/>
              </a:schemeClr>
            </a:solidFill>
            <a:prstDash val="solid"/>
            <a:round/>
            <a:headEnd type="none" w="med" len="med"/>
            <a:tailEnd type="none" w="med" len="med"/>
          </a:ln>
          <a:effectLst/>
        </p:spPr>
      </p:cxnSp>
      <p:pic>
        <p:nvPicPr>
          <p:cNvPr id="4" name="Picture 3">
            <a:extLst>
              <a:ext uri="{FF2B5EF4-FFF2-40B4-BE49-F238E27FC236}">
                <a16:creationId xmlns:a16="http://schemas.microsoft.com/office/drawing/2014/main" id="{479B52F8-17A5-4533-9B45-C97C12C5A6E3}"/>
              </a:ext>
            </a:extLst>
          </p:cNvPr>
          <p:cNvPicPr>
            <a:picLocks noChangeAspect="1"/>
          </p:cNvPicPr>
          <p:nvPr/>
        </p:nvPicPr>
        <p:blipFill>
          <a:blip r:embed="rId12"/>
          <a:stretch>
            <a:fillRect/>
          </a:stretch>
        </p:blipFill>
        <p:spPr>
          <a:xfrm>
            <a:off x="10826337" y="4241879"/>
            <a:ext cx="1144146" cy="732852"/>
          </a:xfrm>
          <a:prstGeom prst="rect">
            <a:avLst/>
          </a:prstGeom>
        </p:spPr>
      </p:pic>
      <p:sp>
        <p:nvSpPr>
          <p:cNvPr id="26" name="Title 1">
            <a:extLst>
              <a:ext uri="{FF2B5EF4-FFF2-40B4-BE49-F238E27FC236}">
                <a16:creationId xmlns:a16="http://schemas.microsoft.com/office/drawing/2014/main" id="{559DCF15-FB21-489C-95A3-77301DC91550}"/>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a:p>
            <a:pPr algn="r"/>
            <a:r>
              <a:rPr lang="en-US" altLang="en-US" sz="2400" b="1" kern="0" dirty="0">
                <a:solidFill>
                  <a:schemeClr val="bg2">
                    <a:lumMod val="20000"/>
                    <a:lumOff val="80000"/>
                  </a:schemeClr>
                </a:solidFill>
                <a:latin typeface="Arial" panose="020B0604020202020204" pitchFamily="34" charset="0"/>
                <a:cs typeface="Arial" panose="020B0604020202020204" pitchFamily="34" charset="0"/>
              </a:rPr>
              <a:t>HIGHLIGHTS 2017/2018</a:t>
            </a:r>
          </a:p>
          <a:p>
            <a:pPr algn="r"/>
            <a:r>
              <a:rPr lang="en-US" altLang="en-US" sz="2000" b="1" kern="0" dirty="0">
                <a:solidFill>
                  <a:schemeClr val="accent5">
                    <a:lumMod val="25000"/>
                  </a:schemeClr>
                </a:solidFill>
                <a:latin typeface="Arial" panose="020B0604020202020204" pitchFamily="34" charset="0"/>
                <a:cs typeface="Arial" panose="020B0604020202020204" pitchFamily="34" charset="0"/>
              </a:rPr>
              <a:t>IMPLEMENTATION: needs, requirements and gaps</a:t>
            </a:r>
          </a:p>
          <a:p>
            <a:pPr algn="r"/>
            <a:endParaRPr lang="en-US" altLang="en-US" sz="2000" b="1" kern="0" dirty="0">
              <a:solidFill>
                <a:schemeClr val="accent5">
                  <a:lumMod val="25000"/>
                </a:schemeClr>
              </a:solidFill>
              <a:latin typeface="Arial" panose="020B0604020202020204" pitchFamily="34" charset="0"/>
              <a:cs typeface="Arial" panose="020B0604020202020204" pitchFamily="34" charset="0"/>
            </a:endParaRPr>
          </a:p>
          <a:p>
            <a:pPr algn="r"/>
            <a:endParaRPr lang="en-US" altLang="en-US" sz="2000" b="1" kern="0" dirty="0">
              <a:solidFill>
                <a:schemeClr val="accent5">
                  <a:lumMod val="25000"/>
                </a:schemeClr>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AF66B26C-4D4B-442A-9C0A-73BFA352E977}"/>
              </a:ext>
            </a:extLst>
          </p:cNvPr>
          <p:cNvPicPr>
            <a:picLocks noChangeAspect="1"/>
          </p:cNvPicPr>
          <p:nvPr/>
        </p:nvPicPr>
        <p:blipFill>
          <a:blip r:embed="rId13"/>
          <a:stretch>
            <a:fillRect/>
          </a:stretch>
        </p:blipFill>
        <p:spPr>
          <a:xfrm>
            <a:off x="263352" y="94259"/>
            <a:ext cx="2104274" cy="1052852"/>
          </a:xfrm>
          <a:prstGeom prst="rect">
            <a:avLst/>
          </a:prstGeom>
        </p:spPr>
      </p:pic>
      <p:sp>
        <p:nvSpPr>
          <p:cNvPr id="28" name="Content Placeholder 2">
            <a:extLst>
              <a:ext uri="{FF2B5EF4-FFF2-40B4-BE49-F238E27FC236}">
                <a16:creationId xmlns:a16="http://schemas.microsoft.com/office/drawing/2014/main" id="{7F25E712-2F3E-4ADE-B446-4D5876B4C845}"/>
              </a:ext>
            </a:extLst>
          </p:cNvPr>
          <p:cNvSpPr txBox="1">
            <a:spLocks/>
          </p:cNvSpPr>
          <p:nvPr/>
        </p:nvSpPr>
        <p:spPr>
          <a:xfrm>
            <a:off x="623393" y="4373857"/>
            <a:ext cx="4183576" cy="2157618"/>
          </a:xfrm>
          <a:prstGeom prst="rect">
            <a:avLst/>
          </a:prstGeom>
          <a:solidFill>
            <a:srgbClr val="F4B183"/>
          </a:solidFill>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r>
              <a:rPr lang="en-US" altLang="en-US" sz="1800" kern="0" dirty="0">
                <a:sym typeface="Wingdings" panose="05000000000000000000" pitchFamily="2" charset="2"/>
              </a:rPr>
              <a:t>Vision and mission</a:t>
            </a:r>
          </a:p>
          <a:p>
            <a:r>
              <a:rPr lang="en-US" altLang="en-US" sz="1800" kern="0" dirty="0">
                <a:sym typeface="Wingdings" panose="05000000000000000000" pitchFamily="2" charset="2"/>
              </a:rPr>
              <a:t>Needs and requirements</a:t>
            </a:r>
          </a:p>
          <a:p>
            <a:r>
              <a:rPr lang="en-US" altLang="en-US" sz="1800" kern="0" dirty="0">
                <a:sym typeface="Wingdings" panose="05000000000000000000" pitchFamily="2" charset="2"/>
              </a:rPr>
              <a:t>Capabilities</a:t>
            </a:r>
          </a:p>
          <a:p>
            <a:r>
              <a:rPr lang="en-US" altLang="en-US" sz="1800" kern="0" dirty="0">
                <a:sym typeface="Wingdings" panose="05000000000000000000" pitchFamily="2" charset="2"/>
              </a:rPr>
              <a:t>Impact - capacity development</a:t>
            </a:r>
          </a:p>
          <a:p>
            <a:r>
              <a:rPr lang="en-US" altLang="en-US" sz="1800" kern="0" dirty="0">
                <a:sym typeface="Wingdings" panose="05000000000000000000" pitchFamily="2" charset="2"/>
              </a:rPr>
              <a:t>Funding</a:t>
            </a:r>
          </a:p>
          <a:p>
            <a:r>
              <a:rPr lang="en-US" altLang="en-US" sz="1800" kern="0" dirty="0">
                <a:sym typeface="Wingdings" panose="05000000000000000000" pitchFamily="2" charset="2"/>
              </a:rPr>
              <a:t>Governance</a:t>
            </a:r>
            <a:endParaRPr lang="en-US" altLang="en-US" sz="1800" kern="0" dirty="0"/>
          </a:p>
        </p:txBody>
      </p:sp>
    </p:spTree>
    <p:extLst>
      <p:ext uri="{BB962C8B-B14F-4D97-AF65-F5344CB8AC3E}">
        <p14:creationId xmlns:p14="http://schemas.microsoft.com/office/powerpoint/2010/main" val="212197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0FA28F-451D-424C-8581-645D389815A5}"/>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a:p>
            <a:pPr algn="r"/>
            <a:r>
              <a:rPr lang="en-US" altLang="en-US" sz="2400" b="1" kern="0" dirty="0">
                <a:solidFill>
                  <a:schemeClr val="bg2">
                    <a:lumMod val="20000"/>
                    <a:lumOff val="80000"/>
                  </a:schemeClr>
                </a:solidFill>
                <a:latin typeface="Arial" panose="020B0604020202020204" pitchFamily="34" charset="0"/>
                <a:cs typeface="Arial" panose="020B0604020202020204" pitchFamily="34" charset="0"/>
              </a:rPr>
              <a:t>HIGHLIGHTS 2017/2018</a:t>
            </a:r>
          </a:p>
          <a:p>
            <a:pPr algn="r"/>
            <a:r>
              <a:rPr lang="en-US" altLang="en-US" sz="2000" b="1" kern="0" dirty="0">
                <a:solidFill>
                  <a:schemeClr val="accent5">
                    <a:lumMod val="25000"/>
                  </a:schemeClr>
                </a:solidFill>
                <a:latin typeface="Arial" panose="020B0604020202020204" pitchFamily="34" charset="0"/>
                <a:cs typeface="Arial" panose="020B0604020202020204" pitchFamily="34" charset="0"/>
              </a:rPr>
              <a:t>Challenges</a:t>
            </a:r>
          </a:p>
        </p:txBody>
      </p:sp>
      <p:pic>
        <p:nvPicPr>
          <p:cNvPr id="6" name="Picture 5">
            <a:extLst>
              <a:ext uri="{FF2B5EF4-FFF2-40B4-BE49-F238E27FC236}">
                <a16:creationId xmlns:a16="http://schemas.microsoft.com/office/drawing/2014/main" id="{F6E1D63A-7260-4DCF-A095-48B0199FDFDF}"/>
              </a:ext>
            </a:extLst>
          </p:cNvPr>
          <p:cNvPicPr>
            <a:picLocks noChangeAspect="1"/>
          </p:cNvPicPr>
          <p:nvPr/>
        </p:nvPicPr>
        <p:blipFill>
          <a:blip r:embed="rId3"/>
          <a:stretch>
            <a:fillRect/>
          </a:stretch>
        </p:blipFill>
        <p:spPr>
          <a:xfrm>
            <a:off x="263352" y="94259"/>
            <a:ext cx="2104274" cy="1052852"/>
          </a:xfrm>
          <a:prstGeom prst="rect">
            <a:avLst/>
          </a:prstGeom>
        </p:spPr>
      </p:pic>
      <p:pic>
        <p:nvPicPr>
          <p:cNvPr id="8" name="Picture 7">
            <a:extLst>
              <a:ext uri="{FF2B5EF4-FFF2-40B4-BE49-F238E27FC236}">
                <a16:creationId xmlns:a16="http://schemas.microsoft.com/office/drawing/2014/main" id="{1C81C7F7-F2D1-42A1-AAE6-6EF0DDE2E55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427375" y="2102177"/>
            <a:ext cx="8487670" cy="4203029"/>
          </a:xfrm>
          <a:prstGeom prst="rect">
            <a:avLst/>
          </a:prstGeom>
        </p:spPr>
      </p:pic>
      <p:sp>
        <p:nvSpPr>
          <p:cNvPr id="9" name="Content Placeholder 2">
            <a:extLst>
              <a:ext uri="{FF2B5EF4-FFF2-40B4-BE49-F238E27FC236}">
                <a16:creationId xmlns:a16="http://schemas.microsoft.com/office/drawing/2014/main" id="{89CC069B-583F-4515-B93E-36F927C09407}"/>
              </a:ext>
            </a:extLst>
          </p:cNvPr>
          <p:cNvSpPr txBox="1">
            <a:spLocks/>
          </p:cNvSpPr>
          <p:nvPr/>
        </p:nvSpPr>
        <p:spPr>
          <a:xfrm>
            <a:off x="864735" y="1448802"/>
            <a:ext cx="10462529" cy="420181"/>
          </a:xfrm>
          <a:prstGeom prst="rect">
            <a:avLst/>
          </a:prstGeom>
          <a:solidFill>
            <a:schemeClr val="bg1">
              <a:lumMod val="85000"/>
            </a:schemeClr>
          </a:solidFill>
          <a:ln w="38100">
            <a:noFill/>
          </a:ln>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None/>
            </a:pPr>
            <a:r>
              <a:rPr lang="en-US" altLang="en-US" sz="2000" b="1" i="1" kern="0" dirty="0">
                <a:solidFill>
                  <a:srgbClr val="002060"/>
                </a:solidFill>
              </a:rPr>
              <a:t>PROJECTED NEEDS OF THE GOOS BIOECO IPO AND OTHER COORDINATION ACTIVITIES (US$)</a:t>
            </a:r>
            <a:endParaRPr lang="en-US" altLang="en-US" sz="2000" b="1" i="1" kern="0" dirty="0"/>
          </a:p>
          <a:p>
            <a:pPr marL="0" indent="0" algn="ctr">
              <a:buNone/>
            </a:pPr>
            <a:endParaRPr lang="en-US" altLang="en-US" sz="1800" b="1" kern="0" dirty="0"/>
          </a:p>
        </p:txBody>
      </p:sp>
      <p:sp>
        <p:nvSpPr>
          <p:cNvPr id="10" name="Content Placeholder 2">
            <a:extLst>
              <a:ext uri="{FF2B5EF4-FFF2-40B4-BE49-F238E27FC236}">
                <a16:creationId xmlns:a16="http://schemas.microsoft.com/office/drawing/2014/main" id="{613D9B78-B862-4D8C-9501-D1CC8D3BF6F6}"/>
              </a:ext>
            </a:extLst>
          </p:cNvPr>
          <p:cNvSpPr txBox="1">
            <a:spLocks/>
          </p:cNvSpPr>
          <p:nvPr/>
        </p:nvSpPr>
        <p:spPr>
          <a:xfrm>
            <a:off x="8193117" y="4989018"/>
            <a:ext cx="3524402" cy="1450358"/>
          </a:xfrm>
          <a:prstGeom prst="rect">
            <a:avLst/>
          </a:prstGeom>
          <a:noFill/>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None/>
            </a:pPr>
            <a:r>
              <a:rPr lang="en-US" altLang="en-US" sz="1800" b="1" kern="0" dirty="0"/>
              <a:t>Level I: </a:t>
            </a:r>
            <a:r>
              <a:rPr lang="en-US" altLang="en-US" sz="1800" kern="0" dirty="0"/>
              <a:t>Survival</a:t>
            </a:r>
          </a:p>
          <a:p>
            <a:pPr marL="0" indent="0">
              <a:buNone/>
            </a:pPr>
            <a:r>
              <a:rPr lang="en-US" altLang="en-US" sz="1800" b="1" kern="0" dirty="0"/>
              <a:t>Level V:</a:t>
            </a:r>
            <a:r>
              <a:rPr lang="en-US" altLang="en-US" sz="1800" kern="0" dirty="0"/>
              <a:t> Full coordination</a:t>
            </a:r>
          </a:p>
          <a:p>
            <a:pPr marL="0" indent="0">
              <a:buNone/>
            </a:pPr>
            <a:r>
              <a:rPr lang="en-US" altLang="en-US" sz="1800" kern="0" dirty="0"/>
              <a:t>Currently (until 2019): Level II</a:t>
            </a:r>
          </a:p>
          <a:p>
            <a:pPr marL="0" indent="0">
              <a:buNone/>
            </a:pPr>
            <a:r>
              <a:rPr lang="en-US" altLang="en-US" sz="1800" i="1" u="sng" kern="0" dirty="0"/>
              <a:t>Does not include budget for actual observations</a:t>
            </a:r>
          </a:p>
          <a:p>
            <a:pPr marL="0" indent="0">
              <a:buNone/>
            </a:pPr>
            <a:endParaRPr lang="en-US" altLang="en-US" sz="1800" kern="0" dirty="0"/>
          </a:p>
          <a:p>
            <a:endParaRPr lang="en-US" altLang="en-US" sz="1800" b="1" kern="0" dirty="0">
              <a:sym typeface="Wingdings" panose="05000000000000000000" pitchFamily="2" charset="2"/>
            </a:endParaRPr>
          </a:p>
        </p:txBody>
      </p:sp>
    </p:spTree>
    <p:extLst>
      <p:ext uri="{BB962C8B-B14F-4D97-AF65-F5344CB8AC3E}">
        <p14:creationId xmlns:p14="http://schemas.microsoft.com/office/powerpoint/2010/main" val="320697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0FA28F-451D-424C-8581-645D389815A5}"/>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a:p>
            <a:pPr algn="r"/>
            <a:r>
              <a:rPr lang="en-US" altLang="en-US" sz="2400" b="1" kern="0" dirty="0">
                <a:solidFill>
                  <a:schemeClr val="bg2">
                    <a:lumMod val="20000"/>
                    <a:lumOff val="80000"/>
                  </a:schemeClr>
                </a:solidFill>
                <a:latin typeface="Arial" panose="020B0604020202020204" pitchFamily="34" charset="0"/>
                <a:cs typeface="Arial" panose="020B0604020202020204" pitchFamily="34" charset="0"/>
              </a:rPr>
              <a:t>HIGHLIGHTS 2017/2018</a:t>
            </a:r>
          </a:p>
          <a:p>
            <a:pPr algn="r"/>
            <a:r>
              <a:rPr lang="en-US" altLang="en-US" sz="2000" b="1" kern="0" dirty="0">
                <a:solidFill>
                  <a:schemeClr val="accent5">
                    <a:lumMod val="25000"/>
                  </a:schemeClr>
                </a:solidFill>
                <a:latin typeface="Arial" panose="020B0604020202020204" pitchFamily="34" charset="0"/>
                <a:cs typeface="Arial" panose="020B0604020202020204" pitchFamily="34" charset="0"/>
              </a:rPr>
              <a:t>Requests to the GOOS SC</a:t>
            </a:r>
          </a:p>
        </p:txBody>
      </p:sp>
      <p:pic>
        <p:nvPicPr>
          <p:cNvPr id="6" name="Picture 5">
            <a:extLst>
              <a:ext uri="{FF2B5EF4-FFF2-40B4-BE49-F238E27FC236}">
                <a16:creationId xmlns:a16="http://schemas.microsoft.com/office/drawing/2014/main" id="{F6E1D63A-7260-4DCF-A095-48B0199FDFDF}"/>
              </a:ext>
            </a:extLst>
          </p:cNvPr>
          <p:cNvPicPr>
            <a:picLocks noChangeAspect="1"/>
          </p:cNvPicPr>
          <p:nvPr/>
        </p:nvPicPr>
        <p:blipFill>
          <a:blip r:embed="rId3"/>
          <a:stretch>
            <a:fillRect/>
          </a:stretch>
        </p:blipFill>
        <p:spPr>
          <a:xfrm>
            <a:off x="263352" y="94259"/>
            <a:ext cx="2104274" cy="1052852"/>
          </a:xfrm>
          <a:prstGeom prst="rect">
            <a:avLst/>
          </a:prstGeom>
        </p:spPr>
      </p:pic>
      <p:sp>
        <p:nvSpPr>
          <p:cNvPr id="7" name="TextBox 6">
            <a:extLst>
              <a:ext uri="{FF2B5EF4-FFF2-40B4-BE49-F238E27FC236}">
                <a16:creationId xmlns:a16="http://schemas.microsoft.com/office/drawing/2014/main" id="{B39E3C8B-03E3-4779-B8E3-0AE391D4EFEB}"/>
              </a:ext>
            </a:extLst>
          </p:cNvPr>
          <p:cNvSpPr txBox="1"/>
          <p:nvPr/>
        </p:nvSpPr>
        <p:spPr>
          <a:xfrm>
            <a:off x="321672" y="1309842"/>
            <a:ext cx="11548656" cy="5324535"/>
          </a:xfrm>
          <a:prstGeom prst="rect">
            <a:avLst/>
          </a:prstGeom>
          <a:solidFill>
            <a:schemeClr val="bg1">
              <a:lumMod val="95000"/>
            </a:schemeClr>
          </a:solidFill>
          <a:ln w="28575">
            <a:solidFill>
              <a:schemeClr val="bg1">
                <a:lumMod val="50000"/>
              </a:schemeClr>
            </a:solidFill>
          </a:ln>
        </p:spPr>
        <p:txBody>
          <a:bodyPr wrap="square" rtlCol="0">
            <a:spAutoFit/>
          </a:bodyPr>
          <a:lstStyle/>
          <a:p>
            <a:pPr marL="285750" indent="-285750">
              <a:buFont typeface="Arial" panose="020B0604020202020204" pitchFamily="34" charset="0"/>
              <a:buChar char="•"/>
            </a:pPr>
            <a:r>
              <a:rPr lang="en-US" sz="2000" dirty="0">
                <a:cs typeface="Times New Roman" panose="02020603050405020304" pitchFamily="18" charset="0"/>
              </a:rPr>
              <a:t>To help invigorate the </a:t>
            </a:r>
            <a:r>
              <a:rPr lang="en-US" sz="2000" b="1" dirty="0">
                <a:cs typeface="Times New Roman" panose="02020603050405020304" pitchFamily="18" charset="0"/>
              </a:rPr>
              <a:t>GOOS GRAs </a:t>
            </a:r>
            <a:r>
              <a:rPr lang="en-US" sz="2000" dirty="0">
                <a:cs typeface="Times New Roman" panose="02020603050405020304" pitchFamily="18" charset="0"/>
              </a:rPr>
              <a:t>to support biological observations in a multidisciplinary context</a:t>
            </a:r>
          </a:p>
          <a:p>
            <a:pPr marL="285750" indent="-285750">
              <a:buFont typeface="Arial" panose="020B0604020202020204" pitchFamily="34" charset="0"/>
              <a:buChar char="•"/>
            </a:pPr>
            <a:endParaRPr lang="en-US" sz="2000" dirty="0">
              <a:cs typeface="Times New Roman" panose="02020603050405020304" pitchFamily="18" charset="0"/>
            </a:endParaRPr>
          </a:p>
          <a:p>
            <a:pPr marL="285750" indent="-285750">
              <a:buFont typeface="Arial" panose="020B0604020202020204" pitchFamily="34" charset="0"/>
              <a:buChar char="•"/>
            </a:pPr>
            <a:r>
              <a:rPr lang="en-US" sz="2000" dirty="0">
                <a:cs typeface="Times New Roman" panose="02020603050405020304" pitchFamily="18" charset="0"/>
              </a:rPr>
              <a:t>To </a:t>
            </a:r>
            <a:r>
              <a:rPr lang="en-US" sz="2000" b="1" dirty="0">
                <a:cs typeface="Times New Roman" panose="02020603050405020304" pitchFamily="18" charset="0"/>
              </a:rPr>
              <a:t>endorse “Ocean Sound</a:t>
            </a:r>
            <a:r>
              <a:rPr lang="en-US" sz="2000" dirty="0">
                <a:cs typeface="Times New Roman" panose="02020603050405020304" pitchFamily="18" charset="0"/>
              </a:rPr>
              <a:t>” as a GOOS EOV under the coordination of the </a:t>
            </a:r>
            <a:r>
              <a:rPr lang="en-US" sz="2000" dirty="0" err="1">
                <a:cs typeface="Times New Roman" panose="02020603050405020304" pitchFamily="18" charset="0"/>
              </a:rPr>
              <a:t>BioEco</a:t>
            </a:r>
            <a:r>
              <a:rPr lang="en-US" sz="2000" dirty="0">
                <a:cs typeface="Times New Roman" panose="02020603050405020304" pitchFamily="18" charset="0"/>
              </a:rPr>
              <a:t> Panel and identify the </a:t>
            </a:r>
            <a:r>
              <a:rPr lang="en-US" sz="2000" b="1" dirty="0">
                <a:cs typeface="Times New Roman" panose="02020603050405020304" pitchFamily="18" charset="0"/>
              </a:rPr>
              <a:t>IQOE group </a:t>
            </a:r>
            <a:r>
              <a:rPr lang="en-US" sz="2000" dirty="0">
                <a:cs typeface="Times New Roman" panose="02020603050405020304" pitchFamily="18" charset="0"/>
              </a:rPr>
              <a:t>as the partner in developing this network</a:t>
            </a:r>
          </a:p>
          <a:p>
            <a:pPr marL="285750" indent="-285750">
              <a:buFont typeface="Arial" panose="020B0604020202020204" pitchFamily="34" charset="0"/>
              <a:buChar char="•"/>
            </a:pPr>
            <a:endParaRPr lang="en-US" sz="2000" dirty="0">
              <a:cs typeface="Times New Roman" panose="02020603050405020304" pitchFamily="18" charset="0"/>
            </a:endParaRPr>
          </a:p>
          <a:p>
            <a:pPr marL="285750" indent="-285750">
              <a:buFont typeface="Arial" panose="020B0604020202020204" pitchFamily="34" charset="0"/>
              <a:buChar char="•"/>
            </a:pPr>
            <a:r>
              <a:rPr lang="en-US" sz="2000" dirty="0">
                <a:cs typeface="Times New Roman" panose="02020603050405020304" pitchFamily="18" charset="0"/>
              </a:rPr>
              <a:t>To use GOOS SC members expertise, connections, leadership within large organizations, access to funding to </a:t>
            </a:r>
            <a:r>
              <a:rPr lang="en-US" sz="2000" b="1" dirty="0">
                <a:cs typeface="Times New Roman" panose="02020603050405020304" pitchFamily="18" charset="0"/>
              </a:rPr>
              <a:t>help support the development of the </a:t>
            </a:r>
            <a:r>
              <a:rPr lang="en-US" sz="2000" b="1" dirty="0" err="1">
                <a:cs typeface="Times New Roman" panose="02020603050405020304" pitchFamily="18" charset="0"/>
              </a:rPr>
              <a:t>BioEco</a:t>
            </a:r>
            <a:r>
              <a:rPr lang="en-US" sz="2000" b="1" dirty="0">
                <a:cs typeface="Times New Roman" panose="02020603050405020304" pitchFamily="18" charset="0"/>
              </a:rPr>
              <a:t> EOV</a:t>
            </a:r>
            <a:r>
              <a:rPr lang="en-US" sz="2000" dirty="0">
                <a:cs typeface="Times New Roman" panose="02020603050405020304" pitchFamily="18" charset="0"/>
              </a:rPr>
              <a:t> IP plans + support continuation of IPO (e.g. </a:t>
            </a:r>
            <a:r>
              <a:rPr lang="en-US" sz="2000" b="1" dirty="0">
                <a:cs typeface="Times New Roman" panose="02020603050405020304" pitchFamily="18" charset="0"/>
              </a:rPr>
              <a:t>host workshops, provide regional experts, facilitate local to regional capacity development</a:t>
            </a:r>
            <a:r>
              <a:rPr lang="en-US" sz="2000" dirty="0">
                <a:cs typeface="Times New Roman" panose="02020603050405020304" pitchFamily="18" charset="0"/>
              </a:rPr>
              <a:t>, etc.)</a:t>
            </a:r>
          </a:p>
          <a:p>
            <a:pPr marL="285750" indent="-285750">
              <a:buFont typeface="Arial" panose="020B0604020202020204" pitchFamily="34" charset="0"/>
              <a:buChar char="•"/>
            </a:pPr>
            <a:endParaRPr lang="en-US" sz="2000" dirty="0">
              <a:cs typeface="Times New Roman" panose="02020603050405020304" pitchFamily="18" charset="0"/>
            </a:endParaRPr>
          </a:p>
          <a:p>
            <a:pPr marL="285750" indent="-285750">
              <a:buFont typeface="Arial" panose="020B0604020202020204" pitchFamily="34" charset="0"/>
              <a:buChar char="•"/>
            </a:pPr>
            <a:r>
              <a:rPr lang="en-US" sz="2000" dirty="0">
                <a:cs typeface="Times New Roman" panose="02020603050405020304" pitchFamily="18" charset="0"/>
              </a:rPr>
              <a:t>To help </a:t>
            </a:r>
            <a:r>
              <a:rPr lang="en-US" sz="2000" b="1" dirty="0">
                <a:cs typeface="Times New Roman" panose="02020603050405020304" pitchFamily="18" charset="0"/>
              </a:rPr>
              <a:t>support multidisciplinary activities </a:t>
            </a:r>
            <a:r>
              <a:rPr lang="en-US" sz="2000" dirty="0">
                <a:cs typeface="Times New Roman" panose="02020603050405020304" pitchFamily="18" charset="0"/>
              </a:rPr>
              <a:t>across the three panel themes and </a:t>
            </a:r>
            <a:r>
              <a:rPr lang="en-US" sz="2000" b="1" dirty="0">
                <a:cs typeface="Times New Roman" panose="02020603050405020304" pitchFamily="18" charset="0"/>
              </a:rPr>
              <a:t>encourage development of technologies</a:t>
            </a:r>
            <a:r>
              <a:rPr lang="en-US" sz="2000" dirty="0">
                <a:cs typeface="Times New Roman" panose="02020603050405020304" pitchFamily="18" charset="0"/>
              </a:rPr>
              <a:t> to facilitate this integration</a:t>
            </a:r>
          </a:p>
          <a:p>
            <a:pPr marL="285750" indent="-285750">
              <a:buFont typeface="Arial" panose="020B0604020202020204" pitchFamily="34" charset="0"/>
              <a:buChar char="•"/>
            </a:pPr>
            <a:endParaRPr lang="en-US" sz="2000" dirty="0">
              <a:cs typeface="Times New Roman" panose="02020603050405020304" pitchFamily="18" charset="0"/>
            </a:endParaRPr>
          </a:p>
          <a:p>
            <a:pPr marL="285750" indent="-285750">
              <a:buFont typeface="Arial" panose="020B0604020202020204" pitchFamily="34" charset="0"/>
              <a:buChar char="•"/>
            </a:pPr>
            <a:r>
              <a:rPr lang="en-US" sz="2000" dirty="0">
                <a:cs typeface="Times New Roman" panose="02020603050405020304" pitchFamily="18" charset="0"/>
              </a:rPr>
              <a:t>To further </a:t>
            </a:r>
            <a:r>
              <a:rPr lang="en-US" sz="2000" b="1" dirty="0">
                <a:cs typeface="Times New Roman" panose="02020603050405020304" pitchFamily="18" charset="0"/>
              </a:rPr>
              <a:t>develop strategic linkage with other IOC initiatives </a:t>
            </a:r>
            <a:r>
              <a:rPr lang="en-US" sz="2000" dirty="0">
                <a:cs typeface="Times New Roman" panose="02020603050405020304" pitchFamily="18" charset="0"/>
              </a:rPr>
              <a:t>especially UN Decade</a:t>
            </a:r>
          </a:p>
          <a:p>
            <a:pPr marL="285750" indent="-285750">
              <a:buFont typeface="Arial" panose="020B0604020202020204" pitchFamily="34" charset="0"/>
              <a:buChar char="•"/>
            </a:pPr>
            <a:endParaRPr lang="en-US" sz="2000" dirty="0">
              <a:cs typeface="Times New Roman" panose="02020603050405020304" pitchFamily="18" charset="0"/>
            </a:endParaRPr>
          </a:p>
          <a:p>
            <a:pPr marL="285750" indent="-285750">
              <a:buFont typeface="Arial" panose="020B0604020202020204" pitchFamily="34" charset="0"/>
              <a:buChar char="•"/>
            </a:pPr>
            <a:r>
              <a:rPr lang="en-US" sz="2000" dirty="0">
                <a:cs typeface="Times New Roman" panose="02020603050405020304" pitchFamily="18" charset="0"/>
              </a:rPr>
              <a:t>To help </a:t>
            </a:r>
            <a:r>
              <a:rPr lang="en-US" sz="2000" b="1" dirty="0">
                <a:cs typeface="Times New Roman" panose="02020603050405020304" pitchFamily="18" charset="0"/>
              </a:rPr>
              <a:t>improve communication with stakeholders </a:t>
            </a:r>
            <a:r>
              <a:rPr lang="en-US" sz="2000" dirty="0">
                <a:cs typeface="Times New Roman" panose="02020603050405020304" pitchFamily="18" charset="0"/>
              </a:rPr>
              <a:t>(e.g. industry, the conservation community, policy): potentials to </a:t>
            </a:r>
            <a:r>
              <a:rPr lang="en-US" sz="2000" b="1" dirty="0">
                <a:cs typeface="Times New Roman" panose="02020603050405020304" pitchFamily="18" charset="0"/>
              </a:rPr>
              <a:t>fill the current gaps of Aichi Targets and SDG14 Indicators </a:t>
            </a:r>
            <a:r>
              <a:rPr lang="en-US" sz="2000" dirty="0">
                <a:cs typeface="Times New Roman" panose="02020603050405020304" pitchFamily="18" charset="0"/>
              </a:rPr>
              <a:t>(e.g. the Biodiversity Indicator Partnership (BIP), World Conservation Monitoring Center (WCMC)</a:t>
            </a:r>
          </a:p>
        </p:txBody>
      </p:sp>
    </p:spTree>
    <p:extLst>
      <p:ext uri="{BB962C8B-B14F-4D97-AF65-F5344CB8AC3E}">
        <p14:creationId xmlns:p14="http://schemas.microsoft.com/office/powerpoint/2010/main" val="68275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600" y="4509120"/>
            <a:ext cx="9145016" cy="1218617"/>
          </a:xfrm>
          <a:prstGeom prst="rect">
            <a:avLst/>
          </a:prstGeom>
        </p:spPr>
      </p:pic>
      <p:pic>
        <p:nvPicPr>
          <p:cNvPr id="10" name="Picture 9">
            <a:extLst>
              <a:ext uri="{FF2B5EF4-FFF2-40B4-BE49-F238E27FC236}">
                <a16:creationId xmlns:a16="http://schemas.microsoft.com/office/drawing/2014/main" id="{6BE9DB52-B3A2-44FA-8648-AA3EC968D5CD}"/>
              </a:ext>
            </a:extLst>
          </p:cNvPr>
          <p:cNvPicPr>
            <a:picLocks noChangeAspect="1"/>
          </p:cNvPicPr>
          <p:nvPr/>
        </p:nvPicPr>
        <p:blipFill>
          <a:blip r:embed="rId3"/>
          <a:stretch>
            <a:fillRect/>
          </a:stretch>
        </p:blipFill>
        <p:spPr>
          <a:xfrm>
            <a:off x="915710" y="4725144"/>
            <a:ext cx="1363866" cy="796651"/>
          </a:xfrm>
          <a:prstGeom prst="rect">
            <a:avLst/>
          </a:prstGeom>
        </p:spPr>
      </p:pic>
      <p:pic>
        <p:nvPicPr>
          <p:cNvPr id="4" name="Picture 3">
            <a:extLst>
              <a:ext uri="{FF2B5EF4-FFF2-40B4-BE49-F238E27FC236}">
                <a16:creationId xmlns:a16="http://schemas.microsoft.com/office/drawing/2014/main" id="{447849AA-86EF-4D82-8F30-E6908F8017A5}"/>
              </a:ext>
            </a:extLst>
          </p:cNvPr>
          <p:cNvPicPr>
            <a:picLocks noChangeAspect="1"/>
          </p:cNvPicPr>
          <p:nvPr/>
        </p:nvPicPr>
        <p:blipFill>
          <a:blip r:embed="rId4"/>
          <a:stretch>
            <a:fillRect/>
          </a:stretch>
        </p:blipFill>
        <p:spPr>
          <a:xfrm>
            <a:off x="-96688" y="5599952"/>
            <a:ext cx="12299053" cy="1268760"/>
          </a:xfrm>
          <a:prstGeom prst="rect">
            <a:avLst/>
          </a:prstGeom>
        </p:spPr>
      </p:pic>
      <p:sp>
        <p:nvSpPr>
          <p:cNvPr id="8" name="Content Placeholder 2"/>
          <p:cNvSpPr txBox="1">
            <a:spLocks/>
          </p:cNvSpPr>
          <p:nvPr/>
        </p:nvSpPr>
        <p:spPr>
          <a:xfrm>
            <a:off x="7248128" y="1281504"/>
            <a:ext cx="4943872" cy="2265559"/>
          </a:xfrm>
          <a:prstGeom prst="rect">
            <a:avLst/>
          </a:prstGeom>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None/>
            </a:pPr>
            <a:r>
              <a:rPr lang="en-US" altLang="en-US" sz="1600" i="1" kern="0" dirty="0"/>
              <a:t>Valerie Allain – Pacific Community – New Caledonia</a:t>
            </a:r>
          </a:p>
          <a:p>
            <a:pPr marL="0" indent="0">
              <a:buNone/>
            </a:pPr>
            <a:r>
              <a:rPr lang="en-US" altLang="en-US" sz="1600" i="1" kern="0" dirty="0"/>
              <a:t>Sonia Batten – SAHFOS - Canada</a:t>
            </a:r>
          </a:p>
          <a:p>
            <a:pPr marL="0" indent="0">
              <a:buNone/>
            </a:pPr>
            <a:r>
              <a:rPr lang="en-US" altLang="en-US" sz="1600" i="1" kern="0" dirty="0"/>
              <a:t>Lisandro Benedetti-</a:t>
            </a:r>
            <a:r>
              <a:rPr lang="en-US" altLang="en-US" sz="1600" i="1" kern="0" dirty="0" err="1"/>
              <a:t>Cechi</a:t>
            </a:r>
            <a:r>
              <a:rPr lang="en-US" altLang="en-US" sz="1600" i="1" kern="0" dirty="0"/>
              <a:t> –UP - Italy</a:t>
            </a:r>
          </a:p>
          <a:p>
            <a:pPr marL="0" indent="0">
              <a:buNone/>
            </a:pPr>
            <a:r>
              <a:rPr lang="en-US" altLang="en-US" sz="1600" i="1" kern="0" dirty="0" err="1"/>
              <a:t>Sanae</a:t>
            </a:r>
            <a:r>
              <a:rPr lang="en-US" altLang="en-US" sz="1600" i="1" kern="0" dirty="0"/>
              <a:t> Chiba – JAMSTEC – Japan</a:t>
            </a:r>
          </a:p>
          <a:p>
            <a:pPr marL="0" indent="0">
              <a:buNone/>
            </a:pPr>
            <a:r>
              <a:rPr lang="en-US" altLang="en-US" sz="1600" i="1" kern="0" dirty="0"/>
              <a:t>Dan Costa – UCSC - USA</a:t>
            </a:r>
          </a:p>
          <a:p>
            <a:pPr marL="0" indent="0">
              <a:buNone/>
            </a:pPr>
            <a:r>
              <a:rPr lang="en-US" altLang="en-US" sz="1600" i="1" kern="0" dirty="0"/>
              <a:t>Emmett Duffy – Smithsonian - USA</a:t>
            </a:r>
          </a:p>
          <a:p>
            <a:pPr marL="0" indent="0">
              <a:buNone/>
            </a:pPr>
            <a:r>
              <a:rPr lang="en-US" altLang="en-US" sz="1600" i="1" kern="0" dirty="0"/>
              <a:t>Raphael </a:t>
            </a:r>
            <a:r>
              <a:rPr lang="en-US" altLang="en-US" sz="1600" i="1" kern="0" dirty="0" err="1"/>
              <a:t>Kudela</a:t>
            </a:r>
            <a:r>
              <a:rPr lang="en-US" altLang="en-US" sz="1600" i="1" kern="0" dirty="0"/>
              <a:t> – UCSC - USA</a:t>
            </a:r>
          </a:p>
          <a:p>
            <a:pPr marL="0" indent="0">
              <a:buNone/>
            </a:pPr>
            <a:r>
              <a:rPr lang="en-US" altLang="en-US" sz="1600" i="1" kern="0" dirty="0"/>
              <a:t>Frank Muller-</a:t>
            </a:r>
            <a:r>
              <a:rPr lang="en-US" altLang="en-US" sz="1600" i="1" kern="0" dirty="0" err="1"/>
              <a:t>Karger</a:t>
            </a:r>
            <a:r>
              <a:rPr lang="en-US" altLang="en-US" sz="1600" i="1" kern="0" dirty="0"/>
              <a:t> – USF - USA</a:t>
            </a:r>
          </a:p>
          <a:p>
            <a:pPr marL="0" indent="0">
              <a:buNone/>
            </a:pPr>
            <a:r>
              <a:rPr lang="en-US" altLang="en-US" sz="1600" i="1" kern="0" dirty="0"/>
              <a:t>David </a:t>
            </a:r>
            <a:r>
              <a:rPr lang="en-US" altLang="en-US" sz="1600" i="1" kern="0" dirty="0" err="1"/>
              <a:t>Obura</a:t>
            </a:r>
            <a:r>
              <a:rPr lang="en-US" altLang="en-US" sz="1600" i="1" kern="0" dirty="0"/>
              <a:t> – CORDIO – Kenya</a:t>
            </a:r>
          </a:p>
          <a:p>
            <a:pPr marL="0" indent="0">
              <a:buNone/>
            </a:pPr>
            <a:r>
              <a:rPr lang="en-US" altLang="en-US" sz="1600" i="1" kern="0" dirty="0"/>
              <a:t>Lisa Maria </a:t>
            </a:r>
            <a:r>
              <a:rPr lang="en-US" altLang="en-US" sz="1600" i="1" kern="0" dirty="0" err="1"/>
              <a:t>Rebelo</a:t>
            </a:r>
            <a:r>
              <a:rPr lang="en-US" altLang="en-US" sz="1600" i="1" kern="0" dirty="0"/>
              <a:t> – IWMI - Lao</a:t>
            </a:r>
          </a:p>
          <a:p>
            <a:pPr marL="0" indent="0">
              <a:buNone/>
            </a:pPr>
            <a:r>
              <a:rPr lang="en-US" altLang="en-US" sz="1600" i="1" kern="0" dirty="0" err="1"/>
              <a:t>Yunne</a:t>
            </a:r>
            <a:r>
              <a:rPr lang="en-US" altLang="en-US" sz="1600" i="1" kern="0" dirty="0"/>
              <a:t> Shin – IRD - France</a:t>
            </a:r>
          </a:p>
          <a:p>
            <a:pPr marL="0" indent="0">
              <a:buNone/>
            </a:pPr>
            <a:endParaRPr lang="en-US" altLang="en-US" sz="2000" kern="0" dirty="0"/>
          </a:p>
        </p:txBody>
      </p:sp>
      <p:sp>
        <p:nvSpPr>
          <p:cNvPr id="9" name="Rectangle 3"/>
          <p:cNvSpPr txBox="1">
            <a:spLocks noChangeArrowheads="1"/>
          </p:cNvSpPr>
          <p:nvPr/>
        </p:nvSpPr>
        <p:spPr>
          <a:xfrm>
            <a:off x="-2977008" y="1389616"/>
            <a:ext cx="8828901" cy="504056"/>
          </a:xfrm>
          <a:prstGeom prst="rect">
            <a:avLst/>
          </a:prstGeom>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r">
              <a:buNone/>
            </a:pPr>
            <a:r>
              <a:rPr lang="en-US" sz="2000" b="1" i="1" kern="0" dirty="0"/>
              <a:t>Chairs: Nic </a:t>
            </a:r>
            <a:r>
              <a:rPr lang="en-US" sz="2000" b="1" i="1" kern="0" dirty="0" err="1"/>
              <a:t>Bax</a:t>
            </a:r>
            <a:r>
              <a:rPr lang="en-US" sz="2000" b="1" i="1" kern="0" dirty="0"/>
              <a:t> and Daniel Dunn</a:t>
            </a:r>
          </a:p>
          <a:p>
            <a:pPr marL="0" indent="0" algn="r">
              <a:buNone/>
            </a:pPr>
            <a:r>
              <a:rPr lang="en-US" sz="2000" b="1" i="1" kern="0" dirty="0"/>
              <a:t>Project Officer: Patricia </a:t>
            </a:r>
            <a:r>
              <a:rPr lang="en-US" sz="2000" b="1" i="1" kern="0" dirty="0" err="1"/>
              <a:t>Miloslavich</a:t>
            </a:r>
            <a:endParaRPr lang="en-US" sz="2000" b="1" i="1" kern="0" dirty="0"/>
          </a:p>
          <a:p>
            <a:pPr marL="0" indent="0" algn="r">
              <a:buNone/>
            </a:pPr>
            <a:r>
              <a:rPr lang="en-US" sz="2000" b="1" i="1" kern="0" dirty="0"/>
              <a:t>Secretariat: Ward </a:t>
            </a:r>
            <a:r>
              <a:rPr lang="en-US" sz="2000" b="1" i="1" kern="0" dirty="0" err="1"/>
              <a:t>Appeltans</a:t>
            </a:r>
            <a:endParaRPr lang="en-US" sz="2000" b="1" i="1" kern="0" dirty="0"/>
          </a:p>
          <a:p>
            <a:pPr marL="0" indent="0" algn="r">
              <a:buNone/>
            </a:pPr>
            <a:endParaRPr lang="en-US" sz="2000" b="1" i="1" kern="0" dirty="0"/>
          </a:p>
          <a:p>
            <a:pPr marL="0" indent="0" algn="r">
              <a:buNone/>
            </a:pPr>
            <a:r>
              <a:rPr lang="en-US" sz="2000" b="1" i="1" kern="0" dirty="0"/>
              <a:t>http://goosocean.org/</a:t>
            </a:r>
          </a:p>
          <a:p>
            <a:pPr marL="0" indent="0" algn="r">
              <a:buNone/>
            </a:pPr>
            <a:endParaRPr lang="en-US" kern="0" dirty="0"/>
          </a:p>
        </p:txBody>
      </p:sp>
      <p:pic>
        <p:nvPicPr>
          <p:cNvPr id="13" name="Picture 12">
            <a:extLst>
              <a:ext uri="{FF2B5EF4-FFF2-40B4-BE49-F238E27FC236}">
                <a16:creationId xmlns:a16="http://schemas.microsoft.com/office/drawing/2014/main" id="{D4EDB382-2DC6-4778-BDAF-839FD72A8A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368" y="5874292"/>
            <a:ext cx="1371581" cy="720080"/>
          </a:xfrm>
          <a:prstGeom prst="rect">
            <a:avLst/>
          </a:prstGeom>
        </p:spPr>
      </p:pic>
      <p:sp>
        <p:nvSpPr>
          <p:cNvPr id="12" name="Title 1">
            <a:extLst>
              <a:ext uri="{FF2B5EF4-FFF2-40B4-BE49-F238E27FC236}">
                <a16:creationId xmlns:a16="http://schemas.microsoft.com/office/drawing/2014/main" id="{B6E9C5E2-B653-4397-B22D-374D19D8C52A}"/>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a:p>
            <a:pPr algn="r"/>
            <a:r>
              <a:rPr lang="en-US" altLang="en-US" sz="2400" b="1" kern="0" dirty="0">
                <a:solidFill>
                  <a:schemeClr val="bg2">
                    <a:lumMod val="20000"/>
                    <a:lumOff val="80000"/>
                  </a:schemeClr>
                </a:solidFill>
                <a:latin typeface="Arial" panose="020B0604020202020204" pitchFamily="34" charset="0"/>
                <a:cs typeface="Arial" panose="020B0604020202020204" pitchFamily="34" charset="0"/>
              </a:rPr>
              <a:t>HIGHLIGHTS 2017/2018</a:t>
            </a:r>
          </a:p>
        </p:txBody>
      </p:sp>
      <p:pic>
        <p:nvPicPr>
          <p:cNvPr id="14" name="Picture 13">
            <a:extLst>
              <a:ext uri="{FF2B5EF4-FFF2-40B4-BE49-F238E27FC236}">
                <a16:creationId xmlns:a16="http://schemas.microsoft.com/office/drawing/2014/main" id="{E4591322-81E8-43E0-BE1A-5398751AF421}"/>
              </a:ext>
            </a:extLst>
          </p:cNvPr>
          <p:cNvPicPr>
            <a:picLocks noChangeAspect="1"/>
          </p:cNvPicPr>
          <p:nvPr/>
        </p:nvPicPr>
        <p:blipFill>
          <a:blip r:embed="rId6"/>
          <a:stretch>
            <a:fillRect/>
          </a:stretch>
        </p:blipFill>
        <p:spPr>
          <a:xfrm>
            <a:off x="263352" y="94259"/>
            <a:ext cx="2104274" cy="1052852"/>
          </a:xfrm>
          <a:prstGeom prst="rect">
            <a:avLst/>
          </a:prstGeom>
        </p:spPr>
      </p:pic>
    </p:spTree>
    <p:extLst>
      <p:ext uri="{BB962C8B-B14F-4D97-AF65-F5344CB8AC3E}">
        <p14:creationId xmlns:p14="http://schemas.microsoft.com/office/powerpoint/2010/main" val="283018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653B0-A3DB-49E1-97F7-4AD1DAE84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107" y="773001"/>
            <a:ext cx="2741586" cy="5994523"/>
          </a:xfrm>
          <a:prstGeom prst="rect">
            <a:avLst/>
          </a:prstGeom>
        </p:spPr>
      </p:pic>
      <p:pic>
        <p:nvPicPr>
          <p:cNvPr id="5" name="Picture 4">
            <a:extLst>
              <a:ext uri="{FF2B5EF4-FFF2-40B4-BE49-F238E27FC236}">
                <a16:creationId xmlns:a16="http://schemas.microsoft.com/office/drawing/2014/main" id="{EF65441C-0952-49F8-AA08-616975B64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5298" y="27761"/>
            <a:ext cx="2263927" cy="1176640"/>
          </a:xfrm>
          <a:prstGeom prst="rect">
            <a:avLst/>
          </a:prstGeom>
        </p:spPr>
      </p:pic>
      <p:sp>
        <p:nvSpPr>
          <p:cNvPr id="6" name="TextBox 5">
            <a:extLst>
              <a:ext uri="{FF2B5EF4-FFF2-40B4-BE49-F238E27FC236}">
                <a16:creationId xmlns:a16="http://schemas.microsoft.com/office/drawing/2014/main" id="{EC57592A-D9C7-4321-B881-9A072D87A7E2}"/>
              </a:ext>
            </a:extLst>
          </p:cNvPr>
          <p:cNvSpPr txBox="1"/>
          <p:nvPr/>
        </p:nvSpPr>
        <p:spPr>
          <a:xfrm>
            <a:off x="2554188" y="3262430"/>
            <a:ext cx="1444392" cy="1015663"/>
          </a:xfrm>
          <a:prstGeom prst="rect">
            <a:avLst/>
          </a:prstGeom>
          <a:solidFill>
            <a:srgbClr val="00C0BC"/>
          </a:solidFill>
          <a:ln w="28575">
            <a:solidFill>
              <a:schemeClr val="bg1">
                <a:lumMod val="50000"/>
              </a:schemeClr>
            </a:solidFill>
          </a:ln>
        </p:spPr>
        <p:txBody>
          <a:bodyPr wrap="square" rtlCol="0">
            <a:spAutoFit/>
          </a:bodyPr>
          <a:lstStyle/>
          <a:p>
            <a:pPr marL="285750" indent="-285750">
              <a:buFont typeface="Arial" panose="020B0604020202020204" pitchFamily="34" charset="0"/>
              <a:buChar char="•"/>
            </a:pPr>
            <a:r>
              <a:rPr lang="en-US" sz="2000" dirty="0">
                <a:cs typeface="Times New Roman" panose="02020603050405020304" pitchFamily="18" charset="0"/>
              </a:rPr>
              <a:t>Science</a:t>
            </a:r>
          </a:p>
          <a:p>
            <a:pPr marL="285750" indent="-285750">
              <a:buFont typeface="Arial" panose="020B0604020202020204" pitchFamily="34" charset="0"/>
              <a:buChar char="•"/>
            </a:pPr>
            <a:r>
              <a:rPr lang="en-US" sz="2000" dirty="0">
                <a:cs typeface="Times New Roman" panose="02020603050405020304" pitchFamily="18" charset="0"/>
              </a:rPr>
              <a:t>Policy</a:t>
            </a:r>
          </a:p>
          <a:p>
            <a:pPr marL="285750" indent="-285750">
              <a:buFont typeface="Arial" panose="020B0604020202020204" pitchFamily="34" charset="0"/>
              <a:buChar char="•"/>
            </a:pPr>
            <a:r>
              <a:rPr lang="en-US" sz="2000" dirty="0">
                <a:cs typeface="Times New Roman" panose="02020603050405020304" pitchFamily="18" charset="0"/>
              </a:rPr>
              <a:t>GCOS</a:t>
            </a:r>
            <a:endParaRPr lang="en-US" sz="1200" dirty="0">
              <a:cs typeface="Times New Roman" panose="02020603050405020304" pitchFamily="18" charset="0"/>
            </a:endParaRPr>
          </a:p>
        </p:txBody>
      </p:sp>
      <p:pic>
        <p:nvPicPr>
          <p:cNvPr id="7" name="Picture 6">
            <a:extLst>
              <a:ext uri="{FF2B5EF4-FFF2-40B4-BE49-F238E27FC236}">
                <a16:creationId xmlns:a16="http://schemas.microsoft.com/office/drawing/2014/main" id="{BF0DF8F7-1B32-4512-A3E4-3314AB77F1E1}"/>
              </a:ext>
            </a:extLst>
          </p:cNvPr>
          <p:cNvPicPr>
            <a:picLocks noChangeAspect="1"/>
          </p:cNvPicPr>
          <p:nvPr/>
        </p:nvPicPr>
        <p:blipFill>
          <a:blip r:embed="rId4"/>
          <a:stretch>
            <a:fillRect/>
          </a:stretch>
        </p:blipFill>
        <p:spPr>
          <a:xfrm>
            <a:off x="8045624" y="1409340"/>
            <a:ext cx="3916990" cy="2007254"/>
          </a:xfrm>
          <a:prstGeom prst="rect">
            <a:avLst/>
          </a:prstGeom>
          <a:ln w="28575">
            <a:solidFill>
              <a:schemeClr val="bg1">
                <a:lumMod val="50000"/>
              </a:schemeClr>
            </a:solidFill>
          </a:ln>
        </p:spPr>
      </p:pic>
      <p:sp>
        <p:nvSpPr>
          <p:cNvPr id="8" name="TextBox 7">
            <a:extLst>
              <a:ext uri="{FF2B5EF4-FFF2-40B4-BE49-F238E27FC236}">
                <a16:creationId xmlns:a16="http://schemas.microsoft.com/office/drawing/2014/main" id="{58B1F58B-4339-42E0-8F3F-4A6CDE5DD2B1}"/>
              </a:ext>
            </a:extLst>
          </p:cNvPr>
          <p:cNvSpPr txBox="1"/>
          <p:nvPr/>
        </p:nvSpPr>
        <p:spPr>
          <a:xfrm>
            <a:off x="194900" y="187750"/>
            <a:ext cx="7480467" cy="830997"/>
          </a:xfrm>
          <a:prstGeom prst="rect">
            <a:avLst/>
          </a:prstGeom>
          <a:noFill/>
        </p:spPr>
        <p:txBody>
          <a:bodyPr wrap="square" rtlCol="0">
            <a:spAutoFit/>
          </a:bodyPr>
          <a:lstStyle/>
          <a:p>
            <a:r>
              <a:rPr lang="en-US" sz="2400" b="1" i="1" dirty="0">
                <a:cs typeface="Times New Roman" panose="02020603050405020304" pitchFamily="18" charset="0"/>
              </a:rPr>
              <a:t>GOOS – </a:t>
            </a:r>
            <a:r>
              <a:rPr lang="en-US" sz="2400" b="1" i="1" dirty="0" err="1">
                <a:cs typeface="Times New Roman" panose="02020603050405020304" pitchFamily="18" charset="0"/>
              </a:rPr>
              <a:t>BioEco</a:t>
            </a:r>
            <a:endParaRPr lang="en-US" sz="2400" b="1" i="1" dirty="0">
              <a:cs typeface="Times New Roman" panose="02020603050405020304" pitchFamily="18" charset="0"/>
            </a:endParaRPr>
          </a:p>
          <a:p>
            <a:r>
              <a:rPr lang="en-US" sz="2400" b="1" dirty="0">
                <a:solidFill>
                  <a:srgbClr val="333399"/>
                </a:solidFill>
                <a:cs typeface="Times New Roman" panose="02020603050405020304" pitchFamily="18" charset="0"/>
              </a:rPr>
              <a:t>HIGHLIGHTS 2017/2018</a:t>
            </a:r>
          </a:p>
        </p:txBody>
      </p:sp>
      <p:sp>
        <p:nvSpPr>
          <p:cNvPr id="9" name="TextBox 8">
            <a:extLst>
              <a:ext uri="{FF2B5EF4-FFF2-40B4-BE49-F238E27FC236}">
                <a16:creationId xmlns:a16="http://schemas.microsoft.com/office/drawing/2014/main" id="{5429E00F-29E9-460A-9260-5F0180DC2B30}"/>
              </a:ext>
            </a:extLst>
          </p:cNvPr>
          <p:cNvSpPr txBox="1"/>
          <p:nvPr/>
        </p:nvSpPr>
        <p:spPr>
          <a:xfrm>
            <a:off x="8076184" y="4332445"/>
            <a:ext cx="3202566" cy="1015663"/>
          </a:xfrm>
          <a:prstGeom prst="rect">
            <a:avLst/>
          </a:prstGeom>
          <a:solidFill>
            <a:srgbClr val="00C0BC"/>
          </a:solidFill>
          <a:ln w="28575">
            <a:solidFill>
              <a:schemeClr val="bg1">
                <a:lumMod val="50000"/>
              </a:schemeClr>
            </a:solidFill>
          </a:ln>
        </p:spPr>
        <p:txBody>
          <a:bodyPr wrap="square" rtlCol="0">
            <a:spAutoFit/>
          </a:bodyPr>
          <a:lstStyle/>
          <a:p>
            <a:pPr marL="285750" indent="-285750">
              <a:buFont typeface="Arial" panose="020B0604020202020204" pitchFamily="34" charset="0"/>
              <a:buChar char="•"/>
            </a:pPr>
            <a:r>
              <a:rPr lang="en-US" sz="2000" dirty="0">
                <a:cs typeface="Times New Roman" panose="02020603050405020304" pitchFamily="18" charset="0"/>
              </a:rPr>
              <a:t>Disciplines</a:t>
            </a:r>
          </a:p>
          <a:p>
            <a:pPr marL="285750" indent="-285750">
              <a:buFont typeface="Arial" panose="020B0604020202020204" pitchFamily="34" charset="0"/>
              <a:buChar char="•"/>
            </a:pPr>
            <a:r>
              <a:rPr lang="en-US" sz="2000" dirty="0">
                <a:cs typeface="Times New Roman" panose="02020603050405020304" pitchFamily="18" charset="0"/>
              </a:rPr>
              <a:t>Networks</a:t>
            </a:r>
          </a:p>
          <a:p>
            <a:pPr marL="285750" indent="-285750">
              <a:buFont typeface="Arial" panose="020B0604020202020204" pitchFamily="34" charset="0"/>
              <a:buChar char="•"/>
            </a:pPr>
            <a:r>
              <a:rPr lang="en-US" sz="2000" dirty="0">
                <a:cs typeface="Times New Roman" panose="02020603050405020304" pitchFamily="18" charset="0"/>
              </a:rPr>
              <a:t>Communities of practice</a:t>
            </a:r>
            <a:endParaRPr lang="en-US" sz="1200" dirty="0">
              <a:cs typeface="Times New Roman" panose="02020603050405020304" pitchFamily="18" charset="0"/>
            </a:endParaRPr>
          </a:p>
        </p:txBody>
      </p:sp>
      <p:sp>
        <p:nvSpPr>
          <p:cNvPr id="10" name="TextBox 9">
            <a:extLst>
              <a:ext uri="{FF2B5EF4-FFF2-40B4-BE49-F238E27FC236}">
                <a16:creationId xmlns:a16="http://schemas.microsoft.com/office/drawing/2014/main" id="{928D3F5A-42FB-4BCC-9572-ED4986B0726D}"/>
              </a:ext>
            </a:extLst>
          </p:cNvPr>
          <p:cNvSpPr txBox="1"/>
          <p:nvPr/>
        </p:nvSpPr>
        <p:spPr>
          <a:xfrm>
            <a:off x="2113755" y="1211598"/>
            <a:ext cx="1926814" cy="400110"/>
          </a:xfrm>
          <a:prstGeom prst="rect">
            <a:avLst/>
          </a:prstGeom>
          <a:solidFill>
            <a:schemeClr val="accent1">
              <a:lumMod val="40000"/>
              <a:lumOff val="60000"/>
            </a:schemeClr>
          </a:solidFill>
          <a:ln w="28575">
            <a:solidFill>
              <a:schemeClr val="bg1">
                <a:lumMod val="50000"/>
              </a:schemeClr>
            </a:solidFill>
          </a:ln>
        </p:spPr>
        <p:txBody>
          <a:bodyPr wrap="square" rtlCol="0">
            <a:spAutoFit/>
          </a:bodyPr>
          <a:lstStyle/>
          <a:p>
            <a:r>
              <a:rPr lang="en-US" sz="2000" dirty="0">
                <a:cs typeface="Times New Roman" panose="02020603050405020304" pitchFamily="18" charset="0"/>
              </a:rPr>
              <a:t>GOOS Program</a:t>
            </a:r>
            <a:endParaRPr lang="en-US" sz="1400" dirty="0">
              <a:cs typeface="Times New Roman" panose="02020603050405020304" pitchFamily="18" charset="0"/>
            </a:endParaRPr>
          </a:p>
        </p:txBody>
      </p:sp>
      <p:sp>
        <p:nvSpPr>
          <p:cNvPr id="11" name="TextBox 10">
            <a:extLst>
              <a:ext uri="{FF2B5EF4-FFF2-40B4-BE49-F238E27FC236}">
                <a16:creationId xmlns:a16="http://schemas.microsoft.com/office/drawing/2014/main" id="{EB8C7622-FDCB-48A4-B15D-313B8E7B06A5}"/>
              </a:ext>
            </a:extLst>
          </p:cNvPr>
          <p:cNvSpPr txBox="1"/>
          <p:nvPr/>
        </p:nvSpPr>
        <p:spPr>
          <a:xfrm>
            <a:off x="663317" y="5675827"/>
            <a:ext cx="3535497" cy="400110"/>
          </a:xfrm>
          <a:prstGeom prst="rect">
            <a:avLst/>
          </a:prstGeom>
          <a:solidFill>
            <a:schemeClr val="accent2">
              <a:lumMod val="60000"/>
              <a:lumOff val="40000"/>
            </a:schemeClr>
          </a:solidFill>
          <a:ln w="28575">
            <a:solidFill>
              <a:schemeClr val="bg1">
                <a:lumMod val="50000"/>
              </a:schemeClr>
            </a:solidFill>
          </a:ln>
        </p:spPr>
        <p:txBody>
          <a:bodyPr wrap="square" rtlCol="0">
            <a:spAutoFit/>
          </a:bodyPr>
          <a:lstStyle/>
          <a:p>
            <a:r>
              <a:rPr lang="en-US" sz="2000" dirty="0">
                <a:cs typeface="Times New Roman" panose="02020603050405020304" pitchFamily="18" charset="0"/>
              </a:rPr>
              <a:t>Needs, requirements and gaps</a:t>
            </a:r>
          </a:p>
        </p:txBody>
      </p:sp>
      <p:sp>
        <p:nvSpPr>
          <p:cNvPr id="12" name="TextBox 11">
            <a:extLst>
              <a:ext uri="{FF2B5EF4-FFF2-40B4-BE49-F238E27FC236}">
                <a16:creationId xmlns:a16="http://schemas.microsoft.com/office/drawing/2014/main" id="{43567268-0DA1-4080-9453-55C7DF6CB862}"/>
              </a:ext>
            </a:extLst>
          </p:cNvPr>
          <p:cNvSpPr txBox="1"/>
          <p:nvPr/>
        </p:nvSpPr>
        <p:spPr>
          <a:xfrm>
            <a:off x="8045624" y="6100749"/>
            <a:ext cx="3650574" cy="400110"/>
          </a:xfrm>
          <a:prstGeom prst="rect">
            <a:avLst/>
          </a:prstGeom>
          <a:noFill/>
          <a:ln w="28575">
            <a:solidFill>
              <a:schemeClr val="bg1">
                <a:lumMod val="50000"/>
              </a:schemeClr>
            </a:solidFill>
          </a:ln>
        </p:spPr>
        <p:txBody>
          <a:bodyPr wrap="square" rtlCol="0">
            <a:spAutoFit/>
          </a:bodyPr>
          <a:lstStyle/>
          <a:p>
            <a:r>
              <a:rPr lang="en-US" sz="2000" b="1" dirty="0">
                <a:cs typeface="Times New Roman" panose="02020603050405020304" pitchFamily="18" charset="0"/>
              </a:rPr>
              <a:t>Plans and challenges 2018/2019</a:t>
            </a:r>
            <a:endParaRPr lang="en-US" sz="2000" i="1" dirty="0">
              <a:solidFill>
                <a:srgbClr val="333399"/>
              </a:solidFill>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A9E208D7-8E63-410E-8933-8A90E53EADC8}"/>
              </a:ext>
            </a:extLst>
          </p:cNvPr>
          <p:cNvCxnSpPr/>
          <p:nvPr/>
        </p:nvCxnSpPr>
        <p:spPr>
          <a:xfrm flipH="1">
            <a:off x="4290415" y="1409340"/>
            <a:ext cx="99938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BDD22C5-E6E7-427F-918C-0467E2903261}"/>
              </a:ext>
            </a:extLst>
          </p:cNvPr>
          <p:cNvCxnSpPr/>
          <p:nvPr/>
        </p:nvCxnSpPr>
        <p:spPr>
          <a:xfrm flipH="1">
            <a:off x="4198814" y="3770262"/>
            <a:ext cx="99938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B820680-F948-4542-8DAF-98D79ECC4BBA}"/>
              </a:ext>
            </a:extLst>
          </p:cNvPr>
          <p:cNvCxnSpPr/>
          <p:nvPr/>
        </p:nvCxnSpPr>
        <p:spPr>
          <a:xfrm flipH="1">
            <a:off x="4359258" y="5834545"/>
            <a:ext cx="99938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02A2B15-0D29-4D73-842C-BE9113C9DDFA}"/>
              </a:ext>
            </a:extLst>
          </p:cNvPr>
          <p:cNvCxnSpPr>
            <a:cxnSpLocks/>
          </p:cNvCxnSpPr>
          <p:nvPr/>
        </p:nvCxnSpPr>
        <p:spPr>
          <a:xfrm>
            <a:off x="7312737" y="2312795"/>
            <a:ext cx="63205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1034D9E-CBCF-4775-B4C0-779BD31C501A}"/>
              </a:ext>
            </a:extLst>
          </p:cNvPr>
          <p:cNvCxnSpPr>
            <a:cxnSpLocks/>
          </p:cNvCxnSpPr>
          <p:nvPr/>
        </p:nvCxnSpPr>
        <p:spPr>
          <a:xfrm flipV="1">
            <a:off x="6959888" y="4686388"/>
            <a:ext cx="98490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732CF7-AE3A-40A5-AD5E-763F0F8954EC}"/>
              </a:ext>
            </a:extLst>
          </p:cNvPr>
          <p:cNvCxnSpPr>
            <a:cxnSpLocks/>
          </p:cNvCxnSpPr>
          <p:nvPr/>
        </p:nvCxnSpPr>
        <p:spPr>
          <a:xfrm>
            <a:off x="6945406" y="6279541"/>
            <a:ext cx="99938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1BFC0DED-E0CC-45B4-9565-E79C8EAA0A67}"/>
              </a:ext>
            </a:extLst>
          </p:cNvPr>
          <p:cNvSpPr txBox="1">
            <a:spLocks/>
          </p:cNvSpPr>
          <p:nvPr/>
        </p:nvSpPr>
        <p:spPr>
          <a:xfrm>
            <a:off x="7312736" y="3474350"/>
            <a:ext cx="4814163" cy="475481"/>
          </a:xfrm>
          <a:prstGeom prst="rect">
            <a:avLst/>
          </a:prstGeom>
          <a:solidFill>
            <a:schemeClr val="bg1">
              <a:lumMod val="95000"/>
            </a:schemeClr>
          </a:solidFill>
          <a:ln w="12700">
            <a:solidFill>
              <a:schemeClr val="tx1"/>
            </a:solidFill>
          </a:ln>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spcBef>
                <a:spcPts val="0"/>
              </a:spcBef>
              <a:buNone/>
            </a:pPr>
            <a:r>
              <a:rPr lang="en-US" altLang="en-US" sz="1400" b="1" i="1" kern="0" dirty="0"/>
              <a:t>Emerging: 	Microbe diversity and biomass</a:t>
            </a:r>
          </a:p>
          <a:p>
            <a:pPr marL="0" indent="0">
              <a:spcBef>
                <a:spcPts val="0"/>
              </a:spcBef>
              <a:buNone/>
            </a:pPr>
            <a:r>
              <a:rPr lang="en-US" altLang="en-US" sz="1400" b="1" i="1" kern="0" dirty="0"/>
              <a:t>	Benthic invertebrate distribution and abundance</a:t>
            </a:r>
          </a:p>
          <a:p>
            <a:pPr marL="0" indent="0" algn="ctr">
              <a:buNone/>
            </a:pPr>
            <a:endParaRPr lang="en-US" altLang="en-US" sz="2000" b="1" i="1" kern="0" dirty="0"/>
          </a:p>
          <a:p>
            <a:pPr marL="0" indent="0" algn="ctr">
              <a:buNone/>
            </a:pPr>
            <a:endParaRPr lang="en-US" altLang="en-US" sz="1800" b="1" kern="0" dirty="0"/>
          </a:p>
        </p:txBody>
      </p:sp>
    </p:spTree>
    <p:extLst>
      <p:ext uri="{BB962C8B-B14F-4D97-AF65-F5344CB8AC3E}">
        <p14:creationId xmlns:p14="http://schemas.microsoft.com/office/powerpoint/2010/main" val="54525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0FA28F-451D-424C-8581-645D389815A5}"/>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a:p>
            <a:pPr algn="r"/>
            <a:r>
              <a:rPr lang="en-US" altLang="en-US" sz="2400" b="1" kern="0" dirty="0">
                <a:solidFill>
                  <a:schemeClr val="bg2">
                    <a:lumMod val="20000"/>
                    <a:lumOff val="80000"/>
                  </a:schemeClr>
                </a:solidFill>
                <a:latin typeface="Arial" panose="020B0604020202020204" pitchFamily="34" charset="0"/>
                <a:cs typeface="Arial" panose="020B0604020202020204" pitchFamily="34" charset="0"/>
              </a:rPr>
              <a:t>HIGHLIGHTS 2017/2018</a:t>
            </a:r>
          </a:p>
          <a:p>
            <a:pPr algn="r"/>
            <a:r>
              <a:rPr lang="en-US" altLang="en-US" sz="2000" b="1" kern="0" dirty="0">
                <a:solidFill>
                  <a:schemeClr val="accent5">
                    <a:lumMod val="25000"/>
                  </a:schemeClr>
                </a:solidFill>
                <a:latin typeface="Arial" panose="020B0604020202020204" pitchFamily="34" charset="0"/>
                <a:cs typeface="Arial" panose="020B0604020202020204" pitchFamily="34" charset="0"/>
              </a:rPr>
              <a:t>GOOS Program</a:t>
            </a:r>
          </a:p>
        </p:txBody>
      </p:sp>
      <p:pic>
        <p:nvPicPr>
          <p:cNvPr id="6" name="Picture 5">
            <a:extLst>
              <a:ext uri="{FF2B5EF4-FFF2-40B4-BE49-F238E27FC236}">
                <a16:creationId xmlns:a16="http://schemas.microsoft.com/office/drawing/2014/main" id="{F6E1D63A-7260-4DCF-A095-48B0199FDFDF}"/>
              </a:ext>
            </a:extLst>
          </p:cNvPr>
          <p:cNvPicPr>
            <a:picLocks noChangeAspect="1"/>
          </p:cNvPicPr>
          <p:nvPr/>
        </p:nvPicPr>
        <p:blipFill>
          <a:blip r:embed="rId3"/>
          <a:stretch>
            <a:fillRect/>
          </a:stretch>
        </p:blipFill>
        <p:spPr>
          <a:xfrm>
            <a:off x="263352" y="94259"/>
            <a:ext cx="2104274" cy="1052852"/>
          </a:xfrm>
          <a:prstGeom prst="rect">
            <a:avLst/>
          </a:prstGeom>
        </p:spPr>
      </p:pic>
      <p:sp>
        <p:nvSpPr>
          <p:cNvPr id="12" name="TextBox 11">
            <a:extLst>
              <a:ext uri="{FF2B5EF4-FFF2-40B4-BE49-F238E27FC236}">
                <a16:creationId xmlns:a16="http://schemas.microsoft.com/office/drawing/2014/main" id="{AF0FE210-55D6-40C2-9EB2-822B78A4882D}"/>
              </a:ext>
            </a:extLst>
          </p:cNvPr>
          <p:cNvSpPr txBox="1"/>
          <p:nvPr/>
        </p:nvSpPr>
        <p:spPr>
          <a:xfrm>
            <a:off x="321672" y="1508622"/>
            <a:ext cx="11548656" cy="4924425"/>
          </a:xfrm>
          <a:prstGeom prst="rect">
            <a:avLst/>
          </a:prstGeom>
          <a:solidFill>
            <a:schemeClr val="accent1">
              <a:lumMod val="40000"/>
              <a:lumOff val="60000"/>
            </a:schemeClr>
          </a:solidFill>
          <a:ln w="28575">
            <a:solidFill>
              <a:schemeClr val="bg1">
                <a:lumMod val="50000"/>
              </a:schemeClr>
            </a:solidFill>
          </a:ln>
        </p:spPr>
        <p:txBody>
          <a:bodyPr wrap="square" rtlCol="0">
            <a:spAutoFit/>
          </a:bodyPr>
          <a:lstStyle/>
          <a:p>
            <a:pPr marL="285750" indent="-285750">
              <a:lnSpc>
                <a:spcPct val="150000"/>
              </a:lnSpc>
              <a:buFont typeface="Arial" panose="020B0604020202020204" pitchFamily="34" charset="0"/>
              <a:buChar char="•"/>
            </a:pPr>
            <a:r>
              <a:rPr lang="en-US" sz="2000" dirty="0">
                <a:cs typeface="Times New Roman" panose="02020603050405020304" pitchFamily="18" charset="0"/>
              </a:rPr>
              <a:t>Implementation of </a:t>
            </a:r>
            <a:r>
              <a:rPr lang="en-US" sz="2000" b="1" dirty="0">
                <a:cs typeface="Times New Roman" panose="02020603050405020304" pitchFamily="18" charset="0"/>
              </a:rPr>
              <a:t>agreement </a:t>
            </a:r>
            <a:r>
              <a:rPr lang="en-US" sz="2000" dirty="0">
                <a:cs typeface="Times New Roman" panose="02020603050405020304" pitchFamily="18" charset="0"/>
              </a:rPr>
              <a:t>between GOOS </a:t>
            </a:r>
            <a:r>
              <a:rPr lang="en-US" sz="2000" dirty="0" err="1">
                <a:cs typeface="Times New Roman" panose="02020603050405020304" pitchFamily="18" charset="0"/>
              </a:rPr>
              <a:t>BioEco</a:t>
            </a:r>
            <a:r>
              <a:rPr lang="en-US" sz="2000" dirty="0">
                <a:cs typeface="Times New Roman" panose="02020603050405020304" pitchFamily="18" charset="0"/>
              </a:rPr>
              <a:t>, the MBON and OBIS</a:t>
            </a:r>
          </a:p>
          <a:p>
            <a:pPr marL="285750" indent="-285750">
              <a:lnSpc>
                <a:spcPct val="150000"/>
              </a:lnSpc>
              <a:buFont typeface="Arial" panose="020B0604020202020204" pitchFamily="34" charset="0"/>
              <a:buChar char="•"/>
            </a:pPr>
            <a:r>
              <a:rPr lang="en-US" sz="2000" dirty="0">
                <a:cs typeface="Times New Roman" panose="02020603050405020304" pitchFamily="18" charset="0"/>
              </a:rPr>
              <a:t>International Project Office </a:t>
            </a:r>
            <a:r>
              <a:rPr lang="en-US" sz="2000" b="1" dirty="0">
                <a:cs typeface="Times New Roman" panose="02020603050405020304" pitchFamily="18" charset="0"/>
              </a:rPr>
              <a:t>moved to IMAS / UTAS </a:t>
            </a:r>
            <a:r>
              <a:rPr lang="en-US" sz="2000" dirty="0">
                <a:cs typeface="Times New Roman" panose="02020603050405020304" pitchFamily="18" charset="0"/>
              </a:rPr>
              <a:t>– funding secured until </a:t>
            </a:r>
            <a:r>
              <a:rPr lang="en-US" sz="2000" b="1" dirty="0">
                <a:cs typeface="Times New Roman" panose="02020603050405020304" pitchFamily="18" charset="0"/>
              </a:rPr>
              <a:t>March 2019 </a:t>
            </a:r>
            <a:r>
              <a:rPr lang="en-US" sz="2000" dirty="0">
                <a:cs typeface="Times New Roman" panose="02020603050405020304" pitchFamily="18" charset="0"/>
              </a:rPr>
              <a:t>(+ 5 months IOC)</a:t>
            </a:r>
          </a:p>
          <a:p>
            <a:pPr marL="285750" indent="-285750">
              <a:lnSpc>
                <a:spcPct val="150000"/>
              </a:lnSpc>
              <a:buFont typeface="Arial" panose="020B0604020202020204" pitchFamily="34" charset="0"/>
              <a:buChar char="•"/>
            </a:pPr>
            <a:r>
              <a:rPr lang="en-US" sz="2000" dirty="0">
                <a:cs typeface="Times New Roman" panose="02020603050405020304" pitchFamily="18" charset="0"/>
              </a:rPr>
              <a:t>Updated </a:t>
            </a:r>
            <a:r>
              <a:rPr lang="en-US" sz="2000" b="1" dirty="0">
                <a:cs typeface="Times New Roman" panose="02020603050405020304" pitchFamily="18" charset="0"/>
              </a:rPr>
              <a:t>Terms of Reference and Panel member rotation </a:t>
            </a:r>
            <a:r>
              <a:rPr lang="en-US" sz="2000" dirty="0">
                <a:cs typeface="Times New Roman" panose="02020603050405020304" pitchFamily="18" charset="0"/>
              </a:rPr>
              <a:t>(new chair / new members)</a:t>
            </a:r>
          </a:p>
          <a:p>
            <a:pPr marL="285750" indent="-285750">
              <a:lnSpc>
                <a:spcPct val="150000"/>
              </a:lnSpc>
              <a:buFont typeface="Arial" panose="020B0604020202020204" pitchFamily="34" charset="0"/>
              <a:buChar char="•"/>
            </a:pPr>
            <a:r>
              <a:rPr lang="en-US" sz="2000" dirty="0">
                <a:cs typeface="Times New Roman" panose="02020603050405020304" pitchFamily="18" charset="0"/>
              </a:rPr>
              <a:t>Contributed to </a:t>
            </a:r>
            <a:r>
              <a:rPr lang="en-US" sz="2000" b="1" dirty="0">
                <a:cs typeface="Times New Roman" panose="02020603050405020304" pitchFamily="18" charset="0"/>
              </a:rPr>
              <a:t>GOOS Strategic Plan</a:t>
            </a:r>
          </a:p>
          <a:p>
            <a:pPr marL="285750" indent="-285750">
              <a:lnSpc>
                <a:spcPct val="150000"/>
              </a:lnSpc>
              <a:buFont typeface="Arial" panose="020B0604020202020204" pitchFamily="34" charset="0"/>
              <a:buChar char="•"/>
            </a:pPr>
            <a:r>
              <a:rPr lang="en-US" sz="2000" dirty="0">
                <a:cs typeface="Times New Roman" panose="02020603050405020304" pitchFamily="18" charset="0"/>
              </a:rPr>
              <a:t>Contributed to </a:t>
            </a:r>
            <a:r>
              <a:rPr lang="en-US" sz="2000" b="1" dirty="0">
                <a:cs typeface="Times New Roman" panose="02020603050405020304" pitchFamily="18" charset="0"/>
              </a:rPr>
              <a:t>GOOS Strategic mapping </a:t>
            </a:r>
            <a:r>
              <a:rPr lang="en-US" sz="2000" dirty="0">
                <a:cs typeface="Times New Roman" panose="02020603050405020304" pitchFamily="18" charset="0"/>
              </a:rPr>
              <a:t>– pilot example </a:t>
            </a:r>
            <a:r>
              <a:rPr lang="en-US" sz="2000" b="1" dirty="0">
                <a:cs typeface="Times New Roman" panose="02020603050405020304" pitchFamily="18" charset="0"/>
              </a:rPr>
              <a:t>“bleaching”</a:t>
            </a:r>
          </a:p>
          <a:p>
            <a:pPr marL="285750" indent="-285750">
              <a:lnSpc>
                <a:spcPct val="150000"/>
              </a:lnSpc>
              <a:buFont typeface="Arial" panose="020B0604020202020204" pitchFamily="34" charset="0"/>
              <a:buChar char="•"/>
            </a:pPr>
            <a:r>
              <a:rPr lang="en-US" sz="2000" dirty="0">
                <a:cs typeface="Times New Roman" panose="02020603050405020304" pitchFamily="18" charset="0"/>
              </a:rPr>
              <a:t>Contributed to harmonization of “</a:t>
            </a:r>
            <a:r>
              <a:rPr lang="en-US" sz="2000" b="1" dirty="0">
                <a:cs typeface="Times New Roman" panose="02020603050405020304" pitchFamily="18" charset="0"/>
              </a:rPr>
              <a:t>phenomena” across Panels </a:t>
            </a:r>
            <a:r>
              <a:rPr lang="en-US" sz="2000" dirty="0">
                <a:cs typeface="Times New Roman" panose="02020603050405020304" pitchFamily="18" charset="0"/>
              </a:rPr>
              <a:t>(as addressed by EOVs)</a:t>
            </a:r>
          </a:p>
          <a:p>
            <a:pPr marL="285750" indent="-285750">
              <a:lnSpc>
                <a:spcPct val="150000"/>
              </a:lnSpc>
              <a:buFont typeface="Arial" panose="020B0604020202020204" pitchFamily="34" charset="0"/>
              <a:buChar char="•"/>
            </a:pPr>
            <a:r>
              <a:rPr lang="en-US" sz="2000" dirty="0">
                <a:cs typeface="Times New Roman" panose="02020603050405020304" pitchFamily="18" charset="0"/>
              </a:rPr>
              <a:t>Input for </a:t>
            </a:r>
            <a:r>
              <a:rPr lang="en-US" sz="2000" b="1" dirty="0">
                <a:cs typeface="Times New Roman" panose="02020603050405020304" pitchFamily="18" charset="0"/>
              </a:rPr>
              <a:t>Ocean Best Practices </a:t>
            </a:r>
            <a:r>
              <a:rPr lang="en-US" sz="2000" dirty="0">
                <a:cs typeface="Times New Roman" panose="02020603050405020304" pitchFamily="18" charset="0"/>
              </a:rPr>
              <a:t>program</a:t>
            </a:r>
          </a:p>
          <a:p>
            <a:pPr marL="285750" indent="-285750">
              <a:lnSpc>
                <a:spcPct val="150000"/>
              </a:lnSpc>
              <a:buFont typeface="Arial" panose="020B0604020202020204" pitchFamily="34" charset="0"/>
              <a:buChar char="•"/>
            </a:pPr>
            <a:r>
              <a:rPr lang="en-US" sz="2000" dirty="0">
                <a:cs typeface="Times New Roman" panose="02020603050405020304" pitchFamily="18" charset="0"/>
              </a:rPr>
              <a:t>Input for </a:t>
            </a:r>
            <a:r>
              <a:rPr lang="en-US" sz="2000" b="1" dirty="0">
                <a:cs typeface="Times New Roman" panose="02020603050405020304" pitchFamily="18" charset="0"/>
              </a:rPr>
              <a:t>Ocean Coordination Group</a:t>
            </a:r>
            <a:r>
              <a:rPr lang="en-US" sz="2000" dirty="0">
                <a:cs typeface="Times New Roman" panose="02020603050405020304" pitchFamily="18" charset="0"/>
              </a:rPr>
              <a:t> (OCG) on biological networks</a:t>
            </a:r>
          </a:p>
          <a:p>
            <a:pPr marL="285750" indent="-285750">
              <a:lnSpc>
                <a:spcPct val="150000"/>
              </a:lnSpc>
              <a:buFont typeface="Arial" panose="020B0604020202020204" pitchFamily="34" charset="0"/>
              <a:buChar char="•"/>
            </a:pPr>
            <a:r>
              <a:rPr lang="en-US" sz="2000" dirty="0">
                <a:cs typeface="Times New Roman" panose="02020603050405020304" pitchFamily="18" charset="0"/>
              </a:rPr>
              <a:t>Organization / coordination of </a:t>
            </a:r>
            <a:r>
              <a:rPr lang="en-US" sz="2000" b="1" dirty="0">
                <a:cs typeface="Times New Roman" panose="02020603050405020304" pitchFamily="18" charset="0"/>
              </a:rPr>
              <a:t>GOOS Regional Workshop </a:t>
            </a:r>
            <a:r>
              <a:rPr lang="en-US" sz="2000" dirty="0">
                <a:cs typeface="Times New Roman" panose="02020603050405020304" pitchFamily="18" charset="0"/>
              </a:rPr>
              <a:t>(Latin America and Caribbean / survey of national strategies)</a:t>
            </a:r>
          </a:p>
          <a:p>
            <a:endParaRPr lang="en-US" sz="1400" dirty="0">
              <a:cs typeface="Times New Roman" panose="02020603050405020304" pitchFamily="18" charset="0"/>
            </a:endParaRPr>
          </a:p>
        </p:txBody>
      </p:sp>
    </p:spTree>
    <p:extLst>
      <p:ext uri="{BB962C8B-B14F-4D97-AF65-F5344CB8AC3E}">
        <p14:creationId xmlns:p14="http://schemas.microsoft.com/office/powerpoint/2010/main" val="10509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0FA28F-451D-424C-8581-645D389815A5}"/>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6E1D63A-7260-4DCF-A095-48B0199FDFDF}"/>
              </a:ext>
            </a:extLst>
          </p:cNvPr>
          <p:cNvPicPr>
            <a:picLocks noChangeAspect="1"/>
          </p:cNvPicPr>
          <p:nvPr/>
        </p:nvPicPr>
        <p:blipFill>
          <a:blip r:embed="rId3"/>
          <a:stretch>
            <a:fillRect/>
          </a:stretch>
        </p:blipFill>
        <p:spPr>
          <a:xfrm>
            <a:off x="263352" y="94259"/>
            <a:ext cx="2104274" cy="1052852"/>
          </a:xfrm>
          <a:prstGeom prst="rect">
            <a:avLst/>
          </a:prstGeom>
        </p:spPr>
      </p:pic>
      <p:pic>
        <p:nvPicPr>
          <p:cNvPr id="7" name="Picture 6">
            <a:extLst>
              <a:ext uri="{FF2B5EF4-FFF2-40B4-BE49-F238E27FC236}">
                <a16:creationId xmlns:a16="http://schemas.microsoft.com/office/drawing/2014/main" id="{C2E66221-BD5C-447A-B121-87BC0200A9B4}"/>
              </a:ext>
            </a:extLst>
          </p:cNvPr>
          <p:cNvPicPr>
            <a:picLocks noChangeAspect="1"/>
          </p:cNvPicPr>
          <p:nvPr/>
        </p:nvPicPr>
        <p:blipFill>
          <a:blip r:embed="rId4"/>
          <a:stretch>
            <a:fillRect/>
          </a:stretch>
        </p:blipFill>
        <p:spPr>
          <a:xfrm>
            <a:off x="2782271" y="0"/>
            <a:ext cx="8395297" cy="6858000"/>
          </a:xfrm>
          <a:prstGeom prst="rect">
            <a:avLst/>
          </a:prstGeom>
        </p:spPr>
      </p:pic>
    </p:spTree>
    <p:extLst>
      <p:ext uri="{BB962C8B-B14F-4D97-AF65-F5344CB8AC3E}">
        <p14:creationId xmlns:p14="http://schemas.microsoft.com/office/powerpoint/2010/main" val="175624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0FA28F-451D-424C-8581-645D389815A5}"/>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6E1D63A-7260-4DCF-A095-48B0199FDFDF}"/>
              </a:ext>
            </a:extLst>
          </p:cNvPr>
          <p:cNvPicPr>
            <a:picLocks noChangeAspect="1"/>
          </p:cNvPicPr>
          <p:nvPr/>
        </p:nvPicPr>
        <p:blipFill>
          <a:blip r:embed="rId3"/>
          <a:stretch>
            <a:fillRect/>
          </a:stretch>
        </p:blipFill>
        <p:spPr>
          <a:xfrm>
            <a:off x="263352" y="94259"/>
            <a:ext cx="2104274" cy="1052852"/>
          </a:xfrm>
          <a:prstGeom prst="rect">
            <a:avLst/>
          </a:prstGeom>
        </p:spPr>
      </p:pic>
      <p:sp>
        <p:nvSpPr>
          <p:cNvPr id="8" name="Content Placeholder 2">
            <a:extLst>
              <a:ext uri="{FF2B5EF4-FFF2-40B4-BE49-F238E27FC236}">
                <a16:creationId xmlns:a16="http://schemas.microsoft.com/office/drawing/2014/main" id="{186AE3A3-9925-47DE-B96C-19BE34F0EE05}"/>
              </a:ext>
            </a:extLst>
          </p:cNvPr>
          <p:cNvSpPr txBox="1">
            <a:spLocks/>
          </p:cNvSpPr>
          <p:nvPr/>
        </p:nvSpPr>
        <p:spPr>
          <a:xfrm>
            <a:off x="407368" y="1700808"/>
            <a:ext cx="11521280" cy="545435"/>
          </a:xfrm>
          <a:prstGeom prst="rect">
            <a:avLst/>
          </a:prstGeom>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None/>
            </a:pPr>
            <a:r>
              <a:rPr lang="en-US" altLang="en-US" sz="2000" kern="0" dirty="0"/>
              <a:t>Link to strategic mapping for case example “Bleaching”</a:t>
            </a:r>
            <a:endParaRPr lang="en-US" altLang="en-US" sz="1800" kern="0" dirty="0"/>
          </a:p>
        </p:txBody>
      </p:sp>
    </p:spTree>
    <p:extLst>
      <p:ext uri="{BB962C8B-B14F-4D97-AF65-F5344CB8AC3E}">
        <p14:creationId xmlns:p14="http://schemas.microsoft.com/office/powerpoint/2010/main" val="287185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0FA28F-451D-424C-8581-645D389815A5}"/>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a:p>
            <a:pPr algn="r"/>
            <a:r>
              <a:rPr lang="en-US" altLang="en-US" sz="2400" b="1" kern="0" dirty="0">
                <a:solidFill>
                  <a:schemeClr val="bg2">
                    <a:lumMod val="20000"/>
                    <a:lumOff val="80000"/>
                  </a:schemeClr>
                </a:solidFill>
                <a:latin typeface="Arial" panose="020B0604020202020204" pitchFamily="34" charset="0"/>
                <a:cs typeface="Arial" panose="020B0604020202020204" pitchFamily="34" charset="0"/>
              </a:rPr>
              <a:t>HIGHLIGHTS 2017/2018</a:t>
            </a:r>
          </a:p>
          <a:p>
            <a:pPr algn="r"/>
            <a:r>
              <a:rPr lang="en-US" altLang="en-US" sz="2000" b="1" kern="0" dirty="0">
                <a:solidFill>
                  <a:schemeClr val="accent5">
                    <a:lumMod val="25000"/>
                  </a:schemeClr>
                </a:solidFill>
                <a:latin typeface="Arial" panose="020B0604020202020204" pitchFamily="34" charset="0"/>
                <a:cs typeface="Arial" panose="020B0604020202020204" pitchFamily="34" charset="0"/>
              </a:rPr>
              <a:t>SCIENCE</a:t>
            </a:r>
          </a:p>
        </p:txBody>
      </p:sp>
      <p:pic>
        <p:nvPicPr>
          <p:cNvPr id="6" name="Picture 5">
            <a:extLst>
              <a:ext uri="{FF2B5EF4-FFF2-40B4-BE49-F238E27FC236}">
                <a16:creationId xmlns:a16="http://schemas.microsoft.com/office/drawing/2014/main" id="{F6E1D63A-7260-4DCF-A095-48B0199FDFDF}"/>
              </a:ext>
            </a:extLst>
          </p:cNvPr>
          <p:cNvPicPr>
            <a:picLocks noChangeAspect="1"/>
          </p:cNvPicPr>
          <p:nvPr/>
        </p:nvPicPr>
        <p:blipFill>
          <a:blip r:embed="rId3"/>
          <a:stretch>
            <a:fillRect/>
          </a:stretch>
        </p:blipFill>
        <p:spPr>
          <a:xfrm>
            <a:off x="263352" y="94259"/>
            <a:ext cx="2104274" cy="1052852"/>
          </a:xfrm>
          <a:prstGeom prst="rect">
            <a:avLst/>
          </a:prstGeom>
        </p:spPr>
      </p:pic>
      <p:sp>
        <p:nvSpPr>
          <p:cNvPr id="12" name="TextBox 11">
            <a:extLst>
              <a:ext uri="{FF2B5EF4-FFF2-40B4-BE49-F238E27FC236}">
                <a16:creationId xmlns:a16="http://schemas.microsoft.com/office/drawing/2014/main" id="{AF0FE210-55D6-40C2-9EB2-822B78A4882D}"/>
              </a:ext>
            </a:extLst>
          </p:cNvPr>
          <p:cNvSpPr txBox="1"/>
          <p:nvPr/>
        </p:nvSpPr>
        <p:spPr>
          <a:xfrm>
            <a:off x="321672" y="1508622"/>
            <a:ext cx="11548656" cy="4815164"/>
          </a:xfrm>
          <a:prstGeom prst="rect">
            <a:avLst/>
          </a:prstGeom>
          <a:solidFill>
            <a:srgbClr val="00C0BC"/>
          </a:solidFill>
          <a:ln w="28575">
            <a:solidFill>
              <a:schemeClr val="bg1">
                <a:lumMod val="50000"/>
              </a:schemeClr>
            </a:solidFill>
          </a:ln>
        </p:spPr>
        <p:txBody>
          <a:bodyPr wrap="square" rtlCol="0">
            <a:spAutoFit/>
          </a:bodyPr>
          <a:lstStyle/>
          <a:p>
            <a:pPr marL="285750" indent="-285750">
              <a:lnSpc>
                <a:spcPct val="150000"/>
              </a:lnSpc>
              <a:buFont typeface="Arial" panose="020B0604020202020204" pitchFamily="34" charset="0"/>
              <a:buChar char="•"/>
            </a:pPr>
            <a:r>
              <a:rPr lang="en-US" sz="2000" b="1" dirty="0">
                <a:cs typeface="Times New Roman" panose="02020603050405020304" pitchFamily="18" charset="0"/>
              </a:rPr>
              <a:t>Specification sheets </a:t>
            </a:r>
            <a:r>
              <a:rPr lang="en-US" sz="2000" dirty="0">
                <a:cs typeface="Times New Roman" panose="02020603050405020304" pitchFamily="18" charset="0"/>
              </a:rPr>
              <a:t>– www.goosocean.org/eov</a:t>
            </a:r>
          </a:p>
          <a:p>
            <a:pPr marL="285750" indent="-285750">
              <a:buFont typeface="Arial" panose="020B0604020202020204" pitchFamily="34" charset="0"/>
              <a:buChar char="•"/>
            </a:pPr>
            <a:r>
              <a:rPr lang="en-US" sz="2000" b="1" dirty="0">
                <a:cs typeface="Times New Roman" panose="02020603050405020304" pitchFamily="18" charset="0"/>
              </a:rPr>
              <a:t>Scientific conferences / technical workshops</a:t>
            </a:r>
            <a:r>
              <a:rPr lang="en-US" sz="2000" dirty="0">
                <a:cs typeface="Times New Roman" panose="02020603050405020304" pitchFamily="18" charset="0"/>
              </a:rPr>
              <a:t>: Blue Planet, Bio-Logging Symposium, 54th AMSA, 10th WIOMSA, 22nd Biology of Marine Mammals, MEASO-2018, IMBER SC2018, OBIS/IODE-Telemetry Workshop, 4</a:t>
            </a:r>
            <a:r>
              <a:rPr lang="en-US" sz="2000" baseline="30000" dirty="0">
                <a:cs typeface="Times New Roman" panose="02020603050405020304" pitchFamily="18" charset="0"/>
              </a:rPr>
              <a:t>th</a:t>
            </a:r>
            <a:r>
              <a:rPr lang="en-US" sz="2000" dirty="0">
                <a:cs typeface="Times New Roman" panose="02020603050405020304" pitchFamily="18" charset="0"/>
              </a:rPr>
              <a:t> WCMB (special session on monitoring – NASA), PICES/ECCWO 2018 and others</a:t>
            </a:r>
          </a:p>
          <a:p>
            <a:pPr marL="285750" indent="-285750">
              <a:buFont typeface="Arial" panose="020B0604020202020204" pitchFamily="34" charset="0"/>
              <a:buChar char="•"/>
            </a:pPr>
            <a:endParaRPr lang="en-US" sz="2000" dirty="0">
              <a:cs typeface="Times New Roman" panose="02020603050405020304" pitchFamily="18" charset="0"/>
            </a:endParaRPr>
          </a:p>
          <a:p>
            <a:pPr marL="285750" indent="-285750">
              <a:buFont typeface="Arial" panose="020B0604020202020204" pitchFamily="34" charset="0"/>
              <a:buChar char="•"/>
            </a:pPr>
            <a:r>
              <a:rPr lang="en-US" sz="2000" b="1" dirty="0">
                <a:cs typeface="Times New Roman" panose="02020603050405020304" pitchFamily="18" charset="0"/>
              </a:rPr>
              <a:t>Papers:</a:t>
            </a:r>
            <a:r>
              <a:rPr lang="en-US" sz="2000" dirty="0">
                <a:cs typeface="Times New Roman" panose="02020603050405020304" pitchFamily="18" charset="0"/>
              </a:rPr>
              <a:t>	1. </a:t>
            </a:r>
            <a:r>
              <a:rPr lang="en-US" sz="2000" i="1" dirty="0">
                <a:cs typeface="Times New Roman" panose="02020603050405020304" pitchFamily="18" charset="0"/>
              </a:rPr>
              <a:t>Identifying biological EOVs – GCB (2018)</a:t>
            </a:r>
          </a:p>
          <a:p>
            <a:r>
              <a:rPr lang="en-US" sz="2000" i="1" dirty="0">
                <a:cs typeface="Times New Roman" panose="02020603050405020304" pitchFamily="18" charset="0"/>
              </a:rPr>
              <a:t>		2. Beyond chlorophyll fluorescence – ASLO (2018)</a:t>
            </a:r>
          </a:p>
          <a:p>
            <a:r>
              <a:rPr lang="en-US" sz="2000" i="1" dirty="0">
                <a:cs typeface="Times New Roman" panose="02020603050405020304" pitchFamily="18" charset="0"/>
              </a:rPr>
              <a:t>		3. Linking EOVs/EBVs – Frontiers (In press)</a:t>
            </a:r>
          </a:p>
          <a:p>
            <a:r>
              <a:rPr lang="en-US" sz="2000" i="1" dirty="0">
                <a:cs typeface="Times New Roman" panose="02020603050405020304" pitchFamily="18" charset="0"/>
              </a:rPr>
              <a:t>		4. Zooplankton monitoring for conservation – JPR (In press)</a:t>
            </a:r>
          </a:p>
          <a:p>
            <a:r>
              <a:rPr lang="en-US" sz="2000" i="1" dirty="0">
                <a:cs typeface="Times New Roman" panose="02020603050405020304" pitchFamily="18" charset="0"/>
              </a:rPr>
              <a:t>		5. Linking capacity and monitoring - Frontiers (in review)</a:t>
            </a:r>
          </a:p>
          <a:p>
            <a:r>
              <a:rPr lang="en-US" sz="2000" i="1" dirty="0">
                <a:cs typeface="Times New Roman" panose="02020603050405020304" pitchFamily="18" charset="0"/>
              </a:rPr>
              <a:t>		6. Global capacity development –JOO (in review)</a:t>
            </a:r>
          </a:p>
          <a:p>
            <a:r>
              <a:rPr lang="en-US" sz="2000" i="1" dirty="0">
                <a:cs typeface="Times New Roman" panose="02020603050405020304" pitchFamily="18" charset="0"/>
              </a:rPr>
              <a:t>		7. Marine monitoring requirements for Parties to the CBD (in prep)</a:t>
            </a:r>
          </a:p>
          <a:p>
            <a:pPr marL="285750" indent="-285750">
              <a:lnSpc>
                <a:spcPct val="150000"/>
              </a:lnSpc>
              <a:buFont typeface="Arial" panose="020B0604020202020204" pitchFamily="34" charset="0"/>
              <a:buChar char="•"/>
            </a:pPr>
            <a:r>
              <a:rPr lang="en-US" sz="2000" b="1" dirty="0">
                <a:cs typeface="Times New Roman" panose="02020603050405020304" pitchFamily="18" charset="0"/>
              </a:rPr>
              <a:t>Abstracts to OceanObs19: </a:t>
            </a:r>
            <a:r>
              <a:rPr lang="en-US" sz="2000" dirty="0">
                <a:cs typeface="Times New Roman" panose="02020603050405020304" pitchFamily="18" charset="0"/>
              </a:rPr>
              <a:t>contributed 10+ abstracts / merge in 10+ community white papers</a:t>
            </a:r>
          </a:p>
          <a:p>
            <a:pPr marL="285750" indent="-285750">
              <a:lnSpc>
                <a:spcPct val="150000"/>
              </a:lnSpc>
              <a:buFont typeface="Arial" panose="020B0604020202020204" pitchFamily="34" charset="0"/>
              <a:buChar char="•"/>
            </a:pPr>
            <a:r>
              <a:rPr lang="en-US" sz="2000" b="1" dirty="0">
                <a:cs typeface="Times New Roman" panose="02020603050405020304" pitchFamily="18" charset="0"/>
              </a:rPr>
              <a:t>Ocean Best Practices</a:t>
            </a:r>
            <a:r>
              <a:rPr lang="en-US" sz="2000" dirty="0">
                <a:cs typeface="Times New Roman" panose="02020603050405020304" pitchFamily="18" charset="0"/>
              </a:rPr>
              <a:t> - https://www.oceanbestpractices.net/</a:t>
            </a:r>
            <a:endParaRPr lang="en-US" sz="1400" dirty="0">
              <a:cs typeface="Times New Roman" panose="02020603050405020304" pitchFamily="18" charset="0"/>
            </a:endParaRPr>
          </a:p>
        </p:txBody>
      </p:sp>
    </p:spTree>
    <p:extLst>
      <p:ext uri="{BB962C8B-B14F-4D97-AF65-F5344CB8AC3E}">
        <p14:creationId xmlns:p14="http://schemas.microsoft.com/office/powerpoint/2010/main" val="118269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E5272C-BAD8-4B79-B152-760EBF59C2E2}"/>
              </a:ext>
            </a:extLst>
          </p:cNvPr>
          <p:cNvPicPr>
            <a:picLocks noChangeAspect="1"/>
          </p:cNvPicPr>
          <p:nvPr/>
        </p:nvPicPr>
        <p:blipFill>
          <a:blip r:embed="rId3"/>
          <a:stretch>
            <a:fillRect/>
          </a:stretch>
        </p:blipFill>
        <p:spPr>
          <a:xfrm>
            <a:off x="10059449" y="4372670"/>
            <a:ext cx="1312222" cy="798621"/>
          </a:xfrm>
          <a:prstGeom prst="rect">
            <a:avLst/>
          </a:prstGeom>
        </p:spPr>
      </p:pic>
      <p:sp>
        <p:nvSpPr>
          <p:cNvPr id="5" name="Title 1">
            <a:extLst>
              <a:ext uri="{FF2B5EF4-FFF2-40B4-BE49-F238E27FC236}">
                <a16:creationId xmlns:a16="http://schemas.microsoft.com/office/drawing/2014/main" id="{940FA28F-451D-424C-8581-645D389815A5}"/>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a:p>
            <a:pPr algn="r"/>
            <a:r>
              <a:rPr lang="en-US" altLang="en-US" sz="2400" b="1" kern="0" dirty="0">
                <a:solidFill>
                  <a:schemeClr val="bg2">
                    <a:lumMod val="20000"/>
                    <a:lumOff val="80000"/>
                  </a:schemeClr>
                </a:solidFill>
                <a:latin typeface="Arial" panose="020B0604020202020204" pitchFamily="34" charset="0"/>
                <a:cs typeface="Arial" panose="020B0604020202020204" pitchFamily="34" charset="0"/>
              </a:rPr>
              <a:t>HIGHLIGHTS 2017/2018</a:t>
            </a:r>
          </a:p>
          <a:p>
            <a:pPr algn="r"/>
            <a:r>
              <a:rPr lang="en-US" altLang="en-US" sz="2000" b="1" kern="0" dirty="0">
                <a:solidFill>
                  <a:schemeClr val="accent5">
                    <a:lumMod val="25000"/>
                  </a:schemeClr>
                </a:solidFill>
                <a:latin typeface="Arial" panose="020B0604020202020204" pitchFamily="34" charset="0"/>
                <a:cs typeface="Arial" panose="020B0604020202020204" pitchFamily="34" charset="0"/>
              </a:rPr>
              <a:t>POLICY</a:t>
            </a:r>
          </a:p>
        </p:txBody>
      </p:sp>
      <p:pic>
        <p:nvPicPr>
          <p:cNvPr id="6" name="Picture 5">
            <a:extLst>
              <a:ext uri="{FF2B5EF4-FFF2-40B4-BE49-F238E27FC236}">
                <a16:creationId xmlns:a16="http://schemas.microsoft.com/office/drawing/2014/main" id="{F6E1D63A-7260-4DCF-A095-48B0199FDFDF}"/>
              </a:ext>
            </a:extLst>
          </p:cNvPr>
          <p:cNvPicPr>
            <a:picLocks noChangeAspect="1"/>
          </p:cNvPicPr>
          <p:nvPr/>
        </p:nvPicPr>
        <p:blipFill>
          <a:blip r:embed="rId4"/>
          <a:stretch>
            <a:fillRect/>
          </a:stretch>
        </p:blipFill>
        <p:spPr>
          <a:xfrm>
            <a:off x="263352" y="94259"/>
            <a:ext cx="2104274" cy="1052852"/>
          </a:xfrm>
          <a:prstGeom prst="rect">
            <a:avLst/>
          </a:prstGeom>
        </p:spPr>
      </p:pic>
      <p:sp>
        <p:nvSpPr>
          <p:cNvPr id="12" name="TextBox 11">
            <a:extLst>
              <a:ext uri="{FF2B5EF4-FFF2-40B4-BE49-F238E27FC236}">
                <a16:creationId xmlns:a16="http://schemas.microsoft.com/office/drawing/2014/main" id="{AF0FE210-55D6-40C2-9EB2-822B78A4882D}"/>
              </a:ext>
            </a:extLst>
          </p:cNvPr>
          <p:cNvSpPr txBox="1"/>
          <p:nvPr/>
        </p:nvSpPr>
        <p:spPr>
          <a:xfrm>
            <a:off x="321672" y="1439049"/>
            <a:ext cx="9165666" cy="5122941"/>
          </a:xfrm>
          <a:prstGeom prst="rect">
            <a:avLst/>
          </a:prstGeom>
          <a:solidFill>
            <a:srgbClr val="00C0BC"/>
          </a:solidFill>
          <a:ln w="28575">
            <a:solidFill>
              <a:schemeClr val="bg1">
                <a:lumMod val="50000"/>
              </a:schemeClr>
            </a:solidFill>
          </a:ln>
        </p:spPr>
        <p:txBody>
          <a:bodyPr wrap="square" rtlCol="0">
            <a:spAutoFit/>
          </a:bodyPr>
          <a:lstStyle/>
          <a:p>
            <a:pPr marL="285750" indent="-285750">
              <a:lnSpc>
                <a:spcPct val="150000"/>
              </a:lnSpc>
              <a:buFont typeface="Arial" panose="020B0604020202020204" pitchFamily="34" charset="0"/>
              <a:buChar char="•"/>
            </a:pPr>
            <a:r>
              <a:rPr lang="en-US" sz="2000" b="1" dirty="0">
                <a:cs typeface="Times New Roman" panose="02020603050405020304" pitchFamily="18" charset="0"/>
              </a:rPr>
              <a:t>UN Oceans Conference </a:t>
            </a:r>
            <a:r>
              <a:rPr lang="en-US" sz="2000" dirty="0">
                <a:cs typeface="Times New Roman" panose="02020603050405020304" pitchFamily="18" charset="0"/>
              </a:rPr>
              <a:t>(Capacity development Dialogue and P-SIDS)</a:t>
            </a:r>
          </a:p>
          <a:p>
            <a:pPr marL="285750" indent="-285750">
              <a:lnSpc>
                <a:spcPct val="150000"/>
              </a:lnSpc>
              <a:buFont typeface="Arial" panose="020B0604020202020204" pitchFamily="34" charset="0"/>
              <a:buChar char="•"/>
            </a:pPr>
            <a:r>
              <a:rPr lang="en-US" sz="2000" b="1" dirty="0">
                <a:cs typeface="Times New Roman" panose="02020603050405020304" pitchFamily="18" charset="0"/>
              </a:rPr>
              <a:t>IOC</a:t>
            </a:r>
            <a:r>
              <a:rPr lang="en-US" sz="2000" dirty="0">
                <a:cs typeface="Times New Roman" panose="02020603050405020304" pitchFamily="18" charset="0"/>
              </a:rPr>
              <a:t> Ocean Sciences Section and Capacity Development WG</a:t>
            </a:r>
          </a:p>
          <a:p>
            <a:pPr marL="285750" indent="-285750">
              <a:lnSpc>
                <a:spcPct val="150000"/>
              </a:lnSpc>
              <a:buFont typeface="Arial" panose="020B0604020202020204" pitchFamily="34" charset="0"/>
              <a:buChar char="•"/>
            </a:pPr>
            <a:r>
              <a:rPr lang="en-US" sz="2000" dirty="0">
                <a:cs typeface="Times New Roman" panose="02020603050405020304" pitchFamily="18" charset="0"/>
              </a:rPr>
              <a:t>Convention on Biological Diversity (</a:t>
            </a:r>
            <a:r>
              <a:rPr lang="en-US" sz="2000" b="1" dirty="0">
                <a:cs typeface="Times New Roman" panose="02020603050405020304" pitchFamily="18" charset="0"/>
              </a:rPr>
              <a:t>CBD</a:t>
            </a:r>
            <a:r>
              <a:rPr lang="en-US" sz="2000" dirty="0">
                <a:cs typeface="Times New Roman" panose="02020603050405020304" pitchFamily="18" charset="0"/>
              </a:rPr>
              <a:t>)</a:t>
            </a:r>
          </a:p>
          <a:p>
            <a:pPr marL="285750" indent="-285750">
              <a:lnSpc>
                <a:spcPct val="150000"/>
              </a:lnSpc>
              <a:buFont typeface="Arial" panose="020B0604020202020204" pitchFamily="34" charset="0"/>
              <a:buChar char="•"/>
            </a:pPr>
            <a:r>
              <a:rPr lang="en-US" sz="2000" dirty="0">
                <a:cs typeface="Times New Roman" panose="02020603050405020304" pitchFamily="18" charset="0"/>
              </a:rPr>
              <a:t>Sustainable Ocean Initiative Global Dialogue (</a:t>
            </a:r>
            <a:r>
              <a:rPr lang="en-US" sz="2000" b="1" dirty="0">
                <a:cs typeface="Times New Roman" panose="02020603050405020304" pitchFamily="18" charset="0"/>
              </a:rPr>
              <a:t>SOI</a:t>
            </a:r>
            <a:r>
              <a:rPr lang="en-US" sz="2000" dirty="0">
                <a:cs typeface="Times New Roman" panose="02020603050405020304" pitchFamily="18" charset="0"/>
              </a:rPr>
              <a:t>)</a:t>
            </a:r>
          </a:p>
          <a:p>
            <a:pPr marL="285750" indent="-285750">
              <a:lnSpc>
                <a:spcPct val="150000"/>
              </a:lnSpc>
              <a:buFont typeface="Arial" panose="020B0604020202020204" pitchFamily="34" charset="0"/>
              <a:buChar char="•"/>
            </a:pPr>
            <a:r>
              <a:rPr lang="en-US" sz="2000" dirty="0">
                <a:cs typeface="Times New Roman" panose="02020603050405020304" pitchFamily="18" charset="0"/>
              </a:rPr>
              <a:t>Food and Agriculture Organization (</a:t>
            </a:r>
            <a:r>
              <a:rPr lang="en-US" sz="2000" b="1" dirty="0">
                <a:cs typeface="Times New Roman" panose="02020603050405020304" pitchFamily="18" charset="0"/>
              </a:rPr>
              <a:t>FAO</a:t>
            </a:r>
            <a:r>
              <a:rPr lang="en-US" sz="2000" dirty="0">
                <a:cs typeface="Times New Roman" panose="02020603050405020304" pitchFamily="18" charset="0"/>
              </a:rPr>
              <a:t>)</a:t>
            </a:r>
          </a:p>
          <a:p>
            <a:pPr marL="285750" indent="-285750">
              <a:lnSpc>
                <a:spcPct val="150000"/>
              </a:lnSpc>
              <a:buFont typeface="Arial" panose="020B0604020202020204" pitchFamily="34" charset="0"/>
              <a:buChar char="•"/>
            </a:pPr>
            <a:r>
              <a:rPr lang="en-US" sz="2000" dirty="0">
                <a:cs typeface="Times New Roman" panose="02020603050405020304" pitchFamily="18" charset="0"/>
              </a:rPr>
              <a:t> Biodiversity Beyond National Jurisdiction </a:t>
            </a:r>
            <a:r>
              <a:rPr lang="en-US" sz="2000" dirty="0" err="1">
                <a:cs typeface="Times New Roman" panose="02020603050405020304" pitchFamily="18" charset="0"/>
              </a:rPr>
              <a:t>PrepCom</a:t>
            </a:r>
            <a:r>
              <a:rPr lang="en-US" sz="2000" dirty="0">
                <a:cs typeface="Times New Roman" panose="02020603050405020304" pitchFamily="18" charset="0"/>
              </a:rPr>
              <a:t> (</a:t>
            </a:r>
            <a:r>
              <a:rPr lang="en-US" sz="2000" b="1" dirty="0">
                <a:cs typeface="Times New Roman" panose="02020603050405020304" pitchFamily="18" charset="0"/>
              </a:rPr>
              <a:t>BBNJ</a:t>
            </a:r>
            <a:r>
              <a:rPr lang="en-US" sz="2000" dirty="0">
                <a:cs typeface="Times New Roman" panose="02020603050405020304" pitchFamily="18" charset="0"/>
              </a:rPr>
              <a:t>)</a:t>
            </a:r>
          </a:p>
          <a:p>
            <a:pPr marL="285750" indent="-285750">
              <a:lnSpc>
                <a:spcPct val="150000"/>
              </a:lnSpc>
              <a:buFont typeface="Arial" panose="020B0604020202020204" pitchFamily="34" charset="0"/>
              <a:buChar char="•"/>
            </a:pPr>
            <a:r>
              <a:rPr lang="en-US" sz="2000" dirty="0">
                <a:cs typeface="Times New Roman" panose="02020603050405020304" pitchFamily="18" charset="0"/>
              </a:rPr>
              <a:t>Convention on Migratory Species (</a:t>
            </a:r>
            <a:r>
              <a:rPr lang="en-US" sz="2000" b="1" dirty="0">
                <a:cs typeface="Times New Roman" panose="02020603050405020304" pitchFamily="18" charset="0"/>
              </a:rPr>
              <a:t>CMS</a:t>
            </a:r>
            <a:r>
              <a:rPr lang="en-US" sz="2000" dirty="0">
                <a:cs typeface="Times New Roman" panose="02020603050405020304" pitchFamily="18" charset="0"/>
              </a:rPr>
              <a:t>) </a:t>
            </a:r>
          </a:p>
          <a:p>
            <a:pPr marL="285750" indent="-285750">
              <a:lnSpc>
                <a:spcPct val="150000"/>
              </a:lnSpc>
              <a:buFont typeface="Arial" panose="020B0604020202020204" pitchFamily="34" charset="0"/>
              <a:buChar char="•"/>
            </a:pPr>
            <a:r>
              <a:rPr lang="en-US" sz="2000" dirty="0">
                <a:cs typeface="Times New Roman" panose="02020603050405020304" pitchFamily="18" charset="0"/>
              </a:rPr>
              <a:t>Biodiversity Indicator Partnership (</a:t>
            </a:r>
            <a:r>
              <a:rPr lang="en-US" sz="2000" b="1" dirty="0">
                <a:cs typeface="Times New Roman" panose="02020603050405020304" pitchFamily="18" charset="0"/>
              </a:rPr>
              <a:t>BIP</a:t>
            </a:r>
            <a:r>
              <a:rPr lang="en-US" sz="2000" dirty="0">
                <a:cs typeface="Times New Roman" panose="02020603050405020304" pitchFamily="18" charset="0"/>
              </a:rPr>
              <a:t>)</a:t>
            </a:r>
          </a:p>
          <a:p>
            <a:pPr marL="285750" indent="-285750">
              <a:lnSpc>
                <a:spcPct val="150000"/>
              </a:lnSpc>
              <a:buFont typeface="Arial" panose="020B0604020202020204" pitchFamily="34" charset="0"/>
              <a:buChar char="•"/>
            </a:pPr>
            <a:r>
              <a:rPr lang="en-US" sz="2000" dirty="0">
                <a:cs typeface="Times New Roman" panose="02020603050405020304" pitchFamily="18" charset="0"/>
              </a:rPr>
              <a:t>UN Environment-Large Marine Ecosystem Program</a:t>
            </a:r>
            <a:r>
              <a:rPr lang="en-US" sz="2000" b="1" dirty="0">
                <a:cs typeface="Times New Roman" panose="02020603050405020304" pitchFamily="18" charset="0"/>
              </a:rPr>
              <a:t> </a:t>
            </a:r>
            <a:r>
              <a:rPr lang="en-US" sz="2000" dirty="0">
                <a:cs typeface="Times New Roman" panose="02020603050405020304" pitchFamily="18" charset="0"/>
              </a:rPr>
              <a:t>(</a:t>
            </a:r>
            <a:r>
              <a:rPr lang="en-US" sz="2000" b="1" dirty="0">
                <a:cs typeface="Times New Roman" panose="02020603050405020304" pitchFamily="18" charset="0"/>
              </a:rPr>
              <a:t>LME</a:t>
            </a:r>
            <a:r>
              <a:rPr lang="en-US" sz="2000" dirty="0">
                <a:cs typeface="Times New Roman" panose="02020603050405020304" pitchFamily="18" charset="0"/>
              </a:rPr>
              <a:t>)</a:t>
            </a:r>
          </a:p>
          <a:p>
            <a:pPr marL="285750" indent="-285750">
              <a:lnSpc>
                <a:spcPct val="150000"/>
              </a:lnSpc>
              <a:buFont typeface="Arial" panose="020B0604020202020204" pitchFamily="34" charset="0"/>
              <a:buChar char="•"/>
            </a:pPr>
            <a:r>
              <a:rPr lang="en-US" sz="2000" dirty="0">
                <a:cs typeface="Times New Roman" panose="02020603050405020304" pitchFamily="18" charset="0"/>
              </a:rPr>
              <a:t>Marine Ecosystem and Environmental Measurements framework (</a:t>
            </a:r>
            <a:r>
              <a:rPr lang="en-US" sz="2000" b="1" dirty="0">
                <a:cs typeface="Times New Roman" panose="02020603050405020304" pitchFamily="18" charset="0"/>
              </a:rPr>
              <a:t>MEEM</a:t>
            </a:r>
            <a:r>
              <a:rPr lang="en-US" sz="2000" dirty="0">
                <a:cs typeface="Times New Roman" panose="02020603050405020304" pitchFamily="18" charset="0"/>
              </a:rPr>
              <a:t>)-Australia</a:t>
            </a:r>
          </a:p>
          <a:p>
            <a:pPr marL="285750" indent="-285750">
              <a:lnSpc>
                <a:spcPct val="150000"/>
              </a:lnSpc>
              <a:buFont typeface="Arial" panose="020B0604020202020204" pitchFamily="34" charset="0"/>
              <a:buChar char="•"/>
            </a:pPr>
            <a:r>
              <a:rPr lang="en-US" sz="2000" dirty="0">
                <a:cs typeface="Times New Roman" panose="02020603050405020304" pitchFamily="18" charset="0"/>
              </a:rPr>
              <a:t>Input to the </a:t>
            </a:r>
            <a:r>
              <a:rPr lang="en-US" sz="2000" b="1" dirty="0">
                <a:cs typeface="Times New Roman" panose="02020603050405020304" pitchFamily="18" charset="0"/>
              </a:rPr>
              <a:t>G7</a:t>
            </a:r>
            <a:r>
              <a:rPr lang="en-US" sz="2000" dirty="0">
                <a:cs typeface="Times New Roman" panose="02020603050405020304" pitchFamily="18" charset="0"/>
              </a:rPr>
              <a:t> Future of the Seas and Oceans</a:t>
            </a:r>
          </a:p>
        </p:txBody>
      </p:sp>
      <p:pic>
        <p:nvPicPr>
          <p:cNvPr id="2" name="Picture 1">
            <a:extLst>
              <a:ext uri="{FF2B5EF4-FFF2-40B4-BE49-F238E27FC236}">
                <a16:creationId xmlns:a16="http://schemas.microsoft.com/office/drawing/2014/main" id="{2546DDFE-5BEC-49C0-8EA1-B65D60EEA45D}"/>
              </a:ext>
            </a:extLst>
          </p:cNvPr>
          <p:cNvPicPr>
            <a:picLocks noChangeAspect="1"/>
          </p:cNvPicPr>
          <p:nvPr/>
        </p:nvPicPr>
        <p:blipFill>
          <a:blip r:embed="rId5"/>
          <a:stretch>
            <a:fillRect/>
          </a:stretch>
        </p:blipFill>
        <p:spPr>
          <a:xfrm>
            <a:off x="9688832" y="3700804"/>
            <a:ext cx="1241924" cy="560625"/>
          </a:xfrm>
          <a:prstGeom prst="rect">
            <a:avLst/>
          </a:prstGeom>
        </p:spPr>
      </p:pic>
      <p:pic>
        <p:nvPicPr>
          <p:cNvPr id="3" name="Picture 2">
            <a:extLst>
              <a:ext uri="{FF2B5EF4-FFF2-40B4-BE49-F238E27FC236}">
                <a16:creationId xmlns:a16="http://schemas.microsoft.com/office/drawing/2014/main" id="{62B6877C-6EF7-48C6-B043-8B9A314A2B94}"/>
              </a:ext>
            </a:extLst>
          </p:cNvPr>
          <p:cNvPicPr>
            <a:picLocks noChangeAspect="1"/>
          </p:cNvPicPr>
          <p:nvPr/>
        </p:nvPicPr>
        <p:blipFill>
          <a:blip r:embed="rId6"/>
          <a:stretch>
            <a:fillRect/>
          </a:stretch>
        </p:blipFill>
        <p:spPr>
          <a:xfrm>
            <a:off x="11018319" y="3746197"/>
            <a:ext cx="852009" cy="844193"/>
          </a:xfrm>
          <a:prstGeom prst="rect">
            <a:avLst/>
          </a:prstGeom>
        </p:spPr>
      </p:pic>
      <p:pic>
        <p:nvPicPr>
          <p:cNvPr id="4" name="Picture 3">
            <a:extLst>
              <a:ext uri="{FF2B5EF4-FFF2-40B4-BE49-F238E27FC236}">
                <a16:creationId xmlns:a16="http://schemas.microsoft.com/office/drawing/2014/main" id="{0FE5707E-9B48-4232-BE0B-7A8204B1CE6F}"/>
              </a:ext>
            </a:extLst>
          </p:cNvPr>
          <p:cNvPicPr>
            <a:picLocks noChangeAspect="1"/>
          </p:cNvPicPr>
          <p:nvPr/>
        </p:nvPicPr>
        <p:blipFill>
          <a:blip r:embed="rId7"/>
          <a:stretch>
            <a:fillRect/>
          </a:stretch>
        </p:blipFill>
        <p:spPr>
          <a:xfrm>
            <a:off x="9866320" y="1344634"/>
            <a:ext cx="2004008" cy="951483"/>
          </a:xfrm>
          <a:prstGeom prst="rect">
            <a:avLst/>
          </a:prstGeom>
        </p:spPr>
      </p:pic>
      <p:pic>
        <p:nvPicPr>
          <p:cNvPr id="7" name="Picture 6">
            <a:extLst>
              <a:ext uri="{FF2B5EF4-FFF2-40B4-BE49-F238E27FC236}">
                <a16:creationId xmlns:a16="http://schemas.microsoft.com/office/drawing/2014/main" id="{D3FB8330-55B9-4EB4-9FB0-5E563D97E7DB}"/>
              </a:ext>
            </a:extLst>
          </p:cNvPr>
          <p:cNvPicPr>
            <a:picLocks noChangeAspect="1"/>
          </p:cNvPicPr>
          <p:nvPr/>
        </p:nvPicPr>
        <p:blipFill>
          <a:blip r:embed="rId8"/>
          <a:stretch>
            <a:fillRect/>
          </a:stretch>
        </p:blipFill>
        <p:spPr>
          <a:xfrm>
            <a:off x="9762600" y="2282413"/>
            <a:ext cx="1501629" cy="699171"/>
          </a:xfrm>
          <a:prstGeom prst="rect">
            <a:avLst/>
          </a:prstGeom>
        </p:spPr>
      </p:pic>
      <p:pic>
        <p:nvPicPr>
          <p:cNvPr id="8" name="Picture 7">
            <a:extLst>
              <a:ext uri="{FF2B5EF4-FFF2-40B4-BE49-F238E27FC236}">
                <a16:creationId xmlns:a16="http://schemas.microsoft.com/office/drawing/2014/main" id="{04AF806F-2423-4F47-AF64-A90899D685DA}"/>
              </a:ext>
            </a:extLst>
          </p:cNvPr>
          <p:cNvPicPr>
            <a:picLocks noChangeAspect="1"/>
          </p:cNvPicPr>
          <p:nvPr/>
        </p:nvPicPr>
        <p:blipFill>
          <a:blip r:embed="rId9"/>
          <a:stretch>
            <a:fillRect/>
          </a:stretch>
        </p:blipFill>
        <p:spPr>
          <a:xfrm>
            <a:off x="10198056" y="2981584"/>
            <a:ext cx="1827532" cy="610819"/>
          </a:xfrm>
          <a:prstGeom prst="rect">
            <a:avLst/>
          </a:prstGeom>
        </p:spPr>
      </p:pic>
      <p:pic>
        <p:nvPicPr>
          <p:cNvPr id="10" name="Picture 9">
            <a:extLst>
              <a:ext uri="{FF2B5EF4-FFF2-40B4-BE49-F238E27FC236}">
                <a16:creationId xmlns:a16="http://schemas.microsoft.com/office/drawing/2014/main" id="{A8F66F85-585B-4F6B-A48E-C118EFBC7566}"/>
              </a:ext>
            </a:extLst>
          </p:cNvPr>
          <p:cNvPicPr>
            <a:picLocks noChangeAspect="1"/>
          </p:cNvPicPr>
          <p:nvPr/>
        </p:nvPicPr>
        <p:blipFill>
          <a:blip r:embed="rId10"/>
          <a:stretch>
            <a:fillRect/>
          </a:stretch>
        </p:blipFill>
        <p:spPr>
          <a:xfrm>
            <a:off x="11132250" y="5491080"/>
            <a:ext cx="852009" cy="1098145"/>
          </a:xfrm>
          <a:prstGeom prst="rect">
            <a:avLst/>
          </a:prstGeom>
        </p:spPr>
      </p:pic>
      <p:pic>
        <p:nvPicPr>
          <p:cNvPr id="11" name="Picture 10">
            <a:extLst>
              <a:ext uri="{FF2B5EF4-FFF2-40B4-BE49-F238E27FC236}">
                <a16:creationId xmlns:a16="http://schemas.microsoft.com/office/drawing/2014/main" id="{E9D16EE1-00FF-4214-92B6-AA705EB28D1A}"/>
              </a:ext>
            </a:extLst>
          </p:cNvPr>
          <p:cNvPicPr>
            <a:picLocks noChangeAspect="1"/>
          </p:cNvPicPr>
          <p:nvPr/>
        </p:nvPicPr>
        <p:blipFill>
          <a:blip r:embed="rId11"/>
          <a:stretch>
            <a:fillRect/>
          </a:stretch>
        </p:blipFill>
        <p:spPr>
          <a:xfrm>
            <a:off x="10059449" y="5273564"/>
            <a:ext cx="608723" cy="804035"/>
          </a:xfrm>
          <a:prstGeom prst="rect">
            <a:avLst/>
          </a:prstGeom>
        </p:spPr>
      </p:pic>
    </p:spTree>
    <p:extLst>
      <p:ext uri="{BB962C8B-B14F-4D97-AF65-F5344CB8AC3E}">
        <p14:creationId xmlns:p14="http://schemas.microsoft.com/office/powerpoint/2010/main" val="171207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932F5B-126D-4692-AAE8-09663ECD337E}"/>
              </a:ext>
            </a:extLst>
          </p:cNvPr>
          <p:cNvPicPr>
            <a:picLocks noChangeAspect="1"/>
          </p:cNvPicPr>
          <p:nvPr/>
        </p:nvPicPr>
        <p:blipFill>
          <a:blip r:embed="rId3"/>
          <a:stretch>
            <a:fillRect/>
          </a:stretch>
        </p:blipFill>
        <p:spPr>
          <a:xfrm>
            <a:off x="2760900" y="5706985"/>
            <a:ext cx="7821961" cy="1027126"/>
          </a:xfrm>
          <a:prstGeom prst="rect">
            <a:avLst/>
          </a:prstGeom>
        </p:spPr>
      </p:pic>
      <p:sp>
        <p:nvSpPr>
          <p:cNvPr id="8" name="Title 1">
            <a:extLst>
              <a:ext uri="{FF2B5EF4-FFF2-40B4-BE49-F238E27FC236}">
                <a16:creationId xmlns:a16="http://schemas.microsoft.com/office/drawing/2014/main" id="{86E2011F-8CA5-43E8-9F8A-439B3B591B7B}"/>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a:p>
            <a:pPr algn="r"/>
            <a:r>
              <a:rPr lang="en-US" altLang="en-US" sz="2400" b="1" kern="0" dirty="0">
                <a:solidFill>
                  <a:schemeClr val="bg2">
                    <a:lumMod val="20000"/>
                    <a:lumOff val="80000"/>
                  </a:schemeClr>
                </a:solidFill>
                <a:latin typeface="Arial" panose="020B0604020202020204" pitchFamily="34" charset="0"/>
                <a:cs typeface="Arial" panose="020B0604020202020204" pitchFamily="34" charset="0"/>
              </a:rPr>
              <a:t>HIGHLIGHTS 2017/2018</a:t>
            </a:r>
          </a:p>
          <a:p>
            <a:pPr algn="r"/>
            <a:r>
              <a:rPr lang="en-US" altLang="en-US" sz="2000" b="1" kern="0" dirty="0">
                <a:solidFill>
                  <a:schemeClr val="accent5">
                    <a:lumMod val="25000"/>
                  </a:schemeClr>
                </a:solidFill>
                <a:latin typeface="Arial" panose="020B0604020202020204" pitchFamily="34" charset="0"/>
                <a:cs typeface="Arial" panose="020B0604020202020204" pitchFamily="34" charset="0"/>
              </a:rPr>
              <a:t>GCOS / CLIMATE</a:t>
            </a:r>
          </a:p>
        </p:txBody>
      </p:sp>
      <p:pic>
        <p:nvPicPr>
          <p:cNvPr id="12" name="Picture 11">
            <a:extLst>
              <a:ext uri="{FF2B5EF4-FFF2-40B4-BE49-F238E27FC236}">
                <a16:creationId xmlns:a16="http://schemas.microsoft.com/office/drawing/2014/main" id="{5E2A6AEB-DD23-4A4B-BC61-DFF9B071E828}"/>
              </a:ext>
            </a:extLst>
          </p:cNvPr>
          <p:cNvPicPr>
            <a:picLocks noChangeAspect="1"/>
          </p:cNvPicPr>
          <p:nvPr/>
        </p:nvPicPr>
        <p:blipFill>
          <a:blip r:embed="rId4"/>
          <a:stretch>
            <a:fillRect/>
          </a:stretch>
        </p:blipFill>
        <p:spPr>
          <a:xfrm>
            <a:off x="263352" y="94259"/>
            <a:ext cx="2104274" cy="1052852"/>
          </a:xfrm>
          <a:prstGeom prst="rect">
            <a:avLst/>
          </a:prstGeom>
        </p:spPr>
      </p:pic>
      <p:pic>
        <p:nvPicPr>
          <p:cNvPr id="5" name="Picture 4">
            <a:extLst>
              <a:ext uri="{FF2B5EF4-FFF2-40B4-BE49-F238E27FC236}">
                <a16:creationId xmlns:a16="http://schemas.microsoft.com/office/drawing/2014/main" id="{23BCDCA2-D3A0-474D-AE3E-CE8C06745A4B}"/>
              </a:ext>
            </a:extLst>
          </p:cNvPr>
          <p:cNvPicPr>
            <a:picLocks noChangeAspect="1"/>
          </p:cNvPicPr>
          <p:nvPr/>
        </p:nvPicPr>
        <p:blipFill>
          <a:blip r:embed="rId5"/>
          <a:stretch>
            <a:fillRect/>
          </a:stretch>
        </p:blipFill>
        <p:spPr>
          <a:xfrm>
            <a:off x="407736" y="2156027"/>
            <a:ext cx="1959890" cy="2758987"/>
          </a:xfrm>
          <a:prstGeom prst="rect">
            <a:avLst/>
          </a:prstGeom>
        </p:spPr>
      </p:pic>
      <p:pic>
        <p:nvPicPr>
          <p:cNvPr id="4" name="Picture 3">
            <a:extLst>
              <a:ext uri="{FF2B5EF4-FFF2-40B4-BE49-F238E27FC236}">
                <a16:creationId xmlns:a16="http://schemas.microsoft.com/office/drawing/2014/main" id="{0E82B3FA-B5BC-42D0-B8AA-BA004491FB9C}"/>
              </a:ext>
            </a:extLst>
          </p:cNvPr>
          <p:cNvPicPr>
            <a:picLocks noChangeAspect="1"/>
          </p:cNvPicPr>
          <p:nvPr/>
        </p:nvPicPr>
        <p:blipFill>
          <a:blip r:embed="rId6"/>
          <a:stretch>
            <a:fillRect/>
          </a:stretch>
        </p:blipFill>
        <p:spPr>
          <a:xfrm>
            <a:off x="6579209" y="3567389"/>
            <a:ext cx="4828109" cy="2190012"/>
          </a:xfrm>
          <a:prstGeom prst="rect">
            <a:avLst/>
          </a:prstGeom>
        </p:spPr>
      </p:pic>
      <p:pic>
        <p:nvPicPr>
          <p:cNvPr id="6" name="Picture 5">
            <a:extLst>
              <a:ext uri="{FF2B5EF4-FFF2-40B4-BE49-F238E27FC236}">
                <a16:creationId xmlns:a16="http://schemas.microsoft.com/office/drawing/2014/main" id="{AFDD6394-1315-484B-AF5A-04C1EA4E3F16}"/>
              </a:ext>
            </a:extLst>
          </p:cNvPr>
          <p:cNvPicPr>
            <a:picLocks noChangeAspect="1"/>
          </p:cNvPicPr>
          <p:nvPr/>
        </p:nvPicPr>
        <p:blipFill>
          <a:blip r:embed="rId7"/>
          <a:stretch>
            <a:fillRect/>
          </a:stretch>
        </p:blipFill>
        <p:spPr>
          <a:xfrm>
            <a:off x="2638787" y="3429000"/>
            <a:ext cx="3457213" cy="2031241"/>
          </a:xfrm>
          <a:prstGeom prst="rect">
            <a:avLst/>
          </a:prstGeom>
        </p:spPr>
      </p:pic>
      <p:pic>
        <p:nvPicPr>
          <p:cNvPr id="2" name="Picture 1">
            <a:extLst>
              <a:ext uri="{FF2B5EF4-FFF2-40B4-BE49-F238E27FC236}">
                <a16:creationId xmlns:a16="http://schemas.microsoft.com/office/drawing/2014/main" id="{1F2B8670-3523-4A44-9730-5CFC46E246CB}"/>
              </a:ext>
            </a:extLst>
          </p:cNvPr>
          <p:cNvPicPr>
            <a:picLocks noChangeAspect="1"/>
          </p:cNvPicPr>
          <p:nvPr/>
        </p:nvPicPr>
        <p:blipFill>
          <a:blip r:embed="rId8"/>
          <a:stretch>
            <a:fillRect/>
          </a:stretch>
        </p:blipFill>
        <p:spPr>
          <a:xfrm>
            <a:off x="6583063" y="1335998"/>
            <a:ext cx="4828110" cy="2199523"/>
          </a:xfrm>
          <a:prstGeom prst="rect">
            <a:avLst/>
          </a:prstGeom>
        </p:spPr>
      </p:pic>
      <p:pic>
        <p:nvPicPr>
          <p:cNvPr id="7" name="Picture 6">
            <a:extLst>
              <a:ext uri="{FF2B5EF4-FFF2-40B4-BE49-F238E27FC236}">
                <a16:creationId xmlns:a16="http://schemas.microsoft.com/office/drawing/2014/main" id="{03501C40-7A3C-4251-80F5-FAD030783B14}"/>
              </a:ext>
            </a:extLst>
          </p:cNvPr>
          <p:cNvPicPr>
            <a:picLocks noChangeAspect="1"/>
          </p:cNvPicPr>
          <p:nvPr/>
        </p:nvPicPr>
        <p:blipFill>
          <a:blip r:embed="rId9"/>
          <a:stretch>
            <a:fillRect/>
          </a:stretch>
        </p:blipFill>
        <p:spPr>
          <a:xfrm>
            <a:off x="2674546" y="1483459"/>
            <a:ext cx="3457213" cy="1711576"/>
          </a:xfrm>
          <a:prstGeom prst="rect">
            <a:avLst/>
          </a:prstGeom>
        </p:spPr>
      </p:pic>
      <p:sp>
        <p:nvSpPr>
          <p:cNvPr id="10" name="Content Placeholder 2">
            <a:extLst>
              <a:ext uri="{FF2B5EF4-FFF2-40B4-BE49-F238E27FC236}">
                <a16:creationId xmlns:a16="http://schemas.microsoft.com/office/drawing/2014/main" id="{6B4EF957-728B-4082-AFAF-4F98050E1EBF}"/>
              </a:ext>
            </a:extLst>
          </p:cNvPr>
          <p:cNvSpPr txBox="1">
            <a:spLocks/>
          </p:cNvSpPr>
          <p:nvPr/>
        </p:nvSpPr>
        <p:spPr>
          <a:xfrm>
            <a:off x="358927" y="5855433"/>
            <a:ext cx="2057507" cy="475481"/>
          </a:xfrm>
          <a:prstGeom prst="rect">
            <a:avLst/>
          </a:prstGeom>
          <a:solidFill>
            <a:schemeClr val="bg1">
              <a:lumMod val="95000"/>
            </a:schemeClr>
          </a:solidFill>
          <a:ln w="12700">
            <a:solidFill>
              <a:schemeClr val="tx1"/>
            </a:solidFill>
          </a:ln>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a:spcBef>
                <a:spcPts val="0"/>
              </a:spcBef>
              <a:buNone/>
            </a:pPr>
            <a:r>
              <a:rPr lang="en-US" altLang="en-US" sz="1800" b="1" i="1" kern="0" dirty="0"/>
              <a:t>Work in progress</a:t>
            </a:r>
          </a:p>
          <a:p>
            <a:pPr marL="0" indent="0" algn="ctr">
              <a:buNone/>
            </a:pPr>
            <a:endParaRPr lang="en-US" altLang="en-US" sz="2000" b="1" i="1" kern="0" dirty="0"/>
          </a:p>
          <a:p>
            <a:pPr marL="0" indent="0" algn="ctr">
              <a:buNone/>
            </a:pPr>
            <a:endParaRPr lang="en-US" altLang="en-US" sz="1800" b="1" kern="0" dirty="0"/>
          </a:p>
        </p:txBody>
      </p:sp>
    </p:spTree>
    <p:extLst>
      <p:ext uri="{BB962C8B-B14F-4D97-AF65-F5344CB8AC3E}">
        <p14:creationId xmlns:p14="http://schemas.microsoft.com/office/powerpoint/2010/main" val="346370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F10975-012E-47A4-8A03-C07CCC2FAA74}"/>
              </a:ext>
            </a:extLst>
          </p:cNvPr>
          <p:cNvPicPr>
            <a:picLocks noChangeAspect="1"/>
          </p:cNvPicPr>
          <p:nvPr/>
        </p:nvPicPr>
        <p:blipFill>
          <a:blip r:embed="rId3"/>
          <a:stretch>
            <a:fillRect/>
          </a:stretch>
        </p:blipFill>
        <p:spPr>
          <a:xfrm>
            <a:off x="101692" y="5478182"/>
            <a:ext cx="1635457" cy="697665"/>
          </a:xfrm>
          <a:prstGeom prst="rect">
            <a:avLst/>
          </a:prstGeom>
        </p:spPr>
      </p:pic>
      <p:sp>
        <p:nvSpPr>
          <p:cNvPr id="5" name="Title 1">
            <a:extLst>
              <a:ext uri="{FF2B5EF4-FFF2-40B4-BE49-F238E27FC236}">
                <a16:creationId xmlns:a16="http://schemas.microsoft.com/office/drawing/2014/main" id="{940FA28F-451D-424C-8581-645D389815A5}"/>
              </a:ext>
            </a:extLst>
          </p:cNvPr>
          <p:cNvSpPr txBox="1">
            <a:spLocks/>
          </p:cNvSpPr>
          <p:nvPr/>
        </p:nvSpPr>
        <p:spPr>
          <a:xfrm>
            <a:off x="0" y="0"/>
            <a:ext cx="12192000" cy="1215608"/>
          </a:xfrm>
          <a:prstGeom prst="rect">
            <a:avLst/>
          </a:prstGeom>
          <a:solidFill>
            <a:schemeClr val="tx2">
              <a:lumMod val="50000"/>
              <a:lumOff val="50000"/>
            </a:schemeClr>
          </a:solidFill>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a:endParaRPr lang="en-US" altLang="en-US" sz="2400" b="1" kern="0" dirty="0">
              <a:solidFill>
                <a:schemeClr val="bg2">
                  <a:lumMod val="20000"/>
                  <a:lumOff val="80000"/>
                </a:schemeClr>
              </a:solidFill>
              <a:latin typeface="Arial" panose="020B0604020202020204" pitchFamily="34" charset="0"/>
              <a:cs typeface="Arial" panose="020B0604020202020204" pitchFamily="34" charset="0"/>
            </a:endParaRPr>
          </a:p>
          <a:p>
            <a:pPr algn="r"/>
            <a:r>
              <a:rPr lang="en-US" altLang="en-US" sz="2400" b="1" kern="0" dirty="0">
                <a:solidFill>
                  <a:schemeClr val="bg2">
                    <a:lumMod val="20000"/>
                    <a:lumOff val="80000"/>
                  </a:schemeClr>
                </a:solidFill>
                <a:latin typeface="Arial" panose="020B0604020202020204" pitchFamily="34" charset="0"/>
                <a:cs typeface="Arial" panose="020B0604020202020204" pitchFamily="34" charset="0"/>
              </a:rPr>
              <a:t>HIGHLIGHTS 2017/2018</a:t>
            </a:r>
          </a:p>
          <a:p>
            <a:pPr algn="r"/>
            <a:r>
              <a:rPr lang="en-US" altLang="en-US" sz="2000" b="1" kern="0" dirty="0">
                <a:solidFill>
                  <a:schemeClr val="accent5">
                    <a:lumMod val="25000"/>
                  </a:schemeClr>
                </a:solidFill>
                <a:latin typeface="Arial" panose="020B0604020202020204" pitchFamily="34" charset="0"/>
                <a:cs typeface="Arial" panose="020B0604020202020204" pitchFamily="34" charset="0"/>
              </a:rPr>
              <a:t>INTEGRATION</a:t>
            </a:r>
          </a:p>
        </p:txBody>
      </p:sp>
      <p:pic>
        <p:nvPicPr>
          <p:cNvPr id="6" name="Picture 5">
            <a:extLst>
              <a:ext uri="{FF2B5EF4-FFF2-40B4-BE49-F238E27FC236}">
                <a16:creationId xmlns:a16="http://schemas.microsoft.com/office/drawing/2014/main" id="{F6E1D63A-7260-4DCF-A095-48B0199FDFDF}"/>
              </a:ext>
            </a:extLst>
          </p:cNvPr>
          <p:cNvPicPr>
            <a:picLocks noChangeAspect="1"/>
          </p:cNvPicPr>
          <p:nvPr/>
        </p:nvPicPr>
        <p:blipFill>
          <a:blip r:embed="rId4"/>
          <a:stretch>
            <a:fillRect/>
          </a:stretch>
        </p:blipFill>
        <p:spPr>
          <a:xfrm>
            <a:off x="263352" y="94259"/>
            <a:ext cx="2104274" cy="1052852"/>
          </a:xfrm>
          <a:prstGeom prst="rect">
            <a:avLst/>
          </a:prstGeom>
        </p:spPr>
      </p:pic>
      <p:sp>
        <p:nvSpPr>
          <p:cNvPr id="7" name="TextBox 6">
            <a:extLst>
              <a:ext uri="{FF2B5EF4-FFF2-40B4-BE49-F238E27FC236}">
                <a16:creationId xmlns:a16="http://schemas.microsoft.com/office/drawing/2014/main" id="{B39E3C8B-03E3-4779-B8E3-0AE391D4EFEB}"/>
              </a:ext>
            </a:extLst>
          </p:cNvPr>
          <p:cNvSpPr txBox="1"/>
          <p:nvPr/>
        </p:nvSpPr>
        <p:spPr>
          <a:xfrm>
            <a:off x="291671" y="1486253"/>
            <a:ext cx="11578657" cy="3296663"/>
          </a:xfrm>
          <a:prstGeom prst="rect">
            <a:avLst/>
          </a:prstGeom>
          <a:solidFill>
            <a:srgbClr val="00C0BC"/>
          </a:solidFill>
          <a:ln w="28575">
            <a:solidFill>
              <a:schemeClr val="bg1">
                <a:lumMod val="50000"/>
              </a:schemeClr>
            </a:solidFill>
          </a:ln>
        </p:spPr>
        <p:txBody>
          <a:bodyPr wrap="square" rtlCol="0">
            <a:spAutoFit/>
          </a:bodyPr>
          <a:lstStyle/>
          <a:p>
            <a:pPr marL="285750" indent="-285750">
              <a:lnSpc>
                <a:spcPct val="150000"/>
              </a:lnSpc>
              <a:buFont typeface="Arial" panose="020B0604020202020204" pitchFamily="34" charset="0"/>
              <a:buChar char="•"/>
            </a:pPr>
            <a:r>
              <a:rPr lang="en-US" sz="2000" b="1" dirty="0">
                <a:cs typeface="Times New Roman" panose="02020603050405020304" pitchFamily="18" charset="0"/>
              </a:rPr>
              <a:t>Across IOC and GOOS disciplines: </a:t>
            </a:r>
            <a:r>
              <a:rPr lang="en-US" sz="2000" dirty="0">
                <a:cs typeface="Times New Roman" panose="02020603050405020304" pitchFamily="18" charset="0"/>
              </a:rPr>
              <a:t>Ocean Science Section / GOOS: physics, biogeochemistry, biology</a:t>
            </a:r>
            <a:endParaRPr lang="en-US" sz="2000" b="1" dirty="0">
              <a:cs typeface="Times New Roman" panose="02020603050405020304" pitchFamily="18" charset="0"/>
            </a:endParaRPr>
          </a:p>
          <a:p>
            <a:pPr marL="285750" indent="-285750">
              <a:lnSpc>
                <a:spcPct val="150000"/>
              </a:lnSpc>
              <a:buFont typeface="Arial" panose="020B0604020202020204" pitchFamily="34" charset="0"/>
              <a:buChar char="•"/>
            </a:pPr>
            <a:r>
              <a:rPr lang="en-US" sz="2000" b="1" dirty="0">
                <a:cs typeface="Times New Roman" panose="02020603050405020304" pitchFamily="18" charset="0"/>
              </a:rPr>
              <a:t>Across communities of practice: </a:t>
            </a:r>
          </a:p>
          <a:p>
            <a:pPr>
              <a:lnSpc>
                <a:spcPct val="150000"/>
              </a:lnSpc>
            </a:pPr>
            <a:r>
              <a:rPr lang="en-US" sz="2000" b="1" dirty="0">
                <a:cs typeface="Times New Roman" panose="02020603050405020304" pitchFamily="18" charset="0"/>
              </a:rPr>
              <a:t>   </a:t>
            </a:r>
            <a:r>
              <a:rPr lang="en-US" sz="2000" b="1" i="1" dirty="0">
                <a:cs typeface="Times New Roman" panose="02020603050405020304" pitchFamily="18" charset="0"/>
              </a:rPr>
              <a:t>National:</a:t>
            </a:r>
            <a:r>
              <a:rPr lang="en-US" sz="2000" b="1" dirty="0">
                <a:cs typeface="Times New Roman" panose="02020603050405020304" pitchFamily="18" charset="0"/>
              </a:rPr>
              <a:t> </a:t>
            </a:r>
            <a:r>
              <a:rPr lang="en-US" sz="2000" dirty="0">
                <a:cs typeface="Times New Roman" panose="02020603050405020304" pitchFamily="18" charset="0"/>
              </a:rPr>
              <a:t>NOAA, NASA, IOOC, IOOS, NOPP (USA), IMOS (Australia)</a:t>
            </a:r>
          </a:p>
          <a:p>
            <a:pPr>
              <a:lnSpc>
                <a:spcPct val="150000"/>
              </a:lnSpc>
            </a:pPr>
            <a:r>
              <a:rPr lang="en-US" sz="2000" b="1" dirty="0">
                <a:cs typeface="Times New Roman" panose="02020603050405020304" pitchFamily="18" charset="0"/>
              </a:rPr>
              <a:t>   </a:t>
            </a:r>
            <a:r>
              <a:rPr lang="en-US" sz="2000" b="1" i="1" dirty="0">
                <a:cs typeface="Times New Roman" panose="02020603050405020304" pitchFamily="18" charset="0"/>
              </a:rPr>
              <a:t>Regional:</a:t>
            </a:r>
            <a:r>
              <a:rPr lang="en-US" sz="2000" dirty="0">
                <a:cs typeface="Times New Roman" panose="02020603050405020304" pitchFamily="18" charset="0"/>
              </a:rPr>
              <a:t> SOOS</a:t>
            </a:r>
          </a:p>
          <a:p>
            <a:pPr>
              <a:lnSpc>
                <a:spcPct val="150000"/>
              </a:lnSpc>
            </a:pPr>
            <a:r>
              <a:rPr lang="en-US" sz="2000" b="1" dirty="0">
                <a:cs typeface="Times New Roman" panose="02020603050405020304" pitchFamily="18" charset="0"/>
              </a:rPr>
              <a:t>   </a:t>
            </a:r>
            <a:r>
              <a:rPr lang="en-US" sz="2000" b="1" i="1" dirty="0">
                <a:cs typeface="Times New Roman" panose="02020603050405020304" pitchFamily="18" charset="0"/>
              </a:rPr>
              <a:t>Global:</a:t>
            </a:r>
            <a:r>
              <a:rPr lang="en-US" sz="2000" dirty="0">
                <a:cs typeface="Times New Roman" panose="02020603050405020304" pitchFamily="18" charset="0"/>
              </a:rPr>
              <a:t> OCG, SCOR, EMBRC, IQOE (Ocean Sound), P-OBS (SCOR WG), DOOS, POGO, RLS, MBON, IMBER</a:t>
            </a:r>
          </a:p>
          <a:p>
            <a:pPr marL="285750" indent="-285750">
              <a:lnSpc>
                <a:spcPct val="150000"/>
              </a:lnSpc>
              <a:buFont typeface="Arial" panose="020B0604020202020204" pitchFamily="34" charset="0"/>
              <a:buChar char="•"/>
            </a:pPr>
            <a:r>
              <a:rPr lang="en-US" sz="2000" b="1" dirty="0">
                <a:cs typeface="Times New Roman" panose="02020603050405020304" pitchFamily="18" charset="0"/>
              </a:rPr>
              <a:t>Across networks: </a:t>
            </a:r>
            <a:r>
              <a:rPr lang="en-US" sz="2000" dirty="0">
                <a:cs typeface="Times New Roman" panose="02020603050405020304" pitchFamily="18" charset="0"/>
              </a:rPr>
              <a:t>GCRMN (coral reefs), GACs (zooplankton), Research Coordination Network (RCN/NSF) </a:t>
            </a:r>
          </a:p>
          <a:p>
            <a:pPr>
              <a:lnSpc>
                <a:spcPct val="150000"/>
              </a:lnSpc>
            </a:pPr>
            <a:r>
              <a:rPr lang="en-US" sz="2000" dirty="0">
                <a:cs typeface="Times New Roman" panose="02020603050405020304" pitchFamily="18" charset="0"/>
              </a:rPr>
              <a:t>		</a:t>
            </a:r>
            <a:r>
              <a:rPr lang="en-US" sz="2000" dirty="0">
                <a:cs typeface="Times New Roman" panose="02020603050405020304" pitchFamily="18" charset="0"/>
                <a:sym typeface="Wingdings" panose="05000000000000000000" pitchFamily="2" charset="2"/>
              </a:rPr>
              <a:t> Supporting EOVs + emerging EOVs (microbes / benthic invertebrates)</a:t>
            </a:r>
            <a:endParaRPr lang="en-US" sz="2000" dirty="0">
              <a:cs typeface="Times New Roman" panose="02020603050405020304" pitchFamily="18" charset="0"/>
            </a:endParaRPr>
          </a:p>
        </p:txBody>
      </p:sp>
      <p:pic>
        <p:nvPicPr>
          <p:cNvPr id="2" name="Picture 1">
            <a:extLst>
              <a:ext uri="{FF2B5EF4-FFF2-40B4-BE49-F238E27FC236}">
                <a16:creationId xmlns:a16="http://schemas.microsoft.com/office/drawing/2014/main" id="{374BFBEB-F3DA-4F20-8C2C-4C1A14A24C69}"/>
              </a:ext>
            </a:extLst>
          </p:cNvPr>
          <p:cNvPicPr>
            <a:picLocks noChangeAspect="1"/>
          </p:cNvPicPr>
          <p:nvPr/>
        </p:nvPicPr>
        <p:blipFill>
          <a:blip r:embed="rId5"/>
          <a:stretch>
            <a:fillRect/>
          </a:stretch>
        </p:blipFill>
        <p:spPr>
          <a:xfrm>
            <a:off x="5312826" y="4934930"/>
            <a:ext cx="1758590" cy="853900"/>
          </a:xfrm>
          <a:prstGeom prst="rect">
            <a:avLst/>
          </a:prstGeom>
        </p:spPr>
      </p:pic>
      <p:pic>
        <p:nvPicPr>
          <p:cNvPr id="3" name="Picture 2">
            <a:extLst>
              <a:ext uri="{FF2B5EF4-FFF2-40B4-BE49-F238E27FC236}">
                <a16:creationId xmlns:a16="http://schemas.microsoft.com/office/drawing/2014/main" id="{128A0CF4-2ECE-4A7F-B9F4-1159939C354A}"/>
              </a:ext>
            </a:extLst>
          </p:cNvPr>
          <p:cNvPicPr>
            <a:picLocks noChangeAspect="1"/>
          </p:cNvPicPr>
          <p:nvPr/>
        </p:nvPicPr>
        <p:blipFill>
          <a:blip r:embed="rId6"/>
          <a:stretch>
            <a:fillRect/>
          </a:stretch>
        </p:blipFill>
        <p:spPr>
          <a:xfrm>
            <a:off x="1757969" y="4853222"/>
            <a:ext cx="908709" cy="968371"/>
          </a:xfrm>
          <a:prstGeom prst="rect">
            <a:avLst/>
          </a:prstGeom>
        </p:spPr>
      </p:pic>
      <p:pic>
        <p:nvPicPr>
          <p:cNvPr id="4" name="Picture 3">
            <a:extLst>
              <a:ext uri="{FF2B5EF4-FFF2-40B4-BE49-F238E27FC236}">
                <a16:creationId xmlns:a16="http://schemas.microsoft.com/office/drawing/2014/main" id="{F877673C-2CBE-40DE-B58F-CC22EAA47D19}"/>
              </a:ext>
            </a:extLst>
          </p:cNvPr>
          <p:cNvPicPr>
            <a:picLocks noChangeAspect="1"/>
          </p:cNvPicPr>
          <p:nvPr/>
        </p:nvPicPr>
        <p:blipFill>
          <a:blip r:embed="rId7"/>
          <a:stretch>
            <a:fillRect/>
          </a:stretch>
        </p:blipFill>
        <p:spPr>
          <a:xfrm>
            <a:off x="2655638" y="4878638"/>
            <a:ext cx="1006073" cy="917538"/>
          </a:xfrm>
          <a:prstGeom prst="rect">
            <a:avLst/>
          </a:prstGeom>
        </p:spPr>
      </p:pic>
      <p:pic>
        <p:nvPicPr>
          <p:cNvPr id="8" name="Picture 7">
            <a:extLst>
              <a:ext uri="{FF2B5EF4-FFF2-40B4-BE49-F238E27FC236}">
                <a16:creationId xmlns:a16="http://schemas.microsoft.com/office/drawing/2014/main" id="{12E407E9-6B50-47A7-BC49-DE9D520CB1D6}"/>
              </a:ext>
            </a:extLst>
          </p:cNvPr>
          <p:cNvPicPr>
            <a:picLocks noChangeAspect="1"/>
          </p:cNvPicPr>
          <p:nvPr/>
        </p:nvPicPr>
        <p:blipFill>
          <a:blip r:embed="rId8"/>
          <a:stretch>
            <a:fillRect/>
          </a:stretch>
        </p:blipFill>
        <p:spPr>
          <a:xfrm>
            <a:off x="101692" y="4851082"/>
            <a:ext cx="1565445" cy="719576"/>
          </a:xfrm>
          <a:prstGeom prst="rect">
            <a:avLst/>
          </a:prstGeom>
        </p:spPr>
      </p:pic>
      <p:pic>
        <p:nvPicPr>
          <p:cNvPr id="9" name="Picture 8">
            <a:extLst>
              <a:ext uri="{FF2B5EF4-FFF2-40B4-BE49-F238E27FC236}">
                <a16:creationId xmlns:a16="http://schemas.microsoft.com/office/drawing/2014/main" id="{5EC20C71-40FC-4C10-B720-0663F509E644}"/>
              </a:ext>
            </a:extLst>
          </p:cNvPr>
          <p:cNvPicPr>
            <a:picLocks noChangeAspect="1"/>
          </p:cNvPicPr>
          <p:nvPr/>
        </p:nvPicPr>
        <p:blipFill>
          <a:blip r:embed="rId9"/>
          <a:stretch>
            <a:fillRect/>
          </a:stretch>
        </p:blipFill>
        <p:spPr>
          <a:xfrm>
            <a:off x="3839907" y="4925006"/>
            <a:ext cx="1459230" cy="851218"/>
          </a:xfrm>
          <a:prstGeom prst="rect">
            <a:avLst/>
          </a:prstGeom>
        </p:spPr>
      </p:pic>
      <p:pic>
        <p:nvPicPr>
          <p:cNvPr id="10" name="Picture 9">
            <a:extLst>
              <a:ext uri="{FF2B5EF4-FFF2-40B4-BE49-F238E27FC236}">
                <a16:creationId xmlns:a16="http://schemas.microsoft.com/office/drawing/2014/main" id="{1098B9BE-2FF1-4020-8E8F-269D83F6C877}"/>
              </a:ext>
            </a:extLst>
          </p:cNvPr>
          <p:cNvPicPr>
            <a:picLocks noChangeAspect="1"/>
          </p:cNvPicPr>
          <p:nvPr/>
        </p:nvPicPr>
        <p:blipFill>
          <a:blip r:embed="rId10"/>
          <a:stretch>
            <a:fillRect/>
          </a:stretch>
        </p:blipFill>
        <p:spPr>
          <a:xfrm>
            <a:off x="9095764" y="4934930"/>
            <a:ext cx="1517968" cy="1086504"/>
          </a:xfrm>
          <a:prstGeom prst="rect">
            <a:avLst/>
          </a:prstGeom>
        </p:spPr>
      </p:pic>
      <p:pic>
        <p:nvPicPr>
          <p:cNvPr id="11" name="Picture 10">
            <a:extLst>
              <a:ext uri="{FF2B5EF4-FFF2-40B4-BE49-F238E27FC236}">
                <a16:creationId xmlns:a16="http://schemas.microsoft.com/office/drawing/2014/main" id="{B3E8F819-70D8-4FA7-A3C8-0196201645B2}"/>
              </a:ext>
            </a:extLst>
          </p:cNvPr>
          <p:cNvPicPr>
            <a:picLocks noChangeAspect="1"/>
          </p:cNvPicPr>
          <p:nvPr/>
        </p:nvPicPr>
        <p:blipFill>
          <a:blip r:embed="rId11"/>
          <a:stretch>
            <a:fillRect/>
          </a:stretch>
        </p:blipFill>
        <p:spPr>
          <a:xfrm>
            <a:off x="1769122" y="5970245"/>
            <a:ext cx="1811337" cy="689737"/>
          </a:xfrm>
          <a:prstGeom prst="rect">
            <a:avLst/>
          </a:prstGeom>
        </p:spPr>
      </p:pic>
      <p:pic>
        <p:nvPicPr>
          <p:cNvPr id="12" name="Picture 11">
            <a:extLst>
              <a:ext uri="{FF2B5EF4-FFF2-40B4-BE49-F238E27FC236}">
                <a16:creationId xmlns:a16="http://schemas.microsoft.com/office/drawing/2014/main" id="{5712BEB1-BC66-4FAA-8B9D-ACAC782DF39B}"/>
              </a:ext>
            </a:extLst>
          </p:cNvPr>
          <p:cNvPicPr>
            <a:picLocks noChangeAspect="1"/>
          </p:cNvPicPr>
          <p:nvPr/>
        </p:nvPicPr>
        <p:blipFill>
          <a:blip r:embed="rId12"/>
          <a:stretch>
            <a:fillRect/>
          </a:stretch>
        </p:blipFill>
        <p:spPr>
          <a:xfrm>
            <a:off x="10594293" y="5904405"/>
            <a:ext cx="1276035" cy="820308"/>
          </a:xfrm>
          <a:prstGeom prst="rect">
            <a:avLst/>
          </a:prstGeom>
        </p:spPr>
      </p:pic>
      <p:pic>
        <p:nvPicPr>
          <p:cNvPr id="13" name="Picture 12">
            <a:extLst>
              <a:ext uri="{FF2B5EF4-FFF2-40B4-BE49-F238E27FC236}">
                <a16:creationId xmlns:a16="http://schemas.microsoft.com/office/drawing/2014/main" id="{D008CD37-74EF-4FEE-9481-7FEBA10402E7}"/>
              </a:ext>
            </a:extLst>
          </p:cNvPr>
          <p:cNvPicPr>
            <a:picLocks noChangeAspect="1"/>
          </p:cNvPicPr>
          <p:nvPr/>
        </p:nvPicPr>
        <p:blipFill>
          <a:blip r:embed="rId13"/>
          <a:stretch>
            <a:fillRect/>
          </a:stretch>
        </p:blipFill>
        <p:spPr>
          <a:xfrm>
            <a:off x="10674623" y="4957676"/>
            <a:ext cx="1429698" cy="863917"/>
          </a:xfrm>
          <a:prstGeom prst="rect">
            <a:avLst/>
          </a:prstGeom>
        </p:spPr>
      </p:pic>
      <p:pic>
        <p:nvPicPr>
          <p:cNvPr id="14" name="Picture 13">
            <a:extLst>
              <a:ext uri="{FF2B5EF4-FFF2-40B4-BE49-F238E27FC236}">
                <a16:creationId xmlns:a16="http://schemas.microsoft.com/office/drawing/2014/main" id="{1CA9BB44-E813-4263-835F-0F3750F3CDED}"/>
              </a:ext>
            </a:extLst>
          </p:cNvPr>
          <p:cNvPicPr/>
          <p:nvPr/>
        </p:nvPicPr>
        <p:blipFill>
          <a:blip r:embed="rId14">
            <a:extLst>
              <a:ext uri="{28A0092B-C50C-407E-A947-70E740481C1C}">
                <a14:useLocalDpi xmlns:a14="http://schemas.microsoft.com/office/drawing/2010/main" val="0"/>
              </a:ext>
            </a:extLst>
          </a:blip>
          <a:stretch>
            <a:fillRect/>
          </a:stretch>
        </p:blipFill>
        <p:spPr>
          <a:xfrm>
            <a:off x="8683003" y="5970245"/>
            <a:ext cx="1276035" cy="709920"/>
          </a:xfrm>
          <a:prstGeom prst="rect">
            <a:avLst/>
          </a:prstGeom>
        </p:spPr>
      </p:pic>
      <p:pic>
        <p:nvPicPr>
          <p:cNvPr id="15" name="Picture 14">
            <a:extLst>
              <a:ext uri="{FF2B5EF4-FFF2-40B4-BE49-F238E27FC236}">
                <a16:creationId xmlns:a16="http://schemas.microsoft.com/office/drawing/2014/main" id="{3CB130A1-2712-4371-BACA-E78B5F728B1B}"/>
              </a:ext>
            </a:extLst>
          </p:cNvPr>
          <p:cNvPicPr>
            <a:picLocks noChangeAspect="1"/>
          </p:cNvPicPr>
          <p:nvPr/>
        </p:nvPicPr>
        <p:blipFill>
          <a:blip r:embed="rId15"/>
          <a:stretch>
            <a:fillRect/>
          </a:stretch>
        </p:blipFill>
        <p:spPr>
          <a:xfrm>
            <a:off x="7111707" y="4886156"/>
            <a:ext cx="1984057" cy="741475"/>
          </a:xfrm>
          <a:prstGeom prst="rect">
            <a:avLst/>
          </a:prstGeom>
        </p:spPr>
      </p:pic>
      <p:pic>
        <p:nvPicPr>
          <p:cNvPr id="18" name="Picture 17">
            <a:extLst>
              <a:ext uri="{FF2B5EF4-FFF2-40B4-BE49-F238E27FC236}">
                <a16:creationId xmlns:a16="http://schemas.microsoft.com/office/drawing/2014/main" id="{9BEBB0FF-96E1-4702-B147-1126E05F1880}"/>
              </a:ext>
            </a:extLst>
          </p:cNvPr>
          <p:cNvPicPr>
            <a:picLocks noChangeAspect="1"/>
          </p:cNvPicPr>
          <p:nvPr/>
        </p:nvPicPr>
        <p:blipFill>
          <a:blip r:embed="rId16"/>
          <a:stretch>
            <a:fillRect/>
          </a:stretch>
        </p:blipFill>
        <p:spPr>
          <a:xfrm>
            <a:off x="6114154" y="5770528"/>
            <a:ext cx="957262" cy="909637"/>
          </a:xfrm>
          <a:prstGeom prst="rect">
            <a:avLst/>
          </a:prstGeom>
        </p:spPr>
      </p:pic>
      <p:pic>
        <p:nvPicPr>
          <p:cNvPr id="19" name="Picture 18">
            <a:extLst>
              <a:ext uri="{FF2B5EF4-FFF2-40B4-BE49-F238E27FC236}">
                <a16:creationId xmlns:a16="http://schemas.microsoft.com/office/drawing/2014/main" id="{6D506ADF-541B-4956-A4AC-05DBE237D0BA}"/>
              </a:ext>
            </a:extLst>
          </p:cNvPr>
          <p:cNvPicPr>
            <a:picLocks noChangeAspect="1"/>
          </p:cNvPicPr>
          <p:nvPr/>
        </p:nvPicPr>
        <p:blipFill>
          <a:blip r:embed="rId17"/>
          <a:stretch>
            <a:fillRect/>
          </a:stretch>
        </p:blipFill>
        <p:spPr>
          <a:xfrm>
            <a:off x="7334382" y="5870279"/>
            <a:ext cx="1090295" cy="749138"/>
          </a:xfrm>
          <a:prstGeom prst="rect">
            <a:avLst/>
          </a:prstGeom>
        </p:spPr>
      </p:pic>
      <p:pic>
        <p:nvPicPr>
          <p:cNvPr id="20" name="Picture 19">
            <a:extLst>
              <a:ext uri="{FF2B5EF4-FFF2-40B4-BE49-F238E27FC236}">
                <a16:creationId xmlns:a16="http://schemas.microsoft.com/office/drawing/2014/main" id="{0B1E93FA-9213-42C3-A6FA-A8CC52F673BC}"/>
              </a:ext>
            </a:extLst>
          </p:cNvPr>
          <p:cNvPicPr>
            <a:picLocks noChangeAspect="1"/>
          </p:cNvPicPr>
          <p:nvPr/>
        </p:nvPicPr>
        <p:blipFill>
          <a:blip r:embed="rId18"/>
          <a:stretch>
            <a:fillRect/>
          </a:stretch>
        </p:blipFill>
        <p:spPr>
          <a:xfrm>
            <a:off x="3699995" y="5668221"/>
            <a:ext cx="1551940" cy="706426"/>
          </a:xfrm>
          <a:prstGeom prst="rect">
            <a:avLst/>
          </a:prstGeom>
        </p:spPr>
      </p:pic>
      <p:pic>
        <p:nvPicPr>
          <p:cNvPr id="21" name="Picture 20">
            <a:extLst>
              <a:ext uri="{FF2B5EF4-FFF2-40B4-BE49-F238E27FC236}">
                <a16:creationId xmlns:a16="http://schemas.microsoft.com/office/drawing/2014/main" id="{DC452229-7783-404E-BDAC-741E24C5150C}"/>
              </a:ext>
            </a:extLst>
          </p:cNvPr>
          <p:cNvPicPr>
            <a:picLocks noChangeAspect="1"/>
          </p:cNvPicPr>
          <p:nvPr/>
        </p:nvPicPr>
        <p:blipFill>
          <a:blip r:embed="rId19"/>
          <a:stretch>
            <a:fillRect/>
          </a:stretch>
        </p:blipFill>
        <p:spPr>
          <a:xfrm>
            <a:off x="433811" y="6122744"/>
            <a:ext cx="1209250" cy="680203"/>
          </a:xfrm>
          <a:prstGeom prst="rect">
            <a:avLst/>
          </a:prstGeom>
        </p:spPr>
      </p:pic>
      <p:pic>
        <p:nvPicPr>
          <p:cNvPr id="17" name="Picture 16">
            <a:extLst>
              <a:ext uri="{FF2B5EF4-FFF2-40B4-BE49-F238E27FC236}">
                <a16:creationId xmlns:a16="http://schemas.microsoft.com/office/drawing/2014/main" id="{8244A717-8034-4D90-BDC6-4C20AF09403A}"/>
              </a:ext>
            </a:extLst>
          </p:cNvPr>
          <p:cNvPicPr>
            <a:picLocks noChangeAspect="1"/>
          </p:cNvPicPr>
          <p:nvPr/>
        </p:nvPicPr>
        <p:blipFill>
          <a:blip r:embed="rId20"/>
          <a:stretch>
            <a:fillRect/>
          </a:stretch>
        </p:blipFill>
        <p:spPr>
          <a:xfrm>
            <a:off x="4249376" y="6290339"/>
            <a:ext cx="1599164" cy="502882"/>
          </a:xfrm>
          <a:prstGeom prst="rect">
            <a:avLst/>
          </a:prstGeom>
        </p:spPr>
      </p:pic>
    </p:spTree>
    <p:extLst>
      <p:ext uri="{BB962C8B-B14F-4D97-AF65-F5344CB8AC3E}">
        <p14:creationId xmlns:p14="http://schemas.microsoft.com/office/powerpoint/2010/main" val="2025413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1165</Words>
  <Application>Microsoft Office PowerPoint</Application>
  <PresentationFormat>Widescreen</PresentationFormat>
  <Paragraphs>156</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dc:creator>
  <cp:lastModifiedBy>Patricia</cp:lastModifiedBy>
  <cp:revision>85</cp:revision>
  <dcterms:created xsi:type="dcterms:W3CDTF">2018-06-06T14:41:43Z</dcterms:created>
  <dcterms:modified xsi:type="dcterms:W3CDTF">2018-06-09T12:44:21Z</dcterms:modified>
</cp:coreProperties>
</file>