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3" d="100"/>
          <a:sy n="63" d="100"/>
        </p:scale>
        <p:origin x="-95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CA"/>
          </a:p>
        </p:txBody>
      </p:sp>
      <p:sp>
        <p:nvSpPr>
          <p:cNvPr id="4" name="Date Placeholder 3"/>
          <p:cNvSpPr>
            <a:spLocks noGrp="1"/>
          </p:cNvSpPr>
          <p:nvPr>
            <p:ph type="dt" sz="half" idx="10"/>
          </p:nvPr>
        </p:nvSpPr>
        <p:spPr/>
        <p:txBody>
          <a:bodyPr/>
          <a:lstStyle/>
          <a:p>
            <a:fld id="{02A17B13-86D1-45DA-ACAA-3FEFC32BED41}" type="datetimeFigureOut">
              <a:rPr lang="en-CA" smtClean="0"/>
              <a:t>13/06/2018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AEA3DAC-40A4-409B-A88A-81578B1F3779}" type="slidenum">
              <a:rPr lang="en-CA" smtClean="0"/>
              <a:t>‹#›</a:t>
            </a:fld>
            <a:endParaRPr lang="en-CA"/>
          </a:p>
        </p:txBody>
      </p:sp>
    </p:spTree>
    <p:extLst>
      <p:ext uri="{BB962C8B-B14F-4D97-AF65-F5344CB8AC3E}">
        <p14:creationId xmlns:p14="http://schemas.microsoft.com/office/powerpoint/2010/main" val="19998479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02A17B13-86D1-45DA-ACAA-3FEFC32BED41}" type="datetimeFigureOut">
              <a:rPr lang="en-CA" smtClean="0"/>
              <a:t>13/06/2018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AEA3DAC-40A4-409B-A88A-81578B1F3779}" type="slidenum">
              <a:rPr lang="en-CA" smtClean="0"/>
              <a:t>‹#›</a:t>
            </a:fld>
            <a:endParaRPr lang="en-CA"/>
          </a:p>
        </p:txBody>
      </p:sp>
    </p:spTree>
    <p:extLst>
      <p:ext uri="{BB962C8B-B14F-4D97-AF65-F5344CB8AC3E}">
        <p14:creationId xmlns:p14="http://schemas.microsoft.com/office/powerpoint/2010/main" val="1443274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02A17B13-86D1-45DA-ACAA-3FEFC32BED41}" type="datetimeFigureOut">
              <a:rPr lang="en-CA" smtClean="0"/>
              <a:t>13/06/2018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AEA3DAC-40A4-409B-A88A-81578B1F3779}" type="slidenum">
              <a:rPr lang="en-CA" smtClean="0"/>
              <a:t>‹#›</a:t>
            </a:fld>
            <a:endParaRPr lang="en-CA"/>
          </a:p>
        </p:txBody>
      </p:sp>
    </p:spTree>
    <p:extLst>
      <p:ext uri="{BB962C8B-B14F-4D97-AF65-F5344CB8AC3E}">
        <p14:creationId xmlns:p14="http://schemas.microsoft.com/office/powerpoint/2010/main" val="2000680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10"/>
          </p:nvPr>
        </p:nvSpPr>
        <p:spPr/>
        <p:txBody>
          <a:bodyPr/>
          <a:lstStyle/>
          <a:p>
            <a:fld id="{02A17B13-86D1-45DA-ACAA-3FEFC32BED41}" type="datetimeFigureOut">
              <a:rPr lang="en-CA" smtClean="0"/>
              <a:t>13/06/2018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AEA3DAC-40A4-409B-A88A-81578B1F3779}" type="slidenum">
              <a:rPr lang="en-CA" smtClean="0"/>
              <a:t>‹#›</a:t>
            </a:fld>
            <a:endParaRPr lang="en-CA"/>
          </a:p>
        </p:txBody>
      </p:sp>
    </p:spTree>
    <p:extLst>
      <p:ext uri="{BB962C8B-B14F-4D97-AF65-F5344CB8AC3E}">
        <p14:creationId xmlns:p14="http://schemas.microsoft.com/office/powerpoint/2010/main" val="28952648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2A17B13-86D1-45DA-ACAA-3FEFC32BED41}" type="datetimeFigureOut">
              <a:rPr lang="en-CA" smtClean="0"/>
              <a:t>13/06/2018</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6AEA3DAC-40A4-409B-A88A-81578B1F3779}" type="slidenum">
              <a:rPr lang="en-CA" smtClean="0"/>
              <a:t>‹#›</a:t>
            </a:fld>
            <a:endParaRPr lang="en-CA"/>
          </a:p>
        </p:txBody>
      </p:sp>
    </p:spTree>
    <p:extLst>
      <p:ext uri="{BB962C8B-B14F-4D97-AF65-F5344CB8AC3E}">
        <p14:creationId xmlns:p14="http://schemas.microsoft.com/office/powerpoint/2010/main" val="39860115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Date Placeholder 4"/>
          <p:cNvSpPr>
            <a:spLocks noGrp="1"/>
          </p:cNvSpPr>
          <p:nvPr>
            <p:ph type="dt" sz="half" idx="10"/>
          </p:nvPr>
        </p:nvSpPr>
        <p:spPr/>
        <p:txBody>
          <a:bodyPr/>
          <a:lstStyle/>
          <a:p>
            <a:fld id="{02A17B13-86D1-45DA-ACAA-3FEFC32BED41}" type="datetimeFigureOut">
              <a:rPr lang="en-CA" smtClean="0"/>
              <a:t>13/06/2018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6AEA3DAC-40A4-409B-A88A-81578B1F3779}" type="slidenum">
              <a:rPr lang="en-CA" smtClean="0"/>
              <a:t>‹#›</a:t>
            </a:fld>
            <a:endParaRPr lang="en-CA"/>
          </a:p>
        </p:txBody>
      </p:sp>
    </p:spTree>
    <p:extLst>
      <p:ext uri="{BB962C8B-B14F-4D97-AF65-F5344CB8AC3E}">
        <p14:creationId xmlns:p14="http://schemas.microsoft.com/office/powerpoint/2010/main" val="39545963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Date Placeholder 6"/>
          <p:cNvSpPr>
            <a:spLocks noGrp="1"/>
          </p:cNvSpPr>
          <p:nvPr>
            <p:ph type="dt" sz="half" idx="10"/>
          </p:nvPr>
        </p:nvSpPr>
        <p:spPr/>
        <p:txBody>
          <a:bodyPr/>
          <a:lstStyle/>
          <a:p>
            <a:fld id="{02A17B13-86D1-45DA-ACAA-3FEFC32BED41}" type="datetimeFigureOut">
              <a:rPr lang="en-CA" smtClean="0"/>
              <a:t>13/06/2018</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6AEA3DAC-40A4-409B-A88A-81578B1F3779}" type="slidenum">
              <a:rPr lang="en-CA" smtClean="0"/>
              <a:t>‹#›</a:t>
            </a:fld>
            <a:endParaRPr lang="en-CA"/>
          </a:p>
        </p:txBody>
      </p:sp>
    </p:spTree>
    <p:extLst>
      <p:ext uri="{BB962C8B-B14F-4D97-AF65-F5344CB8AC3E}">
        <p14:creationId xmlns:p14="http://schemas.microsoft.com/office/powerpoint/2010/main" val="19877767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Date Placeholder 2"/>
          <p:cNvSpPr>
            <a:spLocks noGrp="1"/>
          </p:cNvSpPr>
          <p:nvPr>
            <p:ph type="dt" sz="half" idx="10"/>
          </p:nvPr>
        </p:nvSpPr>
        <p:spPr/>
        <p:txBody>
          <a:bodyPr/>
          <a:lstStyle/>
          <a:p>
            <a:fld id="{02A17B13-86D1-45DA-ACAA-3FEFC32BED41}" type="datetimeFigureOut">
              <a:rPr lang="en-CA" smtClean="0"/>
              <a:t>13/06/2018</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6AEA3DAC-40A4-409B-A88A-81578B1F3779}" type="slidenum">
              <a:rPr lang="en-CA" smtClean="0"/>
              <a:t>‹#›</a:t>
            </a:fld>
            <a:endParaRPr lang="en-CA"/>
          </a:p>
        </p:txBody>
      </p:sp>
    </p:spTree>
    <p:extLst>
      <p:ext uri="{BB962C8B-B14F-4D97-AF65-F5344CB8AC3E}">
        <p14:creationId xmlns:p14="http://schemas.microsoft.com/office/powerpoint/2010/main" val="29601292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A17B13-86D1-45DA-ACAA-3FEFC32BED41}" type="datetimeFigureOut">
              <a:rPr lang="en-CA" smtClean="0"/>
              <a:t>13/06/2018</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6AEA3DAC-40A4-409B-A88A-81578B1F3779}" type="slidenum">
              <a:rPr lang="en-CA" smtClean="0"/>
              <a:t>‹#›</a:t>
            </a:fld>
            <a:endParaRPr lang="en-CA"/>
          </a:p>
        </p:txBody>
      </p:sp>
    </p:spTree>
    <p:extLst>
      <p:ext uri="{BB962C8B-B14F-4D97-AF65-F5344CB8AC3E}">
        <p14:creationId xmlns:p14="http://schemas.microsoft.com/office/powerpoint/2010/main" val="12639470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A17B13-86D1-45DA-ACAA-3FEFC32BED41}" type="datetimeFigureOut">
              <a:rPr lang="en-CA" smtClean="0"/>
              <a:t>13/06/2018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6AEA3DAC-40A4-409B-A88A-81578B1F3779}" type="slidenum">
              <a:rPr lang="en-CA" smtClean="0"/>
              <a:t>‹#›</a:t>
            </a:fld>
            <a:endParaRPr lang="en-CA"/>
          </a:p>
        </p:txBody>
      </p:sp>
    </p:spTree>
    <p:extLst>
      <p:ext uri="{BB962C8B-B14F-4D97-AF65-F5344CB8AC3E}">
        <p14:creationId xmlns:p14="http://schemas.microsoft.com/office/powerpoint/2010/main" val="1756970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2A17B13-86D1-45DA-ACAA-3FEFC32BED41}" type="datetimeFigureOut">
              <a:rPr lang="en-CA" smtClean="0"/>
              <a:t>13/06/2018</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6AEA3DAC-40A4-409B-A88A-81578B1F3779}" type="slidenum">
              <a:rPr lang="en-CA" smtClean="0"/>
              <a:t>‹#›</a:t>
            </a:fld>
            <a:endParaRPr lang="en-CA"/>
          </a:p>
        </p:txBody>
      </p:sp>
    </p:spTree>
    <p:extLst>
      <p:ext uri="{BB962C8B-B14F-4D97-AF65-F5344CB8AC3E}">
        <p14:creationId xmlns:p14="http://schemas.microsoft.com/office/powerpoint/2010/main" val="3986970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CA"/>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17B13-86D1-45DA-ACAA-3FEFC32BED41}" type="datetimeFigureOut">
              <a:rPr lang="en-CA" smtClean="0"/>
              <a:t>13/06/2018</a:t>
            </a:fld>
            <a:endParaRPr lang="en-CA"/>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AEA3DAC-40A4-409B-A88A-81578B1F3779}" type="slidenum">
              <a:rPr lang="en-CA" smtClean="0"/>
              <a:t>‹#›</a:t>
            </a:fld>
            <a:endParaRPr lang="en-CA"/>
          </a:p>
        </p:txBody>
      </p:sp>
    </p:spTree>
    <p:extLst>
      <p:ext uri="{BB962C8B-B14F-4D97-AF65-F5344CB8AC3E}">
        <p14:creationId xmlns:p14="http://schemas.microsoft.com/office/powerpoint/2010/main" val="21092692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CA" dirty="0" smtClean="0"/>
              <a:t>Thoughts on stronger linkages of GOOS and global assessments</a:t>
            </a:r>
            <a:endParaRPr lang="en-CA" dirty="0"/>
          </a:p>
        </p:txBody>
      </p:sp>
      <p:sp>
        <p:nvSpPr>
          <p:cNvPr id="3" name="Subtitle 2"/>
          <p:cNvSpPr>
            <a:spLocks noGrp="1"/>
          </p:cNvSpPr>
          <p:nvPr>
            <p:ph type="subTitle" idx="1"/>
          </p:nvPr>
        </p:nvSpPr>
        <p:spPr/>
        <p:txBody>
          <a:bodyPr/>
          <a:lstStyle/>
          <a:p>
            <a:r>
              <a:rPr lang="en-CA" dirty="0" smtClean="0"/>
              <a:t>Jake Rice</a:t>
            </a:r>
          </a:p>
          <a:p>
            <a:r>
              <a:rPr lang="en-CA" dirty="0" smtClean="0"/>
              <a:t>Chief Scientist – Emeritus, DFO</a:t>
            </a:r>
          </a:p>
          <a:p>
            <a:r>
              <a:rPr lang="en-CA" dirty="0" smtClean="0"/>
              <a:t>Jane 2018</a:t>
            </a:r>
            <a:endParaRPr lang="en-CA" dirty="0"/>
          </a:p>
        </p:txBody>
      </p:sp>
    </p:spTree>
    <p:extLst>
      <p:ext uri="{BB962C8B-B14F-4D97-AF65-F5344CB8AC3E}">
        <p14:creationId xmlns:p14="http://schemas.microsoft.com/office/powerpoint/2010/main" val="7109545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User Warning</a:t>
            </a:r>
            <a:endParaRPr lang="en-CA" dirty="0"/>
          </a:p>
        </p:txBody>
      </p:sp>
      <p:sp>
        <p:nvSpPr>
          <p:cNvPr id="3" name="Content Placeholder 2"/>
          <p:cNvSpPr>
            <a:spLocks noGrp="1"/>
          </p:cNvSpPr>
          <p:nvPr>
            <p:ph idx="1"/>
          </p:nvPr>
        </p:nvSpPr>
        <p:spPr/>
        <p:txBody>
          <a:bodyPr/>
          <a:lstStyle/>
          <a:p>
            <a:r>
              <a:rPr lang="en-CA" dirty="0" smtClean="0"/>
              <a:t>Personal and subjective impressions</a:t>
            </a:r>
          </a:p>
          <a:p>
            <a:r>
              <a:rPr lang="en-CA" dirty="0" smtClean="0"/>
              <a:t>NOT developed in consultation with these assessment bodies</a:t>
            </a:r>
          </a:p>
          <a:p>
            <a:pPr lvl="1"/>
            <a:r>
              <a:rPr lang="en-CA" dirty="0" smtClean="0"/>
              <a:t>Only including assessments where I have been at least a Lead Author and usually in a more leadership role</a:t>
            </a:r>
          </a:p>
          <a:p>
            <a:pPr lvl="1"/>
            <a:r>
              <a:rPr lang="en-CA" dirty="0" smtClean="0"/>
              <a:t>NOT judging importance of these assessments compared to others (e.g. GBO </a:t>
            </a:r>
            <a:r>
              <a:rPr lang="en-CA" dirty="0" err="1" smtClean="0"/>
              <a:t>iof</a:t>
            </a:r>
            <a:r>
              <a:rPr lang="en-CA" dirty="0" smtClean="0"/>
              <a:t> the CBD)</a:t>
            </a:r>
            <a:endParaRPr lang="en-CA" dirty="0"/>
          </a:p>
        </p:txBody>
      </p:sp>
    </p:spTree>
    <p:extLst>
      <p:ext uri="{BB962C8B-B14F-4D97-AF65-F5344CB8AC3E}">
        <p14:creationId xmlns:p14="http://schemas.microsoft.com/office/powerpoint/2010/main" val="931767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World Ocean Assessment</a:t>
            </a:r>
            <a:br>
              <a:rPr lang="en-CA" dirty="0" smtClean="0"/>
            </a:br>
            <a:r>
              <a:rPr lang="en-CA" sz="3600" dirty="0" smtClean="0"/>
              <a:t>(Member, Group of Experts, </a:t>
            </a:r>
            <a:br>
              <a:rPr lang="en-CA" sz="3600" dirty="0" smtClean="0"/>
            </a:br>
            <a:r>
              <a:rPr lang="en-CA" sz="3600" dirty="0" smtClean="0"/>
              <a:t>Coordinator – Part IV on biodiversity)</a:t>
            </a:r>
            <a:endParaRPr lang="en-CA" sz="3600" dirty="0"/>
          </a:p>
        </p:txBody>
      </p:sp>
      <p:sp>
        <p:nvSpPr>
          <p:cNvPr id="3" name="Content Placeholder 2"/>
          <p:cNvSpPr>
            <a:spLocks noGrp="1"/>
          </p:cNvSpPr>
          <p:nvPr>
            <p:ph idx="1"/>
          </p:nvPr>
        </p:nvSpPr>
        <p:spPr/>
        <p:txBody>
          <a:bodyPr>
            <a:normAutofit fontScale="70000" lnSpcReduction="20000"/>
          </a:bodyPr>
          <a:lstStyle/>
          <a:p>
            <a:pPr marL="0" indent="0">
              <a:buNone/>
            </a:pPr>
            <a:r>
              <a:rPr lang="en-CA" u="sng" dirty="0" smtClean="0"/>
              <a:t>Advantages for GOOS –</a:t>
            </a:r>
            <a:r>
              <a:rPr lang="en-CA" dirty="0" smtClean="0"/>
              <a:t> </a:t>
            </a:r>
          </a:p>
          <a:p>
            <a:pPr marL="0" indent="0">
              <a:buNone/>
            </a:pPr>
            <a:r>
              <a:rPr lang="en-CA" dirty="0" smtClean="0"/>
              <a:t>• Free to create its own tabulations of information, </a:t>
            </a:r>
          </a:p>
          <a:p>
            <a:pPr marL="0" indent="0">
              <a:buNone/>
            </a:pPr>
            <a:r>
              <a:rPr lang="en-CA" dirty="0" smtClean="0"/>
              <a:t>• Global in scope so it needs consistent data bases </a:t>
            </a:r>
          </a:p>
          <a:p>
            <a:pPr marL="0" indent="0">
              <a:buNone/>
            </a:pPr>
            <a:r>
              <a:rPr lang="en-CA" dirty="0" smtClean="0"/>
              <a:t>• Chapter authors are all strong disciplinary experts with history of working together, </a:t>
            </a:r>
          </a:p>
          <a:p>
            <a:pPr marL="0" indent="0">
              <a:buNone/>
            </a:pPr>
            <a:r>
              <a:rPr lang="en-CA" u="sng" dirty="0" smtClean="0"/>
              <a:t>Challenges for GOOS </a:t>
            </a:r>
            <a:r>
              <a:rPr lang="en-CA" dirty="0" smtClean="0"/>
              <a:t>-</a:t>
            </a:r>
          </a:p>
          <a:p>
            <a:pPr marL="0" indent="0">
              <a:buNone/>
            </a:pPr>
            <a:r>
              <a:rPr lang="en-CA" dirty="0" smtClean="0"/>
              <a:t>• So far no provisions for meetings of even chapter teams, </a:t>
            </a:r>
          </a:p>
          <a:p>
            <a:pPr marL="0" indent="0">
              <a:buNone/>
            </a:pPr>
            <a:r>
              <a:rPr lang="en-CA" dirty="0" smtClean="0"/>
              <a:t>•</a:t>
            </a:r>
            <a:r>
              <a:rPr lang="en-CA" dirty="0"/>
              <a:t> </a:t>
            </a:r>
            <a:r>
              <a:rPr lang="en-CA" dirty="0" smtClean="0"/>
              <a:t>The Secretariat as very dedicated and attentive, but mostly people with legal rather than science backgrounds,</a:t>
            </a:r>
          </a:p>
          <a:p>
            <a:pPr marL="0" indent="0">
              <a:buNone/>
            </a:pPr>
            <a:r>
              <a:rPr lang="en-CA" u="sng" dirty="0" smtClean="0"/>
              <a:t>Other thoughts:</a:t>
            </a:r>
          </a:p>
          <a:p>
            <a:pPr marL="0" indent="0">
              <a:buNone/>
            </a:pPr>
            <a:r>
              <a:rPr lang="en-CA" dirty="0" smtClean="0"/>
              <a:t>• After the first World Ocean Assessment came out so much like an encyclopedia, the next one may have a very different format, </a:t>
            </a:r>
            <a:endParaRPr lang="en-CA" dirty="0"/>
          </a:p>
        </p:txBody>
      </p:sp>
    </p:spTree>
    <p:extLst>
      <p:ext uri="{BB962C8B-B14F-4D97-AF65-F5344CB8AC3E}">
        <p14:creationId xmlns:p14="http://schemas.microsoft.com/office/powerpoint/2010/main" val="2777877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IPBES</a:t>
            </a:r>
            <a:br>
              <a:rPr lang="en-CA" dirty="0" smtClean="0"/>
            </a:br>
            <a:r>
              <a:rPr lang="en-CA" sz="3200" dirty="0" smtClean="0"/>
              <a:t>(Co-Chair of Regional Assessment for the Americas</a:t>
            </a:r>
            <a:endParaRPr lang="en-CA" dirty="0"/>
          </a:p>
        </p:txBody>
      </p:sp>
      <p:sp>
        <p:nvSpPr>
          <p:cNvPr id="3" name="Content Placeholder 2"/>
          <p:cNvSpPr>
            <a:spLocks noGrp="1"/>
          </p:cNvSpPr>
          <p:nvPr>
            <p:ph idx="1"/>
          </p:nvPr>
        </p:nvSpPr>
        <p:spPr/>
        <p:txBody>
          <a:bodyPr>
            <a:normAutofit fontScale="62500" lnSpcReduction="20000"/>
          </a:bodyPr>
          <a:lstStyle/>
          <a:p>
            <a:pPr marL="0" indent="0">
              <a:buNone/>
            </a:pPr>
            <a:r>
              <a:rPr lang="en-CA" u="sng" dirty="0" smtClean="0"/>
              <a:t>Advantages for GOOS:</a:t>
            </a:r>
          </a:p>
          <a:p>
            <a:pPr marL="0" indent="0">
              <a:buNone/>
            </a:pPr>
            <a:r>
              <a:rPr lang="en-CA" dirty="0" smtClean="0"/>
              <a:t>• Past Assessments have set the precedent for giving high profile to their own tabulations of information directly from major UN IGO data-bases, </a:t>
            </a:r>
          </a:p>
          <a:p>
            <a:pPr marL="0" indent="0">
              <a:buNone/>
            </a:pPr>
            <a:r>
              <a:rPr lang="en-CA" dirty="0" smtClean="0"/>
              <a:t>•</a:t>
            </a:r>
            <a:r>
              <a:rPr lang="en-CA" dirty="0"/>
              <a:t> </a:t>
            </a:r>
            <a:r>
              <a:rPr lang="en-CA" dirty="0" smtClean="0"/>
              <a:t>All assessments have TSU support, comfortable dealing with other IGOs and with data manipulation. </a:t>
            </a:r>
          </a:p>
          <a:p>
            <a:pPr marL="0" indent="0">
              <a:buNone/>
            </a:pPr>
            <a:r>
              <a:rPr lang="en-CA" dirty="0" smtClean="0"/>
              <a:t>•  Global or large regional scope need globally consistent information </a:t>
            </a:r>
          </a:p>
          <a:p>
            <a:pPr marL="0" indent="0">
              <a:buNone/>
            </a:pPr>
            <a:r>
              <a:rPr lang="en-CA" dirty="0" smtClean="0"/>
              <a:t>•</a:t>
            </a:r>
            <a:r>
              <a:rPr lang="en-CA" dirty="0"/>
              <a:t> </a:t>
            </a:r>
            <a:r>
              <a:rPr lang="en-CA" dirty="0" smtClean="0"/>
              <a:t>Provisions for at least three meetings of all authors.</a:t>
            </a:r>
          </a:p>
          <a:p>
            <a:pPr marL="0" indent="0">
              <a:buNone/>
            </a:pPr>
            <a:r>
              <a:rPr lang="en-CA" u="sng" dirty="0" smtClean="0"/>
              <a:t>Challenges for GOOS</a:t>
            </a:r>
          </a:p>
          <a:p>
            <a:pPr marL="0" indent="0">
              <a:buNone/>
            </a:pPr>
            <a:r>
              <a:rPr lang="en-CA" dirty="0" smtClean="0"/>
              <a:t>• So far a tendency for teams of chapter authors to really divide up drafting and information collection duties,.  </a:t>
            </a:r>
          </a:p>
          <a:p>
            <a:pPr marL="0" indent="0">
              <a:buNone/>
            </a:pPr>
            <a:r>
              <a:rPr lang="en-CA" dirty="0" smtClean="0"/>
              <a:t>• Pushed to use multiple knowledge systems (science, Indigenous knowledge, local community knowledge) on an equal footing</a:t>
            </a:r>
          </a:p>
          <a:p>
            <a:pPr marL="0" indent="0">
              <a:buNone/>
            </a:pPr>
            <a:r>
              <a:rPr lang="en-CA" dirty="0" smtClean="0"/>
              <a:t>• So far there has been very weak engagement of the marine expert science or policy communities.  Few Parties have stepped up their efforts to nominate  experts with marine backgrounds.</a:t>
            </a:r>
          </a:p>
          <a:p>
            <a:endParaRPr lang="en-CA" dirty="0"/>
          </a:p>
        </p:txBody>
      </p:sp>
    </p:spTree>
    <p:extLst>
      <p:ext uri="{BB962C8B-B14F-4D97-AF65-F5344CB8AC3E}">
        <p14:creationId xmlns:p14="http://schemas.microsoft.com/office/powerpoint/2010/main" val="502767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UNEP Global Environmental Outlook</a:t>
            </a:r>
            <a:br>
              <a:rPr lang="en-CA" dirty="0" smtClean="0"/>
            </a:br>
            <a:r>
              <a:rPr lang="en-CA" sz="3200" dirty="0" smtClean="0"/>
              <a:t>(CLA for Ocean Status and Trends. </a:t>
            </a:r>
            <a:br>
              <a:rPr lang="en-CA" sz="3200" dirty="0" smtClean="0"/>
            </a:br>
            <a:r>
              <a:rPr lang="en-CA" sz="3200" dirty="0" smtClean="0"/>
              <a:t>LA for Policy Effectiveness – Ocean)</a:t>
            </a:r>
            <a:endParaRPr lang="en-CA" dirty="0"/>
          </a:p>
        </p:txBody>
      </p:sp>
      <p:sp>
        <p:nvSpPr>
          <p:cNvPr id="3" name="Content Placeholder 2"/>
          <p:cNvSpPr>
            <a:spLocks noGrp="1"/>
          </p:cNvSpPr>
          <p:nvPr>
            <p:ph idx="1"/>
          </p:nvPr>
        </p:nvSpPr>
        <p:spPr/>
        <p:txBody>
          <a:bodyPr>
            <a:normAutofit fontScale="85000" lnSpcReduction="20000"/>
          </a:bodyPr>
          <a:lstStyle/>
          <a:p>
            <a:pPr marL="0" indent="0">
              <a:buNone/>
            </a:pPr>
            <a:r>
              <a:rPr lang="en-CA" u="sng" dirty="0" smtClean="0"/>
              <a:t>Advantages for GOOS</a:t>
            </a:r>
          </a:p>
          <a:p>
            <a:pPr marL="0" indent="0">
              <a:buNone/>
            </a:pPr>
            <a:r>
              <a:rPr lang="en-CA" dirty="0" smtClean="0"/>
              <a:t>•VERY global in outlook</a:t>
            </a:r>
          </a:p>
          <a:p>
            <a:pPr marL="0" indent="0">
              <a:buNone/>
            </a:pPr>
            <a:r>
              <a:rPr lang="en-CA" dirty="0" smtClean="0"/>
              <a:t>• Likes tables and especially figures that reduce large amounts of data to clearly manageable packages</a:t>
            </a:r>
          </a:p>
          <a:p>
            <a:pPr marL="0" indent="0">
              <a:buNone/>
            </a:pPr>
            <a:r>
              <a:rPr lang="en-CA" dirty="0" smtClean="0"/>
              <a:t>• Chapter teams are very small, so they can’t just rely on their own work - looking for “best illustrations” of these global and large regional patterns wherever they occur</a:t>
            </a:r>
          </a:p>
          <a:p>
            <a:pPr marL="0" indent="0">
              <a:buNone/>
            </a:pPr>
            <a:r>
              <a:rPr lang="en-CA" u="sng" dirty="0" smtClean="0"/>
              <a:t>Challenges for GOOS</a:t>
            </a:r>
          </a:p>
          <a:p>
            <a:pPr marL="0" indent="0">
              <a:buNone/>
            </a:pPr>
            <a:r>
              <a:rPr lang="en-CA" dirty="0" smtClean="0"/>
              <a:t>•	The chapters are short and there is a complex structure of chapter topics and about 5 or 6 different cross-cut themes that have to be addressed in every chapter.  </a:t>
            </a:r>
            <a:endParaRPr lang="en-CA" dirty="0"/>
          </a:p>
        </p:txBody>
      </p:sp>
    </p:spTree>
    <p:extLst>
      <p:ext uri="{BB962C8B-B14F-4D97-AF65-F5344CB8AC3E}">
        <p14:creationId xmlns:p14="http://schemas.microsoft.com/office/powerpoint/2010/main" val="1056747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smtClean="0"/>
              <a:t>IPCC</a:t>
            </a:r>
            <a:br>
              <a:rPr lang="en-CA" dirty="0" smtClean="0"/>
            </a:br>
            <a:r>
              <a:rPr lang="en-CA" sz="3200" dirty="0" smtClean="0"/>
              <a:t>(LA for Drivers &amp; Trends Chapter WG !!!</a:t>
            </a:r>
            <a:br>
              <a:rPr lang="en-CA" sz="3200" dirty="0" smtClean="0"/>
            </a:br>
            <a:r>
              <a:rPr lang="en-CA" sz="3200" dirty="0" smtClean="0"/>
              <a:t>LA for Framing Chapter – SROCC)</a:t>
            </a:r>
            <a:endParaRPr lang="en-CA" dirty="0"/>
          </a:p>
        </p:txBody>
      </p:sp>
      <p:sp>
        <p:nvSpPr>
          <p:cNvPr id="3" name="Content Placeholder 2"/>
          <p:cNvSpPr>
            <a:spLocks noGrp="1"/>
          </p:cNvSpPr>
          <p:nvPr>
            <p:ph idx="1"/>
          </p:nvPr>
        </p:nvSpPr>
        <p:spPr/>
        <p:txBody>
          <a:bodyPr>
            <a:normAutofit fontScale="70000" lnSpcReduction="20000"/>
          </a:bodyPr>
          <a:lstStyle/>
          <a:p>
            <a:r>
              <a:rPr lang="en-CA" dirty="0" smtClean="0"/>
              <a:t>GOOS already has excellent contacts with WG I and WG II, and WG III was very strongly focused on economic and social issues and how they linked to GHG emissions.  </a:t>
            </a:r>
          </a:p>
          <a:p>
            <a:r>
              <a:rPr lang="en-CA" dirty="0" smtClean="0"/>
              <a:t>Special report on Ocean and Cryosphere is focusing on WG I and II issues.  </a:t>
            </a:r>
          </a:p>
          <a:p>
            <a:r>
              <a:rPr lang="en-CA" dirty="0" smtClean="0"/>
              <a:t>There has been VERY strong pressure to use primary publications as the source of information whenever possible.  </a:t>
            </a:r>
          </a:p>
          <a:p>
            <a:pPr lvl="1"/>
            <a:r>
              <a:rPr lang="en-CA" dirty="0" smtClean="0"/>
              <a:t>synthesis figures, are synthesis across publications, not of the background data.  T</a:t>
            </a:r>
          </a:p>
          <a:p>
            <a:r>
              <a:rPr lang="en-CA" dirty="0" smtClean="0"/>
              <a:t>Uptake in IPCC reports would need some form of data summaries published in some peer reviewed stream AND there would have to be some GOOS people as members of some of the chapter teams. </a:t>
            </a:r>
          </a:p>
          <a:p>
            <a:pPr lvl="1"/>
            <a:r>
              <a:rPr lang="en-CA" dirty="0" smtClean="0"/>
              <a:t>Experts are VERY high skilled with incentives to get work from one’s own lab featured in the IPCC Reports.  </a:t>
            </a:r>
            <a:endParaRPr lang="en-CA" dirty="0"/>
          </a:p>
        </p:txBody>
      </p:sp>
    </p:spTree>
    <p:extLst>
      <p:ext uri="{BB962C8B-B14F-4D97-AF65-F5344CB8AC3E}">
        <p14:creationId xmlns:p14="http://schemas.microsoft.com/office/powerpoint/2010/main" val="26180799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smtClean="0"/>
              <a:t>Messages</a:t>
            </a:r>
            <a:endParaRPr lang="en-CA" dirty="0"/>
          </a:p>
        </p:txBody>
      </p:sp>
      <p:sp>
        <p:nvSpPr>
          <p:cNvPr id="3" name="Content Placeholder 2"/>
          <p:cNvSpPr>
            <a:spLocks noGrp="1"/>
          </p:cNvSpPr>
          <p:nvPr>
            <p:ph idx="1"/>
          </p:nvPr>
        </p:nvSpPr>
        <p:spPr/>
        <p:txBody>
          <a:bodyPr>
            <a:normAutofit fontScale="92500" lnSpcReduction="10000"/>
          </a:bodyPr>
          <a:lstStyle/>
          <a:p>
            <a:r>
              <a:rPr lang="en-CA" dirty="0" smtClean="0"/>
              <a:t>No substitute for getting GOOS experts </a:t>
            </a:r>
            <a:r>
              <a:rPr lang="en-CA" i="1" dirty="0" smtClean="0"/>
              <a:t>on the chapter teams</a:t>
            </a:r>
          </a:p>
          <a:p>
            <a:pPr lvl="1"/>
            <a:r>
              <a:rPr lang="en-CA" dirty="0" smtClean="0"/>
              <a:t>If not on the chapter teams, find out who is and cultivate their awareness of </a:t>
            </a:r>
            <a:r>
              <a:rPr lang="en-CA" smtClean="0"/>
              <a:t>GOOS products</a:t>
            </a:r>
            <a:endParaRPr lang="en-CA" dirty="0" smtClean="0"/>
          </a:p>
          <a:p>
            <a:r>
              <a:rPr lang="en-CA" dirty="0" smtClean="0"/>
              <a:t>Significant opportunities if synthesis figures and tables can be produced using processes with peer review comparable to journal reviews.</a:t>
            </a:r>
          </a:p>
          <a:p>
            <a:r>
              <a:rPr lang="en-CA" dirty="0" smtClean="0"/>
              <a:t>Register an expert reviewer and in comments submitted, give specific GOOS links that can address concerns you identify in drafts.</a:t>
            </a:r>
            <a:endParaRPr lang="en-CA" dirty="0"/>
          </a:p>
        </p:txBody>
      </p:sp>
    </p:spTree>
    <p:extLst>
      <p:ext uri="{BB962C8B-B14F-4D97-AF65-F5344CB8AC3E}">
        <p14:creationId xmlns:p14="http://schemas.microsoft.com/office/powerpoint/2010/main" val="381868003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588</Words>
  <Application>Microsoft Office PowerPoint</Application>
  <PresentationFormat>On-screen Show (4:3)</PresentationFormat>
  <Paragraphs>48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Thoughts on stronger linkages of GOOS and global assessments</vt:lpstr>
      <vt:lpstr>User Warning</vt:lpstr>
      <vt:lpstr>World Ocean Assessment (Member, Group of Experts,  Coordinator – Part IV on biodiversity)</vt:lpstr>
      <vt:lpstr>IPBES (Co-Chair of Regional Assessment for the Americas</vt:lpstr>
      <vt:lpstr>UNEP Global Environmental Outlook (CLA for Ocean Status and Trends.  LA for Policy Effectiveness – Ocean)</vt:lpstr>
      <vt:lpstr>IPCC (LA for Drivers &amp; Trends Chapter WG !!! LA for Framing Chapter – SROCC)</vt:lpstr>
      <vt:lpstr>Messages</vt:lpstr>
    </vt:vector>
  </TitlesOfParts>
  <Company>DFO-MPO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Thoughts on stronger linkages of GOOS and global assessments</dc:title>
  <dc:creator>DFO-MPO</dc:creator>
  <cp:lastModifiedBy>DFO-MPO</cp:lastModifiedBy>
  <cp:revision>4</cp:revision>
  <dcterms:created xsi:type="dcterms:W3CDTF">2018-06-13T18:01:23Z</dcterms:created>
  <dcterms:modified xsi:type="dcterms:W3CDTF">2018-06-13T18:34:33Z</dcterms:modified>
</cp:coreProperties>
</file>