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52" r:id="rId2"/>
    <p:sldMasterId id="2147483726" r:id="rId3"/>
    <p:sldMasterId id="2147483773" r:id="rId4"/>
    <p:sldMasterId id="2147483766" r:id="rId5"/>
    <p:sldMasterId id="2147483759" r:id="rId6"/>
  </p:sldMasterIdLst>
  <p:notesMasterIdLst>
    <p:notesMasterId r:id="rId14"/>
  </p:notesMasterIdLst>
  <p:handoutMasterIdLst>
    <p:handoutMasterId r:id="rId15"/>
  </p:handoutMasterIdLst>
  <p:sldIdLst>
    <p:sldId id="256" r:id="rId7"/>
    <p:sldId id="536" r:id="rId8"/>
    <p:sldId id="585" r:id="rId9"/>
    <p:sldId id="584" r:id="rId10"/>
    <p:sldId id="581" r:id="rId11"/>
    <p:sldId id="586" r:id="rId12"/>
    <p:sldId id="587" r:id="rId13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69904" autoAdjust="0"/>
  </p:normalViewPr>
  <p:slideViewPr>
    <p:cSldViewPr snapToGrid="0">
      <p:cViewPr varScale="1">
        <p:scale>
          <a:sx n="84" d="100"/>
          <a:sy n="84" d="100"/>
        </p:scale>
        <p:origin x="134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9C53C-1D88-4B1D-AA00-D774977BBB50}" type="datetimeFigureOut">
              <a:rPr lang="en-GB" smtClean="0"/>
              <a:t>12/06/2018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633C-7015-4A31-9900-E70EA063C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17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6B6CC-F978-4F94-B19E-BAC4F7AB82C2}" type="datetimeFigureOut">
              <a:rPr lang="en-GB" smtClean="0"/>
              <a:t>12/06/2018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18B31-50F4-4B8A-BF96-7B96AA822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28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57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29">
              <a:defRPr/>
            </a:pPr>
            <a:r>
              <a:rPr lang="en-GB" dirty="0"/>
              <a:t>The role of observations, alongside science and computers in forecasting.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39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29">
              <a:defRPr/>
            </a:pPr>
            <a:r>
              <a:rPr lang="en-GB" baseline="0" dirty="0"/>
              <a:t>The RRR process in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71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29">
              <a:defRPr/>
            </a:pPr>
            <a:r>
              <a:rPr lang="en-GB" dirty="0"/>
              <a:t>And this is what we deliver to our community at a glance..</a:t>
            </a:r>
            <a:r>
              <a:rPr lang="en-GB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4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box in the schematic diagram of the previous slide corresponds to thorough documentation, either captured in the OSCAR data base, or in specific WMO documents as listed here: the Statement of Guidance, the Vision for the GOS and the EGOS Implementation Plan.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18B31-50F4-4B8A-BF96-7B96AA8223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576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29">
              <a:defRPr/>
            </a:pPr>
            <a:r>
              <a:rPr lang="en-GB" baseline="0" dirty="0"/>
              <a:t>The RRR process in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59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29">
              <a:defRPr/>
            </a:pPr>
            <a:r>
              <a:rPr lang="en-GB" baseline="0" dirty="0"/>
              <a:t>The RRR process in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0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7975" y="5984877"/>
            <a:ext cx="2135356" cy="366819"/>
          </a:xfrm>
          <a:prstGeom prst="rect">
            <a:avLst/>
          </a:prstGeom>
        </p:spPr>
      </p:pic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8078638" y="5984876"/>
            <a:ext cx="19535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© ECMWF </a:t>
            </a:r>
            <a:fld id="{D4C56AD5-C73F-B44A-96CB-E8BE2C5CB95A}" type="datetime4">
              <a:rPr lang="en-US" sz="900" smtClean="0">
                <a:solidFill>
                  <a:srgbClr val="4F81BD">
                    <a:lumMod val="75000"/>
                  </a:srgbClr>
                </a:solidFill>
              </a:rPr>
              <a:pPr defTabSz="457200">
                <a:defRPr/>
              </a:pPr>
              <a:t>June 12, 2018</a:t>
            </a:fld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63" y="1294198"/>
            <a:ext cx="787165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563" y="1980000"/>
            <a:ext cx="7871650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563" y="2700002"/>
            <a:ext cx="787165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563" y="3121225"/>
            <a:ext cx="7871650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60563" y="3429000"/>
            <a:ext cx="7871650" cy="23083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 err="1"/>
              <a:t>email@ddress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91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99F8A37-CED3-4214-AF1B-4D13CDAA0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DF1CC7D-DD75-4D54-8B2B-088C8D3445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7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563" y="360000"/>
            <a:ext cx="787165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399">
                <a:solidFill>
                  <a:srgbClr val="839DB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60563" y="936000"/>
            <a:ext cx="787165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79946">
              <a:lnSpc>
                <a:spcPts val="2199"/>
              </a:lnSpc>
              <a:spcBef>
                <a:spcPts val="1100"/>
              </a:spcBef>
              <a:buClr>
                <a:schemeClr val="bg1"/>
              </a:buClr>
              <a:defRPr sz="1799">
                <a:solidFill>
                  <a:schemeClr val="bg1"/>
                </a:solidFill>
              </a:defRPr>
            </a:lvl1pPr>
            <a:lvl2pPr marL="629811" indent="-269919">
              <a:lnSpc>
                <a:spcPts val="1999"/>
              </a:lnSpc>
              <a:spcBef>
                <a:spcPts val="1000"/>
              </a:spcBef>
              <a:defRPr sz="1600">
                <a:solidFill>
                  <a:schemeClr val="bg1"/>
                </a:solidFill>
              </a:defRPr>
            </a:lvl2pPr>
            <a:lvl3pPr marL="989703" indent="-269919">
              <a:lnSpc>
                <a:spcPts val="1799"/>
              </a:lnSpc>
              <a:spcBef>
                <a:spcPts val="900"/>
              </a:spcBef>
              <a:defRPr sz="1400">
                <a:solidFill>
                  <a:schemeClr val="bg1"/>
                </a:solidFill>
              </a:defRPr>
            </a:lvl3pPr>
            <a:lvl4pPr marL="1349595" indent="-269919">
              <a:lnSpc>
                <a:spcPts val="1600"/>
              </a:lnSpc>
              <a:spcBef>
                <a:spcPts val="800"/>
              </a:spcBef>
              <a:defRPr sz="1200">
                <a:solidFill>
                  <a:schemeClr val="bg1"/>
                </a:solidFill>
              </a:defRPr>
            </a:lvl4pPr>
            <a:lvl5pPr marL="1709487" indent="-269919">
              <a:lnSpc>
                <a:spcPts val="1400"/>
              </a:lnSpc>
              <a:spcBef>
                <a:spcPts val="70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914126"/>
            <a:fld id="{6B3B0B0F-E794-1244-9699-107C60B9C23A}" type="slidenum">
              <a:rPr lang="en-US" smtClean="0">
                <a:solidFill>
                  <a:prstClr val="white"/>
                </a:solidFill>
              </a:rPr>
              <a:pPr defTabSz="9141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ECMWF_Master_Logo_WHITE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561" y="6308258"/>
            <a:ext cx="1342722" cy="230657"/>
          </a:xfrm>
          <a:prstGeom prst="rect">
            <a:avLst/>
          </a:prstGeom>
        </p:spPr>
      </p:pic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3286" y="6308258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bg1"/>
                </a:solidFill>
              </a:defRPr>
            </a:lvl1pPr>
          </a:lstStyle>
          <a:p>
            <a:pPr algn="ctr" defTabSz="914126"/>
            <a:r>
              <a:rPr lang="en-US">
                <a:solidFill>
                  <a:prstClr val="white"/>
                </a:solidFill>
              </a:rPr>
              <a:t>European Centre for Medium-Range Weather Forecasts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PowerPoint_stri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59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E91B-D869-42E7-9FEE-CD453ACCB7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84E8-F898-42D9-8737-0843664FED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80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E91B-D869-42E7-9FEE-CD453ACCB7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84E8-F898-42D9-8737-0843664FED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41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E91B-D869-42E7-9FEE-CD453ACCB7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84E8-F898-42D9-8737-0843664FED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6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E91B-D869-42E7-9FEE-CD453ACCB7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84E8-F898-42D9-8737-0843664FED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93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E91B-D869-42E7-9FEE-CD453ACCB7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84E8-F898-42D9-8737-0843664FED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78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E91B-D869-42E7-9FEE-CD453ACCB7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84E8-F898-42D9-8737-0843664FED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80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E91B-D869-42E7-9FEE-CD453ACCB7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84E8-F898-42D9-8737-0843664FED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95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E91B-D869-42E7-9FEE-CD453ACCB7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84E8-F898-42D9-8737-0843664FED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3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7975" y="6307598"/>
            <a:ext cx="1346550" cy="23131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563" y="360000"/>
            <a:ext cx="787165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839D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60562" y="936000"/>
            <a:ext cx="787165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457200"/>
            <a:fld id="{6B3B0B0F-E794-1244-9699-107C60B9C23A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3285" y="6308256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 defTabSz="457200"/>
            <a:r>
              <a:rPr lang="en-US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29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E91B-D869-42E7-9FEE-CD453ACCB7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84E8-F898-42D9-8737-0843664FED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11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E91B-D869-42E7-9FEE-CD453ACCB7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84E8-F898-42D9-8737-0843664FED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0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E91B-D869-42E7-9FEE-CD453ACCB7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84E8-F898-42D9-8737-0843664FED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12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563" y="360000"/>
            <a:ext cx="787165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399">
                <a:solidFill>
                  <a:srgbClr val="839DB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60563" y="936000"/>
            <a:ext cx="787165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79946">
              <a:lnSpc>
                <a:spcPts val="2199"/>
              </a:lnSpc>
              <a:spcBef>
                <a:spcPts val="1100"/>
              </a:spcBef>
              <a:buClr>
                <a:schemeClr val="bg1"/>
              </a:buClr>
              <a:defRPr sz="1799">
                <a:solidFill>
                  <a:schemeClr val="bg1"/>
                </a:solidFill>
              </a:defRPr>
            </a:lvl1pPr>
            <a:lvl2pPr marL="629811" indent="-269919">
              <a:lnSpc>
                <a:spcPts val="1999"/>
              </a:lnSpc>
              <a:spcBef>
                <a:spcPts val="1000"/>
              </a:spcBef>
              <a:defRPr sz="1600">
                <a:solidFill>
                  <a:schemeClr val="bg1"/>
                </a:solidFill>
              </a:defRPr>
            </a:lvl2pPr>
            <a:lvl3pPr marL="989703" indent="-269919">
              <a:lnSpc>
                <a:spcPts val="1799"/>
              </a:lnSpc>
              <a:spcBef>
                <a:spcPts val="900"/>
              </a:spcBef>
              <a:defRPr sz="1400">
                <a:solidFill>
                  <a:schemeClr val="bg1"/>
                </a:solidFill>
              </a:defRPr>
            </a:lvl3pPr>
            <a:lvl4pPr marL="1349595" indent="-269919">
              <a:lnSpc>
                <a:spcPts val="1600"/>
              </a:lnSpc>
              <a:spcBef>
                <a:spcPts val="800"/>
              </a:spcBef>
              <a:defRPr sz="1200">
                <a:solidFill>
                  <a:schemeClr val="bg1"/>
                </a:solidFill>
              </a:defRPr>
            </a:lvl4pPr>
            <a:lvl5pPr marL="1709487" indent="-269919">
              <a:lnSpc>
                <a:spcPts val="1400"/>
              </a:lnSpc>
              <a:spcBef>
                <a:spcPts val="70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914126"/>
            <a:fld id="{6B3B0B0F-E794-1244-9699-107C60B9C23A}" type="slidenum">
              <a:rPr lang="en-US" smtClean="0">
                <a:solidFill>
                  <a:prstClr val="white"/>
                </a:solidFill>
              </a:rPr>
              <a:pPr defTabSz="9141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ECMWF_Master_Logo_WHITE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561" y="6308258"/>
            <a:ext cx="1342722" cy="230657"/>
          </a:xfrm>
          <a:prstGeom prst="rect">
            <a:avLst/>
          </a:prstGeom>
        </p:spPr>
      </p:pic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3286" y="6308258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bg1"/>
                </a:solidFill>
              </a:defRPr>
            </a:lvl1pPr>
          </a:lstStyle>
          <a:p>
            <a:pPr algn="ctr" defTabSz="914126"/>
            <a:r>
              <a:rPr lang="en-US">
                <a:solidFill>
                  <a:prstClr val="white"/>
                </a:solidFill>
              </a:rPr>
              <a:t>European Centre for Medium-Range Weather Forecasts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PowerPoint_stri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26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8078638" y="5984876"/>
            <a:ext cx="19535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ECMWF </a:t>
            </a:r>
            <a:fld id="{D4C56AD5-C73F-B44A-96CB-E8BE2C5CB95A}" type="datetime4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June 12, 2018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64E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63" y="1294198"/>
            <a:ext cx="787165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563" y="1980000"/>
            <a:ext cx="7871650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563" y="2700002"/>
            <a:ext cx="787165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563" y="3121225"/>
            <a:ext cx="7871650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60563" y="3429000"/>
            <a:ext cx="7871650" cy="22826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err="1"/>
              <a:t>email@ddress</a:t>
            </a:r>
            <a:endParaRPr lang="en-GB" dirty="0"/>
          </a:p>
        </p:txBody>
      </p:sp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563" y="5984876"/>
            <a:ext cx="2136147" cy="3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20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7975" y="5984877"/>
            <a:ext cx="2135356" cy="366819"/>
          </a:xfrm>
          <a:prstGeom prst="rect">
            <a:avLst/>
          </a:prstGeom>
        </p:spPr>
      </p:pic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8078638" y="5984876"/>
            <a:ext cx="19535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© ECMWF </a:t>
            </a:r>
            <a:fld id="{D4C56AD5-C73F-B44A-96CB-E8BE2C5CB95A}" type="datetime4">
              <a:rPr lang="en-US" sz="900" smtClean="0">
                <a:solidFill>
                  <a:srgbClr val="4F81BD">
                    <a:lumMod val="75000"/>
                  </a:srgbClr>
                </a:solidFill>
              </a:rPr>
              <a:pPr defTabSz="457200">
                <a:defRPr/>
              </a:pPr>
              <a:t>June 12, 2018</a:t>
            </a:fld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63" y="1294198"/>
            <a:ext cx="787165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563" y="1980000"/>
            <a:ext cx="7871650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563" y="2700002"/>
            <a:ext cx="787165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563" y="3121225"/>
            <a:ext cx="7871650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60563" y="3429000"/>
            <a:ext cx="7871650" cy="23083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 err="1"/>
              <a:t>email@ddress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732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7975" y="6307598"/>
            <a:ext cx="1346550" cy="23131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563" y="360000"/>
            <a:ext cx="787165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839D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60562" y="936000"/>
            <a:ext cx="787165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457200"/>
            <a:fld id="{6B3B0B0F-E794-1244-9699-107C60B9C23A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3285" y="6308256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 defTabSz="457200"/>
            <a:r>
              <a:rPr lang="en-US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80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7016" y="6307598"/>
            <a:ext cx="1346550" cy="23131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40844" y="360000"/>
            <a:ext cx="5711087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839D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40844" y="936000"/>
            <a:ext cx="5711087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457200"/>
            <a:fld id="{05F19C50-BC3B-5841-9AFF-3A0443B66067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583567" y="6308256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 defTabSz="457200"/>
            <a:r>
              <a:rPr lang="en-US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14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82" y="6307598"/>
            <a:ext cx="1346550" cy="23131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281" y="360000"/>
            <a:ext cx="10032213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839D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281" y="936000"/>
            <a:ext cx="10032213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457200"/>
            <a:fld id="{E4AB80EA-DB86-D849-B86F-15DAF31F0474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423003" y="6308256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 defTabSz="457200"/>
            <a:r>
              <a:rPr lang="en-US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51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99F8A37-CED3-4214-AF1B-4D13CDAA0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DF1CC7D-DD75-4D54-8B2B-088C8D3445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4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7016" y="6307598"/>
            <a:ext cx="1346550" cy="23131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40844" y="360000"/>
            <a:ext cx="5711087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839D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40844" y="936000"/>
            <a:ext cx="5711087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457200"/>
            <a:fld id="{05F19C50-BC3B-5841-9AFF-3A0443B66067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583567" y="6308256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 defTabSz="457200"/>
            <a:r>
              <a:rPr lang="en-US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78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563" y="360000"/>
            <a:ext cx="787165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399">
                <a:solidFill>
                  <a:srgbClr val="839DB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60563" y="936000"/>
            <a:ext cx="787165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79946">
              <a:lnSpc>
                <a:spcPts val="2199"/>
              </a:lnSpc>
              <a:spcBef>
                <a:spcPts val="1100"/>
              </a:spcBef>
              <a:buClr>
                <a:schemeClr val="bg1"/>
              </a:buClr>
              <a:defRPr sz="1799">
                <a:solidFill>
                  <a:schemeClr val="bg1"/>
                </a:solidFill>
              </a:defRPr>
            </a:lvl1pPr>
            <a:lvl2pPr marL="629811" indent="-269919">
              <a:lnSpc>
                <a:spcPts val="1999"/>
              </a:lnSpc>
              <a:spcBef>
                <a:spcPts val="1000"/>
              </a:spcBef>
              <a:defRPr sz="1600">
                <a:solidFill>
                  <a:schemeClr val="bg1"/>
                </a:solidFill>
              </a:defRPr>
            </a:lvl2pPr>
            <a:lvl3pPr marL="989703" indent="-269919">
              <a:lnSpc>
                <a:spcPts val="1799"/>
              </a:lnSpc>
              <a:spcBef>
                <a:spcPts val="900"/>
              </a:spcBef>
              <a:defRPr sz="1400">
                <a:solidFill>
                  <a:schemeClr val="bg1"/>
                </a:solidFill>
              </a:defRPr>
            </a:lvl3pPr>
            <a:lvl4pPr marL="1349595" indent="-269919">
              <a:lnSpc>
                <a:spcPts val="1600"/>
              </a:lnSpc>
              <a:spcBef>
                <a:spcPts val="800"/>
              </a:spcBef>
              <a:defRPr sz="1200">
                <a:solidFill>
                  <a:schemeClr val="bg1"/>
                </a:solidFill>
              </a:defRPr>
            </a:lvl4pPr>
            <a:lvl5pPr marL="1709487" indent="-269919">
              <a:lnSpc>
                <a:spcPts val="1400"/>
              </a:lnSpc>
              <a:spcBef>
                <a:spcPts val="70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914126"/>
            <a:fld id="{6B3B0B0F-E794-1244-9699-107C60B9C23A}" type="slidenum">
              <a:rPr lang="en-US" smtClean="0">
                <a:solidFill>
                  <a:prstClr val="white"/>
                </a:solidFill>
              </a:rPr>
              <a:pPr defTabSz="9141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ECMWF_Master_Logo_WHITE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561" y="6308258"/>
            <a:ext cx="1342722" cy="230657"/>
          </a:xfrm>
          <a:prstGeom prst="rect">
            <a:avLst/>
          </a:prstGeom>
        </p:spPr>
      </p:pic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3286" y="6308258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bg1"/>
                </a:solidFill>
              </a:defRPr>
            </a:lvl1pPr>
          </a:lstStyle>
          <a:p>
            <a:pPr algn="ctr" defTabSz="914126"/>
            <a:r>
              <a:rPr lang="en-US">
                <a:solidFill>
                  <a:prstClr val="white"/>
                </a:solidFill>
              </a:rPr>
              <a:t>European Centre for Medium-Range Weather Forecasts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PowerPoint_stri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11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7975" y="5984877"/>
            <a:ext cx="2135356" cy="366819"/>
          </a:xfrm>
          <a:prstGeom prst="rect">
            <a:avLst/>
          </a:prstGeom>
        </p:spPr>
      </p:pic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8078638" y="5984876"/>
            <a:ext cx="19535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© ECMWF </a:t>
            </a:r>
            <a:fld id="{D4C56AD5-C73F-B44A-96CB-E8BE2C5CB95A}" type="datetime4">
              <a:rPr lang="en-US" sz="900" smtClean="0">
                <a:solidFill>
                  <a:srgbClr val="4F81BD">
                    <a:lumMod val="75000"/>
                  </a:srgbClr>
                </a:solidFill>
              </a:rPr>
              <a:pPr defTabSz="457200">
                <a:defRPr/>
              </a:pPr>
              <a:t>June 12, 2018</a:t>
            </a:fld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63" y="1294198"/>
            <a:ext cx="787165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563" y="1980000"/>
            <a:ext cx="7871650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563" y="2700002"/>
            <a:ext cx="787165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563" y="3121225"/>
            <a:ext cx="7871650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60563" y="3429000"/>
            <a:ext cx="7871650" cy="23083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 err="1"/>
              <a:t>email@ddress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727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7975" y="6307598"/>
            <a:ext cx="1346550" cy="23131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563" y="360000"/>
            <a:ext cx="787165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839D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60562" y="936000"/>
            <a:ext cx="787165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457200"/>
            <a:fld id="{6B3B0B0F-E794-1244-9699-107C60B9C23A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3285" y="6308256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 defTabSz="457200"/>
            <a:r>
              <a:rPr lang="en-US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33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7016" y="6307598"/>
            <a:ext cx="1346550" cy="23131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40844" y="360000"/>
            <a:ext cx="5711087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839D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40844" y="936000"/>
            <a:ext cx="5711087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457200"/>
            <a:fld id="{05F19C50-BC3B-5841-9AFF-3A0443B66067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583567" y="6308256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 defTabSz="457200"/>
            <a:r>
              <a:rPr lang="en-US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68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82" y="6307598"/>
            <a:ext cx="1346550" cy="23131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281" y="360000"/>
            <a:ext cx="10032213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839D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281" y="936000"/>
            <a:ext cx="10032213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457200"/>
            <a:fld id="{E4AB80EA-DB86-D849-B86F-15DAF31F0474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423003" y="6308256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 defTabSz="457200"/>
            <a:r>
              <a:rPr lang="en-US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5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99F8A37-CED3-4214-AF1B-4D13CDAA0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DF1CC7D-DD75-4D54-8B2B-088C8D3445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36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563" y="360000"/>
            <a:ext cx="787165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399">
                <a:solidFill>
                  <a:srgbClr val="839DB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60563" y="936000"/>
            <a:ext cx="787165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79946">
              <a:lnSpc>
                <a:spcPts val="2199"/>
              </a:lnSpc>
              <a:spcBef>
                <a:spcPts val="1100"/>
              </a:spcBef>
              <a:buClr>
                <a:schemeClr val="bg1"/>
              </a:buClr>
              <a:defRPr sz="1799">
                <a:solidFill>
                  <a:schemeClr val="bg1"/>
                </a:solidFill>
              </a:defRPr>
            </a:lvl1pPr>
            <a:lvl2pPr marL="629811" indent="-269919">
              <a:lnSpc>
                <a:spcPts val="1999"/>
              </a:lnSpc>
              <a:spcBef>
                <a:spcPts val="1000"/>
              </a:spcBef>
              <a:defRPr sz="1600">
                <a:solidFill>
                  <a:schemeClr val="bg1"/>
                </a:solidFill>
              </a:defRPr>
            </a:lvl2pPr>
            <a:lvl3pPr marL="989703" indent="-269919">
              <a:lnSpc>
                <a:spcPts val="1799"/>
              </a:lnSpc>
              <a:spcBef>
                <a:spcPts val="900"/>
              </a:spcBef>
              <a:defRPr sz="1400">
                <a:solidFill>
                  <a:schemeClr val="bg1"/>
                </a:solidFill>
              </a:defRPr>
            </a:lvl3pPr>
            <a:lvl4pPr marL="1349595" indent="-269919">
              <a:lnSpc>
                <a:spcPts val="1600"/>
              </a:lnSpc>
              <a:spcBef>
                <a:spcPts val="800"/>
              </a:spcBef>
              <a:defRPr sz="1200">
                <a:solidFill>
                  <a:schemeClr val="bg1"/>
                </a:solidFill>
              </a:defRPr>
            </a:lvl4pPr>
            <a:lvl5pPr marL="1709487" indent="-269919">
              <a:lnSpc>
                <a:spcPts val="1400"/>
              </a:lnSpc>
              <a:spcBef>
                <a:spcPts val="70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914126"/>
            <a:fld id="{6B3B0B0F-E794-1244-9699-107C60B9C23A}" type="slidenum">
              <a:rPr lang="en-US" smtClean="0">
                <a:solidFill>
                  <a:prstClr val="white"/>
                </a:solidFill>
              </a:rPr>
              <a:pPr defTabSz="9141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ECMWF_Master_Logo_WHITE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561" y="6308258"/>
            <a:ext cx="1342722" cy="230657"/>
          </a:xfrm>
          <a:prstGeom prst="rect">
            <a:avLst/>
          </a:prstGeom>
        </p:spPr>
      </p:pic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3286" y="6308258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bg1"/>
                </a:solidFill>
              </a:defRPr>
            </a:lvl1pPr>
          </a:lstStyle>
          <a:p>
            <a:pPr algn="ctr" defTabSz="914126"/>
            <a:r>
              <a:rPr lang="en-US">
                <a:solidFill>
                  <a:prstClr val="white"/>
                </a:solidFill>
              </a:rPr>
              <a:t>European Centre for Medium-Range Weather Forecasts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PowerPoint_stri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0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7975" y="5984877"/>
            <a:ext cx="2135356" cy="366819"/>
          </a:xfrm>
          <a:prstGeom prst="rect">
            <a:avLst/>
          </a:prstGeom>
        </p:spPr>
      </p:pic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8078638" y="5984876"/>
            <a:ext cx="19535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© ECMWF </a:t>
            </a:r>
            <a:fld id="{D4C56AD5-C73F-B44A-96CB-E8BE2C5CB95A}" type="datetime4">
              <a:rPr lang="en-US" sz="900" smtClean="0">
                <a:solidFill>
                  <a:srgbClr val="4F81BD">
                    <a:lumMod val="75000"/>
                  </a:srgbClr>
                </a:solidFill>
              </a:rPr>
              <a:pPr defTabSz="457200">
                <a:defRPr/>
              </a:pPr>
              <a:t>June 12, 2018</a:t>
            </a:fld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63" y="1294198"/>
            <a:ext cx="787165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563" y="1980000"/>
            <a:ext cx="7871650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563" y="2700002"/>
            <a:ext cx="787165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563" y="3121225"/>
            <a:ext cx="7871650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60563" y="3429000"/>
            <a:ext cx="7871650" cy="23083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 err="1"/>
              <a:t>email@ddress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4419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7975" y="6307598"/>
            <a:ext cx="1346550" cy="23131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563" y="360000"/>
            <a:ext cx="787165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839D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60562" y="936000"/>
            <a:ext cx="787165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457200"/>
            <a:fld id="{6B3B0B0F-E794-1244-9699-107C60B9C23A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3285" y="6308256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 defTabSz="457200"/>
            <a:r>
              <a:rPr lang="en-US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99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7016" y="6307598"/>
            <a:ext cx="1346550" cy="23131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40844" y="360000"/>
            <a:ext cx="5711087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839D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40844" y="936000"/>
            <a:ext cx="5711087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457200"/>
            <a:fld id="{05F19C50-BC3B-5841-9AFF-3A0443B66067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583567" y="6308256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 defTabSz="457200"/>
            <a:r>
              <a:rPr lang="en-US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6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82" y="6307598"/>
            <a:ext cx="1346550" cy="23131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281" y="360000"/>
            <a:ext cx="10032213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839D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281" y="936000"/>
            <a:ext cx="10032213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457200"/>
            <a:fld id="{E4AB80EA-DB86-D849-B86F-15DAF31F0474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423003" y="6308256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 defTabSz="457200"/>
            <a:r>
              <a:rPr lang="en-US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00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82" y="6307598"/>
            <a:ext cx="1346550" cy="23131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281" y="360000"/>
            <a:ext cx="10032213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839D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281" y="936000"/>
            <a:ext cx="10032213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457200"/>
            <a:fld id="{E4AB80EA-DB86-D849-B86F-15DAF31F0474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423003" y="6308256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 defTabSz="457200"/>
            <a:r>
              <a:rPr lang="en-US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63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99F8A37-CED3-4214-AF1B-4D13CDAA0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DF1CC7D-DD75-4D54-8B2B-088C8D3445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066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563" y="360000"/>
            <a:ext cx="787165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399">
                <a:solidFill>
                  <a:srgbClr val="839DB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60563" y="936000"/>
            <a:ext cx="787165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79946">
              <a:lnSpc>
                <a:spcPts val="2199"/>
              </a:lnSpc>
              <a:spcBef>
                <a:spcPts val="1100"/>
              </a:spcBef>
              <a:buClr>
                <a:schemeClr val="bg1"/>
              </a:buClr>
              <a:defRPr sz="1799">
                <a:solidFill>
                  <a:schemeClr val="bg1"/>
                </a:solidFill>
              </a:defRPr>
            </a:lvl1pPr>
            <a:lvl2pPr marL="629811" indent="-269919">
              <a:lnSpc>
                <a:spcPts val="1999"/>
              </a:lnSpc>
              <a:spcBef>
                <a:spcPts val="1000"/>
              </a:spcBef>
              <a:defRPr sz="1600">
                <a:solidFill>
                  <a:schemeClr val="bg1"/>
                </a:solidFill>
              </a:defRPr>
            </a:lvl2pPr>
            <a:lvl3pPr marL="989703" indent="-269919">
              <a:lnSpc>
                <a:spcPts val="1799"/>
              </a:lnSpc>
              <a:spcBef>
                <a:spcPts val="900"/>
              </a:spcBef>
              <a:defRPr sz="1400">
                <a:solidFill>
                  <a:schemeClr val="bg1"/>
                </a:solidFill>
              </a:defRPr>
            </a:lvl3pPr>
            <a:lvl4pPr marL="1349595" indent="-269919">
              <a:lnSpc>
                <a:spcPts val="1600"/>
              </a:lnSpc>
              <a:spcBef>
                <a:spcPts val="800"/>
              </a:spcBef>
              <a:defRPr sz="1200">
                <a:solidFill>
                  <a:schemeClr val="bg1"/>
                </a:solidFill>
              </a:defRPr>
            </a:lvl4pPr>
            <a:lvl5pPr marL="1709487" indent="-269919">
              <a:lnSpc>
                <a:spcPts val="1400"/>
              </a:lnSpc>
              <a:spcBef>
                <a:spcPts val="70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914126"/>
            <a:fld id="{6B3B0B0F-E794-1244-9699-107C60B9C23A}" type="slidenum">
              <a:rPr lang="en-US" smtClean="0">
                <a:solidFill>
                  <a:prstClr val="white"/>
                </a:solidFill>
              </a:rPr>
              <a:pPr defTabSz="9141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ECMWF_Master_Logo_WHITE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561" y="6308258"/>
            <a:ext cx="1342722" cy="230657"/>
          </a:xfrm>
          <a:prstGeom prst="rect">
            <a:avLst/>
          </a:prstGeom>
        </p:spPr>
      </p:pic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3286" y="6308258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bg1"/>
                </a:solidFill>
              </a:defRPr>
            </a:lvl1pPr>
          </a:lstStyle>
          <a:p>
            <a:pPr algn="ctr" defTabSz="914126"/>
            <a:r>
              <a:rPr lang="en-US">
                <a:solidFill>
                  <a:prstClr val="white"/>
                </a:solidFill>
              </a:rPr>
              <a:t>European Centre for Medium-Range Weather Forecasts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PowerPoint_stri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7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0"/>
          <p:cNvSpPr txBox="1">
            <a:spLocks/>
          </p:cNvSpPr>
          <p:nvPr userDrawn="1"/>
        </p:nvSpPr>
        <p:spPr>
          <a:xfrm>
            <a:off x="8079304" y="5984876"/>
            <a:ext cx="1953134" cy="3651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064E83"/>
                </a:solidFill>
              </a:rPr>
              <a:t>© ECMWF </a:t>
            </a:r>
            <a:fld id="{538A9525-99CA-4846-90A6-9D2CFDFC7DB9}" type="datetime4">
              <a:rPr lang="en-US" altLang="en-US" sz="900" smtClean="0">
                <a:solidFill>
                  <a:srgbClr val="064E83"/>
                </a:solidFill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June 12, 2018</a:t>
            </a:fld>
            <a:endParaRPr lang="en-US" altLang="en-US" sz="900">
              <a:solidFill>
                <a:srgbClr val="064E83"/>
              </a:solidFill>
            </a:endParaRPr>
          </a:p>
        </p:txBody>
      </p:sp>
      <p:pic>
        <p:nvPicPr>
          <p:cNvPr id="8" name="Picture 9" descr="ECMWF_Master_Logo_RGB_nostra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151" y="5984876"/>
            <a:ext cx="213574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60563" y="1294198"/>
            <a:ext cx="787165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160563" y="1980000"/>
            <a:ext cx="7871650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rgbClr val="064E8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2160563" y="2700002"/>
            <a:ext cx="787165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rgbClr val="064E8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60563" y="3121225"/>
            <a:ext cx="7871650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160563" y="3429000"/>
            <a:ext cx="7871650" cy="23083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rgbClr val="064E83"/>
                </a:solidFill>
              </a:defRPr>
            </a:lvl1pPr>
          </a:lstStyle>
          <a:p>
            <a:pPr lvl="0"/>
            <a:r>
              <a:rPr lang="en-US" dirty="0" err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2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7975" y="5984877"/>
            <a:ext cx="2135356" cy="366819"/>
          </a:xfrm>
          <a:prstGeom prst="rect">
            <a:avLst/>
          </a:prstGeom>
        </p:spPr>
      </p:pic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8078638" y="5984876"/>
            <a:ext cx="19535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© ECMWF </a:t>
            </a:r>
            <a:fld id="{D4C56AD5-C73F-B44A-96CB-E8BE2C5CB95A}" type="datetime4">
              <a:rPr lang="en-US" sz="900" smtClean="0">
                <a:solidFill>
                  <a:srgbClr val="4F81BD">
                    <a:lumMod val="75000"/>
                  </a:srgbClr>
                </a:solidFill>
              </a:rPr>
              <a:pPr defTabSz="457200">
                <a:defRPr/>
              </a:pPr>
              <a:t>June 12, 2018</a:t>
            </a:fld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63" y="1294198"/>
            <a:ext cx="787165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563" y="1980000"/>
            <a:ext cx="7871650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563" y="2700002"/>
            <a:ext cx="787165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563" y="3121225"/>
            <a:ext cx="7871650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60563" y="3429000"/>
            <a:ext cx="7871650" cy="23083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 err="1"/>
              <a:t>email@ddress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34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7975" y="6307598"/>
            <a:ext cx="1346550" cy="23131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563" y="360000"/>
            <a:ext cx="787165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839D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60562" y="936000"/>
            <a:ext cx="787165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457200"/>
            <a:fld id="{6B3B0B0F-E794-1244-9699-107C60B9C23A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3285" y="6308256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 defTabSz="457200"/>
            <a:r>
              <a:rPr lang="en-US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6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7016" y="6307598"/>
            <a:ext cx="1346550" cy="23131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40844" y="360000"/>
            <a:ext cx="5711087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839D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40844" y="936000"/>
            <a:ext cx="5711087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457200"/>
            <a:fld id="{05F19C50-BC3B-5841-9AFF-3A0443B66067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583567" y="6308256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 defTabSz="457200"/>
            <a:r>
              <a:rPr lang="en-US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4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82" y="6307598"/>
            <a:ext cx="1346550" cy="23131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281" y="360000"/>
            <a:ext cx="10032213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839D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281" y="936000"/>
            <a:ext cx="10032213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457200"/>
            <a:fld id="{E4AB80EA-DB86-D849-B86F-15DAF31F0474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423003" y="6308256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 defTabSz="457200"/>
            <a:r>
              <a:rPr lang="en-US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2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_stri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4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19" r:id="rId5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_strip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8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FE91B-D869-42E7-9FEE-CD453ACCB7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A84E8-F898-42D9-8737-0843664FED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5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4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_strip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1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_strip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0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_strip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8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mo.int/pages/prog/www/OSY/gos-vision.html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://www.wmo.int/pages/prog/www/OSY/GOS-RRR.html#SO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oscar.wmo.int/OSCAR/index.html#/" TargetMode="External"/><Relationship Id="rId5" Type="http://schemas.openxmlformats.org/officeDocument/2006/relationships/hyperlink" Target="http://www.wmo-sat.info/oscar/spacecapabilities" TargetMode="External"/><Relationship Id="rId4" Type="http://schemas.openxmlformats.org/officeDocument/2006/relationships/hyperlink" Target="http://www.wmo-sat.info/oscar/requirements" TargetMode="External"/><Relationship Id="rId9" Type="http://schemas.openxmlformats.org/officeDocument/2006/relationships/hyperlink" Target="http://www.wmo.int/pages/prog/www/OSY/gos-vision.html#egos-i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161588" y="2232352"/>
            <a:ext cx="9810827" cy="512961"/>
          </a:xfrm>
        </p:spPr>
        <p:txBody>
          <a:bodyPr/>
          <a:lstStyle/>
          <a:p>
            <a:r>
              <a:rPr lang="en-US" dirty="0"/>
              <a:t>WMO rolling review of requirements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161588" y="3157193"/>
            <a:ext cx="7869600" cy="615553"/>
          </a:xfrm>
        </p:spPr>
        <p:txBody>
          <a:bodyPr/>
          <a:lstStyle/>
          <a:p>
            <a:r>
              <a:rPr lang="en-US" dirty="0"/>
              <a:t>Erik Andersson</a:t>
            </a:r>
          </a:p>
          <a:p>
            <a:r>
              <a:rPr lang="en-US" dirty="0"/>
              <a:t>Deputy Director, Forecast Department, ECMWF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61588" y="4152497"/>
            <a:ext cx="7869600" cy="246478"/>
          </a:xfrm>
        </p:spPr>
        <p:txBody>
          <a:bodyPr/>
          <a:lstStyle/>
          <a:p>
            <a:r>
              <a:rPr lang="en-US" dirty="0" err="1"/>
              <a:t>erik.andersson@ecmwf.int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t="30184" r="-91" b="2728"/>
          <a:stretch/>
        </p:blipFill>
        <p:spPr>
          <a:xfrm>
            <a:off x="184849" y="-1"/>
            <a:ext cx="12024001" cy="134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2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208" y="2293144"/>
            <a:ext cx="7641744" cy="794403"/>
          </a:xfrm>
          <a:prstGeom prst="rect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defRPr/>
            </a:pPr>
            <a:endParaRPr lang="en-GB" sz="2800" kern="0" dirty="0">
              <a:solidFill>
                <a:srgbClr val="4F81BD">
                  <a:lumMod val="75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1297" y="1269637"/>
            <a:ext cx="7871650" cy="4549277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80000" tIns="180000" rIns="180000" bIns="180000" rtlCol="0">
            <a:spAutoFit/>
          </a:bodyPr>
          <a:lstStyle/>
          <a:p>
            <a:pPr marL="367200" indent="-367200">
              <a:buClr>
                <a:srgbClr val="839DB2"/>
              </a:buClr>
              <a:buFont typeface="Wingdings" panose="05000000000000000000" pitchFamily="2" charset="2"/>
              <a:buChar char="§"/>
            </a:pPr>
            <a:r>
              <a:rPr lang="en-GB" sz="4000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Earth Science</a:t>
            </a:r>
          </a:p>
          <a:p>
            <a:pPr marL="367200" indent="-367200">
              <a:buClr>
                <a:srgbClr val="839DB2"/>
              </a:buClr>
              <a:buFont typeface="Wingdings" panose="05000000000000000000" pitchFamily="2" charset="2"/>
              <a:buChar char="§"/>
            </a:pPr>
            <a:r>
              <a:rPr lang="en-GB" sz="4000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Supercomputing</a:t>
            </a:r>
          </a:p>
          <a:p>
            <a:pPr marL="367200" indent="-367200">
              <a:buClr>
                <a:srgbClr val="839DB2"/>
              </a:buClr>
              <a:buFont typeface="Wingdings" panose="05000000000000000000" pitchFamily="2" charset="2"/>
              <a:buChar char="§"/>
            </a:pPr>
            <a:r>
              <a:rPr lang="en-GB" sz="4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Observations</a:t>
            </a:r>
          </a:p>
          <a:p>
            <a:pPr marL="367200" indent="-367200">
              <a:buClr>
                <a:srgbClr val="839DB2"/>
              </a:buClr>
              <a:buFont typeface="Wingdings" panose="05000000000000000000" pitchFamily="2" charset="2"/>
              <a:buChar char="§"/>
            </a:pPr>
            <a:endParaRPr lang="en-GB" sz="4000" dirty="0">
              <a:solidFill>
                <a:srgbClr val="4F81BD">
                  <a:lumMod val="75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rgbClr val="839DB2"/>
              </a:buClr>
            </a:pPr>
            <a:r>
              <a:rPr lang="en-GB" sz="2800" i="1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“The success of WMO has been based on the free exchange of high-quality standardized observations and of scientific know-how worldwide”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66426" y="343929"/>
            <a:ext cx="10515973" cy="369332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839D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4F81BD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Three ingredients of monitoring and forecasting</a:t>
            </a:r>
            <a:endParaRPr lang="en-US" sz="2800" b="1" dirty="0">
              <a:solidFill>
                <a:srgbClr val="4F81BD">
                  <a:lumMod val="50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8016" y="681738"/>
            <a:ext cx="10793439" cy="315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Content Placeholder 5" descr="wildfire_220917_2_VHP.jpg">
            <a:extLst>
              <a:ext uri="{FF2B5EF4-FFF2-40B4-BE49-F238E27FC236}">
                <a16:creationId xmlns:a16="http://schemas.microsoft.com/office/drawing/2014/main" id="{6A9A9077-2CE4-4606-9BE4-315B6440C10C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35086" b="18474"/>
          <a:stretch/>
        </p:blipFill>
        <p:spPr>
          <a:xfrm>
            <a:off x="8869679" y="1218321"/>
            <a:ext cx="2952303" cy="1556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576D47-40A4-4A14-BA5A-4E25C08E27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6" b="9342"/>
          <a:stretch/>
        </p:blipFill>
        <p:spPr>
          <a:xfrm>
            <a:off x="9106803" y="5378366"/>
            <a:ext cx="2930691" cy="13132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918F47-A775-486E-BE08-41D1A9DFE7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6"/>
          <a:stretch/>
        </p:blipFill>
        <p:spPr>
          <a:xfrm>
            <a:off x="9106803" y="3239823"/>
            <a:ext cx="2926435" cy="142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208" y="2293144"/>
            <a:ext cx="7641744" cy="794403"/>
          </a:xfrm>
          <a:prstGeom prst="rect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defRPr/>
            </a:pPr>
            <a:endParaRPr lang="en-GB" sz="2800" kern="0" dirty="0">
              <a:solidFill>
                <a:srgbClr val="4F81BD">
                  <a:lumMod val="75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5870" y="1086757"/>
            <a:ext cx="9060087" cy="4672388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buClr>
                <a:srgbClr val="839DB2"/>
              </a:buClr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forecasting and monitoring activities of the WMO Programmes need comprehensive earth-system observations – hence  the WIGOS.</a:t>
            </a:r>
          </a:p>
          <a:p>
            <a:pPr marL="742950" indent="-742950">
              <a:buClr>
                <a:srgbClr val="839DB2"/>
              </a:buClr>
              <a:buFont typeface="+mj-lt"/>
              <a:buAutoNum type="arabicPeriod"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observation requirements are determined for a number of application areas (AAs)</a:t>
            </a:r>
          </a:p>
          <a:p>
            <a:pPr marL="742950" indent="-742950">
              <a:buClr>
                <a:srgbClr val="839DB2"/>
              </a:buClr>
              <a:buFont typeface="+mj-lt"/>
              <a:buAutoNum type="arabicPeriod"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Compare stated requirements to the actual, current observation capabilities</a:t>
            </a:r>
          </a:p>
          <a:p>
            <a:pPr marL="742950" indent="-742950">
              <a:buClr>
                <a:srgbClr val="839DB2"/>
              </a:buClr>
              <a:buFont typeface="+mj-lt"/>
              <a:buAutoNum type="arabicPeriod"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Perform a gap analysis</a:t>
            </a:r>
          </a:p>
          <a:p>
            <a:pPr marL="742950" indent="-742950">
              <a:buClr>
                <a:srgbClr val="839DB2"/>
              </a:buClr>
              <a:buFont typeface="+mj-lt"/>
              <a:buAutoNum type="arabicPeriod"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Write a plan how to mitigate those gaps</a:t>
            </a:r>
          </a:p>
          <a:p>
            <a:pPr marL="742950" indent="-742950">
              <a:buClr>
                <a:srgbClr val="839DB2"/>
              </a:buClr>
              <a:buFont typeface="+mj-lt"/>
              <a:buAutoNum type="arabicPeriod"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Set the long-term vision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66426" y="343929"/>
            <a:ext cx="10515973" cy="369332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839D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4F81BD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Observation requirements in support of WMO </a:t>
            </a:r>
            <a:r>
              <a:rPr lang="en-US" sz="2800" dirty="0" err="1">
                <a:solidFill>
                  <a:srgbClr val="4F81BD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Programmes</a:t>
            </a:r>
            <a:endParaRPr lang="en-US" sz="2800" dirty="0">
              <a:solidFill>
                <a:srgbClr val="4F81BD">
                  <a:lumMod val="50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8016" y="681738"/>
            <a:ext cx="10793439" cy="315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23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208" y="2293144"/>
            <a:ext cx="7641744" cy="794403"/>
          </a:xfrm>
          <a:prstGeom prst="rect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defRPr/>
            </a:pPr>
            <a:endParaRPr lang="en-GB" sz="2800" kern="0" dirty="0">
              <a:solidFill>
                <a:srgbClr val="4F81BD">
                  <a:lumMod val="75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66426" y="343929"/>
            <a:ext cx="10515973" cy="369332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839D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4F81BD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WMO Rolling Review of Requirements (RRR) process</a:t>
            </a:r>
            <a:endParaRPr lang="en-US" sz="2800" b="1" dirty="0">
              <a:solidFill>
                <a:srgbClr val="4F81BD">
                  <a:lumMod val="50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8016" y="681738"/>
            <a:ext cx="10793439" cy="315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Box 3">
            <a:extLst>
              <a:ext uri="{FF2B5EF4-FFF2-40B4-BE49-F238E27FC236}">
                <a16:creationId xmlns:a16="http://schemas.microsoft.com/office/drawing/2014/main" id="{F5101195-9AEA-4B85-B0EC-157B8EE70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1125539"/>
            <a:ext cx="2160588" cy="593725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cs typeface="Times New Roman" panose="02020603050405020304" pitchFamily="18" charset="0"/>
              </a:rPr>
              <a:t>User requirements for observations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FC370824-B1F6-4104-8E52-830FB04FF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4221164"/>
            <a:ext cx="2016125" cy="739775"/>
          </a:xfrm>
          <a:prstGeom prst="rect">
            <a:avLst/>
          </a:prstGeom>
          <a:solidFill>
            <a:srgbClr val="99FF33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GB" altLang="en-US" sz="1600">
                <a:cs typeface="Times New Roman" panose="02020603050405020304" pitchFamily="18" charset="0"/>
              </a:rPr>
              <a:t>Implementation Plan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E89357FF-012D-492E-86EA-84111CEC7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8" y="5661025"/>
            <a:ext cx="1943100" cy="838200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cs typeface="Times New Roman" panose="02020603050405020304" pitchFamily="18" charset="0"/>
              </a:rPr>
              <a:t>Programmes of Members and  Agencies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0183D62B-9DE9-42A2-A704-ACDAA404A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2852739"/>
            <a:ext cx="2663825" cy="763587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GB" altLang="en-US" sz="1600">
                <a:cs typeface="Times New Roman" panose="02020603050405020304" pitchFamily="18" charset="0"/>
              </a:rPr>
              <a:t>Gap Analyses</a:t>
            </a:r>
          </a:p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GB" altLang="en-US" sz="1600">
                <a:cs typeface="Times New Roman" panose="02020603050405020304" pitchFamily="18" charset="0"/>
              </a:rPr>
              <a:t>(Statements of Guidance)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EB5FBF73-2408-494B-9E84-58605F96A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4221164"/>
            <a:ext cx="2736850" cy="739775"/>
          </a:xfrm>
          <a:prstGeom prst="rect">
            <a:avLst/>
          </a:prstGeom>
          <a:solidFill>
            <a:srgbClr val="EDE31B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GB" altLang="en-US" sz="1600">
                <a:cs typeface="Times New Roman" panose="02020603050405020304" pitchFamily="18" charset="0"/>
              </a:rPr>
              <a:t>Long-term Vision for global observing systems</a:t>
            </a:r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C969D734-91C9-4A9C-B7FF-2BD8D4D6D7CC}"/>
              </a:ext>
            </a:extLst>
          </p:cNvPr>
          <p:cNvGrpSpPr>
            <a:grpSpLocks/>
          </p:cNvGrpSpPr>
          <p:nvPr/>
        </p:nvGrpSpPr>
        <p:grpSpPr bwMode="auto">
          <a:xfrm>
            <a:off x="8040689" y="1268413"/>
            <a:ext cx="2160587" cy="2305050"/>
            <a:chOff x="1111" y="1026"/>
            <a:chExt cx="2812" cy="3130"/>
          </a:xfrm>
        </p:grpSpPr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CE2D36C6-6ABA-4F3E-ABB2-BFF064BD3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026"/>
              <a:ext cx="2812" cy="3130"/>
            </a:xfrm>
            <a:prstGeom prst="rect">
              <a:avLst/>
            </a:prstGeom>
            <a:solidFill>
              <a:srgbClr val="CC99FF">
                <a:alpha val="89018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>
                <a:lnSpc>
                  <a:spcPts val="3000"/>
                </a:lnSpc>
                <a:spcBef>
                  <a:spcPct val="20000"/>
                </a:spcBef>
              </a:pPr>
              <a:r>
                <a:rPr lang="en-GB" altLang="en-US" sz="1500"/>
                <a:t> </a:t>
              </a:r>
            </a:p>
          </p:txBody>
        </p:sp>
        <p:pic>
          <p:nvPicPr>
            <p:cNvPr id="18" name="Picture 10">
              <a:extLst>
                <a:ext uri="{FF2B5EF4-FFF2-40B4-BE49-F238E27FC236}">
                  <a16:creationId xmlns:a16="http://schemas.microsoft.com/office/drawing/2014/main" id="{CCE4B1F1-0C33-4872-B636-FCF8DAF0E0B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3022"/>
              <a:ext cx="590" cy="1087"/>
            </a:xfrm>
            <a:prstGeom prst="rect">
              <a:avLst/>
            </a:prstGeom>
            <a:solidFill>
              <a:srgbClr val="CC99FF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1">
              <a:extLst>
                <a:ext uri="{FF2B5EF4-FFF2-40B4-BE49-F238E27FC236}">
                  <a16:creationId xmlns:a16="http://schemas.microsoft.com/office/drawing/2014/main" id="{602AFB99-9BB5-4546-A463-49CBA77FA6B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434"/>
              <a:ext cx="1134" cy="716"/>
            </a:xfrm>
            <a:prstGeom prst="rect">
              <a:avLst/>
            </a:prstGeom>
            <a:solidFill>
              <a:srgbClr val="CC99FF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2">
              <a:extLst>
                <a:ext uri="{FF2B5EF4-FFF2-40B4-BE49-F238E27FC236}">
                  <a16:creationId xmlns:a16="http://schemas.microsoft.com/office/drawing/2014/main" id="{E310A46B-58E0-44DF-9EA8-66E02E819CD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2976"/>
              <a:ext cx="661" cy="925"/>
            </a:xfrm>
            <a:prstGeom prst="rect">
              <a:avLst/>
            </a:prstGeom>
            <a:solidFill>
              <a:srgbClr val="CC99FF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3">
              <a:extLst>
                <a:ext uri="{FF2B5EF4-FFF2-40B4-BE49-F238E27FC236}">
                  <a16:creationId xmlns:a16="http://schemas.microsoft.com/office/drawing/2014/main" id="{02A7984B-F311-4EAC-8997-271E3607360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2251"/>
              <a:ext cx="1043" cy="861"/>
            </a:xfrm>
            <a:prstGeom prst="rect">
              <a:avLst/>
            </a:prstGeom>
            <a:solidFill>
              <a:srgbClr val="CC99FF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4">
              <a:extLst>
                <a:ext uri="{FF2B5EF4-FFF2-40B4-BE49-F238E27FC236}">
                  <a16:creationId xmlns:a16="http://schemas.microsoft.com/office/drawing/2014/main" id="{92CBC29F-F439-48B7-8400-A33F6F10121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3249"/>
              <a:ext cx="1031" cy="847"/>
            </a:xfrm>
            <a:prstGeom prst="rect">
              <a:avLst/>
            </a:prstGeom>
            <a:solidFill>
              <a:srgbClr val="CC99FF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5">
              <a:extLst>
                <a:ext uri="{FF2B5EF4-FFF2-40B4-BE49-F238E27FC236}">
                  <a16:creationId xmlns:a16="http://schemas.microsoft.com/office/drawing/2014/main" id="{60C18F45-4896-401C-B783-F138CDD33D1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1162"/>
              <a:ext cx="1406" cy="1810"/>
            </a:xfrm>
            <a:prstGeom prst="rect">
              <a:avLst/>
            </a:prstGeom>
            <a:solidFill>
              <a:srgbClr val="CC99FF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Line 16">
            <a:extLst>
              <a:ext uri="{FF2B5EF4-FFF2-40B4-BE49-F238E27FC236}">
                <a16:creationId xmlns:a16="http://schemas.microsoft.com/office/drawing/2014/main" id="{BA8E9AF7-83F9-49A0-AA3D-97905B4D3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1989139"/>
            <a:ext cx="863600" cy="7191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Line 17">
            <a:extLst>
              <a:ext uri="{FF2B5EF4-FFF2-40B4-BE49-F238E27FC236}">
                <a16:creationId xmlns:a16="http://schemas.microsoft.com/office/drawing/2014/main" id="{8DFFB73A-70FD-4F39-BC86-92AD41B3C1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2539" y="5084764"/>
            <a:ext cx="720725" cy="5746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18">
            <a:extLst>
              <a:ext uri="{FF2B5EF4-FFF2-40B4-BE49-F238E27FC236}">
                <a16:creationId xmlns:a16="http://schemas.microsoft.com/office/drawing/2014/main" id="{EFBCEE89-BE84-4A8B-B6CE-50E22BFD5B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3701" y="5157788"/>
            <a:ext cx="792163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19">
            <a:extLst>
              <a:ext uri="{FF2B5EF4-FFF2-40B4-BE49-F238E27FC236}">
                <a16:creationId xmlns:a16="http://schemas.microsoft.com/office/drawing/2014/main" id="{5C590069-DAFE-4456-BBB9-0BA8BCD1A8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03838" y="4581525"/>
            <a:ext cx="7921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20">
            <a:extLst>
              <a:ext uri="{FF2B5EF4-FFF2-40B4-BE49-F238E27FC236}">
                <a16:creationId xmlns:a16="http://schemas.microsoft.com/office/drawing/2014/main" id="{D151E9D7-4E66-4CEA-9B98-E53D749BD2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1313" y="3716339"/>
            <a:ext cx="792162" cy="4333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21">
            <a:extLst>
              <a:ext uri="{FF2B5EF4-FFF2-40B4-BE49-F238E27FC236}">
                <a16:creationId xmlns:a16="http://schemas.microsoft.com/office/drawing/2014/main" id="{824C0E31-545D-4269-B29A-60992F64E6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3339" y="3716338"/>
            <a:ext cx="720725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22">
            <a:extLst>
              <a:ext uri="{FF2B5EF4-FFF2-40B4-BE49-F238E27FC236}">
                <a16:creationId xmlns:a16="http://schemas.microsoft.com/office/drawing/2014/main" id="{758EC028-AFEF-4D7B-914F-637F675648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4113" y="1916114"/>
            <a:ext cx="792162" cy="8651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23">
            <a:extLst>
              <a:ext uri="{FF2B5EF4-FFF2-40B4-BE49-F238E27FC236}">
                <a16:creationId xmlns:a16="http://schemas.microsoft.com/office/drawing/2014/main" id="{0D1E77D6-FE78-471D-A56D-FEB298982AC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264650" y="3789364"/>
            <a:ext cx="0" cy="23764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24">
            <a:extLst>
              <a:ext uri="{FF2B5EF4-FFF2-40B4-BE49-F238E27FC236}">
                <a16:creationId xmlns:a16="http://schemas.microsoft.com/office/drawing/2014/main" id="{12B40489-D839-4A0C-B556-CF05025AD1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56363" y="2133601"/>
            <a:ext cx="1439862" cy="5746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Line 25">
            <a:extLst>
              <a:ext uri="{FF2B5EF4-FFF2-40B4-BE49-F238E27FC236}">
                <a16:creationId xmlns:a16="http://schemas.microsoft.com/office/drawing/2014/main" id="{35FB2638-3179-4E1D-A75E-DFC2D026A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4114" y="6165850"/>
            <a:ext cx="20161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26">
            <a:extLst>
              <a:ext uri="{FF2B5EF4-FFF2-40B4-BE49-F238E27FC236}">
                <a16:creationId xmlns:a16="http://schemas.microsoft.com/office/drawing/2014/main" id="{55CB5BE6-E46A-4031-B8E1-889FF42033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6" y="6165850"/>
            <a:ext cx="24479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Text Box 27">
            <a:extLst>
              <a:ext uri="{FF2B5EF4-FFF2-40B4-BE49-F238E27FC236}">
                <a16:creationId xmlns:a16="http://schemas.microsoft.com/office/drawing/2014/main" id="{33A76FA0-1A16-4DD9-A1F1-9C8A55906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908051"/>
            <a:ext cx="1655762" cy="593725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cs typeface="Times New Roman" panose="02020603050405020304" pitchFamily="18" charset="0"/>
              </a:rPr>
              <a:t>Observing capabilities</a:t>
            </a:r>
          </a:p>
        </p:txBody>
      </p:sp>
      <p:sp>
        <p:nvSpPr>
          <p:cNvPr id="36" name="Text Box 28">
            <a:extLst>
              <a:ext uri="{FF2B5EF4-FFF2-40B4-BE49-F238E27FC236}">
                <a16:creationId xmlns:a16="http://schemas.microsoft.com/office/drawing/2014/main" id="{85789921-902E-4088-A966-1B97E8EF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1196976"/>
            <a:ext cx="2160587" cy="593725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cs typeface="Times New Roman" panose="02020603050405020304" pitchFamily="18" charset="0"/>
              </a:rPr>
              <a:t>User requirements for observations</a:t>
            </a:r>
          </a:p>
        </p:txBody>
      </p:sp>
      <p:sp>
        <p:nvSpPr>
          <p:cNvPr id="37" name="Text Box 29">
            <a:extLst>
              <a:ext uri="{FF2B5EF4-FFF2-40B4-BE49-F238E27FC236}">
                <a16:creationId xmlns:a16="http://schemas.microsoft.com/office/drawing/2014/main" id="{BC1956C2-221A-4717-AAC8-5B8E1A990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1268414"/>
            <a:ext cx="2160588" cy="593725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cs typeface="Times New Roman" panose="02020603050405020304" pitchFamily="18" charset="0"/>
              </a:rPr>
              <a:t>User requirements for observations</a:t>
            </a:r>
          </a:p>
        </p:txBody>
      </p:sp>
      <p:sp>
        <p:nvSpPr>
          <p:cNvPr id="38" name="Text Box 30">
            <a:extLst>
              <a:ext uri="{FF2B5EF4-FFF2-40B4-BE49-F238E27FC236}">
                <a16:creationId xmlns:a16="http://schemas.microsoft.com/office/drawing/2014/main" id="{FBF01B7C-CED9-43B3-A3D0-B8ED353EF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1341439"/>
            <a:ext cx="2160587" cy="593725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cs typeface="Times New Roman" panose="02020603050405020304" pitchFamily="18" charset="0"/>
              </a:rPr>
              <a:t>User requirements for observations</a:t>
            </a:r>
          </a:p>
        </p:txBody>
      </p:sp>
      <p:sp>
        <p:nvSpPr>
          <p:cNvPr id="39" name="Line 31">
            <a:extLst>
              <a:ext uri="{FF2B5EF4-FFF2-40B4-BE49-F238E27FC236}">
                <a16:creationId xmlns:a16="http://schemas.microsoft.com/office/drawing/2014/main" id="{4B1B8981-BEC7-4E76-A5BD-C66D52250A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35863" y="3644900"/>
            <a:ext cx="792162" cy="4333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" name="Line 32">
            <a:extLst>
              <a:ext uri="{FF2B5EF4-FFF2-40B4-BE49-F238E27FC236}">
                <a16:creationId xmlns:a16="http://schemas.microsoft.com/office/drawing/2014/main" id="{5EE7BD60-203A-4587-A857-205496869C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4113" y="2781300"/>
            <a:ext cx="0" cy="3384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903FF842-1D8C-4F65-ADE0-7987B05D7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6697" y="3902623"/>
            <a:ext cx="4212433" cy="4895850"/>
          </a:xfrm>
        </p:spPr>
        <p:txBody>
          <a:bodyPr/>
          <a:lstStyle/>
          <a:p>
            <a:pPr marL="400050" indent="-400050">
              <a:lnSpc>
                <a:spcPct val="100000"/>
              </a:lnSpc>
            </a:pPr>
            <a:r>
              <a:rPr lang="en-US" altLang="en-US" sz="1800" dirty="0">
                <a:solidFill>
                  <a:schemeClr val="accent2"/>
                </a:solidFill>
              </a:rPr>
              <a:t>	</a:t>
            </a:r>
            <a:r>
              <a:rPr lang="en-US" altLang="en-US" sz="1200" dirty="0">
                <a:solidFill>
                  <a:srgbClr val="0000FF"/>
                </a:solidFill>
              </a:rPr>
              <a:t>Global NWP</a:t>
            </a:r>
            <a:br>
              <a:rPr lang="en-US" altLang="en-US" sz="1200" dirty="0">
                <a:solidFill>
                  <a:srgbClr val="0000FF"/>
                </a:solidFill>
              </a:rPr>
            </a:br>
            <a:r>
              <a:rPr lang="en-US" altLang="en-US" sz="1200" dirty="0">
                <a:solidFill>
                  <a:srgbClr val="0000FF"/>
                </a:solidFill>
              </a:rPr>
              <a:t>High-resolution NWP</a:t>
            </a:r>
            <a:br>
              <a:rPr lang="en-US" altLang="en-US" sz="1200" dirty="0">
                <a:solidFill>
                  <a:srgbClr val="0000FF"/>
                </a:solidFill>
              </a:rPr>
            </a:br>
            <a:r>
              <a:rPr lang="en-US" altLang="en-US" sz="1200" dirty="0">
                <a:solidFill>
                  <a:srgbClr val="0000FF"/>
                </a:solidFill>
              </a:rPr>
              <a:t>Nowcasting</a:t>
            </a:r>
            <a:br>
              <a:rPr lang="en-US" altLang="en-US" sz="1200" dirty="0">
                <a:solidFill>
                  <a:srgbClr val="0000FF"/>
                </a:solidFill>
              </a:rPr>
            </a:br>
            <a:r>
              <a:rPr lang="en-US" altLang="en-US" sz="1200" dirty="0">
                <a:solidFill>
                  <a:srgbClr val="0000FF"/>
                </a:solidFill>
              </a:rPr>
              <a:t>Sub-seasonal to Longer-range Fc</a:t>
            </a:r>
            <a:br>
              <a:rPr lang="en-US" altLang="en-US" sz="1200" dirty="0">
                <a:solidFill>
                  <a:srgbClr val="0000FF"/>
                </a:solidFill>
              </a:rPr>
            </a:br>
            <a:r>
              <a:rPr lang="en-US" altLang="en-US" sz="1200" dirty="0">
                <a:solidFill>
                  <a:srgbClr val="0000FF"/>
                </a:solidFill>
              </a:rPr>
              <a:t>Aeronautical Meteorology</a:t>
            </a:r>
            <a:br>
              <a:rPr lang="en-US" altLang="en-US" sz="1200" dirty="0">
                <a:solidFill>
                  <a:srgbClr val="0000FF"/>
                </a:solidFill>
              </a:rPr>
            </a:br>
            <a:r>
              <a:rPr lang="en-US" altLang="en-US" sz="1200" dirty="0">
                <a:solidFill>
                  <a:srgbClr val="0000FF"/>
                </a:solidFill>
              </a:rPr>
              <a:t>Forecasting </a:t>
            </a:r>
            <a:r>
              <a:rPr lang="en-US" altLang="en-US" sz="1200" dirty="0" err="1">
                <a:solidFill>
                  <a:srgbClr val="0000FF"/>
                </a:solidFill>
              </a:rPr>
              <a:t>Atm</a:t>
            </a:r>
            <a:r>
              <a:rPr lang="en-US" altLang="en-US" sz="1200" dirty="0">
                <a:solidFill>
                  <a:srgbClr val="0000FF"/>
                </a:solidFill>
              </a:rPr>
              <a:t> Composition </a:t>
            </a:r>
            <a:br>
              <a:rPr lang="en-US" altLang="en-US" sz="1200" dirty="0">
                <a:solidFill>
                  <a:srgbClr val="0000FF"/>
                </a:solidFill>
              </a:rPr>
            </a:br>
            <a:r>
              <a:rPr lang="en-US" altLang="en-US" sz="1200" dirty="0">
                <a:solidFill>
                  <a:srgbClr val="0000FF"/>
                </a:solidFill>
              </a:rPr>
              <a:t>Monitoring </a:t>
            </a:r>
            <a:r>
              <a:rPr lang="en-US" altLang="en-US" sz="1200" dirty="0" err="1">
                <a:solidFill>
                  <a:srgbClr val="0000FF"/>
                </a:solidFill>
              </a:rPr>
              <a:t>Atm</a:t>
            </a:r>
            <a:r>
              <a:rPr lang="en-US" altLang="en-US" sz="1200" dirty="0">
                <a:solidFill>
                  <a:srgbClr val="0000FF"/>
                </a:solidFill>
              </a:rPr>
              <a:t> Composition</a:t>
            </a:r>
            <a:br>
              <a:rPr lang="en-US" altLang="en-US" sz="1200" dirty="0">
                <a:solidFill>
                  <a:srgbClr val="0000FF"/>
                </a:solidFill>
              </a:rPr>
            </a:br>
            <a:r>
              <a:rPr lang="en-US" altLang="en-US" sz="1200" dirty="0">
                <a:solidFill>
                  <a:srgbClr val="0000FF"/>
                </a:solidFill>
              </a:rPr>
              <a:t>Atmospheric Composition Urban</a:t>
            </a:r>
            <a:br>
              <a:rPr lang="en-US" altLang="en-US" sz="1200" dirty="0">
                <a:solidFill>
                  <a:srgbClr val="0000FF"/>
                </a:solidFill>
              </a:rPr>
            </a:br>
            <a:r>
              <a:rPr lang="en-US" altLang="en-US" sz="1200" dirty="0">
                <a:solidFill>
                  <a:srgbClr val="FF0000"/>
                </a:solidFill>
              </a:rPr>
              <a:t>Ocean Applications (JCOMM)</a:t>
            </a:r>
            <a:br>
              <a:rPr lang="en-US" altLang="en-US" sz="1200" dirty="0">
                <a:solidFill>
                  <a:srgbClr val="FF0000"/>
                </a:solidFill>
              </a:rPr>
            </a:br>
            <a:r>
              <a:rPr lang="en-US" altLang="en-US" sz="1200" dirty="0">
                <a:solidFill>
                  <a:srgbClr val="0000FF"/>
                </a:solidFill>
              </a:rPr>
              <a:t>Agricultural Meteorology </a:t>
            </a:r>
            <a:br>
              <a:rPr lang="en-US" altLang="en-US" sz="1200" dirty="0">
                <a:solidFill>
                  <a:srgbClr val="0000FF"/>
                </a:solidFill>
              </a:rPr>
            </a:br>
            <a:r>
              <a:rPr lang="en-US" altLang="en-US" sz="1200" dirty="0">
                <a:solidFill>
                  <a:srgbClr val="0000FF"/>
                </a:solidFill>
              </a:rPr>
              <a:t>Hydrology</a:t>
            </a:r>
            <a:br>
              <a:rPr lang="en-US" altLang="en-US" sz="1200" dirty="0">
                <a:solidFill>
                  <a:srgbClr val="0000FF"/>
                </a:solidFill>
              </a:rPr>
            </a:br>
            <a:r>
              <a:rPr lang="en-US" altLang="en-US" sz="1200" dirty="0">
                <a:solidFill>
                  <a:srgbClr val="0000FF"/>
                </a:solidFill>
              </a:rPr>
              <a:t>Climate Monitoring</a:t>
            </a:r>
            <a:br>
              <a:rPr lang="en-US" altLang="en-US" sz="1200" dirty="0">
                <a:solidFill>
                  <a:srgbClr val="0000FF"/>
                </a:solidFill>
              </a:rPr>
            </a:br>
            <a:r>
              <a:rPr lang="en-US" altLang="en-US" sz="1200" dirty="0">
                <a:solidFill>
                  <a:srgbClr val="0000FF"/>
                </a:solidFill>
              </a:rPr>
              <a:t>Climate Science</a:t>
            </a:r>
            <a:br>
              <a:rPr lang="en-US" altLang="en-US" sz="1200" dirty="0">
                <a:solidFill>
                  <a:srgbClr val="0000FF"/>
                </a:solidFill>
              </a:rPr>
            </a:br>
            <a:r>
              <a:rPr lang="en-US" altLang="en-US" sz="1200" dirty="0">
                <a:solidFill>
                  <a:srgbClr val="0000FF"/>
                </a:solidFill>
              </a:rPr>
              <a:t>Space Weather</a:t>
            </a:r>
            <a:endParaRPr lang="en-US" alt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9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7A1BAC-50E4-4E30-AEA1-F2F788709D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r="3980" b="53150"/>
          <a:stretch/>
        </p:blipFill>
        <p:spPr>
          <a:xfrm>
            <a:off x="7029449" y="1072894"/>
            <a:ext cx="5046223" cy="2517858"/>
          </a:xfrm>
          <a:prstGeom prst="rect">
            <a:avLst/>
          </a:prstGeom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731081" y="1157288"/>
            <a:ext cx="8675687" cy="4968875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</a:pPr>
            <a:r>
              <a:rPr lang="en-US" altLang="en-US" sz="2400" dirty="0">
                <a:solidFill>
                  <a:srgbClr val="FF3300"/>
                </a:solidFill>
              </a:rPr>
              <a:t>OSCAR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000" dirty="0"/>
              <a:t>(</a:t>
            </a:r>
            <a:r>
              <a:rPr lang="en-GB" altLang="en-US" sz="2000" dirty="0"/>
              <a:t>Observing Systems Capability Analysis and Review Tool)</a:t>
            </a:r>
            <a:br>
              <a:rPr lang="en-GB" altLang="en-US" sz="2000" dirty="0"/>
            </a:br>
            <a:r>
              <a:rPr lang="en-GB" altLang="en-US" sz="2000" dirty="0"/>
              <a:t>   </a:t>
            </a:r>
            <a:r>
              <a:rPr lang="en-US" altLang="en-US" sz="2000" dirty="0"/>
              <a:t>User requirements: </a:t>
            </a:r>
            <a:r>
              <a:rPr lang="en-US" altLang="en-US" sz="2000" dirty="0">
                <a:solidFill>
                  <a:srgbClr val="FF3300"/>
                </a:solidFill>
              </a:rPr>
              <a:t>  </a:t>
            </a:r>
            <a:br>
              <a:rPr lang="en-US" altLang="en-US" sz="2000" dirty="0">
                <a:solidFill>
                  <a:schemeClr val="accent2"/>
                </a:solidFill>
              </a:rPr>
            </a:br>
            <a:r>
              <a:rPr lang="en-US" altLang="en-US" sz="2000" dirty="0">
                <a:solidFill>
                  <a:schemeClr val="accent2"/>
                </a:solidFill>
              </a:rPr>
              <a:t>	</a:t>
            </a:r>
            <a:r>
              <a:rPr lang="en-US" altLang="en-US" sz="2000" dirty="0">
                <a:hlinkClick r:id="rId4"/>
              </a:rPr>
              <a:t>http://www.wmo-sat.info/oscar/requirements</a:t>
            </a:r>
            <a:r>
              <a:rPr lang="en-US" altLang="en-US" sz="2000" dirty="0"/>
              <a:t> </a:t>
            </a:r>
            <a:br>
              <a:rPr lang="en-US" altLang="en-US" sz="2000" dirty="0">
                <a:solidFill>
                  <a:schemeClr val="accent2"/>
                </a:solidFill>
              </a:rPr>
            </a:br>
            <a:r>
              <a:rPr lang="en-US" altLang="en-US" sz="2000" dirty="0">
                <a:solidFill>
                  <a:schemeClr val="accent2"/>
                </a:solidFill>
              </a:rPr>
              <a:t>   </a:t>
            </a:r>
            <a:r>
              <a:rPr lang="en-US" altLang="en-US" sz="2000" dirty="0"/>
              <a:t>Space-based capabilities:   </a:t>
            </a:r>
            <a:r>
              <a:rPr lang="en-US" altLang="en-US" sz="2000" dirty="0">
                <a:solidFill>
                  <a:srgbClr val="0457BC"/>
                </a:solidFill>
              </a:rPr>
              <a:t>	</a:t>
            </a:r>
            <a:br>
              <a:rPr lang="en-US" altLang="en-US" sz="2000" dirty="0">
                <a:solidFill>
                  <a:schemeClr val="accent2"/>
                </a:solidFill>
              </a:rPr>
            </a:br>
            <a:r>
              <a:rPr lang="en-US" altLang="en-US" sz="2000" dirty="0">
                <a:solidFill>
                  <a:schemeClr val="accent2"/>
                </a:solidFill>
              </a:rPr>
              <a:t>	</a:t>
            </a:r>
            <a:r>
              <a:rPr lang="en-US" altLang="en-US" sz="2000" dirty="0">
                <a:solidFill>
                  <a:schemeClr val="accent2"/>
                </a:solidFill>
                <a:hlinkClick r:id="rId5"/>
              </a:rPr>
              <a:t>h</a:t>
            </a:r>
            <a:r>
              <a:rPr lang="en-US" altLang="en-US" sz="2000" dirty="0">
                <a:hlinkClick r:id="rId5"/>
              </a:rPr>
              <a:t>ttp://www.wmo-sat.info/oscar/spacecapabilities</a:t>
            </a:r>
            <a:r>
              <a:rPr lang="en-US" altLang="en-US" sz="2000" dirty="0"/>
              <a:t>  </a:t>
            </a:r>
            <a:br>
              <a:rPr lang="en-US" altLang="en-US" sz="2000" dirty="0"/>
            </a:br>
            <a:r>
              <a:rPr lang="en-US" altLang="en-US" sz="2000" dirty="0"/>
              <a:t>   Surface-based observing:</a:t>
            </a:r>
            <a:br>
              <a:rPr lang="en-US" altLang="en-US" sz="2000" dirty="0"/>
            </a:br>
            <a:r>
              <a:rPr lang="en-US" altLang="en-US" sz="2000" dirty="0">
                <a:solidFill>
                  <a:schemeClr val="accent2"/>
                </a:solidFill>
              </a:rPr>
              <a:t>	</a:t>
            </a:r>
            <a:r>
              <a:rPr lang="en-US" altLang="en-US" sz="2000" dirty="0">
                <a:solidFill>
                  <a:schemeClr val="accent2"/>
                </a:solidFill>
                <a:hlinkClick r:id="rId6"/>
              </a:rPr>
              <a:t>https://oscar.wmo.int/OSCAR/index.html#/</a:t>
            </a:r>
            <a:r>
              <a:rPr lang="en-US" altLang="en-US" sz="2000" dirty="0">
                <a:solidFill>
                  <a:schemeClr val="accent2"/>
                </a:solidFill>
              </a:rPr>
              <a:t>  </a:t>
            </a:r>
            <a:br>
              <a:rPr lang="en-US" altLang="en-US" sz="2000" dirty="0">
                <a:solidFill>
                  <a:schemeClr val="accent2"/>
                </a:solidFill>
              </a:rPr>
            </a:br>
            <a:br>
              <a:rPr lang="en-US" altLang="en-US" sz="2000" dirty="0">
                <a:solidFill>
                  <a:schemeClr val="accent2"/>
                </a:solidFill>
              </a:rPr>
            </a:br>
            <a:r>
              <a:rPr lang="en-US" altLang="en-US" sz="2400" dirty="0">
                <a:solidFill>
                  <a:srgbClr val="FF0000"/>
                </a:solidFill>
              </a:rPr>
              <a:t>Gap Analyses </a:t>
            </a:r>
            <a:r>
              <a:rPr lang="en-US" altLang="en-US" sz="2000" dirty="0"/>
              <a:t>(Statements of Guidance, </a:t>
            </a:r>
            <a:r>
              <a:rPr lang="en-US" altLang="en-US" sz="2000" dirty="0" err="1"/>
              <a:t>SoGs</a:t>
            </a:r>
            <a:r>
              <a:rPr lang="en-US" altLang="en-US" sz="2000" dirty="0"/>
              <a:t>)</a:t>
            </a:r>
            <a:br>
              <a:rPr lang="en-US" altLang="en-US" sz="2000" dirty="0"/>
            </a:br>
            <a:r>
              <a:rPr lang="en-US" altLang="en-US" sz="2400" dirty="0">
                <a:solidFill>
                  <a:schemeClr val="accent2"/>
                </a:solidFill>
              </a:rPr>
              <a:t>	</a:t>
            </a:r>
            <a:r>
              <a:rPr lang="en-US" altLang="en-US" sz="2000" dirty="0">
                <a:hlinkClick r:id="rId7"/>
              </a:rPr>
              <a:t>http://www.wmo.int/pages/prog/www/OSY/GOS-RRR.html#SOG</a:t>
            </a:r>
            <a:r>
              <a:rPr lang="en-US" altLang="en-US" sz="2400" dirty="0"/>
              <a:t> </a:t>
            </a:r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sz="2400" dirty="0">
                <a:solidFill>
                  <a:schemeClr val="accent2"/>
                </a:solidFill>
              </a:rPr>
              <a:t>Vision for the global observing system: </a:t>
            </a:r>
            <a:br>
              <a:rPr lang="en-US" altLang="en-US" sz="2400" dirty="0">
                <a:solidFill>
                  <a:schemeClr val="accent2"/>
                </a:solidFill>
              </a:rPr>
            </a:br>
            <a:r>
              <a:rPr lang="en-US" altLang="en-US" sz="2400" dirty="0"/>
              <a:t>	</a:t>
            </a:r>
            <a:r>
              <a:rPr lang="en-US" altLang="en-US" sz="2000" dirty="0">
                <a:hlinkClick r:id="rId8"/>
              </a:rPr>
              <a:t>http://www.wmo.int/pages/prog/www/OSY/gos-vision.html</a:t>
            </a:r>
            <a:r>
              <a:rPr lang="en-US" altLang="en-US" sz="2400" dirty="0"/>
              <a:t> </a:t>
            </a:r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sz="2400" dirty="0">
                <a:solidFill>
                  <a:schemeClr val="accent2"/>
                </a:solidFill>
              </a:rPr>
              <a:t>Implementation Plan, EGOS-IP: 	</a:t>
            </a:r>
            <a:br>
              <a:rPr lang="en-US" altLang="en-US" sz="2400" dirty="0">
                <a:solidFill>
                  <a:schemeClr val="accent2"/>
                </a:solidFill>
              </a:rPr>
            </a:br>
            <a:r>
              <a:rPr lang="en-US" altLang="en-US" sz="2400" dirty="0"/>
              <a:t>	</a:t>
            </a:r>
            <a:r>
              <a:rPr lang="en-US" altLang="en-US" sz="2000" dirty="0">
                <a:solidFill>
                  <a:schemeClr val="hlink"/>
                </a:solidFill>
                <a:hlinkClick r:id="rId9"/>
              </a:rPr>
              <a:t>http://www.wmo.int/pages/prog/www/OSY/gos-vision.html#egos-ip</a:t>
            </a:r>
            <a:r>
              <a:rPr lang="en-US" altLang="en-US" sz="2000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143251" y="115889"/>
            <a:ext cx="73453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2400" b="0">
              <a:solidFill>
                <a:srgbClr val="0000CC"/>
              </a:solidFill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2799081" y="309245"/>
            <a:ext cx="58128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 dirty="0">
                <a:solidFill>
                  <a:srgbClr val="0000FF"/>
                </a:solidFill>
              </a:rPr>
              <a:t>The RRR process and OSCAR</a:t>
            </a:r>
            <a:endParaRPr lang="en-GB" altLang="en-US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3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nature14956-f1">
            <a:extLst>
              <a:ext uri="{FF2B5EF4-FFF2-40B4-BE49-F238E27FC236}">
                <a16:creationId xmlns:a16="http://schemas.microsoft.com/office/drawing/2014/main" id="{65EDE861-3ED2-447D-A9B4-C6FDDA1B1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6"/>
          <a:stretch/>
        </p:blipFill>
        <p:spPr bwMode="auto">
          <a:xfrm>
            <a:off x="7726680" y="4366980"/>
            <a:ext cx="4287401" cy="239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208" y="2293144"/>
            <a:ext cx="7641744" cy="794403"/>
          </a:xfrm>
          <a:prstGeom prst="rect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defRPr/>
            </a:pPr>
            <a:endParaRPr lang="en-GB" sz="2800" kern="0" dirty="0">
              <a:solidFill>
                <a:srgbClr val="4F81BD">
                  <a:lumMod val="75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391" y="799054"/>
            <a:ext cx="8412480" cy="4672388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80000" tIns="180000" rIns="180000" bIns="180000" rtlCol="0">
            <a:spAutoFit/>
          </a:bodyPr>
          <a:lstStyle/>
          <a:p>
            <a:pPr marL="514350" indent="-514350">
              <a:buClr>
                <a:srgbClr val="839DB2"/>
              </a:buClr>
              <a:buFont typeface="+mj-lt"/>
              <a:buAutoNum type="arabicPeriod"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Climate focus -&gt; long time series, high accuracy, consistency</a:t>
            </a:r>
          </a:p>
          <a:p>
            <a:pPr marL="514350" indent="-514350">
              <a:buClr>
                <a:srgbClr val="839DB2"/>
              </a:buClr>
              <a:buFont typeface="+mj-lt"/>
              <a:buAutoNum type="arabicPeriod"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Earth system approach -&gt; requirements for ocean, atmosphere, land, lake, sea ice, snow, … observations</a:t>
            </a:r>
          </a:p>
          <a:p>
            <a:pPr marL="514350" indent="-514350">
              <a:buClr>
                <a:srgbClr val="839DB2"/>
              </a:buClr>
              <a:buFont typeface="+mj-lt"/>
              <a:buAutoNum type="arabicPeriod"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Higher resolution -&gt; higher density observations</a:t>
            </a:r>
          </a:p>
          <a:p>
            <a:pPr marL="514350" indent="-514350">
              <a:buClr>
                <a:srgbClr val="839DB2"/>
              </a:buClr>
              <a:buFont typeface="+mj-lt"/>
              <a:buAutoNum type="arabicPeriod"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Impact focus -&gt; higher frequency observations</a:t>
            </a:r>
          </a:p>
          <a:p>
            <a:pPr marL="514350" indent="-514350">
              <a:buClr>
                <a:srgbClr val="839DB2"/>
              </a:buClr>
              <a:buFont typeface="+mj-lt"/>
              <a:buAutoNum type="arabicPeriod"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Demands for accuracy -&gt; higher quality, and timely delivery of observations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66426" y="343929"/>
            <a:ext cx="10515973" cy="369332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839D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4F81BD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Vision and trends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98016" y="681738"/>
            <a:ext cx="10793439" cy="315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9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EC1553-D5F8-4DF4-B715-ECA5018456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2"/>
          <a:stretch/>
        </p:blipFill>
        <p:spPr>
          <a:xfrm>
            <a:off x="8290486" y="744467"/>
            <a:ext cx="3410214" cy="15162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762B92-2ED6-47C2-8935-D0D5CE4365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0"/>
          <a:stretch/>
        </p:blipFill>
        <p:spPr>
          <a:xfrm>
            <a:off x="7482968" y="2381534"/>
            <a:ext cx="3410214" cy="15040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EC1FDD-5199-4A2E-98B7-379D3D41E7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1"/>
          <a:stretch/>
        </p:blipFill>
        <p:spPr>
          <a:xfrm>
            <a:off x="8639435" y="3485664"/>
            <a:ext cx="3410214" cy="15147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2A4E1C-ABE7-4062-B4C4-E40E066D06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7"/>
          <a:stretch/>
        </p:blipFill>
        <p:spPr>
          <a:xfrm>
            <a:off x="6167320" y="4560922"/>
            <a:ext cx="3410214" cy="14804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0BD6C3-7196-41B9-B25B-0597E01FA9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3"/>
          <a:stretch/>
        </p:blipFill>
        <p:spPr>
          <a:xfrm>
            <a:off x="8327106" y="5141482"/>
            <a:ext cx="3410214" cy="1524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4F81BD">
                    <a:lumMod val="75000"/>
                  </a:srgbClr>
                </a:solidFill>
              </a:rPr>
              <a:t>European Centre for Medium-Range Weather Forecasts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36" y="865322"/>
            <a:ext cx="8067999" cy="4672388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80000" tIns="180000" rIns="180000" bIns="180000" rtlCol="0">
            <a:spAutoFit/>
          </a:bodyPr>
          <a:lstStyle/>
          <a:p>
            <a:pPr marL="514350" indent="-514350">
              <a:buClr>
                <a:srgbClr val="839DB2"/>
              </a:buClr>
              <a:buFont typeface="+mj-lt"/>
              <a:buAutoNum type="arabicPeriod"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Enhanced data sharing</a:t>
            </a:r>
          </a:p>
          <a:p>
            <a:pPr marL="514350" indent="-514350">
              <a:buClr>
                <a:srgbClr val="839DB2"/>
              </a:buClr>
              <a:buFont typeface="+mj-lt"/>
              <a:buAutoNum type="arabicPeriod"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Expand global exchange of observations</a:t>
            </a:r>
          </a:p>
          <a:p>
            <a:pPr marL="514350" indent="-514350">
              <a:buClr>
                <a:srgbClr val="839DB2"/>
              </a:buClr>
              <a:buFont typeface="+mj-lt"/>
              <a:buAutoNum type="arabicPeriod"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Improved coverage of all the Earth-system components (atm., ocean, land, sea ice, snow, …</a:t>
            </a:r>
          </a:p>
          <a:p>
            <a:pPr marL="514350" indent="-514350">
              <a:buClr>
                <a:srgbClr val="839DB2"/>
              </a:buClr>
              <a:buFont typeface="+mj-lt"/>
              <a:buAutoNum type="arabicPeriod"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Accuracy and completeness of metadata</a:t>
            </a:r>
          </a:p>
          <a:p>
            <a:pPr marL="514350" indent="-514350">
              <a:buClr>
                <a:srgbClr val="839DB2"/>
              </a:buClr>
              <a:buFont typeface="+mj-lt"/>
              <a:buAutoNum type="arabicPeriod"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Quality and quality-monitoring</a:t>
            </a:r>
          </a:p>
          <a:p>
            <a:pPr marL="514350" indent="-514350">
              <a:buClr>
                <a:srgbClr val="839DB2"/>
              </a:buClr>
              <a:buFont typeface="+mj-lt"/>
              <a:buAutoNum type="arabicPeriod"/>
            </a:pPr>
            <a:r>
              <a:rPr lang="en-GB" sz="2800" dirty="0">
                <a:solidFill>
                  <a:srgbClr val="4F81BD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Timeliness of collection and distribution</a:t>
            </a:r>
          </a:p>
          <a:p>
            <a:pPr>
              <a:buClr>
                <a:srgbClr val="839DB2"/>
              </a:buClr>
            </a:pPr>
            <a:endParaRPr lang="en-GB" sz="2800" dirty="0">
              <a:solidFill>
                <a:srgbClr val="4F81BD">
                  <a:lumMod val="75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Clr>
                <a:srgbClr val="839DB2"/>
              </a:buClr>
              <a:buFont typeface="+mj-lt"/>
              <a:buAutoNum type="arabicPeriod"/>
            </a:pPr>
            <a:endParaRPr lang="en-GB" sz="2800" dirty="0">
              <a:solidFill>
                <a:srgbClr val="4F81BD">
                  <a:lumMod val="75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66426" y="343929"/>
            <a:ext cx="10515973" cy="369332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839D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4F81BD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Observation challenges for the years ahead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98016" y="681738"/>
            <a:ext cx="10793439" cy="315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755578"/>
      </p:ext>
    </p:extLst>
  </p:cSld>
  <p:clrMapOvr>
    <a:masterClrMapping/>
  </p:clrMapOvr>
</p:sld>
</file>

<file path=ppt/theme/theme1.xml><?xml version="1.0" encoding="utf-8"?>
<a:theme xmlns:a="http://schemas.openxmlformats.org/drawingml/2006/main" name="1_ECMWF_16.9_dark_colo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ECMWF_16.9_dark_colo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ECMWF_16.9_dark_colo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ECMWF_16.9_dark_colo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ECMWF_16.9_dark_colo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6544</TotalTime>
  <Words>417</Words>
  <Application>Microsoft Office PowerPoint</Application>
  <PresentationFormat>Widescreen</PresentationFormat>
  <Paragraphs>68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Helvetica</vt:lpstr>
      <vt:lpstr>Times New Roman</vt:lpstr>
      <vt:lpstr>Wingdings</vt:lpstr>
      <vt:lpstr>1_ECMWF_16.9_dark_colour</vt:lpstr>
      <vt:lpstr>2_ECMWF_16.9_dark_colour</vt:lpstr>
      <vt:lpstr>1_Office Theme</vt:lpstr>
      <vt:lpstr>7_ECMWF_16.9_dark_colour</vt:lpstr>
      <vt:lpstr>6_ECMWF_16.9_dark_colour</vt:lpstr>
      <vt:lpstr>3_ECMWF_16.9_dark_colour</vt:lpstr>
      <vt:lpstr>PowerPoint Presentation</vt:lpstr>
      <vt:lpstr>PowerPoint Presentation</vt:lpstr>
      <vt:lpstr>PowerPoint Presentation</vt:lpstr>
      <vt:lpstr> Global NWP High-resolution NWP Nowcasting Sub-seasonal to Longer-range Fc Aeronautical Meteorology Forecasting Atm Composition  Monitoring Atm Composition Atmospheric Composition Urban Ocean Applications (JCOMM) Agricultural Meteorology  Hydrology Climate Monitoring Climate Science Space Weather</vt:lpstr>
      <vt:lpstr>OSCAR (Observing Systems Capability Analysis and Review Tool)    User requirements:     http://www.wmo-sat.info/oscar/requirements     Space-based capabilities:      http://www.wmo-sat.info/oscar/spacecapabilities      Surface-based observing:  https://oscar.wmo.int/OSCAR/index.html#/    Gap Analyses (Statements of Guidance, SoGs)  http://www.wmo.int/pages/prog/www/OSY/GOS-RRR.html#SOG   Vision for the global observing system:   http://www.wmo.int/pages/prog/www/OSY/gos-vision.html   Implementation Plan, EGOS-IP:    http://www.wmo.int/pages/prog/www/OSY/gos-vision.html#egos-ip </vt:lpstr>
      <vt:lpstr>PowerPoint Presentation</vt:lpstr>
      <vt:lpstr>PowerPoint Presentation</vt:lpstr>
    </vt:vector>
  </TitlesOfParts>
  <Company>ECMWF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Hilda Carr</dc:creator>
  <cp:lastModifiedBy>Erik Andersson</cp:lastModifiedBy>
  <cp:revision>174</cp:revision>
  <cp:lastPrinted>2017-03-17T16:46:36Z</cp:lastPrinted>
  <dcterms:created xsi:type="dcterms:W3CDTF">2016-11-09T18:44:08Z</dcterms:created>
  <dcterms:modified xsi:type="dcterms:W3CDTF">2018-06-12T11:24:07Z</dcterms:modified>
</cp:coreProperties>
</file>