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63" r:id="rId3"/>
    <p:sldId id="266" r:id="rId4"/>
    <p:sldId id="267" r:id="rId5"/>
    <p:sldId id="268" r:id="rId6"/>
    <p:sldId id="270" r:id="rId7"/>
    <p:sldId id="269" r:id="rId8"/>
    <p:sldId id="274" r:id="rId9"/>
    <p:sldId id="273" r:id="rId10"/>
    <p:sldId id="272"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5B6"/>
    <a:srgbClr val="E38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9" d="100"/>
          <a:sy n="119" d="100"/>
        </p:scale>
        <p:origin x="-264"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2DA53-F91A-4E79-B30C-B305D0770D4E}" type="datetimeFigureOut">
              <a:rPr lang="en-US" smtClean="0"/>
              <a:t>6/14/2018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18AA0-ACC0-4E52-81AF-C7E1919DF3F7}" type="slidenum">
              <a:rPr lang="en-US" smtClean="0"/>
              <a:t>‹#›</a:t>
            </a:fld>
            <a:endParaRPr lang="en-US"/>
          </a:p>
        </p:txBody>
      </p:sp>
    </p:spTree>
    <p:extLst>
      <p:ext uri="{BB962C8B-B14F-4D97-AF65-F5344CB8AC3E}">
        <p14:creationId xmlns:p14="http://schemas.microsoft.com/office/powerpoint/2010/main" val="155140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BFDEB6-11BD-4F4B-B279-EBB8C8D732C8}"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19014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FDEB6-11BD-4F4B-B279-EBB8C8D732C8}"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417812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FDEB6-11BD-4F4B-B279-EBB8C8D732C8}"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394374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FDEB6-11BD-4F4B-B279-EBB8C8D732C8}"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42522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BFDEB6-11BD-4F4B-B279-EBB8C8D732C8}"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162264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BFDEB6-11BD-4F4B-B279-EBB8C8D732C8}"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128939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BFDEB6-11BD-4F4B-B279-EBB8C8D732C8}" type="datetimeFigureOut">
              <a:rPr lang="en-US" smtClean="0"/>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159116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BFDEB6-11BD-4F4B-B279-EBB8C8D732C8}" type="datetimeFigureOut">
              <a:rPr lang="en-US" smtClean="0"/>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162473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FDEB6-11BD-4F4B-B279-EBB8C8D732C8}" type="datetimeFigureOut">
              <a:rPr lang="en-US" smtClean="0"/>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132067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BFDEB6-11BD-4F4B-B279-EBB8C8D732C8}"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161790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BFDEB6-11BD-4F4B-B279-EBB8C8D732C8}"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64A69-0380-4D6F-946B-32BE5F59EA9E}" type="slidenum">
              <a:rPr lang="en-US" smtClean="0"/>
              <a:t>‹#›</a:t>
            </a:fld>
            <a:endParaRPr lang="en-US"/>
          </a:p>
        </p:txBody>
      </p:sp>
    </p:spTree>
    <p:extLst>
      <p:ext uri="{BB962C8B-B14F-4D97-AF65-F5344CB8AC3E}">
        <p14:creationId xmlns:p14="http://schemas.microsoft.com/office/powerpoint/2010/main" val="52960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FDEB6-11BD-4F4B-B279-EBB8C8D732C8}" type="datetimeFigureOut">
              <a:rPr lang="en-US" smtClean="0"/>
              <a:t>6/14/2018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64A69-0380-4D6F-946B-32BE5F59EA9E}" type="slidenum">
              <a:rPr lang="en-US" smtClean="0"/>
              <a:t>‹#›</a:t>
            </a:fld>
            <a:endParaRPr lang="en-US"/>
          </a:p>
        </p:txBody>
      </p:sp>
    </p:spTree>
    <p:extLst>
      <p:ext uri="{BB962C8B-B14F-4D97-AF65-F5344CB8AC3E}">
        <p14:creationId xmlns:p14="http://schemas.microsoft.com/office/powerpoint/2010/main" val="2715401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hyperlink" Target="http://www.ocean-partners.org/" TargetMode="External"/><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3818" y="-1978"/>
            <a:ext cx="6819900" cy="983506"/>
          </a:xfrm>
          <a:prstGeom prst="rect">
            <a:avLst/>
          </a:prstGeom>
        </p:spPr>
      </p:pic>
      <p:sp>
        <p:nvSpPr>
          <p:cNvPr id="6" name="Title 5"/>
          <p:cNvSpPr>
            <a:spLocks noGrp="1"/>
          </p:cNvSpPr>
          <p:nvPr>
            <p:ph type="title"/>
          </p:nvPr>
        </p:nvSpPr>
        <p:spPr>
          <a:xfrm>
            <a:off x="876946" y="1302869"/>
            <a:ext cx="10515600" cy="4144784"/>
          </a:xfrm>
        </p:spPr>
        <p:txBody>
          <a:bodyPr>
            <a:normAutofit/>
          </a:bodyPr>
          <a:lstStyle/>
          <a:p>
            <a:pPr algn="ctr"/>
            <a:r>
              <a:rPr lang="en-US" b="1" dirty="0" smtClean="0"/>
              <a:t>Ocean Observation governance</a:t>
            </a:r>
            <a:br>
              <a:rPr lang="en-US" b="1" dirty="0" smtClean="0"/>
            </a:br>
            <a:r>
              <a:rPr lang="en-US" b="1" dirty="0"/>
              <a:t/>
            </a:r>
            <a:br>
              <a:rPr lang="en-US" b="1" dirty="0"/>
            </a:br>
            <a:r>
              <a:rPr lang="en-US" dirty="0" smtClean="0"/>
              <a:t>A discussion presentation</a:t>
            </a:r>
            <a:br>
              <a:rPr lang="en-US" dirty="0" smtClean="0"/>
            </a:br>
            <a:r>
              <a:rPr lang="en-US" dirty="0" smtClean="0"/>
              <a:t>for </a:t>
            </a:r>
            <a:br>
              <a:rPr lang="en-US" dirty="0" smtClean="0"/>
            </a:br>
            <a:r>
              <a:rPr lang="en-US" dirty="0" smtClean="0"/>
              <a:t>the GOOS SC-7 meeting </a:t>
            </a:r>
            <a:br>
              <a:rPr lang="en-US" dirty="0" smtClean="0"/>
            </a:br>
            <a:r>
              <a:rPr lang="en-US" dirty="0" smtClean="0"/>
              <a:t>2018</a:t>
            </a:r>
            <a:endParaRPr lang="en-US" dirty="0"/>
          </a:p>
        </p:txBody>
      </p:sp>
    </p:spTree>
    <p:extLst>
      <p:ext uri="{BB962C8B-B14F-4D97-AF65-F5344CB8AC3E}">
        <p14:creationId xmlns:p14="http://schemas.microsoft.com/office/powerpoint/2010/main" val="237831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3818" y="-1978"/>
            <a:ext cx="6819900" cy="983506"/>
          </a:xfrm>
          <a:prstGeom prst="rect">
            <a:avLst/>
          </a:prstGeom>
        </p:spPr>
      </p:pic>
      <p:pic>
        <p:nvPicPr>
          <p:cNvPr id="4" name="Grafik 6"/>
          <p:cNvPicPr/>
          <p:nvPr/>
        </p:nvPicPr>
        <p:blipFill>
          <a:blip r:embed="rId3">
            <a:extLst>
              <a:ext uri="{28A0092B-C50C-407E-A947-70E740481C1C}">
                <a14:useLocalDpi xmlns:a14="http://schemas.microsoft.com/office/drawing/2010/main" val="0"/>
              </a:ext>
            </a:extLst>
          </a:blip>
          <a:stretch>
            <a:fillRect/>
          </a:stretch>
        </p:blipFill>
        <p:spPr>
          <a:xfrm>
            <a:off x="1868918" y="1195134"/>
            <a:ext cx="7592761" cy="5462337"/>
          </a:xfrm>
          <a:prstGeom prst="rect">
            <a:avLst/>
          </a:prstGeom>
        </p:spPr>
      </p:pic>
    </p:spTree>
    <p:extLst>
      <p:ext uri="{BB962C8B-B14F-4D97-AF65-F5344CB8AC3E}">
        <p14:creationId xmlns:p14="http://schemas.microsoft.com/office/powerpoint/2010/main" val="144182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3818" y="-1978"/>
            <a:ext cx="6819900" cy="983506"/>
          </a:xfrm>
          <a:prstGeom prst="rect">
            <a:avLst/>
          </a:prstGeom>
        </p:spPr>
      </p:pic>
      <p:sp>
        <p:nvSpPr>
          <p:cNvPr id="2" name="TextBox 1"/>
          <p:cNvSpPr txBox="1"/>
          <p:nvPr/>
        </p:nvSpPr>
        <p:spPr>
          <a:xfrm>
            <a:off x="633663" y="1716505"/>
            <a:ext cx="10261745" cy="4524315"/>
          </a:xfrm>
          <a:prstGeom prst="rect">
            <a:avLst/>
          </a:prstGeom>
          <a:noFill/>
          <a:ln>
            <a:solidFill>
              <a:srgbClr val="2E65B6"/>
            </a:solidFill>
          </a:ln>
        </p:spPr>
        <p:txBody>
          <a:bodyPr wrap="square" rtlCol="0">
            <a:spAutoFit/>
          </a:bodyPr>
          <a:lstStyle/>
          <a:p>
            <a:pPr marL="342900" indent="-342900">
              <a:buFont typeface="Arial" panose="020B0604020202020204" pitchFamily="34" charset="0"/>
              <a:buChar char="•"/>
            </a:pPr>
            <a:r>
              <a:rPr lang="en-US" sz="2400" dirty="0"/>
              <a:t>It is </a:t>
            </a:r>
            <a:r>
              <a:rPr lang="en-US" sz="2400" dirty="0" smtClean="0"/>
              <a:t>a </a:t>
            </a:r>
            <a:r>
              <a:rPr lang="en-US" sz="2400" dirty="0"/>
              <a:t>pragmatic challenge as to how to move forward building upon existing structures so that we do not waste effort by working to ‘reinvent the wheel’ but at the same time ensure that we follow the key principles that are needed to ensure sustainability.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It </a:t>
            </a:r>
            <a:r>
              <a:rPr lang="en-US" sz="2400" b="1" dirty="0"/>
              <a:t>may be too late to develop a fully new </a:t>
            </a:r>
            <a:r>
              <a:rPr lang="en-US" sz="2400" dirty="0"/>
              <a:t>governance structure as there are just too many existing structures and systems already in place, from the local to the regional to the global scale</a:t>
            </a:r>
            <a:r>
              <a:rPr lang="en-US" sz="2400" dirty="0" smtClean="0"/>
              <a: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a:t>C</a:t>
            </a:r>
            <a:r>
              <a:rPr lang="en-US" sz="2400" dirty="0" smtClean="0"/>
              <a:t>are </a:t>
            </a:r>
            <a:r>
              <a:rPr lang="en-US" sz="2400" dirty="0"/>
              <a:t>has to be taken to build a basin-scaly system that can </a:t>
            </a:r>
            <a:r>
              <a:rPr lang="en-US" sz="2400" b="1" dirty="0"/>
              <a:t>integrate all the relevant existing structures </a:t>
            </a:r>
            <a:r>
              <a:rPr lang="en-US" sz="2400" dirty="0"/>
              <a:t>but may evolve to attain the desired governance structure. </a:t>
            </a:r>
          </a:p>
        </p:txBody>
      </p:sp>
      <p:sp>
        <p:nvSpPr>
          <p:cNvPr id="4" name="TextBox 3"/>
          <p:cNvSpPr txBox="1"/>
          <p:nvPr/>
        </p:nvSpPr>
        <p:spPr>
          <a:xfrm>
            <a:off x="893356" y="1136603"/>
            <a:ext cx="2004395" cy="461665"/>
          </a:xfrm>
          <a:prstGeom prst="rect">
            <a:avLst/>
          </a:prstGeom>
          <a:noFill/>
        </p:spPr>
        <p:txBody>
          <a:bodyPr wrap="none" rtlCol="0">
            <a:spAutoFit/>
          </a:bodyPr>
          <a:lstStyle/>
          <a:p>
            <a:r>
              <a:rPr lang="en-US" sz="2400" b="1" dirty="0" smtClean="0">
                <a:solidFill>
                  <a:srgbClr val="FF0000"/>
                </a:solidFill>
              </a:rPr>
              <a:t>Final thoughts</a:t>
            </a:r>
            <a:endParaRPr lang="en-US" sz="2400" b="1" dirty="0">
              <a:solidFill>
                <a:srgbClr val="FF0000"/>
              </a:solidFill>
            </a:endParaRPr>
          </a:p>
        </p:txBody>
      </p:sp>
    </p:spTree>
    <p:extLst>
      <p:ext uri="{BB962C8B-B14F-4D97-AF65-F5344CB8AC3E}">
        <p14:creationId xmlns:p14="http://schemas.microsoft.com/office/powerpoint/2010/main" val="139096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p:cNvSpPr txBox="1">
            <a:spLocks noChangeArrowheads="1"/>
          </p:cNvSpPr>
          <p:nvPr/>
        </p:nvSpPr>
        <p:spPr>
          <a:xfrm>
            <a:off x="8008881" y="2183161"/>
            <a:ext cx="3304489" cy="4453200"/>
          </a:xfrm>
          <a:prstGeom prst="rect">
            <a:avLst/>
          </a:prstGeom>
          <a:solidFill>
            <a:schemeClr val="bg1">
              <a:alpha val="80000"/>
            </a:schemeClr>
          </a:solidFill>
          <a:ln w="38100">
            <a:solidFill>
              <a:srgbClr val="E38201"/>
            </a:solidFill>
          </a:ln>
        </p:spPr>
        <p:txBody>
          <a:bodyPr anchor="t" anchorCtr="0"/>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eaLnBrk="1" hangingPunct="1">
              <a:lnSpc>
                <a:spcPts val="1700"/>
              </a:lnSpc>
              <a:spcBef>
                <a:spcPts val="0"/>
              </a:spcBef>
              <a:spcAft>
                <a:spcPts val="0"/>
              </a:spcAft>
              <a:buNone/>
            </a:pPr>
            <a:r>
              <a:rPr lang="en-US" sz="1800" b="1" i="1" kern="0" dirty="0">
                <a:cs typeface="Arial" panose="020B0604020202020204" pitchFamily="34" charset="0"/>
              </a:rPr>
              <a:t>Improving through innovation and renovation</a:t>
            </a:r>
            <a:endParaRPr lang="en-US" sz="1800" i="1" kern="0" dirty="0"/>
          </a:p>
        </p:txBody>
      </p:sp>
      <p:sp>
        <p:nvSpPr>
          <p:cNvPr id="28" name="Rectangle 3"/>
          <p:cNvSpPr txBox="1">
            <a:spLocks noChangeArrowheads="1"/>
          </p:cNvSpPr>
          <p:nvPr/>
        </p:nvSpPr>
        <p:spPr>
          <a:xfrm>
            <a:off x="4249584" y="2184803"/>
            <a:ext cx="3304489" cy="4451558"/>
          </a:xfrm>
          <a:prstGeom prst="rect">
            <a:avLst/>
          </a:prstGeom>
          <a:solidFill>
            <a:schemeClr val="bg1">
              <a:alpha val="80000"/>
            </a:schemeClr>
          </a:solidFill>
          <a:ln w="38100">
            <a:solidFill>
              <a:schemeClr val="accent6">
                <a:lumMod val="75000"/>
              </a:schemeClr>
            </a:solidFill>
          </a:ln>
        </p:spPr>
        <p:txBody>
          <a:bodyPr anchor="t" anchorCtr="0"/>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eaLnBrk="1" hangingPunct="1">
              <a:lnSpc>
                <a:spcPts val="1700"/>
              </a:lnSpc>
              <a:spcBef>
                <a:spcPts val="0"/>
              </a:spcBef>
              <a:spcAft>
                <a:spcPts val="0"/>
              </a:spcAft>
              <a:buNone/>
            </a:pPr>
            <a:r>
              <a:rPr lang="en-US" sz="1800" b="1" i="1" kern="0" dirty="0">
                <a:cs typeface="Arial" panose="020B0604020202020204" pitchFamily="34" charset="0"/>
              </a:rPr>
              <a:t>Global observing networks and platforms</a:t>
            </a:r>
          </a:p>
          <a:p>
            <a:pPr marL="0" indent="0" eaLnBrk="1" hangingPunct="1">
              <a:lnSpc>
                <a:spcPts val="1700"/>
              </a:lnSpc>
              <a:spcBef>
                <a:spcPts val="0"/>
              </a:spcBef>
              <a:spcAft>
                <a:spcPts val="0"/>
              </a:spcAft>
              <a:buNone/>
            </a:pPr>
            <a:endParaRPr lang="en-US" sz="1800" b="1" i="1" kern="0" dirty="0">
              <a:cs typeface="Arial" panose="020B0604020202020204" pitchFamily="34" charset="0"/>
            </a:endParaRPr>
          </a:p>
          <a:p>
            <a:pPr marL="0" indent="0" eaLnBrk="1" hangingPunct="1">
              <a:lnSpc>
                <a:spcPts val="1700"/>
              </a:lnSpc>
              <a:spcBef>
                <a:spcPts val="0"/>
              </a:spcBef>
              <a:spcAft>
                <a:spcPts val="0"/>
              </a:spcAft>
              <a:buNone/>
            </a:pPr>
            <a:endParaRPr lang="en-US" sz="1800" b="1" i="1" kern="0" dirty="0">
              <a:cs typeface="Arial" panose="020B0604020202020204" pitchFamily="34" charset="0"/>
            </a:endParaRPr>
          </a:p>
          <a:p>
            <a:pPr marL="0" indent="0" eaLnBrk="1" hangingPunct="1">
              <a:lnSpc>
                <a:spcPts val="1700"/>
              </a:lnSpc>
              <a:spcBef>
                <a:spcPts val="0"/>
              </a:spcBef>
              <a:spcAft>
                <a:spcPts val="0"/>
              </a:spcAft>
              <a:buNone/>
            </a:pPr>
            <a:endParaRPr lang="en-US" sz="1800" b="1" i="1" kern="0" dirty="0">
              <a:cs typeface="Arial" panose="020B0604020202020204" pitchFamily="34" charset="0"/>
            </a:endParaRPr>
          </a:p>
          <a:p>
            <a:pPr marL="0" indent="0" eaLnBrk="1" hangingPunct="1">
              <a:lnSpc>
                <a:spcPts val="1700"/>
              </a:lnSpc>
              <a:spcBef>
                <a:spcPts val="0"/>
              </a:spcBef>
              <a:spcAft>
                <a:spcPts val="0"/>
              </a:spcAft>
              <a:buNone/>
            </a:pPr>
            <a:endParaRPr lang="en-US" sz="1800" b="1" i="1" kern="0" dirty="0">
              <a:cs typeface="Arial" panose="020B0604020202020204" pitchFamily="34" charset="0"/>
            </a:endParaRPr>
          </a:p>
          <a:p>
            <a:pPr marL="0" indent="0" eaLnBrk="1" hangingPunct="1">
              <a:lnSpc>
                <a:spcPts val="1700"/>
              </a:lnSpc>
              <a:spcBef>
                <a:spcPts val="0"/>
              </a:spcBef>
              <a:spcAft>
                <a:spcPts val="0"/>
              </a:spcAft>
              <a:buNone/>
            </a:pPr>
            <a:endParaRPr lang="en-US" sz="1800" b="1" i="1" kern="0" dirty="0"/>
          </a:p>
          <a:p>
            <a:pPr marL="0" indent="0" eaLnBrk="1" hangingPunct="1">
              <a:lnSpc>
                <a:spcPts val="1700"/>
              </a:lnSpc>
              <a:spcBef>
                <a:spcPts val="0"/>
              </a:spcBef>
              <a:spcAft>
                <a:spcPts val="0"/>
              </a:spcAft>
              <a:buNone/>
            </a:pPr>
            <a:endParaRPr lang="en-US" sz="1800" b="1" i="1" kern="0" dirty="0"/>
          </a:p>
          <a:p>
            <a:pPr marL="0" indent="0" eaLnBrk="1" hangingPunct="1">
              <a:lnSpc>
                <a:spcPts val="1700"/>
              </a:lnSpc>
              <a:spcBef>
                <a:spcPts val="0"/>
              </a:spcBef>
              <a:spcAft>
                <a:spcPts val="0"/>
              </a:spcAft>
              <a:buNone/>
            </a:pPr>
            <a:endParaRPr lang="en-US" sz="1800" b="1" i="1" kern="0" dirty="0"/>
          </a:p>
          <a:p>
            <a:pPr marL="0" indent="0" eaLnBrk="1" hangingPunct="1">
              <a:lnSpc>
                <a:spcPts val="1700"/>
              </a:lnSpc>
              <a:spcBef>
                <a:spcPts val="0"/>
              </a:spcBef>
              <a:spcAft>
                <a:spcPts val="0"/>
              </a:spcAft>
              <a:buNone/>
            </a:pPr>
            <a:r>
              <a:rPr lang="en-US" sz="1800" b="1" i="1" kern="0" dirty="0"/>
              <a:t>Regional and national organizations </a:t>
            </a:r>
          </a:p>
          <a:p>
            <a:pPr marL="0" indent="0" eaLnBrk="1" hangingPunct="1">
              <a:spcBef>
                <a:spcPts val="0"/>
              </a:spcBef>
              <a:spcAft>
                <a:spcPts val="0"/>
              </a:spcAft>
              <a:buNone/>
            </a:pPr>
            <a:r>
              <a:rPr lang="en-US" sz="1800" i="1" kern="0" dirty="0"/>
              <a:t>GOOS Regional Alliances (GRAs)</a:t>
            </a:r>
          </a:p>
          <a:p>
            <a:pPr marL="0" indent="0" eaLnBrk="1" hangingPunct="1">
              <a:spcBef>
                <a:spcPts val="0"/>
              </a:spcBef>
              <a:spcAft>
                <a:spcPts val="0"/>
              </a:spcAft>
              <a:buNone/>
            </a:pPr>
            <a:endParaRPr lang="en-US" sz="1800" i="1" kern="0" dirty="0"/>
          </a:p>
        </p:txBody>
      </p:sp>
      <p:sp>
        <p:nvSpPr>
          <p:cNvPr id="18" name="Rectangle 3"/>
          <p:cNvSpPr txBox="1">
            <a:spLocks noChangeArrowheads="1"/>
          </p:cNvSpPr>
          <p:nvPr/>
        </p:nvSpPr>
        <p:spPr>
          <a:xfrm>
            <a:off x="467552" y="2183161"/>
            <a:ext cx="3304800" cy="4453200"/>
          </a:xfrm>
          <a:prstGeom prst="rect">
            <a:avLst/>
          </a:prstGeom>
          <a:solidFill>
            <a:schemeClr val="bg1">
              <a:alpha val="80000"/>
            </a:schemeClr>
          </a:solidFill>
          <a:ln w="38100">
            <a:solidFill>
              <a:schemeClr val="accent1">
                <a:lumMod val="75000"/>
              </a:schemeClr>
            </a:solidFill>
          </a:ln>
        </p:spPr>
        <p:txBody>
          <a:bodyPr anchor="t" anchorCtr="0"/>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eaLnBrk="1" hangingPunct="1">
              <a:lnSpc>
                <a:spcPts val="1700"/>
              </a:lnSpc>
              <a:spcBef>
                <a:spcPts val="0"/>
              </a:spcBef>
              <a:spcAft>
                <a:spcPts val="0"/>
              </a:spcAft>
              <a:buNone/>
            </a:pPr>
            <a:r>
              <a:rPr lang="en-US" sz="1800" b="1" i="1" kern="0" dirty="0">
                <a:cs typeface="Arial" panose="020B0604020202020204" pitchFamily="34" charset="0"/>
              </a:rPr>
              <a:t>Expert Panels</a:t>
            </a:r>
          </a:p>
          <a:p>
            <a:pPr marL="0" indent="0" eaLnBrk="1" hangingPunct="1">
              <a:spcBef>
                <a:spcPts val="0"/>
              </a:spcBef>
              <a:spcAft>
                <a:spcPts val="0"/>
              </a:spcAft>
              <a:buNone/>
            </a:pPr>
            <a:endParaRPr lang="en-US" sz="1800" b="1" i="1" kern="0" dirty="0">
              <a:cs typeface="Arial" panose="020B0604020202020204" pitchFamily="34" charset="0"/>
            </a:endParaRPr>
          </a:p>
          <a:p>
            <a:pPr marL="0" indent="0" eaLnBrk="1" hangingPunct="1">
              <a:spcBef>
                <a:spcPts val="0"/>
              </a:spcBef>
              <a:spcAft>
                <a:spcPts val="0"/>
              </a:spcAft>
              <a:buNone/>
            </a:pPr>
            <a:r>
              <a:rPr lang="en-US" sz="1600" b="1" i="1" kern="0" dirty="0">
                <a:cs typeface="Arial" panose="020B0604020202020204" pitchFamily="34" charset="0"/>
              </a:rPr>
              <a:t>Physics</a:t>
            </a:r>
          </a:p>
          <a:p>
            <a:pPr marL="0" indent="0" eaLnBrk="1" hangingPunct="1">
              <a:spcBef>
                <a:spcPts val="0"/>
              </a:spcBef>
              <a:spcAft>
                <a:spcPts val="0"/>
              </a:spcAft>
              <a:buNone/>
            </a:pPr>
            <a:endParaRPr lang="en-US" sz="1800" b="1" i="1" kern="0" dirty="0">
              <a:cs typeface="Arial" panose="020B0604020202020204" pitchFamily="34" charset="0"/>
            </a:endParaRPr>
          </a:p>
          <a:p>
            <a:pPr marL="0" indent="0" eaLnBrk="1" hangingPunct="1">
              <a:spcBef>
                <a:spcPts val="0"/>
              </a:spcBef>
              <a:spcAft>
                <a:spcPts val="0"/>
              </a:spcAft>
              <a:buNone/>
            </a:pPr>
            <a:endParaRPr lang="en-US" sz="1800" b="1" i="1" kern="0" dirty="0">
              <a:cs typeface="Arial" panose="020B0604020202020204" pitchFamily="34" charset="0"/>
            </a:endParaRPr>
          </a:p>
          <a:p>
            <a:pPr marL="0" indent="0" eaLnBrk="1" hangingPunct="1">
              <a:spcBef>
                <a:spcPts val="0"/>
              </a:spcBef>
              <a:spcAft>
                <a:spcPts val="0"/>
              </a:spcAft>
              <a:buNone/>
            </a:pPr>
            <a:endParaRPr lang="en-US" sz="1800" b="1" i="1" kern="0" dirty="0">
              <a:cs typeface="Arial" panose="020B0604020202020204" pitchFamily="34" charset="0"/>
            </a:endParaRPr>
          </a:p>
          <a:p>
            <a:pPr marL="0" indent="0" eaLnBrk="1" hangingPunct="1">
              <a:spcBef>
                <a:spcPts val="0"/>
              </a:spcBef>
              <a:spcAft>
                <a:spcPts val="0"/>
              </a:spcAft>
              <a:buNone/>
            </a:pPr>
            <a:r>
              <a:rPr lang="en-US" sz="1600" b="1" i="1" kern="0" dirty="0">
                <a:cs typeface="Arial" panose="020B0604020202020204" pitchFamily="34" charset="0"/>
              </a:rPr>
              <a:t>Biogeochemistry</a:t>
            </a:r>
          </a:p>
          <a:p>
            <a:pPr marL="0" indent="0" eaLnBrk="1" hangingPunct="1">
              <a:spcBef>
                <a:spcPts val="0"/>
              </a:spcBef>
              <a:spcAft>
                <a:spcPts val="0"/>
              </a:spcAft>
              <a:buNone/>
            </a:pPr>
            <a:endParaRPr lang="en-US" sz="1800" b="1" i="1" kern="0" dirty="0">
              <a:cs typeface="Arial" panose="020B0604020202020204" pitchFamily="34" charset="0"/>
            </a:endParaRPr>
          </a:p>
          <a:p>
            <a:pPr marL="0" indent="0" eaLnBrk="1" hangingPunct="1">
              <a:spcBef>
                <a:spcPts val="0"/>
              </a:spcBef>
              <a:spcAft>
                <a:spcPts val="0"/>
              </a:spcAft>
              <a:buNone/>
            </a:pPr>
            <a:endParaRPr lang="en-US" sz="1800" b="1" i="1" kern="0" dirty="0">
              <a:cs typeface="Arial" panose="020B0604020202020204" pitchFamily="34" charset="0"/>
            </a:endParaRPr>
          </a:p>
          <a:p>
            <a:pPr marL="0" indent="0" eaLnBrk="1" hangingPunct="1">
              <a:spcBef>
                <a:spcPts val="0"/>
              </a:spcBef>
              <a:spcAft>
                <a:spcPts val="0"/>
              </a:spcAft>
              <a:buNone/>
            </a:pPr>
            <a:endParaRPr lang="en-US" sz="1800" b="1" i="1" kern="0" dirty="0">
              <a:cs typeface="Arial" panose="020B0604020202020204" pitchFamily="34" charset="0"/>
            </a:endParaRPr>
          </a:p>
          <a:p>
            <a:pPr marL="0" indent="0" eaLnBrk="1" hangingPunct="1">
              <a:spcBef>
                <a:spcPts val="0"/>
              </a:spcBef>
              <a:spcAft>
                <a:spcPts val="0"/>
              </a:spcAft>
              <a:buNone/>
            </a:pPr>
            <a:endParaRPr lang="en-US" sz="1800" b="1" i="1" kern="0" dirty="0">
              <a:cs typeface="Arial" panose="020B0604020202020204" pitchFamily="34" charset="0"/>
            </a:endParaRPr>
          </a:p>
          <a:p>
            <a:pPr marL="0" indent="0" eaLnBrk="1" hangingPunct="1">
              <a:spcBef>
                <a:spcPts val="0"/>
              </a:spcBef>
              <a:spcAft>
                <a:spcPts val="0"/>
              </a:spcAft>
              <a:buNone/>
            </a:pPr>
            <a:r>
              <a:rPr lang="en-US" sz="1600" b="1" i="1" kern="0" dirty="0">
                <a:cs typeface="Arial" panose="020B0604020202020204" pitchFamily="34" charset="0"/>
              </a:rPr>
              <a:t>Biology and Ecosystems</a:t>
            </a:r>
          </a:p>
          <a:p>
            <a:pPr marL="0" indent="0" eaLnBrk="1" hangingPunct="1">
              <a:spcBef>
                <a:spcPts val="0"/>
              </a:spcBef>
              <a:spcAft>
                <a:spcPts val="0"/>
              </a:spcAft>
              <a:buNone/>
            </a:pPr>
            <a:endParaRPr lang="en-US" sz="1800" i="1" kern="0" dirty="0"/>
          </a:p>
        </p:txBody>
      </p:sp>
      <p:sp>
        <p:nvSpPr>
          <p:cNvPr id="5" name="Rectangle 3"/>
          <p:cNvSpPr txBox="1">
            <a:spLocks noChangeArrowheads="1"/>
          </p:cNvSpPr>
          <p:nvPr/>
        </p:nvSpPr>
        <p:spPr>
          <a:xfrm>
            <a:off x="683838" y="1548783"/>
            <a:ext cx="2894652" cy="489931"/>
          </a:xfrm>
          <a:prstGeom prst="rect">
            <a:avLst/>
          </a:prstGeom>
          <a:solidFill>
            <a:schemeClr val="accent1">
              <a:lumMod val="40000"/>
              <a:lumOff val="60000"/>
              <a:alpha val="80000"/>
            </a:schemeClr>
          </a:solidFill>
          <a:ln w="38100">
            <a:solidFill>
              <a:schemeClr val="accent1">
                <a:lumMod val="75000"/>
              </a:schemeClr>
            </a:solidFill>
          </a:ln>
        </p:spPr>
        <p:txBody>
          <a:bodyPr anchor="ctr" anchorCtr="1"/>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eaLnBrk="1" hangingPunct="1">
              <a:spcBef>
                <a:spcPts val="0"/>
              </a:spcBef>
              <a:spcAft>
                <a:spcPts val="0"/>
              </a:spcAft>
              <a:buNone/>
            </a:pPr>
            <a:r>
              <a:rPr lang="en-US" sz="2000" b="1" kern="0" dirty="0">
                <a:cs typeface="Arial" panose="020B0604020202020204" pitchFamily="34" charset="0"/>
              </a:rPr>
              <a:t>Scientific Oversight</a:t>
            </a:r>
            <a:endParaRPr lang="en-US" sz="2000" kern="0" dirty="0"/>
          </a:p>
        </p:txBody>
      </p:sp>
      <p:sp>
        <p:nvSpPr>
          <p:cNvPr id="11" name="Rectangle 3"/>
          <p:cNvSpPr txBox="1">
            <a:spLocks noChangeArrowheads="1"/>
          </p:cNvSpPr>
          <p:nvPr/>
        </p:nvSpPr>
        <p:spPr>
          <a:xfrm>
            <a:off x="4454502" y="1554327"/>
            <a:ext cx="2894652" cy="478842"/>
          </a:xfrm>
          <a:prstGeom prst="rect">
            <a:avLst/>
          </a:prstGeom>
          <a:solidFill>
            <a:schemeClr val="accent6">
              <a:lumMod val="40000"/>
              <a:lumOff val="60000"/>
              <a:alpha val="80000"/>
            </a:schemeClr>
          </a:solidFill>
          <a:ln w="38100">
            <a:solidFill>
              <a:schemeClr val="accent6">
                <a:lumMod val="75000"/>
              </a:schemeClr>
            </a:solidFill>
          </a:ln>
        </p:spPr>
        <p:txBody>
          <a:bodyPr anchor="ctr" anchorCtr="1"/>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eaLnBrk="1" hangingPunct="1">
              <a:spcBef>
                <a:spcPts val="0"/>
              </a:spcBef>
              <a:spcAft>
                <a:spcPts val="0"/>
              </a:spcAft>
              <a:buNone/>
            </a:pPr>
            <a:r>
              <a:rPr lang="en-US" sz="2000" b="1" kern="0" dirty="0">
                <a:cs typeface="Arial" panose="020B0604020202020204" pitchFamily="34" charset="0"/>
              </a:rPr>
              <a:t>Observation coordination</a:t>
            </a:r>
            <a:endParaRPr lang="en-US" sz="2000" kern="0" dirty="0"/>
          </a:p>
        </p:txBody>
      </p:sp>
      <p:sp>
        <p:nvSpPr>
          <p:cNvPr id="16" name="Rectangle 3"/>
          <p:cNvSpPr txBox="1">
            <a:spLocks noChangeArrowheads="1"/>
          </p:cNvSpPr>
          <p:nvPr/>
        </p:nvSpPr>
        <p:spPr>
          <a:xfrm>
            <a:off x="8213798" y="1546576"/>
            <a:ext cx="2894654" cy="494344"/>
          </a:xfrm>
          <a:prstGeom prst="rect">
            <a:avLst/>
          </a:prstGeom>
          <a:solidFill>
            <a:schemeClr val="accent2">
              <a:lumMod val="60000"/>
              <a:lumOff val="40000"/>
              <a:alpha val="80000"/>
            </a:schemeClr>
          </a:solidFill>
          <a:ln w="38100">
            <a:solidFill>
              <a:srgbClr val="E38201"/>
            </a:solidFill>
          </a:ln>
        </p:spPr>
        <p:txBody>
          <a:bodyPr anchor="ctr" anchorCtr="1"/>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eaLnBrk="1" hangingPunct="1">
              <a:spcBef>
                <a:spcPts val="0"/>
              </a:spcBef>
              <a:spcAft>
                <a:spcPts val="0"/>
              </a:spcAft>
              <a:buNone/>
            </a:pPr>
            <a:r>
              <a:rPr lang="en-US" sz="2000" b="1" kern="0" dirty="0">
                <a:cs typeface="Arial" panose="020B0604020202020204" pitchFamily="34" charset="0"/>
              </a:rPr>
              <a:t>Project development</a:t>
            </a:r>
            <a:endParaRPr lang="en-US" sz="2000" kern="0" dirty="0"/>
          </a:p>
        </p:txBody>
      </p:sp>
      <p:pic>
        <p:nvPicPr>
          <p:cNvPr id="19" name="Picture 8" descr="Image result for oo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221" y="3105025"/>
            <a:ext cx="1745299" cy="5326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OCCP logo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3879" y="3822737"/>
            <a:ext cx="1268839" cy="12688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jco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530" y="2809932"/>
            <a:ext cx="2643231" cy="6634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goosocean.org/images/elements/ob_gr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0986" y="4893626"/>
            <a:ext cx="3212287" cy="14905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tp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4397" y="2818172"/>
            <a:ext cx="2974055" cy="4659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7"/>
          <a:stretch>
            <a:fillRect/>
          </a:stretch>
        </p:blipFill>
        <p:spPr>
          <a:xfrm>
            <a:off x="8945883" y="3428426"/>
            <a:ext cx="1970087" cy="574609"/>
          </a:xfrm>
          <a:prstGeom prst="rect">
            <a:avLst/>
          </a:prstGeom>
        </p:spPr>
      </p:pic>
      <p:pic>
        <p:nvPicPr>
          <p:cNvPr id="24" name="Picture 12" descr="Image result for goa on acidification netwo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38241" y="5198741"/>
            <a:ext cx="1656217" cy="8953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stretch>
            <a:fillRect/>
          </a:stretch>
        </p:blipFill>
        <p:spPr>
          <a:xfrm>
            <a:off x="8289812" y="4341610"/>
            <a:ext cx="1713548" cy="652780"/>
          </a:xfrm>
          <a:prstGeom prst="rect">
            <a:avLst/>
          </a:prstGeom>
        </p:spPr>
      </p:pic>
      <p:pic>
        <p:nvPicPr>
          <p:cNvPr id="3" name="Picture 2"/>
          <p:cNvPicPr>
            <a:picLocks noChangeAspect="1"/>
          </p:cNvPicPr>
          <p:nvPr/>
        </p:nvPicPr>
        <p:blipFill>
          <a:blip r:embed="rId10"/>
          <a:stretch>
            <a:fillRect/>
          </a:stretch>
        </p:blipFill>
        <p:spPr>
          <a:xfrm>
            <a:off x="2433818" y="-1978"/>
            <a:ext cx="6819900" cy="983506"/>
          </a:xfrm>
          <a:prstGeom prst="rect">
            <a:avLst/>
          </a:prstGeom>
        </p:spPr>
      </p:pic>
      <p:sp>
        <p:nvSpPr>
          <p:cNvPr id="30" name="Rectangle 3"/>
          <p:cNvSpPr txBox="1">
            <a:spLocks noChangeArrowheads="1"/>
          </p:cNvSpPr>
          <p:nvPr/>
        </p:nvSpPr>
        <p:spPr>
          <a:xfrm>
            <a:off x="2642430" y="951142"/>
            <a:ext cx="6611288" cy="337044"/>
          </a:xfrm>
          <a:prstGeom prst="rect">
            <a:avLst/>
          </a:prstGeom>
          <a:solidFill>
            <a:schemeClr val="accent1">
              <a:lumMod val="20000"/>
              <a:lumOff val="80000"/>
              <a:alpha val="80000"/>
            </a:schemeClr>
          </a:solidFill>
          <a:ln w="38100">
            <a:solidFill>
              <a:srgbClr val="2E65B6"/>
            </a:solidFill>
          </a:ln>
        </p:spPr>
        <p:txBody>
          <a:bodyPr anchor="ctr" anchorCtr="1"/>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eaLnBrk="1" hangingPunct="1">
              <a:spcBef>
                <a:spcPts val="0"/>
              </a:spcBef>
              <a:spcAft>
                <a:spcPts val="0"/>
              </a:spcAft>
              <a:buNone/>
            </a:pPr>
            <a:r>
              <a:rPr lang="en-US" kern="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Steering Committee</a:t>
            </a:r>
          </a:p>
        </p:txBody>
      </p:sp>
      <p:pic>
        <p:nvPicPr>
          <p:cNvPr id="26" name="Picture 25">
            <a:extLst>
              <a:ext uri="{FF2B5EF4-FFF2-40B4-BE49-F238E27FC236}">
                <a16:creationId xmlns:a16="http://schemas.microsoft.com/office/drawing/2014/main" xmlns="" id="{733452CA-14B9-474A-9CA2-729C58CE0230}"/>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183671" y="5425134"/>
            <a:ext cx="2413088" cy="1160637"/>
          </a:xfrm>
          <a:prstGeom prst="rect">
            <a:avLst/>
          </a:prstGeom>
        </p:spPr>
      </p:pic>
      <p:sp>
        <p:nvSpPr>
          <p:cNvPr id="4" name="TextBox 3">
            <a:extLst>
              <a:ext uri="{FF2B5EF4-FFF2-40B4-BE49-F238E27FC236}">
                <a16:creationId xmlns:a16="http://schemas.microsoft.com/office/drawing/2014/main" xmlns="" id="{6A35B362-2CD5-486F-B49A-FCD72A3E8638}"/>
              </a:ext>
            </a:extLst>
          </p:cNvPr>
          <p:cNvSpPr txBox="1"/>
          <p:nvPr/>
        </p:nvSpPr>
        <p:spPr>
          <a:xfrm>
            <a:off x="8573516" y="3876077"/>
            <a:ext cx="2714820" cy="253916"/>
          </a:xfrm>
          <a:prstGeom prst="rect">
            <a:avLst/>
          </a:prstGeom>
          <a:noFill/>
        </p:spPr>
        <p:txBody>
          <a:bodyPr wrap="square" rtlCol="0">
            <a:spAutoFit/>
          </a:bodyPr>
          <a:lstStyle/>
          <a:p>
            <a:r>
              <a:rPr lang="en-US" sz="1050" b="1" dirty="0"/>
              <a:t>Integrated Atlantic Ocean Observing Systems</a:t>
            </a:r>
          </a:p>
        </p:txBody>
      </p:sp>
      <p:sp>
        <p:nvSpPr>
          <p:cNvPr id="27" name="TextBox 26">
            <a:extLst>
              <a:ext uri="{FF2B5EF4-FFF2-40B4-BE49-F238E27FC236}">
                <a16:creationId xmlns:a16="http://schemas.microsoft.com/office/drawing/2014/main" xmlns="" id="{F8CFA57A-8E07-4604-A57F-F09AB03539C0}"/>
              </a:ext>
            </a:extLst>
          </p:cNvPr>
          <p:cNvSpPr txBox="1"/>
          <p:nvPr/>
        </p:nvSpPr>
        <p:spPr>
          <a:xfrm>
            <a:off x="5446195" y="3467636"/>
            <a:ext cx="2039696" cy="253916"/>
          </a:xfrm>
          <a:prstGeom prst="rect">
            <a:avLst/>
          </a:prstGeom>
          <a:noFill/>
        </p:spPr>
        <p:txBody>
          <a:bodyPr wrap="square" rtlCol="0">
            <a:spAutoFit/>
          </a:bodyPr>
          <a:lstStyle/>
          <a:p>
            <a:r>
              <a:rPr lang="en-US" sz="1050" b="1" dirty="0"/>
              <a:t>Ocean Coordination Group (OCG)</a:t>
            </a:r>
          </a:p>
        </p:txBody>
      </p:sp>
    </p:spTree>
    <p:extLst>
      <p:ext uri="{BB962C8B-B14F-4D97-AF65-F5344CB8AC3E}">
        <p14:creationId xmlns:p14="http://schemas.microsoft.com/office/powerpoint/2010/main" val="1181859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GOOS GCOS relationship_V2 Stage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053" y="-100737"/>
            <a:ext cx="8376834" cy="592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5704102"/>
            <a:ext cx="9197975"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58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3818" y="-1978"/>
            <a:ext cx="6819900" cy="983506"/>
          </a:xfrm>
          <a:prstGeom prst="rect">
            <a:avLst/>
          </a:prstGeom>
        </p:spPr>
      </p:pic>
      <p:sp>
        <p:nvSpPr>
          <p:cNvPr id="4" name="Rectangle 2"/>
          <p:cNvSpPr txBox="1">
            <a:spLocks noChangeArrowheads="1"/>
          </p:cNvSpPr>
          <p:nvPr/>
        </p:nvSpPr>
        <p:spPr bwMode="auto">
          <a:xfrm>
            <a:off x="397044" y="1058787"/>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nchor="ctr"/>
          <a:lstStyle/>
          <a:p>
            <a:r>
              <a:rPr lang="en-US" altLang="en-US" sz="1800">
                <a:solidFill>
                  <a:schemeClr val="tx2"/>
                </a:solidFill>
              </a:rPr>
              <a:t>Framework for Ocean Observing</a:t>
            </a:r>
            <a:r>
              <a:rPr lang="en-US" altLang="en-US" b="1">
                <a:solidFill>
                  <a:schemeClr val="tx2"/>
                </a:solidFill>
              </a:rPr>
              <a:t/>
            </a:r>
            <a:br>
              <a:rPr lang="en-US" altLang="en-US" b="1">
                <a:solidFill>
                  <a:schemeClr val="tx2"/>
                </a:solidFill>
              </a:rPr>
            </a:br>
            <a:r>
              <a:rPr lang="en-US" altLang="en-US" sz="2900" b="1">
                <a:solidFill>
                  <a:schemeClr val="tx2"/>
                </a:solidFill>
              </a:rPr>
              <a:t>A systems approach</a:t>
            </a:r>
          </a:p>
        </p:txBody>
      </p:sp>
      <p:pic>
        <p:nvPicPr>
          <p:cNvPr id="5" name="Picture 1" descr="FOO_cov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51068" y="297206"/>
            <a:ext cx="15128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ramework systems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87" y="1844016"/>
            <a:ext cx="5976193" cy="49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69994" y="2943726"/>
            <a:ext cx="5257913" cy="373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517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3818" y="-1978"/>
            <a:ext cx="6819900" cy="983506"/>
          </a:xfrm>
          <a:prstGeom prst="rect">
            <a:avLst/>
          </a:prstGeom>
        </p:spPr>
      </p:pic>
      <p:sp>
        <p:nvSpPr>
          <p:cNvPr id="2" name="Title 1"/>
          <p:cNvSpPr>
            <a:spLocks noGrp="1"/>
          </p:cNvSpPr>
          <p:nvPr>
            <p:ph type="title"/>
          </p:nvPr>
        </p:nvSpPr>
        <p:spPr>
          <a:xfrm>
            <a:off x="830179" y="822322"/>
            <a:ext cx="10515600" cy="1325563"/>
          </a:xfrm>
        </p:spPr>
        <p:txBody>
          <a:bodyPr>
            <a:normAutofit/>
          </a:bodyPr>
          <a:lstStyle/>
          <a:p>
            <a:pPr algn="ctr"/>
            <a:r>
              <a:rPr lang="en-US" sz="4000" b="1" dirty="0" smtClean="0"/>
              <a:t>Who are the partners in todays OO Governance?</a:t>
            </a:r>
            <a:br>
              <a:rPr lang="en-US" sz="4000" b="1" dirty="0" smtClean="0"/>
            </a:br>
            <a:r>
              <a:rPr lang="en-US" sz="4000" b="1" dirty="0"/>
              <a:t>The Global </a:t>
            </a:r>
            <a:r>
              <a:rPr lang="en-US" sz="4000" b="1" dirty="0" smtClean="0"/>
              <a:t>Level, some examples</a:t>
            </a:r>
            <a:endParaRPr lang="en-US" sz="4000" b="1" dirty="0"/>
          </a:p>
        </p:txBody>
      </p:sp>
      <p:pic>
        <p:nvPicPr>
          <p:cNvPr id="2050" name="Picture 2" descr="Blue Planet, Oceans and Socie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20" y="2340967"/>
            <a:ext cx="2160837" cy="1224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ocean-partners.org/sites/ocean-partners.org/themes/oceanpartner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85800"/>
            <a:ext cx="2571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ocean-partners.org/sites/ocean-partners.org/themes/oceanpartner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533400"/>
            <a:ext cx="2571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ocean-partners.org/sites/ocean-partners.org/themes/oceanpartner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81000"/>
            <a:ext cx="2571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ocean-partners.org/sites/ocean-partners.org/themes/oceanpartners/logo.png">
            <a:hlinkClick r:id="rId5"/>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086100"/>
            <a:ext cx="2571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4852635" y="2219328"/>
            <a:ext cx="4533464" cy="83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811" y="4221709"/>
            <a:ext cx="2911893" cy="165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1"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4716" y="3251614"/>
            <a:ext cx="2921919" cy="79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3" name="Picture 25" descr="GEO log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25879"/>
          <a:stretch/>
        </p:blipFill>
        <p:spPr bwMode="auto">
          <a:xfrm>
            <a:off x="4756484" y="3696085"/>
            <a:ext cx="2911642" cy="8995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676" t="11437" r="66350" b="74606"/>
          <a:stretch/>
        </p:blipFill>
        <p:spPr bwMode="auto">
          <a:xfrm>
            <a:off x="3890211" y="2644368"/>
            <a:ext cx="1924849" cy="756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4"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4715" y="4274654"/>
            <a:ext cx="2921919" cy="105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28" descr="Image result for ioc ocean"/>
          <p:cNvSpPr>
            <a:spLocks noChangeAspect="1" noChangeArrowheads="1"/>
          </p:cNvSpPr>
          <p:nvPr/>
        </p:nvSpPr>
        <p:spPr bwMode="auto">
          <a:xfrm>
            <a:off x="155575" y="-365125"/>
            <a:ext cx="1514475"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0" descr="Image result for ioc ocean"/>
          <p:cNvSpPr>
            <a:spLocks noChangeAspect="1" noChangeArrowheads="1"/>
          </p:cNvSpPr>
          <p:nvPr/>
        </p:nvSpPr>
        <p:spPr bwMode="auto">
          <a:xfrm>
            <a:off x="307975" y="-212725"/>
            <a:ext cx="1514475"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9"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0643" y="4820268"/>
            <a:ext cx="2893342" cy="1684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1" name="Picture 33" descr="UN Environm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09747" y="1897113"/>
            <a:ext cx="1766888" cy="94234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00737" y="5457672"/>
            <a:ext cx="4205538" cy="112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11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3818" y="-1978"/>
            <a:ext cx="6819900" cy="983506"/>
          </a:xfrm>
          <a:prstGeom prst="rect">
            <a:avLst/>
          </a:prstGeom>
        </p:spPr>
      </p:pic>
      <p:sp>
        <p:nvSpPr>
          <p:cNvPr id="2" name="Title 1"/>
          <p:cNvSpPr>
            <a:spLocks noGrp="1"/>
          </p:cNvSpPr>
          <p:nvPr>
            <p:ph type="title"/>
          </p:nvPr>
        </p:nvSpPr>
        <p:spPr>
          <a:xfrm>
            <a:off x="838200" y="581692"/>
            <a:ext cx="10515600" cy="1325563"/>
          </a:xfrm>
        </p:spPr>
        <p:txBody>
          <a:bodyPr>
            <a:normAutofit/>
          </a:bodyPr>
          <a:lstStyle/>
          <a:p>
            <a:r>
              <a:rPr lang="en-US" sz="4000" b="1" dirty="0" smtClean="0"/>
              <a:t>The current governance system?</a:t>
            </a:r>
            <a:endParaRPr lang="en-US" sz="4000" b="1" dirty="0"/>
          </a:p>
        </p:txBody>
      </p:sp>
      <p:sp>
        <p:nvSpPr>
          <p:cNvPr id="4" name="Content Placeholder 3"/>
          <p:cNvSpPr>
            <a:spLocks noGrp="1"/>
          </p:cNvSpPr>
          <p:nvPr>
            <p:ph sz="half" idx="1"/>
          </p:nvPr>
        </p:nvSpPr>
        <p:spPr>
          <a:xfrm>
            <a:off x="601577" y="4384340"/>
            <a:ext cx="5181600" cy="1647491"/>
          </a:xfrm>
        </p:spPr>
        <p:txBody>
          <a:bodyPr>
            <a:normAutofit lnSpcReduction="10000"/>
          </a:bodyPr>
          <a:lstStyle/>
          <a:p>
            <a:pPr marL="0" indent="0">
              <a:spcBef>
                <a:spcPts val="600"/>
              </a:spcBef>
              <a:buNone/>
            </a:pPr>
            <a:r>
              <a:rPr lang="en-US" sz="2400" dirty="0" smtClean="0">
                <a:solidFill>
                  <a:srgbClr val="FF0000"/>
                </a:solidFill>
              </a:rPr>
              <a:t>Strengths</a:t>
            </a:r>
          </a:p>
          <a:p>
            <a:pPr>
              <a:spcBef>
                <a:spcPts val="600"/>
              </a:spcBef>
            </a:pPr>
            <a:r>
              <a:rPr lang="en-US" sz="2400" dirty="0" smtClean="0"/>
              <a:t>Transparency (?)</a:t>
            </a:r>
          </a:p>
          <a:p>
            <a:pPr>
              <a:spcBef>
                <a:spcPts val="600"/>
              </a:spcBef>
            </a:pPr>
            <a:r>
              <a:rPr lang="en-US" sz="2400" dirty="0" smtClean="0"/>
              <a:t>User oriented networks</a:t>
            </a:r>
            <a:endParaRPr lang="en-US" sz="2400" dirty="0"/>
          </a:p>
        </p:txBody>
      </p:sp>
      <p:sp>
        <p:nvSpPr>
          <p:cNvPr id="5" name="Content Placeholder 4"/>
          <p:cNvSpPr>
            <a:spLocks noGrp="1"/>
          </p:cNvSpPr>
          <p:nvPr>
            <p:ph sz="half" idx="2"/>
          </p:nvPr>
        </p:nvSpPr>
        <p:spPr>
          <a:xfrm>
            <a:off x="6311916" y="4199857"/>
            <a:ext cx="5181600" cy="2441575"/>
          </a:xfrm>
        </p:spPr>
        <p:txBody>
          <a:bodyPr>
            <a:normAutofit lnSpcReduction="10000"/>
          </a:bodyPr>
          <a:lstStyle/>
          <a:p>
            <a:pPr marL="0" indent="0">
              <a:spcBef>
                <a:spcPts val="600"/>
              </a:spcBef>
              <a:buNone/>
            </a:pPr>
            <a:r>
              <a:rPr lang="en-US" sz="2400" dirty="0" smtClean="0">
                <a:solidFill>
                  <a:srgbClr val="FF0000"/>
                </a:solidFill>
              </a:rPr>
              <a:t>Weaknesses</a:t>
            </a:r>
          </a:p>
          <a:p>
            <a:pPr>
              <a:spcBef>
                <a:spcPts val="600"/>
              </a:spcBef>
            </a:pPr>
            <a:r>
              <a:rPr lang="en-US" sz="2400" dirty="0"/>
              <a:t>Loosely coordinated</a:t>
            </a:r>
          </a:p>
          <a:p>
            <a:pPr>
              <a:spcBef>
                <a:spcPts val="600"/>
              </a:spcBef>
            </a:pPr>
            <a:r>
              <a:rPr lang="en-US" sz="2400" dirty="0"/>
              <a:t>Lack of clear </a:t>
            </a:r>
            <a:r>
              <a:rPr lang="en-US" sz="2400" dirty="0" smtClean="0"/>
              <a:t>responsibilities</a:t>
            </a:r>
          </a:p>
          <a:p>
            <a:pPr>
              <a:spcBef>
                <a:spcPts val="600"/>
              </a:spcBef>
            </a:pPr>
            <a:r>
              <a:rPr lang="en-US" sz="2400" dirty="0" smtClean="0"/>
              <a:t>Fragmented</a:t>
            </a:r>
            <a:endParaRPr lang="en-US" sz="2400" dirty="0"/>
          </a:p>
          <a:p>
            <a:pPr>
              <a:spcBef>
                <a:spcPts val="600"/>
              </a:spcBef>
            </a:pPr>
            <a:r>
              <a:rPr lang="en-US" sz="2400" dirty="0"/>
              <a:t>No clear governance structure</a:t>
            </a:r>
          </a:p>
          <a:p>
            <a:pPr>
              <a:spcBef>
                <a:spcPts val="600"/>
              </a:spcBef>
            </a:pPr>
            <a:r>
              <a:rPr lang="en-US" sz="2400" dirty="0"/>
              <a:t>Fragile funding</a:t>
            </a:r>
          </a:p>
          <a:p>
            <a:endParaRPr lang="en-US" sz="2400" dirty="0"/>
          </a:p>
        </p:txBody>
      </p:sp>
      <p:sp>
        <p:nvSpPr>
          <p:cNvPr id="6" name="TextBox 5"/>
          <p:cNvSpPr txBox="1"/>
          <p:nvPr/>
        </p:nvSpPr>
        <p:spPr>
          <a:xfrm>
            <a:off x="601577" y="1640212"/>
            <a:ext cx="10891939" cy="2539157"/>
          </a:xfrm>
          <a:prstGeom prst="rect">
            <a:avLst/>
          </a:prstGeom>
          <a:noFill/>
          <a:ln>
            <a:solidFill>
              <a:srgbClr val="2E65B6"/>
            </a:solidFill>
          </a:ln>
        </p:spPr>
        <p:txBody>
          <a:bodyPr wrap="square" rtlCol="0">
            <a:spAutoFit/>
          </a:bodyPr>
          <a:lstStyle/>
          <a:p>
            <a:pPr>
              <a:spcBef>
                <a:spcPts val="600"/>
              </a:spcBef>
            </a:pPr>
            <a:r>
              <a:rPr lang="en-US" sz="1600" dirty="0"/>
              <a:t>Since ocean observations, in EEZ’s and international waters, are largely </a:t>
            </a:r>
            <a:r>
              <a:rPr lang="en-US" sz="1600" b="1" dirty="0"/>
              <a:t>funded and implemented by nations</a:t>
            </a:r>
            <a:r>
              <a:rPr lang="en-US" sz="1600" dirty="0"/>
              <a:t>, it is essential that coordination and governance of a global ocean observing system meets the needs of nations and a diverse group of stakeholders. </a:t>
            </a:r>
          </a:p>
          <a:p>
            <a:pPr>
              <a:spcBef>
                <a:spcPts val="600"/>
              </a:spcBef>
            </a:pPr>
            <a:r>
              <a:rPr lang="en-US" sz="1600" dirty="0"/>
              <a:t>The governance of this system needs to </a:t>
            </a:r>
            <a:r>
              <a:rPr lang="en-US" sz="1600" b="1" dirty="0"/>
              <a:t>embrace the complete value chain </a:t>
            </a:r>
            <a:r>
              <a:rPr lang="en-US" sz="1600" dirty="0"/>
              <a:t>of ocean observations from requirement setting and system design, management of observing networks, through delivery of data and information with a regular evaluation process of the system, see the Framework of Ocean Observations. </a:t>
            </a:r>
          </a:p>
          <a:p>
            <a:pPr>
              <a:spcBef>
                <a:spcPts val="600"/>
              </a:spcBef>
            </a:pPr>
            <a:r>
              <a:rPr lang="en-US" sz="1600" dirty="0"/>
              <a:t>During recent years </a:t>
            </a:r>
            <a:r>
              <a:rPr lang="en-US" sz="1600" b="1" dirty="0"/>
              <a:t>the scope of ocean observations has increased</a:t>
            </a:r>
            <a:r>
              <a:rPr lang="en-US" sz="1600" dirty="0"/>
              <a:t> including physics, biogeochemistry and biology, driving increased complexity of the system. </a:t>
            </a:r>
          </a:p>
          <a:p>
            <a:pPr>
              <a:spcBef>
                <a:spcPts val="600"/>
              </a:spcBef>
            </a:pPr>
            <a:r>
              <a:rPr lang="en-US" sz="1600" dirty="0"/>
              <a:t>The current ocean observing governance have </a:t>
            </a:r>
            <a:r>
              <a:rPr lang="en-US" sz="1600" b="1" dirty="0"/>
              <a:t>evolved over time </a:t>
            </a:r>
            <a:r>
              <a:rPr lang="en-US" sz="1600" dirty="0"/>
              <a:t>with duplication, and varying degrees of clarity, responsibility and coordination</a:t>
            </a:r>
            <a:r>
              <a:rPr lang="en-US" sz="1600" dirty="0" smtClean="0"/>
              <a:t>.</a:t>
            </a:r>
            <a:endParaRPr lang="en-US" sz="1600" dirty="0"/>
          </a:p>
        </p:txBody>
      </p:sp>
    </p:spTree>
    <p:extLst>
      <p:ext uri="{BB962C8B-B14F-4D97-AF65-F5344CB8AC3E}">
        <p14:creationId xmlns:p14="http://schemas.microsoft.com/office/powerpoint/2010/main" val="23274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3818" y="-1978"/>
            <a:ext cx="6819900" cy="983506"/>
          </a:xfrm>
          <a:prstGeom prst="rect">
            <a:avLst/>
          </a:prstGeom>
        </p:spPr>
      </p:pic>
      <p:sp>
        <p:nvSpPr>
          <p:cNvPr id="7" name="Content Placeholder 6"/>
          <p:cNvSpPr>
            <a:spLocks noGrp="1"/>
          </p:cNvSpPr>
          <p:nvPr>
            <p:ph idx="1"/>
          </p:nvPr>
        </p:nvSpPr>
        <p:spPr>
          <a:xfrm>
            <a:off x="749969" y="1783634"/>
            <a:ext cx="10515600" cy="4897904"/>
          </a:xfrm>
        </p:spPr>
        <p:txBody>
          <a:bodyPr>
            <a:normAutofit fontScale="77500" lnSpcReduction="20000"/>
          </a:bodyPr>
          <a:lstStyle/>
          <a:p>
            <a:pPr marL="0" indent="0">
              <a:buNone/>
            </a:pPr>
            <a:r>
              <a:rPr lang="en-US" dirty="0" smtClean="0"/>
              <a:t>Can </a:t>
            </a:r>
            <a:r>
              <a:rPr lang="en-US" dirty="0"/>
              <a:t>the existing system be modified? </a:t>
            </a:r>
            <a:endParaRPr lang="en-US" dirty="0" smtClean="0"/>
          </a:p>
          <a:p>
            <a:pPr marL="0" indent="0">
              <a:buNone/>
            </a:pPr>
            <a:r>
              <a:rPr lang="en-US" dirty="0" smtClean="0"/>
              <a:t>Do </a:t>
            </a:r>
            <a:r>
              <a:rPr lang="en-US" dirty="0"/>
              <a:t>we need to rebuild it from scratch? </a:t>
            </a:r>
            <a:endParaRPr lang="en-US" dirty="0" smtClean="0"/>
          </a:p>
          <a:p>
            <a:pPr marL="0" indent="0">
              <a:buNone/>
            </a:pPr>
            <a:r>
              <a:rPr lang="en-US" dirty="0" smtClean="0"/>
              <a:t>An </a:t>
            </a:r>
            <a:r>
              <a:rPr lang="en-US" dirty="0"/>
              <a:t>effective governance system </a:t>
            </a:r>
            <a:r>
              <a:rPr lang="en-US" dirty="0" smtClean="0"/>
              <a:t>would:</a:t>
            </a:r>
          </a:p>
          <a:p>
            <a:r>
              <a:rPr lang="en-US" dirty="0" smtClean="0"/>
              <a:t>promote </a:t>
            </a:r>
            <a:r>
              <a:rPr lang="en-US" dirty="0"/>
              <a:t>cooperation and coordination, including end-users, </a:t>
            </a:r>
            <a:endParaRPr lang="en-US" dirty="0" smtClean="0"/>
          </a:p>
          <a:p>
            <a:r>
              <a:rPr lang="en-US" dirty="0" smtClean="0"/>
              <a:t>facilitate </a:t>
            </a:r>
            <a:r>
              <a:rPr lang="en-US" dirty="0"/>
              <a:t>best practice and support open and timely data management, </a:t>
            </a:r>
          </a:p>
          <a:p>
            <a:r>
              <a:rPr lang="en-US" dirty="0" smtClean="0"/>
              <a:t>provide </a:t>
            </a:r>
            <a:r>
              <a:rPr lang="en-US" dirty="0"/>
              <a:t>for regular review of information delivery, and how all components, including satellites, perform and are integrated. </a:t>
            </a:r>
            <a:endParaRPr lang="en-US" dirty="0" smtClean="0"/>
          </a:p>
          <a:p>
            <a:pPr marL="0" indent="0">
              <a:buNone/>
            </a:pPr>
            <a:r>
              <a:rPr lang="en-US" dirty="0" smtClean="0"/>
              <a:t>It </a:t>
            </a:r>
            <a:r>
              <a:rPr lang="en-US" dirty="0"/>
              <a:t>would recognize the different scales </a:t>
            </a:r>
            <a:r>
              <a:rPr lang="en-US" dirty="0" smtClean="0"/>
              <a:t>from:</a:t>
            </a:r>
          </a:p>
          <a:p>
            <a:pPr marL="0" indent="0">
              <a:buNone/>
            </a:pPr>
            <a:r>
              <a:rPr lang="en-US" dirty="0" smtClean="0"/>
              <a:t> </a:t>
            </a:r>
            <a:r>
              <a:rPr lang="en-US" dirty="0"/>
              <a:t>a) local to regional to </a:t>
            </a:r>
            <a:endParaRPr lang="en-US" dirty="0" smtClean="0"/>
          </a:p>
          <a:p>
            <a:pPr marL="0" indent="0">
              <a:buNone/>
            </a:pPr>
            <a:r>
              <a:rPr lang="en-US" dirty="0" smtClean="0"/>
              <a:t>b</a:t>
            </a:r>
            <a:r>
              <a:rPr lang="en-US" dirty="0"/>
              <a:t>) basin-scale and </a:t>
            </a:r>
            <a:endParaRPr lang="en-US" dirty="0" smtClean="0"/>
          </a:p>
          <a:p>
            <a:pPr marL="0" indent="0">
              <a:buNone/>
            </a:pPr>
            <a:r>
              <a:rPr lang="en-US" dirty="0" smtClean="0"/>
              <a:t>c</a:t>
            </a:r>
            <a:r>
              <a:rPr lang="en-US" dirty="0"/>
              <a:t>) global-scale.  </a:t>
            </a:r>
            <a:endParaRPr lang="en-US" dirty="0" smtClean="0"/>
          </a:p>
          <a:p>
            <a:pPr marL="0" indent="0">
              <a:buNone/>
            </a:pPr>
            <a:r>
              <a:rPr lang="en-US" dirty="0" smtClean="0"/>
              <a:t>Governance </a:t>
            </a:r>
            <a:r>
              <a:rPr lang="en-US" dirty="0"/>
              <a:t>should be </a:t>
            </a:r>
            <a:r>
              <a:rPr lang="en-US" b="1" dirty="0"/>
              <a:t>purposeful</a:t>
            </a:r>
            <a:r>
              <a:rPr lang="en-US" dirty="0"/>
              <a:t> and </a:t>
            </a:r>
            <a:r>
              <a:rPr lang="en-US" b="1" dirty="0"/>
              <a:t>respect</a:t>
            </a:r>
            <a:r>
              <a:rPr lang="en-US" dirty="0"/>
              <a:t> intergovernmental agreement but be </a:t>
            </a:r>
            <a:r>
              <a:rPr lang="en-US" b="1" dirty="0"/>
              <a:t>nimble</a:t>
            </a:r>
            <a:r>
              <a:rPr lang="en-US" dirty="0"/>
              <a:t>, </a:t>
            </a:r>
            <a:r>
              <a:rPr lang="en-US" b="1" dirty="0"/>
              <a:t>efficient</a:t>
            </a:r>
            <a:r>
              <a:rPr lang="en-US" dirty="0"/>
              <a:t> and </a:t>
            </a:r>
            <a:r>
              <a:rPr lang="en-US" b="1" dirty="0"/>
              <a:t>effective</a:t>
            </a:r>
            <a:r>
              <a:rPr lang="en-US" dirty="0"/>
              <a:t>, include non-governmental actors, with a collective focus on achieving effective and sustainable implementation. It will provide </a:t>
            </a:r>
            <a:r>
              <a:rPr lang="en-US" b="1" dirty="0"/>
              <a:t>authoritative guidance </a:t>
            </a:r>
            <a:r>
              <a:rPr lang="en-US" dirty="0"/>
              <a:t>and be transparent and inclusive, and provide clear and strong leadership</a:t>
            </a:r>
            <a:r>
              <a:rPr lang="en-US" dirty="0" smtClean="0"/>
              <a:t>.</a:t>
            </a:r>
            <a:endParaRPr lang="en-US" dirty="0"/>
          </a:p>
        </p:txBody>
      </p:sp>
      <p:sp>
        <p:nvSpPr>
          <p:cNvPr id="8" name="TextBox 7"/>
          <p:cNvSpPr txBox="1"/>
          <p:nvPr/>
        </p:nvSpPr>
        <p:spPr>
          <a:xfrm>
            <a:off x="893356" y="1136603"/>
            <a:ext cx="11092267" cy="461665"/>
          </a:xfrm>
          <a:prstGeom prst="rect">
            <a:avLst/>
          </a:prstGeom>
          <a:noFill/>
        </p:spPr>
        <p:txBody>
          <a:bodyPr wrap="none" rtlCol="0">
            <a:spAutoFit/>
          </a:bodyPr>
          <a:lstStyle/>
          <a:p>
            <a:r>
              <a:rPr lang="en-US" sz="2400" b="1" dirty="0">
                <a:solidFill>
                  <a:srgbClr val="FF0000"/>
                </a:solidFill>
              </a:rPr>
              <a:t>What would a more effective and well-structured governance arrangement look like? </a:t>
            </a:r>
          </a:p>
        </p:txBody>
      </p:sp>
    </p:spTree>
    <p:extLst>
      <p:ext uri="{BB962C8B-B14F-4D97-AF65-F5344CB8AC3E}">
        <p14:creationId xmlns:p14="http://schemas.microsoft.com/office/powerpoint/2010/main" val="10766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3818" y="-1978"/>
            <a:ext cx="6819900" cy="983506"/>
          </a:xfrm>
          <a:prstGeom prst="rect">
            <a:avLst/>
          </a:prstGeom>
        </p:spPr>
      </p:pic>
      <p:sp>
        <p:nvSpPr>
          <p:cNvPr id="7" name="Content Placeholder 6"/>
          <p:cNvSpPr>
            <a:spLocks noGrp="1"/>
          </p:cNvSpPr>
          <p:nvPr>
            <p:ph idx="1"/>
          </p:nvPr>
        </p:nvSpPr>
        <p:spPr>
          <a:xfrm>
            <a:off x="749969" y="1783634"/>
            <a:ext cx="10515600" cy="4897904"/>
          </a:xfrm>
        </p:spPr>
        <p:txBody>
          <a:bodyPr>
            <a:normAutofit fontScale="62500" lnSpcReduction="20000"/>
          </a:bodyPr>
          <a:lstStyle/>
          <a:p>
            <a:pPr lvl="0"/>
            <a:r>
              <a:rPr lang="en-US" b="1" dirty="0"/>
              <a:t>Stakeholder engagement</a:t>
            </a:r>
            <a:r>
              <a:rPr lang="en-US" dirty="0"/>
              <a:t>. The different stakeholder groups must be identified, addressed and clearly met by an integrated Atlantic Ocean observing system to develop the needed ocean information products.</a:t>
            </a:r>
          </a:p>
          <a:p>
            <a:pPr lvl="0"/>
            <a:r>
              <a:rPr lang="en-US" b="1" dirty="0"/>
              <a:t>Collaboration and coordination</a:t>
            </a:r>
            <a:r>
              <a:rPr lang="en-US" dirty="0"/>
              <a:t>: The stakeholder groups should form defined partnerships to define the roles and responsibilities of the partners and to extend and enhance the observational capability of the network or system.</a:t>
            </a:r>
          </a:p>
          <a:p>
            <a:pPr lvl="0"/>
            <a:r>
              <a:rPr lang="en-US" b="1" dirty="0"/>
              <a:t>Open and transparent</a:t>
            </a:r>
            <a:r>
              <a:rPr lang="en-US" dirty="0"/>
              <a:t>: All partners must recognize and agree to their participation, see their roles and understand their expected contributions and benefits to be derived from the observing network or system.</a:t>
            </a:r>
          </a:p>
          <a:p>
            <a:pPr lvl="0"/>
            <a:r>
              <a:rPr lang="en-US" b="1" dirty="0"/>
              <a:t>Flexible and responsive</a:t>
            </a:r>
            <a:r>
              <a:rPr lang="en-US" dirty="0"/>
              <a:t>: The observation network or system should be adaptive and responsive and have the ability to change in response to a shifting ocean environment and societal needs and structures.</a:t>
            </a:r>
          </a:p>
          <a:p>
            <a:pPr lvl="0"/>
            <a:r>
              <a:rPr lang="en-US" b="1" dirty="0"/>
              <a:t>Open and free data and information</a:t>
            </a:r>
            <a:r>
              <a:rPr lang="en-US" dirty="0"/>
              <a:t>: The ocean observation network or system should support and promote the open exchange of data to ensure that the maximum benefit is derived from the data collected.</a:t>
            </a:r>
          </a:p>
          <a:p>
            <a:pPr lvl="0"/>
            <a:r>
              <a:rPr lang="en-US" b="1" dirty="0"/>
              <a:t>Fully integrative</a:t>
            </a:r>
            <a:r>
              <a:rPr lang="en-US" dirty="0"/>
              <a:t>: The network or system should bring together all the different observing components, partners and clients to ensure that all of their interests are best met and that the maximum value is derived from each component.</a:t>
            </a:r>
          </a:p>
          <a:p>
            <a:pPr lvl="0"/>
            <a:r>
              <a:rPr lang="en-US" b="1" dirty="0"/>
              <a:t>Reliable commitment for a 5-10 year period</a:t>
            </a:r>
            <a:r>
              <a:rPr lang="en-US" dirty="0"/>
              <a:t>: An effective ocean observation network or system requires reliable funding to ensure that it is efficient and sustainable.</a:t>
            </a:r>
          </a:p>
        </p:txBody>
      </p:sp>
      <p:sp>
        <p:nvSpPr>
          <p:cNvPr id="8" name="TextBox 7"/>
          <p:cNvSpPr txBox="1"/>
          <p:nvPr/>
        </p:nvSpPr>
        <p:spPr>
          <a:xfrm>
            <a:off x="893356" y="1136603"/>
            <a:ext cx="2207656" cy="461665"/>
          </a:xfrm>
          <a:prstGeom prst="rect">
            <a:avLst/>
          </a:prstGeom>
          <a:noFill/>
        </p:spPr>
        <p:txBody>
          <a:bodyPr wrap="none" rtlCol="0">
            <a:spAutoFit/>
          </a:bodyPr>
          <a:lstStyle/>
          <a:p>
            <a:r>
              <a:rPr lang="en-US" sz="2400" b="1" dirty="0" smtClean="0">
                <a:solidFill>
                  <a:srgbClr val="FF0000"/>
                </a:solidFill>
              </a:rPr>
              <a:t>Some principles</a:t>
            </a:r>
            <a:endParaRPr lang="en-US" sz="2400" b="1" dirty="0">
              <a:solidFill>
                <a:srgbClr val="FF0000"/>
              </a:solidFill>
            </a:endParaRPr>
          </a:p>
        </p:txBody>
      </p:sp>
    </p:spTree>
    <p:extLst>
      <p:ext uri="{BB962C8B-B14F-4D97-AF65-F5344CB8AC3E}">
        <p14:creationId xmlns:p14="http://schemas.microsoft.com/office/powerpoint/2010/main" val="91994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3818" y="-1978"/>
            <a:ext cx="6819900" cy="983506"/>
          </a:xfrm>
          <a:prstGeom prst="rect">
            <a:avLst/>
          </a:prstGeom>
        </p:spPr>
      </p:pic>
      <p:sp>
        <p:nvSpPr>
          <p:cNvPr id="2" name="Title 1"/>
          <p:cNvSpPr>
            <a:spLocks noGrp="1"/>
          </p:cNvSpPr>
          <p:nvPr>
            <p:ph type="title"/>
          </p:nvPr>
        </p:nvSpPr>
        <p:spPr>
          <a:xfrm>
            <a:off x="830179" y="1046913"/>
            <a:ext cx="10515600" cy="1325563"/>
          </a:xfrm>
        </p:spPr>
        <p:txBody>
          <a:bodyPr>
            <a:normAutofit/>
          </a:bodyPr>
          <a:lstStyle/>
          <a:p>
            <a:r>
              <a:rPr lang="en-US" sz="4000" b="1" dirty="0" smtClean="0"/>
              <a:t>What are the characteristics of good governance?</a:t>
            </a:r>
            <a:br>
              <a:rPr lang="en-US" sz="4000" b="1" dirty="0" smtClean="0"/>
            </a:br>
            <a:r>
              <a:rPr lang="en-GB" sz="1600" dirty="0"/>
              <a:t>A</a:t>
            </a:r>
            <a:r>
              <a:rPr lang="en-GB" sz="1600" dirty="0" smtClean="0"/>
              <a:t> </a:t>
            </a:r>
            <a:r>
              <a:rPr lang="en-GB" sz="1600" dirty="0"/>
              <a:t>sustainable governance structure </a:t>
            </a:r>
            <a:r>
              <a:rPr lang="en-GB" sz="1600" dirty="0" smtClean="0"/>
              <a:t>that facilitates different </a:t>
            </a:r>
            <a:r>
              <a:rPr lang="en-GB" sz="1600" dirty="0"/>
              <a:t>networks and systems </a:t>
            </a:r>
            <a:r>
              <a:rPr lang="en-GB" sz="1600" dirty="0" smtClean="0"/>
              <a:t>to work </a:t>
            </a:r>
            <a:r>
              <a:rPr lang="en-GB" sz="1600" dirty="0"/>
              <a:t>closer and more effectively </a:t>
            </a:r>
            <a:r>
              <a:rPr lang="en-GB" sz="1600" dirty="0" smtClean="0"/>
              <a:t>together</a:t>
            </a:r>
            <a:endParaRPr lang="en-US" sz="1600" b="1" dirty="0"/>
          </a:p>
        </p:txBody>
      </p:sp>
      <p:sp>
        <p:nvSpPr>
          <p:cNvPr id="4" name="Content Placeholder 3"/>
          <p:cNvSpPr>
            <a:spLocks noGrp="1"/>
          </p:cNvSpPr>
          <p:nvPr>
            <p:ph sz="half" idx="1"/>
          </p:nvPr>
        </p:nvSpPr>
        <p:spPr>
          <a:xfrm>
            <a:off x="2433818" y="2422359"/>
            <a:ext cx="5181600" cy="1933073"/>
          </a:xfrm>
          <a:ln>
            <a:solidFill>
              <a:srgbClr val="2E65B6"/>
            </a:solidFill>
          </a:ln>
        </p:spPr>
        <p:txBody>
          <a:bodyPr>
            <a:normAutofit/>
          </a:bodyPr>
          <a:lstStyle/>
          <a:p>
            <a:pPr marL="0" indent="0">
              <a:buNone/>
            </a:pPr>
            <a:r>
              <a:rPr lang="en-US" sz="2400" dirty="0" smtClean="0">
                <a:solidFill>
                  <a:srgbClr val="FF0000"/>
                </a:solidFill>
              </a:rPr>
              <a:t>Three dimensions</a:t>
            </a:r>
          </a:p>
          <a:p>
            <a:r>
              <a:rPr lang="en-US" sz="2400" dirty="0" smtClean="0"/>
              <a:t>The </a:t>
            </a:r>
            <a:r>
              <a:rPr lang="en-US" sz="2400" dirty="0"/>
              <a:t>ocean </a:t>
            </a:r>
            <a:r>
              <a:rPr lang="en-US" sz="2400" b="1" dirty="0"/>
              <a:t>observing system </a:t>
            </a:r>
            <a:r>
              <a:rPr lang="en-US" sz="2400" dirty="0" smtClean="0"/>
              <a:t>itself</a:t>
            </a:r>
          </a:p>
          <a:p>
            <a:r>
              <a:rPr lang="en-US" sz="2400" dirty="0"/>
              <a:t>diverse </a:t>
            </a:r>
            <a:r>
              <a:rPr lang="en-US" sz="2400" b="1" dirty="0" smtClean="0"/>
              <a:t>resource engagement</a:t>
            </a:r>
          </a:p>
          <a:p>
            <a:r>
              <a:rPr lang="en-US" sz="2400" dirty="0"/>
              <a:t>an </a:t>
            </a:r>
            <a:r>
              <a:rPr lang="en-US" sz="2400" b="1" dirty="0"/>
              <a:t>ocean information system</a:t>
            </a:r>
            <a:endParaRPr lang="en-US" sz="2400" dirty="0"/>
          </a:p>
        </p:txBody>
      </p:sp>
      <p:sp>
        <p:nvSpPr>
          <p:cNvPr id="7" name="TextBox 6"/>
          <p:cNvSpPr txBox="1"/>
          <p:nvPr/>
        </p:nvSpPr>
        <p:spPr>
          <a:xfrm>
            <a:off x="2107586" y="4513855"/>
            <a:ext cx="6089930" cy="1815882"/>
          </a:xfrm>
          <a:prstGeom prst="rect">
            <a:avLst/>
          </a:prstGeom>
          <a:noFill/>
          <a:ln>
            <a:solidFill>
              <a:srgbClr val="2E65B6"/>
            </a:solidFill>
          </a:ln>
        </p:spPr>
        <p:txBody>
          <a:bodyPr wrap="square" rtlCol="0">
            <a:spAutoFit/>
          </a:bodyPr>
          <a:lstStyle/>
          <a:p>
            <a:r>
              <a:rPr lang="en-US" sz="1600" dirty="0"/>
              <a:t>The governance system </a:t>
            </a:r>
            <a:r>
              <a:rPr lang="en-GB" sz="1600" dirty="0"/>
              <a:t>must be balance the </a:t>
            </a:r>
            <a:r>
              <a:rPr lang="en-GB" sz="1600" b="1" dirty="0"/>
              <a:t>top-down</a:t>
            </a:r>
            <a:r>
              <a:rPr lang="en-GB" sz="1600" dirty="0"/>
              <a:t> development and intergovernmental relations together with </a:t>
            </a:r>
            <a:r>
              <a:rPr lang="en-GB" sz="1600" b="1" dirty="0"/>
              <a:t>bottom-up</a:t>
            </a:r>
            <a:r>
              <a:rPr lang="en-GB" sz="1600" dirty="0"/>
              <a:t> inclusion of the scientific community and operators of observing networks and stations. </a:t>
            </a:r>
            <a:endParaRPr lang="en-GB" sz="1600" dirty="0" smtClean="0"/>
          </a:p>
          <a:p>
            <a:endParaRPr lang="en-GB" sz="1600" dirty="0" smtClean="0"/>
          </a:p>
          <a:p>
            <a:r>
              <a:rPr lang="en-GB" sz="1600" dirty="0" smtClean="0"/>
              <a:t>Ultimately</a:t>
            </a:r>
            <a:r>
              <a:rPr lang="en-GB" sz="1600" dirty="0"/>
              <a:t>, ocean observing is a </a:t>
            </a:r>
            <a:r>
              <a:rPr lang="en-GB" sz="1600" b="1" dirty="0"/>
              <a:t>global enterprise </a:t>
            </a:r>
            <a:r>
              <a:rPr lang="en-GB" sz="1600" dirty="0"/>
              <a:t>that relies on the contributions of many countries working cooperatively</a:t>
            </a:r>
            <a:r>
              <a:rPr lang="en-GB" sz="1600" dirty="0" smtClean="0"/>
              <a:t>.</a:t>
            </a:r>
            <a:endParaRPr lang="en-US" sz="1600" dirty="0"/>
          </a:p>
        </p:txBody>
      </p:sp>
    </p:spTree>
    <p:extLst>
      <p:ext uri="{BB962C8B-B14F-4D97-AF65-F5344CB8AC3E}">
        <p14:creationId xmlns:p14="http://schemas.microsoft.com/office/powerpoint/2010/main" val="345897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791</Words>
  <Application>Microsoft Office PowerPoint</Application>
  <PresentationFormat>Custom</PresentationFormat>
  <Paragraphs>80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Ocean Observation governance  A discussion presentation for  the GOOS SC-7 meeting  2018</vt:lpstr>
      <vt:lpstr>PowerPoint Presentation</vt:lpstr>
      <vt:lpstr>PowerPoint Presentation</vt:lpstr>
      <vt:lpstr>PowerPoint Presentation</vt:lpstr>
      <vt:lpstr>Who are the partners in todays OO Governance? The Global Level, some examples</vt:lpstr>
      <vt:lpstr>The current governance system?</vt:lpstr>
      <vt:lpstr>PowerPoint Presentation</vt:lpstr>
      <vt:lpstr>PowerPoint Presentation</vt:lpstr>
      <vt:lpstr>What are the characteristics of good governance? A sustainable governance structure that facilitates different networks and systems to work closer and more effectively together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dc:creator>
  <cp:lastModifiedBy>Tanhua, Toste</cp:lastModifiedBy>
  <cp:revision>66</cp:revision>
  <dcterms:created xsi:type="dcterms:W3CDTF">2016-11-24T00:08:40Z</dcterms:created>
  <dcterms:modified xsi:type="dcterms:W3CDTF">2018-06-14T13:14:21Z</dcterms:modified>
</cp:coreProperties>
</file>