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6"/>
  </p:notesMasterIdLst>
  <p:sldIdLst>
    <p:sldId id="699" r:id="rId2"/>
    <p:sldId id="689" r:id="rId3"/>
    <p:sldId id="691" r:id="rId4"/>
    <p:sldId id="690" r:id="rId5"/>
    <p:sldId id="345" r:id="rId6"/>
    <p:sldId id="697" r:id="rId7"/>
    <p:sldId id="698" r:id="rId8"/>
    <p:sldId id="696" r:id="rId9"/>
    <p:sldId id="695" r:id="rId10"/>
    <p:sldId id="692" r:id="rId11"/>
    <p:sldId id="693" r:id="rId12"/>
    <p:sldId id="683" r:id="rId13"/>
    <p:sldId id="684" r:id="rId14"/>
    <p:sldId id="672" r:id="rId15"/>
  </p:sldIdLst>
  <p:sldSz cx="182753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k Buch" initials="ebu [2]" lastIdx="1" clrIdx="0"/>
  <p:cmAuthor id="2" name="Erik Buch" initials="ebu [3]" lastIdx="1" clrIdx="1"/>
  <p:cmAuthor id="3" name="Erik Buch" initials="ebu [4]"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53A85"/>
    <a:srgbClr val="0099CC"/>
    <a:srgbClr val="33CCFF"/>
    <a:srgbClr val="66FFFF"/>
    <a:srgbClr val="FFF8E1"/>
    <a:srgbClr val="FFF3CD"/>
    <a:srgbClr val="000000"/>
    <a:srgbClr val="B1713D"/>
    <a:srgbClr val="C0504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88" autoAdjust="0"/>
    <p:restoredTop sz="94621"/>
  </p:normalViewPr>
  <p:slideViewPr>
    <p:cSldViewPr>
      <p:cViewPr varScale="1">
        <p:scale>
          <a:sx n="61" d="100"/>
          <a:sy n="61" d="100"/>
        </p:scale>
        <p:origin x="312" y="2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commentAuthors" Target="commentAuthors.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2210A-5C6C-425A-9918-3C01084821E9}" type="datetimeFigureOut">
              <a:rPr lang="en-GB" smtClean="0"/>
              <a:t>13/06/2018</a:t>
            </a:fld>
            <a:endParaRPr lang="en-GB"/>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4FF82A-488F-4D1A-834B-10F1738D3E76}" type="slidenum">
              <a:rPr lang="en-GB" smtClean="0"/>
              <a:t>‹#›</a:t>
            </a:fld>
            <a:endParaRPr lang="en-GB"/>
          </a:p>
        </p:txBody>
      </p:sp>
    </p:spTree>
    <p:extLst>
      <p:ext uri="{BB962C8B-B14F-4D97-AF65-F5344CB8AC3E}">
        <p14:creationId xmlns:p14="http://schemas.microsoft.com/office/powerpoint/2010/main" val="3057111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000">
                <a:latin typeface="Arial" charset="0"/>
                <a:ea typeface="ＭＳ Ｐゴシック" charset="-128"/>
              </a:rPr>
              <a:t>GOOS at the global level as a program delivers strategic oversight, coordination, and evaluation of the sustained ocean observing system. The program is helping to coordinate a wide range of efforts by national and regional research and operational agencies, entraining a wide range of voluntary effort.</a:t>
            </a:r>
          </a:p>
          <a:p>
            <a:endParaRPr lang="en-US" altLang="en-US" sz="1000">
              <a:latin typeface="Arial" charset="0"/>
              <a:ea typeface="ＭＳ Ｐゴシック" charset="-128"/>
            </a:endParaRPr>
          </a:p>
          <a:p>
            <a:r>
              <a:rPr lang="en-US" altLang="en-US" sz="1000">
                <a:latin typeface="Arial" charset="0"/>
                <a:ea typeface="ＭＳ Ｐゴシック" charset="-128"/>
              </a:rPr>
              <a:t>Since the publication by IOC in 2012 of the Framework for Ocean Observing, a growing community has been working using the same interoperable language of developing observing requirements for societal benefit, identifying Essential Ocean Variables or EOVs based on feasibility and impact, coordinating ocean observing networks through standards and the sharing and promotion of best practices, developing readiness to observe new EOVs in a globally sustained way, and developing coordinated and interoperable data management streams that feed different information generation mechanisms.</a:t>
            </a: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EDDD79C-7031-5346-B9E6-558D1E1B571E}" type="slidenum">
              <a:rPr lang="en-US" altLang="en-US" sz="1200"/>
              <a:pPr/>
              <a:t>2</a:t>
            </a:fld>
            <a:endParaRPr lang="en-US" altLang="en-US" sz="1200"/>
          </a:p>
        </p:txBody>
      </p:sp>
    </p:spTree>
    <p:extLst>
      <p:ext uri="{BB962C8B-B14F-4D97-AF65-F5344CB8AC3E}">
        <p14:creationId xmlns:p14="http://schemas.microsoft.com/office/powerpoint/2010/main" val="407754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ChangeArrowheads="1" noTextEdit="1"/>
          </p:cNvSpPr>
          <p:nvPr>
            <p:ph type="sldImg"/>
          </p:nvPr>
        </p:nvSpPr>
        <p:spPr>
          <a:ln/>
        </p:spPr>
      </p:sp>
      <p:sp>
        <p:nvSpPr>
          <p:cNvPr id="22530"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x-none">
                <a:latin typeface="Arial" charset="0"/>
                <a:ea typeface="ＭＳ Ｐゴシック" charset="-128"/>
              </a:rPr>
              <a:t>Developing and public review between now and May.</a:t>
            </a:r>
          </a:p>
        </p:txBody>
      </p:sp>
      <p:sp>
        <p:nvSpPr>
          <p:cNvPr id="22531"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E76A60F-51FD-3542-BEBD-B2CCEB8CC765}" type="slidenum">
              <a:rPr lang="en-US" altLang="en-US"/>
              <a:pPr/>
              <a:t>3</a:t>
            </a:fld>
            <a:endParaRPr lang="en-US" altLang="en-US"/>
          </a:p>
        </p:txBody>
      </p:sp>
    </p:spTree>
    <p:extLst>
      <p:ext uri="{BB962C8B-B14F-4D97-AF65-F5344CB8AC3E}">
        <p14:creationId xmlns:p14="http://schemas.microsoft.com/office/powerpoint/2010/main" val="1032966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Shape 81"/>
          <p:cNvSpPr txBox="1">
            <a:spLocks noGrp="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25" tIns="91425" rIns="91425" bIns="91425" anchor="ctr"/>
          <a:lstStyle/>
          <a:p>
            <a:pPr>
              <a:spcBef>
                <a:spcPct val="0"/>
              </a:spcBef>
            </a:pPr>
            <a:endParaRPr lang="x-none" altLang="x-none">
              <a:latin typeface="Arial" charset="0"/>
              <a:ea typeface="ＭＳ Ｐゴシック" charset="-128"/>
            </a:endParaRPr>
          </a:p>
        </p:txBody>
      </p:sp>
      <p:sp>
        <p:nvSpPr>
          <p:cNvPr id="53250" name="Shape 82"/>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57377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764320-C8CE-3D44-918B-6A6D8B336FE5}" type="slidenum">
              <a:rPr lang="fr-FR" smtClean="0"/>
              <a:t>8</a:t>
            </a:fld>
            <a:endParaRPr lang="fr-FR"/>
          </a:p>
        </p:txBody>
      </p:sp>
    </p:spTree>
    <p:extLst>
      <p:ext uri="{BB962C8B-B14F-4D97-AF65-F5344CB8AC3E}">
        <p14:creationId xmlns:p14="http://schemas.microsoft.com/office/powerpoint/2010/main" val="1477713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1" Type="http://schemas.openxmlformats.org/officeDocument/2006/relationships/image" Target="../media/image27.png"/><Relationship Id="rId12" Type="http://schemas.openxmlformats.org/officeDocument/2006/relationships/image" Target="../media/image28.png"/><Relationship Id="rId13"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image" Target="../media/image18.emf"/><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image" Target="../media/image18.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NULL"/><Relationship Id="rId5" Type="http://schemas.openxmlformats.org/officeDocument/2006/relationships/image" Target="../media/image16.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65650" y="2628900"/>
            <a:ext cx="10287000" cy="3416320"/>
          </a:xfrm>
          <a:prstGeom prst="rect">
            <a:avLst/>
          </a:prstGeom>
          <a:noFill/>
        </p:spPr>
        <p:txBody>
          <a:bodyPr wrap="square" rtlCol="0">
            <a:spAutoFit/>
          </a:bodyPr>
          <a:lstStyle/>
          <a:p>
            <a:pPr algn="ctr"/>
            <a:r>
              <a:rPr lang="en-US" sz="5400" b="1" dirty="0" smtClean="0"/>
              <a:t>Goal (of the discussion) will </a:t>
            </a:r>
            <a:r>
              <a:rPr lang="en-US" sz="5400" b="1" dirty="0"/>
              <a:t>be to develop implementation actions that can reinforce regional and national development of GOOS</a:t>
            </a:r>
            <a:r>
              <a:rPr lang="en-US" sz="5400" b="1" dirty="0"/>
              <a:t> </a:t>
            </a:r>
          </a:p>
        </p:txBody>
      </p:sp>
    </p:spTree>
    <p:extLst>
      <p:ext uri="{BB962C8B-B14F-4D97-AF65-F5344CB8AC3E}">
        <p14:creationId xmlns:p14="http://schemas.microsoft.com/office/powerpoint/2010/main" val="901629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603483" y="2113995"/>
            <a:ext cx="17068585" cy="25382"/>
          </a:xfrm>
          <a:custGeom>
            <a:avLst/>
            <a:gdLst>
              <a:gd name="connsiteX0" fmla="*/ 6350 w 17080446"/>
              <a:gd name="connsiteY0" fmla="*/ 6350 h 25400"/>
              <a:gd name="connsiteX1" fmla="*/ 17074096 w 17080446"/>
              <a:gd name="connsiteY1" fmla="*/ 6350 h 25400"/>
            </a:gdLst>
            <a:ahLst/>
            <a:cxnLst>
              <a:cxn ang="0">
                <a:pos x="connsiteX0" y="connsiteY0"/>
              </a:cxn>
              <a:cxn ang="1">
                <a:pos x="connsiteX1" y="connsiteY1"/>
              </a:cxn>
            </a:cxnLst>
            <a:rect l="l" t="t" r="r" b="b"/>
            <a:pathLst>
              <a:path w="17080446" h="25400">
                <a:moveTo>
                  <a:pt x="6350" y="6350"/>
                </a:moveTo>
                <a:lnTo>
                  <a:pt x="17074096" y="6350"/>
                </a:lnTo>
              </a:path>
            </a:pathLst>
          </a:custGeom>
          <a:ln w="12700">
            <a:solidFill>
              <a:srgbClr val="6F9ED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899"/>
          </a:p>
        </p:txBody>
      </p:sp>
      <p:sp>
        <p:nvSpPr>
          <p:cNvPr id="3" name="TextBox 1"/>
          <p:cNvSpPr txBox="1"/>
          <p:nvPr/>
        </p:nvSpPr>
        <p:spPr>
          <a:xfrm>
            <a:off x="6056208" y="650823"/>
            <a:ext cx="5947141" cy="1520929"/>
          </a:xfrm>
          <a:prstGeom prst="rect">
            <a:avLst/>
          </a:prstGeom>
          <a:noFill/>
        </p:spPr>
        <p:txBody>
          <a:bodyPr wrap="none" lIns="0" tIns="0" rIns="0" rtlCol="0">
            <a:spAutoFit/>
          </a:bodyPr>
          <a:lstStyle/>
          <a:p>
            <a:pPr algn="ctr">
              <a:lnSpc>
                <a:spcPts val="11492"/>
              </a:lnSpc>
            </a:pPr>
            <a:r>
              <a:rPr lang="en-US" altLang="zh-CN" sz="7195" spc="600" dirty="0">
                <a:solidFill>
                  <a:srgbClr val="6F9ED0"/>
                </a:solidFill>
                <a:latin typeface="Myriad Pro" pitchFamily="18" charset="0"/>
                <a:cs typeface="Myriad Pro" pitchFamily="18" charset="0"/>
              </a:rPr>
              <a:t>Global Portal</a:t>
            </a:r>
          </a:p>
        </p:txBody>
      </p:sp>
      <p:sp>
        <p:nvSpPr>
          <p:cNvPr id="4" name="Freeform 3"/>
          <p:cNvSpPr/>
          <p:nvPr/>
        </p:nvSpPr>
        <p:spPr>
          <a:xfrm>
            <a:off x="6345" y="9498276"/>
            <a:ext cx="18261250" cy="776852"/>
          </a:xfrm>
          <a:custGeom>
            <a:avLst/>
            <a:gdLst>
              <a:gd name="connsiteX0" fmla="*/ 0 w 18273940"/>
              <a:gd name="connsiteY0" fmla="*/ 0 h 777392"/>
              <a:gd name="connsiteX1" fmla="*/ 18273940 w 18273940"/>
              <a:gd name="connsiteY1" fmla="*/ 0 h 777392"/>
              <a:gd name="connsiteX2" fmla="*/ 18273940 w 18273940"/>
              <a:gd name="connsiteY2" fmla="*/ 777392 h 777392"/>
              <a:gd name="connsiteX3" fmla="*/ 0 w 18273940"/>
              <a:gd name="connsiteY3" fmla="*/ 777392 h 777392"/>
              <a:gd name="connsiteX4" fmla="*/ 0 w 18273940"/>
              <a:gd name="connsiteY4" fmla="*/ 0 h 77739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273940" h="777392">
                <a:moveTo>
                  <a:pt x="0" y="0"/>
                </a:moveTo>
                <a:lnTo>
                  <a:pt x="18273940" y="0"/>
                </a:lnTo>
                <a:lnTo>
                  <a:pt x="18273940" y="777392"/>
                </a:lnTo>
                <a:lnTo>
                  <a:pt x="0" y="777392"/>
                </a:lnTo>
                <a:lnTo>
                  <a:pt x="0" y="0"/>
                </a:lnTo>
              </a:path>
            </a:pathLst>
          </a:custGeom>
          <a:solidFill>
            <a:srgbClr val="EBEB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99"/>
          </a:p>
        </p:txBody>
      </p:sp>
      <p:pic>
        <p:nvPicPr>
          <p:cNvPr id="5" name="Afbeelding 31"/>
          <p:cNvPicPr>
            <a:picLocks noChangeAspect="1"/>
          </p:cNvPicPr>
          <p:nvPr/>
        </p:nvPicPr>
        <p:blipFill>
          <a:blip r:embed="rId2"/>
          <a:stretch>
            <a:fillRect/>
          </a:stretch>
        </p:blipFill>
        <p:spPr>
          <a:xfrm>
            <a:off x="609177" y="9534648"/>
            <a:ext cx="2297104" cy="748780"/>
          </a:xfrm>
          <a:prstGeom prst="rect">
            <a:avLst/>
          </a:prstGeom>
        </p:spPr>
      </p:pic>
      <p:sp>
        <p:nvSpPr>
          <p:cNvPr id="6" name="TextBox 1"/>
          <p:cNvSpPr txBox="1"/>
          <p:nvPr/>
        </p:nvSpPr>
        <p:spPr>
          <a:xfrm>
            <a:off x="12695318" y="9775782"/>
            <a:ext cx="4042389" cy="353943"/>
          </a:xfrm>
          <a:prstGeom prst="rect">
            <a:avLst/>
          </a:prstGeom>
          <a:noFill/>
        </p:spPr>
        <p:txBody>
          <a:bodyPr wrap="none" lIns="0" tIns="0" rIns="0" rtlCol="0">
            <a:spAutoFit/>
          </a:bodyPr>
          <a:lstStyle/>
          <a:p>
            <a:pPr>
              <a:lnSpc>
                <a:spcPts val="2398"/>
              </a:lnSpc>
            </a:pPr>
            <a:r>
              <a:rPr lang="en-US" altLang="zh-CN" sz="2097" dirty="0">
                <a:solidFill>
                  <a:srgbClr val="7F7F7F"/>
                </a:solidFill>
                <a:latin typeface="Myriad Pro"/>
                <a:cs typeface="Myriad Pro"/>
              </a:rPr>
              <a:t>eurogoos.eu</a:t>
            </a:r>
            <a:r>
              <a:rPr lang="en-US" altLang="zh-CN" sz="2097" dirty="0">
                <a:latin typeface="Myriad Pro"/>
                <a:cs typeface="Myriad Pro"/>
              </a:rPr>
              <a:t> </a:t>
            </a:r>
            <a:r>
              <a:rPr lang="en-US" altLang="zh-CN" sz="2097" dirty="0">
                <a:solidFill>
                  <a:srgbClr val="7F7F7F"/>
                </a:solidFill>
                <a:latin typeface="Myriad Pro"/>
                <a:cs typeface="Myriad Pro"/>
              </a:rPr>
              <a:t>|</a:t>
            </a:r>
            <a:r>
              <a:rPr lang="en-US" altLang="zh-CN" sz="2097" dirty="0">
                <a:latin typeface="Myriad Pro"/>
                <a:cs typeface="Myriad Pro"/>
              </a:rPr>
              <a:t> </a:t>
            </a:r>
            <a:r>
              <a:rPr lang="en-US" altLang="zh-CN" sz="2097" dirty="0">
                <a:solidFill>
                  <a:srgbClr val="7F7F7F"/>
                </a:solidFill>
                <a:latin typeface="Myriad Pro"/>
                <a:cs typeface="Myriad Pro"/>
              </a:rPr>
              <a:t>twitter.com/EuroGOOS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5960" y="2242380"/>
            <a:ext cx="11667630" cy="7292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llips 6"/>
          <p:cNvSpPr/>
          <p:nvPr/>
        </p:nvSpPr>
        <p:spPr>
          <a:xfrm>
            <a:off x="3807354" y="9027001"/>
            <a:ext cx="826833" cy="507647"/>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899"/>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959" y="2242381"/>
            <a:ext cx="11609432" cy="7255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llips 10"/>
          <p:cNvSpPr/>
          <p:nvPr/>
        </p:nvSpPr>
        <p:spPr>
          <a:xfrm>
            <a:off x="3807354" y="9027001"/>
            <a:ext cx="826833" cy="507647"/>
          </a:xfrm>
          <a:prstGeom prst="ellipse">
            <a:avLst/>
          </a:prstGeom>
          <a:no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899"/>
          </a:p>
        </p:txBody>
      </p:sp>
      <p:pic>
        <p:nvPicPr>
          <p:cNvPr id="12" name="Picture 17" descr="Bildresultat för meo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6224" y="2012300"/>
            <a:ext cx="1063009" cy="11733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42130" y="2516426"/>
            <a:ext cx="1748563" cy="913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1"/>
          <p:cNvPicPr>
            <a:picLocks noChangeAspect="1" noChangeArrowheads="1"/>
          </p:cNvPicPr>
          <p:nvPr/>
        </p:nvPicPr>
        <p:blipFill rotWithShape="1">
          <a:blip r:embed="rId7">
            <a:extLst>
              <a:ext uri="{28A0092B-C50C-407E-A947-70E740481C1C}">
                <a14:useLocalDpi xmlns:a14="http://schemas.microsoft.com/office/drawing/2010/main" val="0"/>
              </a:ext>
            </a:extLst>
          </a:blip>
          <a:srcRect l="8255" b="12553"/>
          <a:stretch/>
        </p:blipFill>
        <p:spPr bwMode="auto">
          <a:xfrm>
            <a:off x="1187843" y="3331515"/>
            <a:ext cx="1236759" cy="129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2"/>
          <p:cNvPicPr>
            <a:picLocks noChangeAspect="1" noChangeArrowheads="1"/>
          </p:cNvPicPr>
          <p:nvPr/>
        </p:nvPicPr>
        <p:blipFill rotWithShape="1">
          <a:blip r:embed="rId8">
            <a:extLst>
              <a:ext uri="{28A0092B-C50C-407E-A947-70E740481C1C}">
                <a14:useLocalDpi xmlns:a14="http://schemas.microsoft.com/office/drawing/2010/main" val="0"/>
              </a:ext>
            </a:extLst>
          </a:blip>
          <a:srcRect r="63789"/>
          <a:stretch/>
        </p:blipFill>
        <p:spPr bwMode="auto">
          <a:xfrm>
            <a:off x="782183" y="4848362"/>
            <a:ext cx="1845653" cy="592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4"/>
          <p:cNvPicPr>
            <a:picLocks noChangeAspect="1" noChangeArrowheads="1"/>
          </p:cNvPicPr>
          <p:nvPr/>
        </p:nvPicPr>
        <p:blipFill rotWithShape="1">
          <a:blip r:embed="rId9">
            <a:extLst>
              <a:ext uri="{28A0092B-C50C-407E-A947-70E740481C1C}">
                <a14:useLocalDpi xmlns:a14="http://schemas.microsoft.com/office/drawing/2010/main" val="0"/>
              </a:ext>
            </a:extLst>
          </a:blip>
          <a:srcRect b="9596"/>
          <a:stretch/>
        </p:blipFill>
        <p:spPr bwMode="auto">
          <a:xfrm>
            <a:off x="985417" y="5676530"/>
            <a:ext cx="1439184" cy="10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9375" y="6962806"/>
            <a:ext cx="1056720" cy="1071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8793" y="8379751"/>
            <a:ext cx="1142206" cy="64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686299" y="4994538"/>
            <a:ext cx="1778352" cy="422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96165" y="3907110"/>
            <a:ext cx="2793647" cy="718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79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6345" y="9498276"/>
            <a:ext cx="18261250" cy="776852"/>
          </a:xfrm>
          <a:custGeom>
            <a:avLst/>
            <a:gdLst>
              <a:gd name="connsiteX0" fmla="*/ 0 w 18273940"/>
              <a:gd name="connsiteY0" fmla="*/ 0 h 777392"/>
              <a:gd name="connsiteX1" fmla="*/ 18273940 w 18273940"/>
              <a:gd name="connsiteY1" fmla="*/ 0 h 777392"/>
              <a:gd name="connsiteX2" fmla="*/ 18273940 w 18273940"/>
              <a:gd name="connsiteY2" fmla="*/ 777392 h 777392"/>
              <a:gd name="connsiteX3" fmla="*/ 0 w 18273940"/>
              <a:gd name="connsiteY3" fmla="*/ 777392 h 777392"/>
              <a:gd name="connsiteX4" fmla="*/ 0 w 18273940"/>
              <a:gd name="connsiteY4" fmla="*/ 0 h 77739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273940" h="777392">
                <a:moveTo>
                  <a:pt x="0" y="0"/>
                </a:moveTo>
                <a:lnTo>
                  <a:pt x="18273940" y="0"/>
                </a:lnTo>
                <a:lnTo>
                  <a:pt x="18273940" y="777392"/>
                </a:lnTo>
                <a:lnTo>
                  <a:pt x="0" y="777392"/>
                </a:lnTo>
                <a:lnTo>
                  <a:pt x="0" y="0"/>
                </a:lnTo>
              </a:path>
            </a:pathLst>
          </a:custGeom>
          <a:solidFill>
            <a:srgbClr val="EBEB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99"/>
          </a:p>
        </p:txBody>
      </p:sp>
      <p:pic>
        <p:nvPicPr>
          <p:cNvPr id="3" name="Afbeelding 31"/>
          <p:cNvPicPr>
            <a:picLocks noChangeAspect="1"/>
          </p:cNvPicPr>
          <p:nvPr/>
        </p:nvPicPr>
        <p:blipFill>
          <a:blip r:embed="rId2"/>
          <a:stretch>
            <a:fillRect/>
          </a:stretch>
        </p:blipFill>
        <p:spPr>
          <a:xfrm>
            <a:off x="609177" y="9534648"/>
            <a:ext cx="2297104" cy="748780"/>
          </a:xfrm>
          <a:prstGeom prst="rect">
            <a:avLst/>
          </a:prstGeom>
        </p:spPr>
      </p:pic>
      <p:sp>
        <p:nvSpPr>
          <p:cNvPr id="4" name="TextBox 1"/>
          <p:cNvSpPr txBox="1"/>
          <p:nvPr/>
        </p:nvSpPr>
        <p:spPr>
          <a:xfrm>
            <a:off x="12695318" y="9775782"/>
            <a:ext cx="4042389" cy="353943"/>
          </a:xfrm>
          <a:prstGeom prst="rect">
            <a:avLst/>
          </a:prstGeom>
          <a:noFill/>
        </p:spPr>
        <p:txBody>
          <a:bodyPr wrap="none" lIns="0" tIns="0" rIns="0" rtlCol="0">
            <a:spAutoFit/>
          </a:bodyPr>
          <a:lstStyle/>
          <a:p>
            <a:pPr>
              <a:lnSpc>
                <a:spcPts val="2398"/>
              </a:lnSpc>
            </a:pPr>
            <a:r>
              <a:rPr lang="en-US" altLang="zh-CN" sz="2097" dirty="0">
                <a:solidFill>
                  <a:srgbClr val="7F7F7F"/>
                </a:solidFill>
                <a:latin typeface="Myriad Pro"/>
                <a:cs typeface="Myriad Pro"/>
              </a:rPr>
              <a:t>eurogoos.eu</a:t>
            </a:r>
            <a:r>
              <a:rPr lang="en-US" altLang="zh-CN" sz="2097" dirty="0">
                <a:latin typeface="Myriad Pro"/>
                <a:cs typeface="Myriad Pro"/>
              </a:rPr>
              <a:t> </a:t>
            </a:r>
            <a:r>
              <a:rPr lang="en-US" altLang="zh-CN" sz="2097" dirty="0">
                <a:solidFill>
                  <a:srgbClr val="7F7F7F"/>
                </a:solidFill>
                <a:latin typeface="Myriad Pro"/>
                <a:cs typeface="Myriad Pro"/>
              </a:rPr>
              <a:t>|</a:t>
            </a:r>
            <a:r>
              <a:rPr lang="en-US" altLang="zh-CN" sz="2097" dirty="0">
                <a:latin typeface="Myriad Pro"/>
                <a:cs typeface="Myriad Pro"/>
              </a:rPr>
              <a:t> </a:t>
            </a:r>
            <a:r>
              <a:rPr lang="en-US" altLang="zh-CN" sz="2097" dirty="0">
                <a:solidFill>
                  <a:srgbClr val="7F7F7F"/>
                </a:solidFill>
                <a:latin typeface="Myriad Pro"/>
                <a:cs typeface="Myriad Pro"/>
              </a:rPr>
              <a:t>twitter.com/EuroGOOS</a:t>
            </a:r>
          </a:p>
        </p:txBody>
      </p:sp>
      <p:sp>
        <p:nvSpPr>
          <p:cNvPr id="5" name="Freeform 3"/>
          <p:cNvSpPr/>
          <p:nvPr/>
        </p:nvSpPr>
        <p:spPr>
          <a:xfrm>
            <a:off x="603483" y="2113995"/>
            <a:ext cx="17068585" cy="25382"/>
          </a:xfrm>
          <a:custGeom>
            <a:avLst/>
            <a:gdLst>
              <a:gd name="connsiteX0" fmla="*/ 6350 w 17080446"/>
              <a:gd name="connsiteY0" fmla="*/ 6350 h 25400"/>
              <a:gd name="connsiteX1" fmla="*/ 17074096 w 17080446"/>
              <a:gd name="connsiteY1" fmla="*/ 6350 h 25400"/>
            </a:gdLst>
            <a:ahLst/>
            <a:cxnLst>
              <a:cxn ang="0">
                <a:pos x="connsiteX0" y="connsiteY0"/>
              </a:cxn>
              <a:cxn ang="1">
                <a:pos x="connsiteX1" y="connsiteY1"/>
              </a:cxn>
            </a:cxnLst>
            <a:rect l="l" t="t" r="r" b="b"/>
            <a:pathLst>
              <a:path w="17080446" h="25400">
                <a:moveTo>
                  <a:pt x="6350" y="6350"/>
                </a:moveTo>
                <a:lnTo>
                  <a:pt x="17074096" y="6350"/>
                </a:lnTo>
              </a:path>
            </a:pathLst>
          </a:custGeom>
          <a:ln w="12700">
            <a:solidFill>
              <a:srgbClr val="6F9ED0">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899"/>
          </a:p>
        </p:txBody>
      </p:sp>
      <p:sp>
        <p:nvSpPr>
          <p:cNvPr id="6" name="TextBox 1"/>
          <p:cNvSpPr txBox="1"/>
          <p:nvPr/>
        </p:nvSpPr>
        <p:spPr>
          <a:xfrm>
            <a:off x="2748410" y="650823"/>
            <a:ext cx="12562733" cy="1520929"/>
          </a:xfrm>
          <a:prstGeom prst="rect">
            <a:avLst/>
          </a:prstGeom>
          <a:noFill/>
        </p:spPr>
        <p:txBody>
          <a:bodyPr wrap="none" lIns="0" tIns="0" rIns="0" rtlCol="0">
            <a:spAutoFit/>
          </a:bodyPr>
          <a:lstStyle/>
          <a:p>
            <a:pPr algn="ctr">
              <a:lnSpc>
                <a:spcPts val="11492"/>
              </a:lnSpc>
            </a:pPr>
            <a:r>
              <a:rPr lang="en-US" altLang="zh-CN" sz="7195" spc="600" dirty="0">
                <a:solidFill>
                  <a:srgbClr val="6F9ED0"/>
                </a:solidFill>
                <a:latin typeface="Myriad Pro" pitchFamily="18" charset="0"/>
                <a:cs typeface="Myriad Pro" pitchFamily="18" charset="0"/>
              </a:rPr>
              <a:t>Global modelling inventory </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556" b="13077"/>
          <a:stretch/>
        </p:blipFill>
        <p:spPr bwMode="auto">
          <a:xfrm>
            <a:off x="1076996" y="2170696"/>
            <a:ext cx="16119952" cy="7102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8558" b="8470"/>
          <a:stretch/>
        </p:blipFill>
        <p:spPr bwMode="auto">
          <a:xfrm>
            <a:off x="1078664" y="2113993"/>
            <a:ext cx="16118283" cy="7519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8558" b="8799"/>
          <a:stretch/>
        </p:blipFill>
        <p:spPr bwMode="auto">
          <a:xfrm>
            <a:off x="1078662" y="2139377"/>
            <a:ext cx="16118283" cy="7489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954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background&#10;&#10;Description generated with high confidence">
            <a:extLst>
              <a:ext uri="{FF2B5EF4-FFF2-40B4-BE49-F238E27FC236}">
                <a16:creationId xmlns="" xmlns:a16="http://schemas.microsoft.com/office/drawing/2014/main" id="{38867CBA-A59E-468D-99AD-89C3BA036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650" y="-89367"/>
            <a:ext cx="14643131" cy="10376367"/>
          </a:xfrm>
          <a:prstGeom prst="rect">
            <a:avLst/>
          </a:prstGeom>
        </p:spPr>
      </p:pic>
      <p:sp>
        <p:nvSpPr>
          <p:cNvPr id="2" name="TextBox 1">
            <a:extLst>
              <a:ext uri="{FF2B5EF4-FFF2-40B4-BE49-F238E27FC236}">
                <a16:creationId xmlns="" xmlns:a16="http://schemas.microsoft.com/office/drawing/2014/main" id="{221D3854-88D6-4833-8016-44C5FA076E08}"/>
              </a:ext>
            </a:extLst>
          </p:cNvPr>
          <p:cNvSpPr txBox="1"/>
          <p:nvPr/>
        </p:nvSpPr>
        <p:spPr>
          <a:xfrm>
            <a:off x="209519" y="6210300"/>
            <a:ext cx="3213131" cy="3539430"/>
          </a:xfrm>
          <a:prstGeom prst="rect">
            <a:avLst/>
          </a:prstGeom>
          <a:noFill/>
        </p:spPr>
        <p:txBody>
          <a:bodyPr wrap="square" rtlCol="0">
            <a:spAutoFit/>
          </a:bodyPr>
          <a:lstStyle/>
          <a:p>
            <a:r>
              <a:rPr lang="en-US" sz="2800" dirty="0"/>
              <a:t>50% of national budgets for marine science in the EU are spent on operating and replacing marine infrastructure assets (GOSR, 2017) </a:t>
            </a:r>
            <a:endParaRPr lang="x-none" sz="2800" dirty="0"/>
          </a:p>
        </p:txBody>
      </p:sp>
    </p:spTree>
    <p:extLst>
      <p:ext uri="{BB962C8B-B14F-4D97-AF65-F5344CB8AC3E}">
        <p14:creationId xmlns:p14="http://schemas.microsoft.com/office/powerpoint/2010/main" val="1797475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generated with high confidence">
            <a:extLst>
              <a:ext uri="{FF2B5EF4-FFF2-40B4-BE49-F238E27FC236}">
                <a16:creationId xmlns="" xmlns:a16="http://schemas.microsoft.com/office/drawing/2014/main" id="{F2438CB8-9BD5-4750-989B-1B0CF8CEE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050" y="10391"/>
            <a:ext cx="14508787" cy="10287000"/>
          </a:xfrm>
          <a:prstGeom prst="rect">
            <a:avLst/>
          </a:prstGeom>
        </p:spPr>
      </p:pic>
    </p:spTree>
    <p:extLst>
      <p:ext uri="{BB962C8B-B14F-4D97-AF65-F5344CB8AC3E}">
        <p14:creationId xmlns:p14="http://schemas.microsoft.com/office/powerpoint/2010/main" val="4042255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 xmlns:a16="http://schemas.microsoft.com/office/drawing/2014/main" id="{0A50E869-FEF2-4DDC-840A-06F82759E556}"/>
              </a:ext>
            </a:extLst>
          </p:cNvPr>
          <p:cNvSpPr/>
          <p:nvPr/>
        </p:nvSpPr>
        <p:spPr>
          <a:xfrm>
            <a:off x="680" y="9482953"/>
            <a:ext cx="18273940" cy="777392"/>
          </a:xfrm>
          <a:custGeom>
            <a:avLst/>
            <a:gdLst>
              <a:gd name="connsiteX0" fmla="*/ 0 w 18273940"/>
              <a:gd name="connsiteY0" fmla="*/ 0 h 777392"/>
              <a:gd name="connsiteX1" fmla="*/ 18273940 w 18273940"/>
              <a:gd name="connsiteY1" fmla="*/ 0 h 777392"/>
              <a:gd name="connsiteX2" fmla="*/ 18273940 w 18273940"/>
              <a:gd name="connsiteY2" fmla="*/ 777392 h 777392"/>
              <a:gd name="connsiteX3" fmla="*/ 0 w 18273940"/>
              <a:gd name="connsiteY3" fmla="*/ 777392 h 777392"/>
              <a:gd name="connsiteX4" fmla="*/ 0 w 18273940"/>
              <a:gd name="connsiteY4" fmla="*/ 0 h 77739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273940" h="777392">
                <a:moveTo>
                  <a:pt x="0" y="0"/>
                </a:moveTo>
                <a:lnTo>
                  <a:pt x="18273940" y="0"/>
                </a:lnTo>
                <a:lnTo>
                  <a:pt x="18273940" y="777392"/>
                </a:lnTo>
                <a:lnTo>
                  <a:pt x="0" y="777392"/>
                </a:lnTo>
                <a:lnTo>
                  <a:pt x="0" y="0"/>
                </a:lnTo>
              </a:path>
            </a:pathLst>
          </a:custGeom>
          <a:solidFill>
            <a:srgbClr val="EBEB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accent1">
                    <a:lumMod val="50000"/>
                  </a:schemeClr>
                </a:solidFill>
              </a:rPr>
              <a:t>  </a:t>
            </a:r>
            <a:r>
              <a:rPr lang="en-US" altLang="zh-CN" sz="2000" dirty="0">
                <a:solidFill>
                  <a:srgbClr val="0070C0"/>
                </a:solidFill>
              </a:rPr>
              <a:t>Dina Eparkhina, Patrick Gorringe, 9 April, EGU18, OS 2.4                                       </a:t>
            </a:r>
            <a:r>
              <a:rPr lang="en-US" altLang="zh-CN" sz="2000" b="1" dirty="0">
                <a:solidFill>
                  <a:srgbClr val="0070C0"/>
                </a:solidFill>
              </a:rPr>
              <a:t>www.eoos-ocean.eu                                    #EOOS</a:t>
            </a:r>
            <a:endParaRPr lang="zh-CN" altLang="en-US" b="1" dirty="0">
              <a:solidFill>
                <a:srgbClr val="0070C0"/>
              </a:solidFill>
            </a:endParaRPr>
          </a:p>
        </p:txBody>
      </p:sp>
      <p:pic>
        <p:nvPicPr>
          <p:cNvPr id="3" name="Content Placeholder 4">
            <a:extLst>
              <a:ext uri="{FF2B5EF4-FFF2-40B4-BE49-F238E27FC236}">
                <a16:creationId xmlns="" xmlns:a16="http://schemas.microsoft.com/office/drawing/2014/main" id="{C2EC98AF-3117-4F50-AC45-23404713B4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6929"/>
          <a:stretch/>
        </p:blipFill>
        <p:spPr>
          <a:xfrm>
            <a:off x="15919450" y="9567914"/>
            <a:ext cx="2171969" cy="630371"/>
          </a:xfrm>
          <a:prstGeom prst="rect">
            <a:avLst/>
          </a:prstGeom>
        </p:spPr>
      </p:pic>
      <p:sp>
        <p:nvSpPr>
          <p:cNvPr id="4" name="TextBox 3">
            <a:extLst>
              <a:ext uri="{FF2B5EF4-FFF2-40B4-BE49-F238E27FC236}">
                <a16:creationId xmlns="" xmlns:a16="http://schemas.microsoft.com/office/drawing/2014/main" id="{3571FE64-3151-4FEC-AC66-2399C4065A54}"/>
              </a:ext>
            </a:extLst>
          </p:cNvPr>
          <p:cNvSpPr txBox="1"/>
          <p:nvPr/>
        </p:nvSpPr>
        <p:spPr>
          <a:xfrm>
            <a:off x="847981" y="486370"/>
            <a:ext cx="5109091" cy="923330"/>
          </a:xfrm>
          <a:prstGeom prst="rect">
            <a:avLst/>
          </a:prstGeom>
          <a:noFill/>
        </p:spPr>
        <p:txBody>
          <a:bodyPr wrap="none" rtlCol="0">
            <a:spAutoFit/>
          </a:bodyPr>
          <a:lstStyle/>
          <a:p>
            <a:r>
              <a:rPr lang="en-US" sz="5400" b="1" dirty="0">
                <a:latin typeface="Arial Black" panose="020B0A04020102020204" pitchFamily="34" charset="0"/>
              </a:rPr>
              <a:t>Global needs</a:t>
            </a:r>
            <a:endParaRPr lang="x-none" sz="5400" b="1" dirty="0">
              <a:latin typeface="Arial Black" panose="020B0A04020102020204" pitchFamily="34" charset="0"/>
            </a:endParaRPr>
          </a:p>
        </p:txBody>
      </p:sp>
      <p:sp>
        <p:nvSpPr>
          <p:cNvPr id="5" name="TextBox 4">
            <a:extLst>
              <a:ext uri="{FF2B5EF4-FFF2-40B4-BE49-F238E27FC236}">
                <a16:creationId xmlns="" xmlns:a16="http://schemas.microsoft.com/office/drawing/2014/main" id="{3A2269C8-8F2C-4246-9815-73701AE7B899}"/>
              </a:ext>
            </a:extLst>
          </p:cNvPr>
          <p:cNvSpPr txBox="1"/>
          <p:nvPr/>
        </p:nvSpPr>
        <p:spPr>
          <a:xfrm>
            <a:off x="11347450" y="419100"/>
            <a:ext cx="6274410" cy="923330"/>
          </a:xfrm>
          <a:prstGeom prst="rect">
            <a:avLst/>
          </a:prstGeom>
          <a:noFill/>
        </p:spPr>
        <p:txBody>
          <a:bodyPr wrap="none" rtlCol="0">
            <a:spAutoFit/>
          </a:bodyPr>
          <a:lstStyle/>
          <a:p>
            <a:r>
              <a:rPr lang="en-US" sz="5400" b="1" dirty="0">
                <a:latin typeface="Arial Black" panose="020B0A04020102020204" pitchFamily="34" charset="0"/>
              </a:rPr>
              <a:t>European needs</a:t>
            </a:r>
            <a:endParaRPr lang="x-none" sz="5400" b="1" dirty="0">
              <a:latin typeface="Arial Black" panose="020B0A04020102020204" pitchFamily="34" charset="0"/>
            </a:endParaRPr>
          </a:p>
        </p:txBody>
      </p:sp>
      <p:sp>
        <p:nvSpPr>
          <p:cNvPr id="6" name="Rectangle 5">
            <a:extLst>
              <a:ext uri="{FF2B5EF4-FFF2-40B4-BE49-F238E27FC236}">
                <a16:creationId xmlns="" xmlns:a16="http://schemas.microsoft.com/office/drawing/2014/main" id="{FCFF8E6E-E473-40C0-A347-DB28963B9520}"/>
              </a:ext>
            </a:extLst>
          </p:cNvPr>
          <p:cNvSpPr/>
          <p:nvPr/>
        </p:nvSpPr>
        <p:spPr>
          <a:xfrm>
            <a:off x="450850" y="2400300"/>
            <a:ext cx="8686800" cy="5841279"/>
          </a:xfrm>
          <a:prstGeom prst="rect">
            <a:avLst/>
          </a:prstGeom>
        </p:spPr>
        <p:txBody>
          <a:bodyPr wrap="square">
            <a:spAutoFit/>
          </a:bodyPr>
          <a:lstStyle/>
          <a:p>
            <a:pPr>
              <a:lnSpc>
                <a:spcPct val="150000"/>
              </a:lnSpc>
            </a:pPr>
            <a:r>
              <a:rPr lang="en-US" sz="2800" i="1" dirty="0">
                <a:solidFill>
                  <a:srgbClr val="3C3C3C"/>
                </a:solidFill>
                <a:latin typeface="Abadi" panose="020B0604020202020204" pitchFamily="34" charset="0"/>
              </a:rPr>
              <a:t>… a large part the global ocean observing system is supported by … small number of dedicated scientists, working together internationally and </a:t>
            </a:r>
            <a:r>
              <a:rPr lang="en-US" sz="2800" b="1" i="1" dirty="0">
                <a:solidFill>
                  <a:srgbClr val="3C3C3C"/>
                </a:solidFill>
                <a:latin typeface="Abadi" panose="020B0604020202020204" pitchFamily="34" charset="0"/>
              </a:rPr>
              <a:t>supporting long-term activities </a:t>
            </a:r>
            <a:r>
              <a:rPr lang="en-US" sz="2800" i="1" dirty="0">
                <a:solidFill>
                  <a:srgbClr val="3C3C3C"/>
                </a:solidFill>
                <a:latin typeface="Abadi" panose="020B0604020202020204" pitchFamily="34" charset="0"/>
              </a:rPr>
              <a:t>with an accumulation of </a:t>
            </a:r>
            <a:r>
              <a:rPr lang="en-US" sz="2800" b="1" i="1" dirty="0">
                <a:solidFill>
                  <a:srgbClr val="3C3C3C"/>
                </a:solidFill>
                <a:latin typeface="Abadi" panose="020B0604020202020204" pitchFamily="34" charset="0"/>
              </a:rPr>
              <a:t>short-term science and R&amp;D projects</a:t>
            </a:r>
            <a:r>
              <a:rPr lang="en-US" sz="2800" i="1" dirty="0">
                <a:solidFill>
                  <a:srgbClr val="3C3C3C"/>
                </a:solidFill>
                <a:latin typeface="Abadi" panose="020B0604020202020204" pitchFamily="34" charset="0"/>
              </a:rPr>
              <a:t>, meaning that the system </a:t>
            </a:r>
            <a:r>
              <a:rPr lang="en-US" sz="2800" b="1" i="1" dirty="0">
                <a:solidFill>
                  <a:srgbClr val="3C3C3C"/>
                </a:solidFill>
                <a:latin typeface="Abadi" panose="020B0604020202020204" pitchFamily="34" charset="0"/>
              </a:rPr>
              <a:t>does not have much funding resilience</a:t>
            </a:r>
            <a:r>
              <a:rPr lang="en-US" sz="2800" i="1" dirty="0">
                <a:solidFill>
                  <a:srgbClr val="3C3C3C"/>
                </a:solidFill>
                <a:latin typeface="Abadi" panose="020B0604020202020204" pitchFamily="34" charset="0"/>
              </a:rPr>
              <a:t>—and no basis on which to continue to build and enhance it. </a:t>
            </a:r>
          </a:p>
          <a:p>
            <a:pPr>
              <a:lnSpc>
                <a:spcPct val="150000"/>
              </a:lnSpc>
            </a:pPr>
            <a:endParaRPr lang="en-US" sz="2800" dirty="0">
              <a:solidFill>
                <a:srgbClr val="3C3C3C"/>
              </a:solidFill>
              <a:latin typeface="Abadi" panose="020B0604020202020204" pitchFamily="34" charset="0"/>
            </a:endParaRPr>
          </a:p>
          <a:p>
            <a:pPr>
              <a:lnSpc>
                <a:spcPct val="150000"/>
              </a:lnSpc>
            </a:pPr>
            <a:r>
              <a:rPr lang="en-US" sz="2800" dirty="0">
                <a:solidFill>
                  <a:srgbClr val="3C3C3C"/>
                </a:solidFill>
                <a:latin typeface="Abadi" panose="020B0604020202020204" pitchFamily="34" charset="0"/>
              </a:rPr>
              <a:t>Newsweek, opinion piece by Ed Hill, NOC, 6 April 2018</a:t>
            </a:r>
            <a:endParaRPr lang="en-US" sz="2800" b="0" i="0" dirty="0">
              <a:solidFill>
                <a:srgbClr val="3C3C3C"/>
              </a:solidFill>
              <a:effectLst/>
              <a:latin typeface="Abadi" panose="020B0604020202020204" pitchFamily="34" charset="0"/>
            </a:endParaRPr>
          </a:p>
        </p:txBody>
      </p:sp>
      <p:pic>
        <p:nvPicPr>
          <p:cNvPr id="12" name="Picture 11" descr="A close up of a logo&#10;&#10;Description generated with high confidence">
            <a:extLst>
              <a:ext uri="{FF2B5EF4-FFF2-40B4-BE49-F238E27FC236}">
                <a16:creationId xmlns="" xmlns:a16="http://schemas.microsoft.com/office/drawing/2014/main" id="{42D92373-BB26-45B5-A701-1747FA74009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0720460" cy="4875217"/>
          </a:xfrm>
          <a:prstGeom prst="rect">
            <a:avLst/>
          </a:prstGeom>
        </p:spPr>
      </p:pic>
      <p:pic>
        <p:nvPicPr>
          <p:cNvPr id="14" name="Picture 13">
            <a:extLst>
              <a:ext uri="{FF2B5EF4-FFF2-40B4-BE49-F238E27FC236}">
                <a16:creationId xmlns="" xmlns:a16="http://schemas.microsoft.com/office/drawing/2014/main" id="{56FBCBD7-F43E-4B45-842C-F6401E0D741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5660" y="2234177"/>
            <a:ext cx="10413759" cy="6173524"/>
          </a:xfrm>
          <a:prstGeom prst="rect">
            <a:avLst/>
          </a:prstGeom>
        </p:spPr>
      </p:pic>
      <p:pic>
        <p:nvPicPr>
          <p:cNvPr id="16" name="Picture 15" descr="A picture containing sky&#10;&#10;Description generated with very high confidence">
            <a:extLst>
              <a:ext uri="{FF2B5EF4-FFF2-40B4-BE49-F238E27FC236}">
                <a16:creationId xmlns="" xmlns:a16="http://schemas.microsoft.com/office/drawing/2014/main" id="{544FC47D-3A4A-4661-AAFB-92F05F3F11C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243" r="4430"/>
          <a:stretch/>
        </p:blipFill>
        <p:spPr>
          <a:xfrm>
            <a:off x="175659" y="2234177"/>
            <a:ext cx="17915759" cy="6853351"/>
          </a:xfrm>
          <a:prstGeom prst="rect">
            <a:avLst/>
          </a:prstGeom>
        </p:spPr>
      </p:pic>
    </p:spTree>
    <p:extLst>
      <p:ext uri="{BB962C8B-B14F-4D97-AF65-F5344CB8AC3E}">
        <p14:creationId xmlns:p14="http://schemas.microsoft.com/office/powerpoint/2010/main" val="84610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txBox="1">
            <a:spLocks noChangeArrowheads="1"/>
          </p:cNvSpPr>
          <p:nvPr/>
        </p:nvSpPr>
        <p:spPr bwMode="auto">
          <a:xfrm>
            <a:off x="489035" y="396652"/>
            <a:ext cx="11650504" cy="1142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3357" tIns="61679" rIns="123357" bIns="61679" anchor="ctr"/>
          <a:lstStyle/>
          <a:p>
            <a:r>
              <a:rPr lang="en-US" altLang="en-US" sz="2698" dirty="0">
                <a:solidFill>
                  <a:schemeClr val="tx2"/>
                </a:solidFill>
              </a:rPr>
              <a:t>Framework for Ocean Observing</a:t>
            </a:r>
            <a:r>
              <a:rPr lang="en-US" altLang="en-US" sz="2698" b="1" dirty="0">
                <a:solidFill>
                  <a:schemeClr val="tx2"/>
                </a:solidFill>
              </a:rPr>
              <a:t/>
            </a:r>
            <a:br>
              <a:rPr lang="en-US" altLang="en-US" sz="2698" b="1" dirty="0">
                <a:solidFill>
                  <a:schemeClr val="tx2"/>
                </a:solidFill>
              </a:rPr>
            </a:br>
            <a:r>
              <a:rPr lang="en-US" altLang="en-US" sz="4347" b="1" dirty="0">
                <a:solidFill>
                  <a:schemeClr val="tx2"/>
                </a:solidFill>
              </a:rPr>
              <a:t>A systems approach</a:t>
            </a:r>
          </a:p>
        </p:txBody>
      </p:sp>
      <p:pic>
        <p:nvPicPr>
          <p:cNvPr id="19458" name="Picture 1" descr="FOO_cove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73795" y="298643"/>
            <a:ext cx="2267756" cy="32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Framework systems 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8768" y="1724367"/>
            <a:ext cx="9494589" cy="7878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10"/>
          <p:cNvGrpSpPr/>
          <p:nvPr/>
        </p:nvGrpSpPr>
        <p:grpSpPr>
          <a:xfrm>
            <a:off x="561159" y="3018472"/>
            <a:ext cx="3858257" cy="809371"/>
            <a:chOff x="-895437" y="-939774"/>
            <a:chExt cx="3429000" cy="2286000"/>
          </a:xfrm>
        </p:grpSpPr>
        <p:sp>
          <p:nvSpPr>
            <p:cNvPr id="12" name="Rounded Rectangle 11"/>
            <p:cNvSpPr/>
            <p:nvPr/>
          </p:nvSpPr>
          <p:spPr>
            <a:xfrm>
              <a:off x="-895437" y="-939774"/>
              <a:ext cx="3429000" cy="2286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98"/>
            </a:p>
          </p:txBody>
        </p:sp>
        <p:sp>
          <p:nvSpPr>
            <p:cNvPr id="13" name="TextBox 12"/>
            <p:cNvSpPr txBox="1"/>
            <p:nvPr/>
          </p:nvSpPr>
          <p:spPr>
            <a:xfrm>
              <a:off x="-670674" y="-420751"/>
              <a:ext cx="2743200" cy="1433421"/>
            </a:xfrm>
            <a:prstGeom prst="rect">
              <a:avLst/>
            </a:prstGeom>
            <a:noFill/>
          </p:spPr>
          <p:txBody>
            <a:bodyPr wrap="square" rtlCol="0">
              <a:spAutoFit/>
            </a:bodyPr>
            <a:lstStyle/>
            <a:p>
              <a:pPr algn="ctr"/>
              <a:r>
                <a:rPr lang="en-US" sz="2698" b="1" dirty="0">
                  <a:solidFill>
                    <a:schemeClr val="bg1"/>
                  </a:solidFill>
                </a:rPr>
                <a:t>Policy context</a:t>
              </a:r>
            </a:p>
          </p:txBody>
        </p:sp>
      </p:grpSp>
      <p:grpSp>
        <p:nvGrpSpPr>
          <p:cNvPr id="14" name="Group 13"/>
          <p:cNvGrpSpPr/>
          <p:nvPr/>
        </p:nvGrpSpPr>
        <p:grpSpPr>
          <a:xfrm>
            <a:off x="670341" y="2179837"/>
            <a:ext cx="3858257" cy="739847"/>
            <a:chOff x="-895437" y="-939774"/>
            <a:chExt cx="3429000" cy="2286000"/>
          </a:xfrm>
        </p:grpSpPr>
        <p:sp>
          <p:nvSpPr>
            <p:cNvPr id="15" name="Rounded Rectangle 14"/>
            <p:cNvSpPr/>
            <p:nvPr/>
          </p:nvSpPr>
          <p:spPr>
            <a:xfrm>
              <a:off x="-895437" y="-939774"/>
              <a:ext cx="3429000" cy="2286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98"/>
            </a:p>
          </p:txBody>
        </p:sp>
        <p:sp>
          <p:nvSpPr>
            <p:cNvPr id="16" name="TextBox 15"/>
            <p:cNvSpPr txBox="1"/>
            <p:nvPr/>
          </p:nvSpPr>
          <p:spPr>
            <a:xfrm>
              <a:off x="-670674" y="-420748"/>
              <a:ext cx="2743200" cy="1568122"/>
            </a:xfrm>
            <a:prstGeom prst="rect">
              <a:avLst/>
            </a:prstGeom>
            <a:noFill/>
          </p:spPr>
          <p:txBody>
            <a:bodyPr wrap="square" rtlCol="0">
              <a:spAutoFit/>
            </a:bodyPr>
            <a:lstStyle/>
            <a:p>
              <a:pPr algn="ctr"/>
              <a:r>
                <a:rPr lang="en-US" sz="2698" b="1" dirty="0">
                  <a:solidFill>
                    <a:schemeClr val="bg1"/>
                  </a:solidFill>
                </a:rPr>
                <a:t>   New technologies</a:t>
              </a:r>
            </a:p>
          </p:txBody>
        </p:sp>
      </p:grpSp>
      <p:grpSp>
        <p:nvGrpSpPr>
          <p:cNvPr id="17" name="Group 16"/>
          <p:cNvGrpSpPr/>
          <p:nvPr/>
        </p:nvGrpSpPr>
        <p:grpSpPr>
          <a:xfrm>
            <a:off x="7658536" y="2201842"/>
            <a:ext cx="3858257" cy="710051"/>
            <a:chOff x="-895437" y="-939774"/>
            <a:chExt cx="3429000" cy="2286000"/>
          </a:xfrm>
        </p:grpSpPr>
        <p:sp>
          <p:nvSpPr>
            <p:cNvPr id="18" name="Rounded Rectangle 17"/>
            <p:cNvSpPr/>
            <p:nvPr/>
          </p:nvSpPr>
          <p:spPr>
            <a:xfrm>
              <a:off x="-895437" y="-939774"/>
              <a:ext cx="3429000" cy="2286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98"/>
            </a:p>
          </p:txBody>
        </p:sp>
        <p:sp>
          <p:nvSpPr>
            <p:cNvPr id="19" name="TextBox 18"/>
            <p:cNvSpPr txBox="1"/>
            <p:nvPr/>
          </p:nvSpPr>
          <p:spPr>
            <a:xfrm>
              <a:off x="-670674" y="-420751"/>
              <a:ext cx="2743200" cy="1633926"/>
            </a:xfrm>
            <a:prstGeom prst="rect">
              <a:avLst/>
            </a:prstGeom>
            <a:noFill/>
          </p:spPr>
          <p:txBody>
            <a:bodyPr wrap="square" rtlCol="0">
              <a:spAutoFit/>
            </a:bodyPr>
            <a:lstStyle/>
            <a:p>
              <a:pPr algn="ctr"/>
              <a:r>
                <a:rPr lang="en-US" sz="2698" b="1" dirty="0">
                  <a:solidFill>
                    <a:schemeClr val="bg1"/>
                  </a:solidFill>
                </a:rPr>
                <a:t>Societal questions</a:t>
              </a:r>
            </a:p>
          </p:txBody>
        </p:sp>
      </p:grpSp>
      <p:grpSp>
        <p:nvGrpSpPr>
          <p:cNvPr id="20" name="Group 19"/>
          <p:cNvGrpSpPr/>
          <p:nvPr/>
        </p:nvGrpSpPr>
        <p:grpSpPr>
          <a:xfrm>
            <a:off x="11649686" y="3527235"/>
            <a:ext cx="2547202" cy="710051"/>
            <a:chOff x="-895437" y="-939774"/>
            <a:chExt cx="3429000" cy="2286000"/>
          </a:xfrm>
        </p:grpSpPr>
        <p:sp>
          <p:nvSpPr>
            <p:cNvPr id="21" name="Rounded Rectangle 20"/>
            <p:cNvSpPr/>
            <p:nvPr/>
          </p:nvSpPr>
          <p:spPr>
            <a:xfrm>
              <a:off x="-895437" y="-939774"/>
              <a:ext cx="3429000" cy="2286000"/>
            </a:xfrm>
            <a:prstGeom prst="roundRect">
              <a:avLst/>
            </a:prstGeom>
            <a:gradFill>
              <a:gsLst>
                <a:gs pos="0">
                  <a:srgbClr val="FFFF00"/>
                </a:gs>
                <a:gs pos="50000">
                  <a:srgbClr val="FFFF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98"/>
            </a:p>
          </p:txBody>
        </p:sp>
        <p:sp>
          <p:nvSpPr>
            <p:cNvPr id="22" name="TextBox 21"/>
            <p:cNvSpPr txBox="1"/>
            <p:nvPr/>
          </p:nvSpPr>
          <p:spPr>
            <a:xfrm>
              <a:off x="-670674" y="-420751"/>
              <a:ext cx="2743201" cy="1633925"/>
            </a:xfrm>
            <a:prstGeom prst="rect">
              <a:avLst/>
            </a:prstGeom>
            <a:noFill/>
          </p:spPr>
          <p:txBody>
            <a:bodyPr wrap="square" rtlCol="0">
              <a:spAutoFit/>
            </a:bodyPr>
            <a:lstStyle/>
            <a:p>
              <a:pPr algn="ctr"/>
              <a:r>
                <a:rPr lang="en-US" sz="2698" b="1" dirty="0">
                  <a:solidFill>
                    <a:schemeClr val="accent1">
                      <a:lumMod val="75000"/>
                    </a:schemeClr>
                  </a:solidFill>
                </a:rPr>
                <a:t>  RT Services</a:t>
              </a:r>
            </a:p>
          </p:txBody>
        </p:sp>
      </p:grpSp>
      <p:grpSp>
        <p:nvGrpSpPr>
          <p:cNvPr id="23" name="Group 22"/>
          <p:cNvGrpSpPr/>
          <p:nvPr/>
        </p:nvGrpSpPr>
        <p:grpSpPr>
          <a:xfrm>
            <a:off x="9113626" y="3527235"/>
            <a:ext cx="2547202" cy="710051"/>
            <a:chOff x="-895437" y="-939774"/>
            <a:chExt cx="3429000" cy="2286000"/>
          </a:xfrm>
        </p:grpSpPr>
        <p:sp>
          <p:nvSpPr>
            <p:cNvPr id="24" name="Rounded Rectangle 23"/>
            <p:cNvSpPr/>
            <p:nvPr/>
          </p:nvSpPr>
          <p:spPr>
            <a:xfrm>
              <a:off x="-895437" y="-939774"/>
              <a:ext cx="3429000" cy="2286000"/>
            </a:xfrm>
            <a:prstGeom prst="roundRect">
              <a:avLst/>
            </a:prstGeom>
            <a:gradFill>
              <a:gsLst>
                <a:gs pos="0">
                  <a:srgbClr val="FFFF00"/>
                </a:gs>
                <a:gs pos="50000">
                  <a:srgbClr val="FFFF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98"/>
            </a:p>
          </p:txBody>
        </p:sp>
        <p:sp>
          <p:nvSpPr>
            <p:cNvPr id="25" name="TextBox 24"/>
            <p:cNvSpPr txBox="1"/>
            <p:nvPr/>
          </p:nvSpPr>
          <p:spPr>
            <a:xfrm>
              <a:off x="-670674" y="-420751"/>
              <a:ext cx="2743201" cy="1633925"/>
            </a:xfrm>
            <a:prstGeom prst="rect">
              <a:avLst/>
            </a:prstGeom>
            <a:noFill/>
          </p:spPr>
          <p:txBody>
            <a:bodyPr wrap="square" rtlCol="0">
              <a:spAutoFit/>
            </a:bodyPr>
            <a:lstStyle/>
            <a:p>
              <a:pPr algn="ctr"/>
              <a:r>
                <a:rPr lang="en-US" sz="2698" b="1" dirty="0">
                  <a:solidFill>
                    <a:schemeClr val="accent1">
                      <a:lumMod val="75000"/>
                    </a:schemeClr>
                  </a:solidFill>
                </a:rPr>
                <a:t>  Climate</a:t>
              </a:r>
            </a:p>
          </p:txBody>
        </p:sp>
      </p:grpSp>
      <p:grpSp>
        <p:nvGrpSpPr>
          <p:cNvPr id="26" name="Group 25"/>
          <p:cNvGrpSpPr/>
          <p:nvPr/>
        </p:nvGrpSpPr>
        <p:grpSpPr>
          <a:xfrm>
            <a:off x="6142533" y="3511097"/>
            <a:ext cx="2971093" cy="710050"/>
            <a:chOff x="-3693623" y="-910457"/>
            <a:chExt cx="3429000" cy="2285999"/>
          </a:xfrm>
        </p:grpSpPr>
        <p:sp>
          <p:nvSpPr>
            <p:cNvPr id="27" name="Rounded Rectangle 26"/>
            <p:cNvSpPr/>
            <p:nvPr/>
          </p:nvSpPr>
          <p:spPr>
            <a:xfrm>
              <a:off x="-3693623" y="-910457"/>
              <a:ext cx="3429000" cy="2285999"/>
            </a:xfrm>
            <a:prstGeom prst="roundRect">
              <a:avLst/>
            </a:prstGeom>
            <a:gradFill>
              <a:gsLst>
                <a:gs pos="0">
                  <a:srgbClr val="FFFF00"/>
                </a:gs>
                <a:gs pos="50000">
                  <a:srgbClr val="FFFF00"/>
                </a:gs>
                <a:gs pos="100000">
                  <a:srgbClr val="FFFF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98"/>
            </a:p>
          </p:txBody>
        </p:sp>
        <p:sp>
          <p:nvSpPr>
            <p:cNvPr id="28" name="TextBox 27"/>
            <p:cNvSpPr txBox="1"/>
            <p:nvPr/>
          </p:nvSpPr>
          <p:spPr>
            <a:xfrm>
              <a:off x="-3315572" y="-598031"/>
              <a:ext cx="2743202" cy="1633926"/>
            </a:xfrm>
            <a:prstGeom prst="rect">
              <a:avLst/>
            </a:prstGeom>
            <a:noFill/>
          </p:spPr>
          <p:txBody>
            <a:bodyPr wrap="square" rtlCol="0">
              <a:spAutoFit/>
            </a:bodyPr>
            <a:lstStyle/>
            <a:p>
              <a:pPr algn="ctr"/>
              <a:r>
                <a:rPr lang="en-US" sz="2698" b="1" dirty="0">
                  <a:solidFill>
                    <a:schemeClr val="accent1">
                      <a:lumMod val="75000"/>
                    </a:schemeClr>
                  </a:solidFill>
                </a:rPr>
                <a:t>Ocean Health</a:t>
              </a:r>
            </a:p>
          </p:txBody>
        </p:sp>
      </p:grpSp>
      <p:sp>
        <p:nvSpPr>
          <p:cNvPr id="3" name="Rounded Rectangle 2"/>
          <p:cNvSpPr/>
          <p:nvPr/>
        </p:nvSpPr>
        <p:spPr>
          <a:xfrm>
            <a:off x="-28955" y="298642"/>
            <a:ext cx="5519325" cy="1394923"/>
          </a:xfrm>
          <a:prstGeom prst="round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8"/>
          </a:p>
        </p:txBody>
      </p:sp>
      <p:sp>
        <p:nvSpPr>
          <p:cNvPr id="30" name="Rounded Rectangle 29"/>
          <p:cNvSpPr/>
          <p:nvPr/>
        </p:nvSpPr>
        <p:spPr>
          <a:xfrm>
            <a:off x="3716583" y="2186457"/>
            <a:ext cx="10558274" cy="7792383"/>
          </a:xfrm>
          <a:prstGeom prst="roundRect">
            <a:avLst/>
          </a:prstGeom>
          <a:noFill/>
          <a:ln w="889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8"/>
          </a:p>
        </p:txBody>
      </p:sp>
      <p:sp>
        <p:nvSpPr>
          <p:cNvPr id="32" name="Rectangle 31"/>
          <p:cNvSpPr/>
          <p:nvPr/>
        </p:nvSpPr>
        <p:spPr>
          <a:xfrm>
            <a:off x="7217405" y="6582727"/>
            <a:ext cx="2928123" cy="830548"/>
          </a:xfrm>
          <a:prstGeom prst="rect">
            <a:avLst/>
          </a:prstGeom>
          <a:solidFill>
            <a:schemeClr val="bg1"/>
          </a:solidFill>
        </p:spPr>
        <p:txBody>
          <a:bodyPr wrap="square">
            <a:spAutoFit/>
          </a:bodyPr>
          <a:lstStyle/>
          <a:p>
            <a:pPr algn="ctr"/>
            <a:r>
              <a:rPr lang="en-US" altLang="en-US" sz="4797" b="1" dirty="0" smtClean="0">
                <a:solidFill>
                  <a:schemeClr val="tx2"/>
                </a:solidFill>
              </a:rPr>
              <a:t>EEZ/local</a:t>
            </a:r>
            <a:endParaRPr lang="en-US" sz="4797" dirty="0"/>
          </a:p>
        </p:txBody>
      </p:sp>
      <p:grpSp>
        <p:nvGrpSpPr>
          <p:cNvPr id="45" name="Group 44"/>
          <p:cNvGrpSpPr/>
          <p:nvPr/>
        </p:nvGrpSpPr>
        <p:grpSpPr>
          <a:xfrm>
            <a:off x="6291758" y="8849229"/>
            <a:ext cx="8086991" cy="1389960"/>
            <a:chOff x="9999983" y="4261459"/>
            <a:chExt cx="1921084" cy="2374652"/>
          </a:xfrm>
        </p:grpSpPr>
        <p:sp>
          <p:nvSpPr>
            <p:cNvPr id="46" name="Rounded Rectangle 45"/>
            <p:cNvSpPr/>
            <p:nvPr/>
          </p:nvSpPr>
          <p:spPr>
            <a:xfrm>
              <a:off x="9999983" y="4261459"/>
              <a:ext cx="1921084" cy="2346729"/>
            </a:xfrm>
            <a:prstGeom prst="round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8"/>
            </a:p>
          </p:txBody>
        </p:sp>
        <p:sp>
          <p:nvSpPr>
            <p:cNvPr id="47" name="TextBox 46"/>
            <p:cNvSpPr txBox="1"/>
            <p:nvPr/>
          </p:nvSpPr>
          <p:spPr>
            <a:xfrm>
              <a:off x="10227733" y="4350128"/>
              <a:ext cx="1574800" cy="2285983"/>
            </a:xfrm>
            <a:prstGeom prst="rect">
              <a:avLst/>
            </a:prstGeom>
            <a:noFill/>
          </p:spPr>
          <p:txBody>
            <a:bodyPr wrap="square" rtlCol="0">
              <a:spAutoFit/>
            </a:bodyPr>
            <a:lstStyle/>
            <a:p>
              <a:pPr algn="ctr"/>
              <a:r>
                <a:rPr lang="en-US" altLang="en-US" sz="8095" b="1" dirty="0">
                  <a:solidFill>
                    <a:schemeClr val="bg1"/>
                  </a:solidFill>
                </a:rPr>
                <a:t>+ Partners</a:t>
              </a:r>
              <a:endParaRPr lang="en-US" sz="8095" dirty="0">
                <a:solidFill>
                  <a:schemeClr val="bg1"/>
                </a:solidFill>
              </a:endParaRPr>
            </a:p>
          </p:txBody>
        </p:sp>
      </p:grpSp>
      <p:sp>
        <p:nvSpPr>
          <p:cNvPr id="49" name="TextBox 48"/>
          <p:cNvSpPr txBox="1"/>
          <p:nvPr/>
        </p:nvSpPr>
        <p:spPr>
          <a:xfrm>
            <a:off x="6514005" y="1643951"/>
            <a:ext cx="6697166" cy="461665"/>
          </a:xfrm>
          <a:prstGeom prst="rect">
            <a:avLst/>
          </a:prstGeom>
          <a:solidFill>
            <a:srgbClr val="BBE0E3"/>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a:rPr>
              <a:t>What should/will we measure?</a:t>
            </a:r>
            <a:endParaRPr kumimoji="0" lang="en-US" sz="2400" b="1"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a:endParaRPr>
          </a:p>
        </p:txBody>
      </p:sp>
      <p:grpSp>
        <p:nvGrpSpPr>
          <p:cNvPr id="50" name="Group 49"/>
          <p:cNvGrpSpPr/>
          <p:nvPr/>
        </p:nvGrpSpPr>
        <p:grpSpPr>
          <a:xfrm>
            <a:off x="4710710" y="4131616"/>
            <a:ext cx="2879623" cy="853601"/>
            <a:chOff x="9999983" y="4995332"/>
            <a:chExt cx="1921083" cy="569463"/>
          </a:xfrm>
        </p:grpSpPr>
        <p:sp>
          <p:nvSpPr>
            <p:cNvPr id="51" name="Rounded Rectangle 50"/>
            <p:cNvSpPr/>
            <p:nvPr/>
          </p:nvSpPr>
          <p:spPr>
            <a:xfrm>
              <a:off x="9999983" y="4995332"/>
              <a:ext cx="1921083" cy="569463"/>
            </a:xfrm>
            <a:prstGeom prst="roundRect">
              <a:avLst/>
            </a:prstGeom>
            <a:solidFill>
              <a:srgbClr val="FF0000">
                <a:alpha val="3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8"/>
            </a:p>
          </p:txBody>
        </p:sp>
        <p:sp>
          <p:nvSpPr>
            <p:cNvPr id="52" name="TextBox 51"/>
            <p:cNvSpPr txBox="1"/>
            <p:nvPr/>
          </p:nvSpPr>
          <p:spPr>
            <a:xfrm>
              <a:off x="10173124" y="5047429"/>
              <a:ext cx="1574800" cy="430973"/>
            </a:xfrm>
            <a:prstGeom prst="rect">
              <a:avLst/>
            </a:prstGeom>
            <a:noFill/>
          </p:spPr>
          <p:txBody>
            <a:bodyPr wrap="square" rtlCol="0">
              <a:spAutoFit/>
            </a:bodyPr>
            <a:lstStyle/>
            <a:p>
              <a:pPr algn="ctr"/>
              <a:r>
                <a:rPr lang="en-US" sz="3598" b="1" dirty="0" smtClean="0">
                  <a:solidFill>
                    <a:schemeClr val="bg1"/>
                  </a:solidFill>
                </a:rPr>
                <a:t>Panels</a:t>
              </a:r>
              <a:endParaRPr lang="en-US" sz="3598" dirty="0">
                <a:solidFill>
                  <a:schemeClr val="bg1"/>
                </a:solidFill>
              </a:endParaRPr>
            </a:p>
          </p:txBody>
        </p:sp>
      </p:grpSp>
      <p:sp>
        <p:nvSpPr>
          <p:cNvPr id="53" name="TextBox 52"/>
          <p:cNvSpPr txBox="1"/>
          <p:nvPr/>
        </p:nvSpPr>
        <p:spPr>
          <a:xfrm>
            <a:off x="6416799" y="4898847"/>
            <a:ext cx="6697166" cy="461665"/>
          </a:xfrm>
          <a:prstGeom prst="rect">
            <a:avLst/>
          </a:prstGeom>
          <a:solidFill>
            <a:srgbClr val="BBE0E3"/>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a:rPr>
              <a:t>Who will measure and what technologies?</a:t>
            </a:r>
            <a:endParaRPr kumimoji="0" lang="en-US" sz="2400" b="1"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a:endParaRPr>
          </a:p>
        </p:txBody>
      </p:sp>
      <p:sp>
        <p:nvSpPr>
          <p:cNvPr id="54" name="Rectangle 53"/>
          <p:cNvSpPr/>
          <p:nvPr/>
        </p:nvSpPr>
        <p:spPr>
          <a:xfrm>
            <a:off x="7235038" y="7615442"/>
            <a:ext cx="2914433" cy="830548"/>
          </a:xfrm>
          <a:prstGeom prst="rect">
            <a:avLst/>
          </a:prstGeom>
          <a:solidFill>
            <a:schemeClr val="bg1"/>
          </a:solidFill>
        </p:spPr>
        <p:txBody>
          <a:bodyPr wrap="square">
            <a:spAutoFit/>
          </a:bodyPr>
          <a:lstStyle/>
          <a:p>
            <a:pPr algn="ctr"/>
            <a:r>
              <a:rPr lang="en-US" sz="4797" b="1" smtClean="0">
                <a:solidFill>
                  <a:schemeClr val="tx2"/>
                </a:solidFill>
              </a:rPr>
              <a:t>Networks</a:t>
            </a:r>
            <a:endParaRPr lang="en-US" sz="4797" dirty="0"/>
          </a:p>
        </p:txBody>
      </p:sp>
      <p:sp>
        <p:nvSpPr>
          <p:cNvPr id="55" name="Rectangle 54"/>
          <p:cNvSpPr/>
          <p:nvPr/>
        </p:nvSpPr>
        <p:spPr>
          <a:xfrm>
            <a:off x="7449018" y="5524500"/>
            <a:ext cx="2061436" cy="830548"/>
          </a:xfrm>
          <a:prstGeom prst="rect">
            <a:avLst/>
          </a:prstGeom>
          <a:solidFill>
            <a:schemeClr val="bg1"/>
          </a:solidFill>
        </p:spPr>
        <p:txBody>
          <a:bodyPr wrap="square">
            <a:spAutoFit/>
          </a:bodyPr>
          <a:lstStyle/>
          <a:p>
            <a:pPr algn="ctr"/>
            <a:r>
              <a:rPr lang="en-US" altLang="en-US" sz="4797" b="1" smtClean="0">
                <a:solidFill>
                  <a:schemeClr val="tx2"/>
                </a:solidFill>
              </a:rPr>
              <a:t>GRAs</a:t>
            </a:r>
            <a:endParaRPr lang="en-US" sz="4797" dirty="0"/>
          </a:p>
        </p:txBody>
      </p:sp>
      <p:sp>
        <p:nvSpPr>
          <p:cNvPr id="56" name="Rectangle 55"/>
          <p:cNvSpPr/>
          <p:nvPr/>
        </p:nvSpPr>
        <p:spPr>
          <a:xfrm>
            <a:off x="1177106" y="6108959"/>
            <a:ext cx="2118646" cy="830548"/>
          </a:xfrm>
          <a:prstGeom prst="rect">
            <a:avLst/>
          </a:prstGeom>
          <a:solidFill>
            <a:schemeClr val="bg1"/>
          </a:solidFill>
        </p:spPr>
        <p:txBody>
          <a:bodyPr wrap="square">
            <a:spAutoFit/>
          </a:bodyPr>
          <a:lstStyle/>
          <a:p>
            <a:pPr algn="ctr"/>
            <a:r>
              <a:rPr lang="en-US" altLang="en-US" sz="4797" b="1" smtClean="0">
                <a:solidFill>
                  <a:schemeClr val="tx2"/>
                </a:solidFill>
              </a:rPr>
              <a:t>Users</a:t>
            </a:r>
            <a:endParaRPr lang="en-US" sz="4797" dirty="0"/>
          </a:p>
        </p:txBody>
      </p:sp>
      <p:sp>
        <p:nvSpPr>
          <p:cNvPr id="57" name="Rectangle 56"/>
          <p:cNvSpPr/>
          <p:nvPr/>
        </p:nvSpPr>
        <p:spPr>
          <a:xfrm>
            <a:off x="11028907" y="7071011"/>
            <a:ext cx="2118646" cy="1568763"/>
          </a:xfrm>
          <a:prstGeom prst="rect">
            <a:avLst/>
          </a:prstGeom>
          <a:solidFill>
            <a:schemeClr val="bg1"/>
          </a:solidFill>
        </p:spPr>
        <p:txBody>
          <a:bodyPr wrap="square">
            <a:spAutoFit/>
          </a:bodyPr>
          <a:lstStyle/>
          <a:p>
            <a:pPr algn="ctr"/>
            <a:r>
              <a:rPr lang="en-US" sz="4797" b="1" dirty="0" smtClean="0">
                <a:solidFill>
                  <a:schemeClr val="tx2"/>
                </a:solidFill>
              </a:rPr>
              <a:t>Reg. </a:t>
            </a:r>
            <a:r>
              <a:rPr lang="en-US" sz="4797" b="1" dirty="0" err="1" smtClean="0">
                <a:solidFill>
                  <a:schemeClr val="tx2"/>
                </a:solidFill>
              </a:rPr>
              <a:t>Coord</a:t>
            </a:r>
            <a:endParaRPr lang="en-US" sz="4797" dirty="0"/>
          </a:p>
        </p:txBody>
      </p:sp>
      <p:sp>
        <p:nvSpPr>
          <p:cNvPr id="58" name="Rectangle 57"/>
          <p:cNvSpPr/>
          <p:nvPr/>
        </p:nvSpPr>
        <p:spPr>
          <a:xfrm>
            <a:off x="10893564" y="5440928"/>
            <a:ext cx="2480500" cy="1568763"/>
          </a:xfrm>
          <a:prstGeom prst="rect">
            <a:avLst/>
          </a:prstGeom>
          <a:solidFill>
            <a:schemeClr val="bg1"/>
          </a:solidFill>
        </p:spPr>
        <p:txBody>
          <a:bodyPr wrap="square">
            <a:spAutoFit/>
          </a:bodyPr>
          <a:lstStyle/>
          <a:p>
            <a:pPr algn="ctr"/>
            <a:r>
              <a:rPr lang="en-US" altLang="en-US" sz="4797" b="1" dirty="0" smtClean="0">
                <a:solidFill>
                  <a:schemeClr val="tx2"/>
                </a:solidFill>
              </a:rPr>
              <a:t>IOC</a:t>
            </a:r>
          </a:p>
          <a:p>
            <a:pPr algn="ctr"/>
            <a:r>
              <a:rPr lang="en-US" altLang="en-US" sz="4797" b="1" dirty="0" smtClean="0">
                <a:solidFill>
                  <a:schemeClr val="tx2"/>
                </a:solidFill>
              </a:rPr>
              <a:t>Nations</a:t>
            </a:r>
            <a:endParaRPr lang="en-US" sz="4797" dirty="0"/>
          </a:p>
        </p:txBody>
      </p:sp>
      <p:sp>
        <p:nvSpPr>
          <p:cNvPr id="59" name="TextBox 58"/>
          <p:cNvSpPr txBox="1"/>
          <p:nvPr/>
        </p:nvSpPr>
        <p:spPr>
          <a:xfrm>
            <a:off x="860165" y="5431015"/>
            <a:ext cx="2749189" cy="461665"/>
          </a:xfrm>
          <a:prstGeom prst="rect">
            <a:avLst/>
          </a:prstGeom>
          <a:solidFill>
            <a:srgbClr val="BBE0E3"/>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2400" b="1"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a:rPr>
              <a:t>Who will benefit?</a:t>
            </a:r>
            <a:endParaRPr kumimoji="0" lang="en-US" sz="2400" b="1"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a:endParaRPr>
          </a:p>
        </p:txBody>
      </p:sp>
      <p:grpSp>
        <p:nvGrpSpPr>
          <p:cNvPr id="60" name="Group 59"/>
          <p:cNvGrpSpPr/>
          <p:nvPr/>
        </p:nvGrpSpPr>
        <p:grpSpPr>
          <a:xfrm>
            <a:off x="3241608" y="6371415"/>
            <a:ext cx="3858257" cy="1693316"/>
            <a:chOff x="-1388030" y="-1484324"/>
            <a:chExt cx="3429000" cy="5451608"/>
          </a:xfrm>
        </p:grpSpPr>
        <p:sp>
          <p:nvSpPr>
            <p:cNvPr id="61" name="Rounded Rectangle 60"/>
            <p:cNvSpPr/>
            <p:nvPr/>
          </p:nvSpPr>
          <p:spPr>
            <a:xfrm>
              <a:off x="-1388030" y="-1484324"/>
              <a:ext cx="3429000" cy="54516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98"/>
            </a:p>
          </p:txBody>
        </p:sp>
        <p:sp>
          <p:nvSpPr>
            <p:cNvPr id="62" name="TextBox 61"/>
            <p:cNvSpPr txBox="1"/>
            <p:nvPr/>
          </p:nvSpPr>
          <p:spPr>
            <a:xfrm>
              <a:off x="-1018475" y="-865487"/>
              <a:ext cx="2743200" cy="4307245"/>
            </a:xfrm>
            <a:prstGeom prst="rect">
              <a:avLst/>
            </a:prstGeom>
            <a:noFill/>
          </p:spPr>
          <p:txBody>
            <a:bodyPr wrap="square" rtlCol="0">
              <a:spAutoFit/>
            </a:bodyPr>
            <a:lstStyle/>
            <a:p>
              <a:pPr algn="ctr"/>
              <a:r>
                <a:rPr lang="en-US" sz="2698" b="1" dirty="0" smtClean="0">
                  <a:solidFill>
                    <a:schemeClr val="bg1"/>
                  </a:solidFill>
                </a:rPr>
                <a:t>Integration with models and satellites</a:t>
              </a:r>
              <a:endParaRPr lang="en-US" sz="2698" b="1" dirty="0">
                <a:solidFill>
                  <a:schemeClr val="bg1"/>
                </a:solidFill>
              </a:endParaRPr>
            </a:p>
          </p:txBody>
        </p:sp>
      </p:grpSp>
      <p:grpSp>
        <p:nvGrpSpPr>
          <p:cNvPr id="63" name="Group 62"/>
          <p:cNvGrpSpPr/>
          <p:nvPr/>
        </p:nvGrpSpPr>
        <p:grpSpPr>
          <a:xfrm rot="19117400">
            <a:off x="2672692" y="3611794"/>
            <a:ext cx="3858257" cy="739847"/>
            <a:chOff x="-895437" y="-939774"/>
            <a:chExt cx="3429000" cy="2286000"/>
          </a:xfrm>
        </p:grpSpPr>
        <p:sp>
          <p:nvSpPr>
            <p:cNvPr id="64" name="Rounded Rectangle 63"/>
            <p:cNvSpPr/>
            <p:nvPr/>
          </p:nvSpPr>
          <p:spPr>
            <a:xfrm>
              <a:off x="-895437" y="-939774"/>
              <a:ext cx="3429000" cy="22860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698"/>
            </a:p>
          </p:txBody>
        </p:sp>
        <p:sp>
          <p:nvSpPr>
            <p:cNvPr id="65" name="TextBox 64"/>
            <p:cNvSpPr txBox="1"/>
            <p:nvPr/>
          </p:nvSpPr>
          <p:spPr>
            <a:xfrm>
              <a:off x="-670674" y="-420748"/>
              <a:ext cx="2743200" cy="1568122"/>
            </a:xfrm>
            <a:prstGeom prst="rect">
              <a:avLst/>
            </a:prstGeom>
            <a:noFill/>
          </p:spPr>
          <p:txBody>
            <a:bodyPr wrap="square" rtlCol="0">
              <a:spAutoFit/>
            </a:bodyPr>
            <a:lstStyle/>
            <a:p>
              <a:pPr algn="ctr"/>
              <a:r>
                <a:rPr lang="en-US" sz="2698" b="1" dirty="0">
                  <a:solidFill>
                    <a:schemeClr val="bg1"/>
                  </a:solidFill>
                </a:rPr>
                <a:t>  </a:t>
              </a:r>
              <a:r>
                <a:rPr lang="en-US" sz="2698" b="1" dirty="0" smtClean="0">
                  <a:solidFill>
                    <a:schemeClr val="bg1"/>
                  </a:solidFill>
                </a:rPr>
                <a:t>Requirements</a:t>
              </a:r>
              <a:endParaRPr lang="en-US" sz="2698" b="1" dirty="0">
                <a:solidFill>
                  <a:schemeClr val="bg1"/>
                </a:solidFill>
              </a:endParaRPr>
            </a:p>
          </p:txBody>
        </p:sp>
      </p:grpSp>
      <p:sp>
        <p:nvSpPr>
          <p:cNvPr id="66" name="Rectangle 65"/>
          <p:cNvSpPr/>
          <p:nvPr/>
        </p:nvSpPr>
        <p:spPr>
          <a:xfrm>
            <a:off x="7135717" y="8499310"/>
            <a:ext cx="2061436" cy="830548"/>
          </a:xfrm>
          <a:prstGeom prst="rect">
            <a:avLst/>
          </a:prstGeom>
          <a:solidFill>
            <a:schemeClr val="bg1"/>
          </a:solidFill>
        </p:spPr>
        <p:txBody>
          <a:bodyPr wrap="square">
            <a:spAutoFit/>
          </a:bodyPr>
          <a:lstStyle/>
          <a:p>
            <a:pPr algn="ctr"/>
            <a:r>
              <a:rPr lang="en-US" altLang="en-US" sz="4797" b="1" smtClean="0">
                <a:solidFill>
                  <a:schemeClr val="tx2"/>
                </a:solidFill>
              </a:rPr>
              <a:t>POGO</a:t>
            </a:r>
            <a:endParaRPr lang="en-US" sz="4797" dirty="0"/>
          </a:p>
        </p:txBody>
      </p:sp>
    </p:spTree>
    <p:extLst>
      <p:ext uri="{BB962C8B-B14F-4D97-AF65-F5344CB8AC3E}">
        <p14:creationId xmlns:p14="http://schemas.microsoft.com/office/powerpoint/2010/main" val="1951376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9" grpId="0" animBg="1"/>
      <p:bldP spid="53" grpId="0" animBg="1"/>
      <p:bldP spid="5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6788" y="1807370"/>
            <a:ext cx="13758863" cy="852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4"/>
          <p:cNvSpPr>
            <a:spLocks noChangeArrowheads="1"/>
          </p:cNvSpPr>
          <p:nvPr/>
        </p:nvSpPr>
        <p:spPr bwMode="auto">
          <a:xfrm>
            <a:off x="2279650" y="0"/>
            <a:ext cx="13716000" cy="2514600"/>
          </a:xfrm>
          <a:prstGeom prst="rect">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a:endParaRPr lang="en-US" altLang="x-none" sz="5400" dirty="0"/>
          </a:p>
          <a:p>
            <a:r>
              <a:rPr lang="en-US" altLang="x-none" sz="5400" dirty="0"/>
              <a:t>   </a:t>
            </a:r>
            <a:r>
              <a:rPr lang="en-US" altLang="x-none" sz="5400" b="1" dirty="0">
                <a:solidFill>
                  <a:schemeClr val="bg1"/>
                </a:solidFill>
              </a:rPr>
              <a:t>New</a:t>
            </a:r>
            <a:r>
              <a:rPr lang="en-US" altLang="x-none" sz="5400" dirty="0"/>
              <a:t> GOOS </a:t>
            </a:r>
            <a:r>
              <a:rPr lang="en-US" altLang="x-none" sz="5400" b="1" dirty="0" smtClean="0">
                <a:solidFill>
                  <a:srgbClr val="FF9500"/>
                </a:solidFill>
              </a:rPr>
              <a:t>Strategy: </a:t>
            </a:r>
          </a:p>
          <a:p>
            <a:r>
              <a:rPr lang="en-US" altLang="x-none" sz="5400" b="1" dirty="0" smtClean="0">
                <a:solidFill>
                  <a:srgbClr val="FF9500"/>
                </a:solidFill>
              </a:rPr>
              <a:t>targets, 6 month window</a:t>
            </a:r>
            <a:endParaRPr lang="en-US" altLang="x-none" sz="5400" b="1" dirty="0">
              <a:solidFill>
                <a:srgbClr val="FF9500"/>
              </a:solidFill>
            </a:endParaRPr>
          </a:p>
        </p:txBody>
      </p:sp>
      <p:sp>
        <p:nvSpPr>
          <p:cNvPr id="7" name="Rectangle 6">
            <a:extLst>
              <a:ext uri="{FF2B5EF4-FFF2-40B4-BE49-F238E27FC236}"/>
            </a:extLst>
          </p:cNvPr>
          <p:cNvSpPr/>
          <p:nvPr/>
        </p:nvSpPr>
        <p:spPr>
          <a:xfrm>
            <a:off x="3189288" y="3614738"/>
            <a:ext cx="11896725" cy="5957888"/>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0" b="1" dirty="0">
                <a:solidFill>
                  <a:schemeClr val="tx1"/>
                </a:solidFill>
              </a:rPr>
              <a:t>Vision</a:t>
            </a:r>
          </a:p>
          <a:p>
            <a:pPr algn="ctr">
              <a:defRPr/>
            </a:pPr>
            <a:r>
              <a:rPr lang="en-US" sz="4800" dirty="0">
                <a:solidFill>
                  <a:schemeClr val="tx1"/>
                </a:solidFill>
              </a:rPr>
              <a:t>A sustained global ocean observing system, spanning from coasts to open ocean, serving governments, communities and industry by delivering the essential information to improve our safety, sustainability, wellbeing and prosperity</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422090">
            <a:off x="7420607" y="2469572"/>
            <a:ext cx="6807200" cy="5130800"/>
          </a:xfrm>
          <a:prstGeom prst="rect">
            <a:avLst/>
          </a:prstGeom>
        </p:spPr>
      </p:pic>
    </p:spTree>
    <p:extLst>
      <p:ext uri="{BB962C8B-B14F-4D97-AF65-F5344CB8AC3E}">
        <p14:creationId xmlns:p14="http://schemas.microsoft.com/office/powerpoint/2010/main" val="18798603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hape 84"/>
          <p:cNvSpPr txBox="1">
            <a:spLocks noChangeArrowheads="1"/>
          </p:cNvSpPr>
          <p:nvPr/>
        </p:nvSpPr>
        <p:spPr bwMode="auto">
          <a:xfrm>
            <a:off x="2910683" y="333375"/>
            <a:ext cx="1135856" cy="34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4" tIns="51413" rIns="102854" bIns="51413"/>
          <a:lstStyle/>
          <a:p>
            <a:pPr algn="r"/>
            <a:r>
              <a:rPr lang="en-US" altLang="x-none" sz="2400" b="1" i="1">
                <a:solidFill>
                  <a:srgbClr val="0000FF"/>
                </a:solidFill>
                <a:latin typeface="Calibri" charset="0"/>
                <a:sym typeface="Calibri" charset="0"/>
              </a:rPr>
              <a:t>Vision</a:t>
            </a:r>
            <a:endParaRPr lang="x-none" altLang="x-none" sz="2400" b="1">
              <a:solidFill>
                <a:srgbClr val="0000FF"/>
              </a:solidFill>
            </a:endParaRPr>
          </a:p>
        </p:txBody>
      </p:sp>
      <p:sp>
        <p:nvSpPr>
          <p:cNvPr id="52226" name="Shape 85"/>
          <p:cNvSpPr txBox="1">
            <a:spLocks noChangeArrowheads="1"/>
          </p:cNvSpPr>
          <p:nvPr/>
        </p:nvSpPr>
        <p:spPr bwMode="auto">
          <a:xfrm>
            <a:off x="4132263" y="-4762"/>
            <a:ext cx="11387138" cy="1385888"/>
          </a:xfrm>
          <a:prstGeom prst="rect">
            <a:avLst/>
          </a:prstGeom>
          <a:solidFill>
            <a:schemeClr val="bg1"/>
          </a:solidFill>
          <a:ln w="12700">
            <a:solidFill>
              <a:schemeClr val="accent1"/>
            </a:solidFill>
            <a:miter lim="800000"/>
            <a:headEnd type="none" w="sm" len="sm"/>
            <a:tailEnd type="none" w="sm" len="sm"/>
          </a:ln>
        </p:spPr>
        <p:txBody>
          <a:bodyPr lIns="102854" tIns="51413" rIns="102854" bIns="51413"/>
          <a:lstStyle/>
          <a:p>
            <a:pPr algn="ctr">
              <a:buClr>
                <a:srgbClr val="000000"/>
              </a:buClr>
            </a:pPr>
            <a:r>
              <a:rPr lang="en-US" altLang="x-none" sz="2700">
                <a:solidFill>
                  <a:srgbClr val="000000"/>
                </a:solidFill>
                <a:latin typeface="Calibri" charset="0"/>
                <a:sym typeface="Calibri" charset="0"/>
              </a:rPr>
              <a:t>A truly global ocean observing system that delivers the essential information needed for </a:t>
            </a:r>
            <a:endParaRPr lang="x-none" altLang="x-none" sz="2700">
              <a:solidFill>
                <a:srgbClr val="000000"/>
              </a:solidFill>
              <a:latin typeface="Calibri" charset="0"/>
              <a:sym typeface="Calibri" charset="0"/>
            </a:endParaRPr>
          </a:p>
          <a:p>
            <a:pPr algn="ctr">
              <a:buClr>
                <a:srgbClr val="000000"/>
              </a:buClr>
            </a:pPr>
            <a:r>
              <a:rPr lang="en-US" altLang="x-none" sz="2700">
                <a:solidFill>
                  <a:srgbClr val="000000"/>
                </a:solidFill>
                <a:latin typeface="Calibri" charset="0"/>
                <a:sym typeface="Calibri" charset="0"/>
              </a:rPr>
              <a:t>our sustainable development, safety, wellbeing and prosperity</a:t>
            </a:r>
            <a:endParaRPr lang="x-none" altLang="x-none" sz="2700">
              <a:solidFill>
                <a:srgbClr val="000000"/>
              </a:solidFill>
              <a:latin typeface="Calibri" charset="0"/>
              <a:sym typeface="Calibri" charset="0"/>
            </a:endParaRPr>
          </a:p>
        </p:txBody>
      </p:sp>
      <p:sp>
        <p:nvSpPr>
          <p:cNvPr id="52227" name="Shape 86"/>
          <p:cNvSpPr txBox="1">
            <a:spLocks noChangeArrowheads="1"/>
          </p:cNvSpPr>
          <p:nvPr/>
        </p:nvSpPr>
        <p:spPr bwMode="auto">
          <a:xfrm>
            <a:off x="4141788" y="1381125"/>
            <a:ext cx="11389520" cy="981075"/>
          </a:xfrm>
          <a:prstGeom prst="rect">
            <a:avLst/>
          </a:prstGeom>
          <a:solidFill>
            <a:schemeClr val="bg1"/>
          </a:solidFill>
          <a:ln w="12700">
            <a:solidFill>
              <a:schemeClr val="accent1"/>
            </a:solidFill>
            <a:miter lim="800000"/>
            <a:headEnd type="none" w="sm" len="sm"/>
            <a:tailEnd type="none" w="sm" len="sm"/>
          </a:ln>
        </p:spPr>
        <p:txBody>
          <a:bodyPr lIns="102854" tIns="51413" rIns="102854" bIns="51413"/>
          <a:lstStyle/>
          <a:p>
            <a:pPr algn="ctr">
              <a:buClr>
                <a:srgbClr val="000000"/>
              </a:buClr>
            </a:pPr>
            <a:r>
              <a:rPr lang="en-US" altLang="x-none" sz="2700">
                <a:solidFill>
                  <a:srgbClr val="000000"/>
                </a:solidFill>
                <a:latin typeface="Calibri" charset="0"/>
                <a:sym typeface="Calibri" charset="0"/>
              </a:rPr>
              <a:t>To lead the ocean observing community in growing an integrated and sustained global observing system</a:t>
            </a:r>
            <a:endParaRPr lang="x-none" altLang="x-none" sz="2700"/>
          </a:p>
        </p:txBody>
      </p:sp>
      <p:sp>
        <p:nvSpPr>
          <p:cNvPr id="52228" name="Shape 87"/>
          <p:cNvSpPr txBox="1">
            <a:spLocks noChangeArrowheads="1"/>
          </p:cNvSpPr>
          <p:nvPr/>
        </p:nvSpPr>
        <p:spPr bwMode="auto">
          <a:xfrm>
            <a:off x="4046538" y="1862138"/>
            <a:ext cx="1526382" cy="469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4" tIns="51413" rIns="102854" bIns="51413"/>
          <a:lstStyle/>
          <a:p>
            <a:pPr algn="r"/>
            <a:r>
              <a:rPr lang="en-US" altLang="x-none" sz="2400" b="1" i="1">
                <a:solidFill>
                  <a:srgbClr val="0000FF"/>
                </a:solidFill>
                <a:latin typeface="Calibri" charset="0"/>
                <a:sym typeface="Calibri" charset="0"/>
              </a:rPr>
              <a:t>Mission</a:t>
            </a:r>
            <a:endParaRPr lang="x-none" altLang="x-none" sz="2400" b="1">
              <a:solidFill>
                <a:srgbClr val="0000FF"/>
              </a:solidFill>
            </a:endParaRPr>
          </a:p>
        </p:txBody>
      </p:sp>
      <p:pic>
        <p:nvPicPr>
          <p:cNvPr id="52229" name="Shape 88"/>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2075" y="1521620"/>
            <a:ext cx="1402557"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9" name="Shape 89"/>
          <p:cNvGraphicFramePr>
            <a:graphicFrameLocks noGrp="1"/>
          </p:cNvGraphicFramePr>
          <p:nvPr/>
        </p:nvGraphicFramePr>
        <p:xfrm>
          <a:off x="2279650" y="3105150"/>
          <a:ext cx="13716001" cy="5124450"/>
        </p:xfrm>
        <a:graphic>
          <a:graphicData uri="http://schemas.openxmlformats.org/drawingml/2006/table">
            <a:tbl>
              <a:tblPr/>
              <a:tblGrid>
                <a:gridCol w="1793082"/>
                <a:gridCol w="2626518"/>
                <a:gridCol w="3205163"/>
                <a:gridCol w="2595563"/>
                <a:gridCol w="3495675"/>
              </a:tblGrid>
              <a:tr h="5124450">
                <a:tc>
                  <a:txBody>
                    <a:bodyPr/>
                    <a:lstStyle>
                      <a:lvl1pPr defTabSz="455613">
                        <a:spcBef>
                          <a:spcPct val="20000"/>
                        </a:spcBef>
                        <a:defRPr sz="2000">
                          <a:solidFill>
                            <a:schemeClr val="tx1"/>
                          </a:solidFill>
                          <a:latin typeface="Arial" charset="0"/>
                          <a:ea typeface="ＭＳ Ｐゴシック" charset="-128"/>
                        </a:defRPr>
                      </a:lvl1pPr>
                      <a:lvl2pPr defTabSz="455613">
                        <a:spcBef>
                          <a:spcPct val="20000"/>
                        </a:spcBef>
                        <a:defRPr>
                          <a:solidFill>
                            <a:schemeClr val="tx1"/>
                          </a:solidFill>
                          <a:latin typeface="Arial" charset="0"/>
                          <a:ea typeface="ＭＳ Ｐゴシック" charset="-128"/>
                        </a:defRPr>
                      </a:lvl2pPr>
                      <a:lvl3pPr defTabSz="455613">
                        <a:spcBef>
                          <a:spcPct val="20000"/>
                        </a:spcBef>
                        <a:defRPr sz="1600">
                          <a:solidFill>
                            <a:schemeClr val="tx1"/>
                          </a:solidFill>
                          <a:latin typeface="Arial" charset="0"/>
                          <a:ea typeface="ＭＳ Ｐゴシック" charset="-128"/>
                        </a:defRPr>
                      </a:lvl3pPr>
                      <a:lvl4pPr defTabSz="455613">
                        <a:spcBef>
                          <a:spcPct val="20000"/>
                        </a:spcBef>
                        <a:defRPr sz="1400">
                          <a:solidFill>
                            <a:schemeClr val="tx1"/>
                          </a:solidFill>
                          <a:latin typeface="Arial" charset="0"/>
                          <a:ea typeface="ＭＳ Ｐゴシック" charset="-128"/>
                        </a:defRPr>
                      </a:lvl4pPr>
                      <a:lvl5pPr defTabSz="455613">
                        <a:spcBef>
                          <a:spcPct val="20000"/>
                        </a:spcBef>
                        <a:defRPr sz="1400">
                          <a:solidFill>
                            <a:schemeClr val="tx1"/>
                          </a:solidFill>
                          <a:latin typeface="Arial" charset="0"/>
                          <a:ea typeface="ＭＳ Ｐゴシック" charset="-128"/>
                        </a:defRPr>
                      </a:lvl5pPr>
                      <a:lvl6pPr marL="2284413" indent="1588" defTabSz="455613" eaLnBrk="0" fontAlgn="base" hangingPunct="0">
                        <a:spcBef>
                          <a:spcPct val="20000"/>
                        </a:spcBef>
                        <a:spcAft>
                          <a:spcPct val="0"/>
                        </a:spcAft>
                        <a:defRPr sz="1400">
                          <a:solidFill>
                            <a:schemeClr val="tx1"/>
                          </a:solidFill>
                          <a:latin typeface="Arial" charset="0"/>
                          <a:ea typeface="ＭＳ Ｐゴシック" charset="-128"/>
                        </a:defRPr>
                      </a:lvl6pPr>
                      <a:lvl7pPr marL="2741613" indent="1588" defTabSz="455613" eaLnBrk="0" fontAlgn="base" hangingPunct="0">
                        <a:spcBef>
                          <a:spcPct val="20000"/>
                        </a:spcBef>
                        <a:spcAft>
                          <a:spcPct val="0"/>
                        </a:spcAft>
                        <a:defRPr sz="1400">
                          <a:solidFill>
                            <a:schemeClr val="tx1"/>
                          </a:solidFill>
                          <a:latin typeface="Arial" charset="0"/>
                          <a:ea typeface="ＭＳ Ｐゴシック" charset="-128"/>
                        </a:defRPr>
                      </a:lvl7pPr>
                      <a:lvl8pPr marL="3198813" indent="1588" defTabSz="455613" eaLnBrk="0" fontAlgn="base" hangingPunct="0">
                        <a:spcBef>
                          <a:spcPct val="20000"/>
                        </a:spcBef>
                        <a:spcAft>
                          <a:spcPct val="0"/>
                        </a:spcAft>
                        <a:defRPr sz="1400">
                          <a:solidFill>
                            <a:schemeClr val="tx1"/>
                          </a:solidFill>
                          <a:latin typeface="Arial" charset="0"/>
                          <a:ea typeface="ＭＳ Ｐゴシック" charset="-128"/>
                        </a:defRPr>
                      </a:lvl8pPr>
                      <a:lvl9pPr marL="3656013" indent="1588" defTabSz="455613" eaLnBrk="0" fontAlgn="base" hangingPunct="0">
                        <a:spcBef>
                          <a:spcPct val="20000"/>
                        </a:spcBef>
                        <a:spcAft>
                          <a:spcPct val="0"/>
                        </a:spcAft>
                        <a:defRPr sz="1400">
                          <a:solidFill>
                            <a:schemeClr val="tx1"/>
                          </a:solidFill>
                          <a:latin typeface="Arial" charset="0"/>
                          <a:ea typeface="ＭＳ Ｐゴシック" charset="-128"/>
                        </a:defRPr>
                      </a:lvl9pPr>
                    </a:lstStyle>
                    <a:p>
                      <a:pPr marL="0" marR="0" lvl="0" indent="0" algn="r" defTabSz="455613" rtl="0" eaLnBrk="1" fontAlgn="base" latinLnBrk="0" hangingPunct="1">
                        <a:lnSpc>
                          <a:spcPct val="100000"/>
                        </a:lnSpc>
                        <a:spcBef>
                          <a:spcPct val="0"/>
                        </a:spcBef>
                        <a:spcAft>
                          <a:spcPct val="0"/>
                        </a:spcAft>
                        <a:buClr>
                          <a:srgbClr val="000000"/>
                        </a:buClr>
                        <a:buSzTx/>
                        <a:buFont typeface="Arial" charset="0"/>
                        <a:buNone/>
                        <a:tabLst/>
                      </a:pPr>
                      <a:r>
                        <a:rPr kumimoji="0" lang="en-US" altLang="x-none" sz="2100" b="0" i="1" u="none" strike="noStrike" cap="none" normalizeH="0" baseline="0">
                          <a:ln>
                            <a:noFill/>
                          </a:ln>
                          <a:solidFill>
                            <a:srgbClr val="000000"/>
                          </a:solidFill>
                          <a:effectLst/>
                          <a:latin typeface="Calibri" charset="0"/>
                          <a:ea typeface="ＭＳ Ｐゴシック" charset="-128"/>
                          <a:sym typeface="Calibri" charset="0"/>
                        </a:rPr>
                        <a:t>Engagement </a:t>
                      </a:r>
                      <a:br>
                        <a:rPr kumimoji="0" lang="en-US" altLang="x-none" sz="2100" b="0" i="1" u="none" strike="noStrike" cap="none" normalizeH="0" baseline="0">
                          <a:ln>
                            <a:noFill/>
                          </a:ln>
                          <a:solidFill>
                            <a:srgbClr val="000000"/>
                          </a:solidFill>
                          <a:effectLst/>
                          <a:latin typeface="Calibri" charset="0"/>
                          <a:ea typeface="ＭＳ Ｐゴシック" charset="-128"/>
                          <a:sym typeface="Calibri" charset="0"/>
                        </a:rPr>
                      </a:br>
                      <a:r>
                        <a:rPr kumimoji="0" lang="en-US" altLang="x-none" sz="2100" b="0" i="1" u="none" strike="noStrike" cap="none" normalizeH="0" baseline="0">
                          <a:ln>
                            <a:noFill/>
                          </a:ln>
                          <a:solidFill>
                            <a:srgbClr val="000000"/>
                          </a:solidFill>
                          <a:effectLst/>
                          <a:latin typeface="Calibri" charset="0"/>
                          <a:ea typeface="ＭＳ Ｐゴシック" charset="-128"/>
                          <a:sym typeface="Calibri" charset="0"/>
                        </a:rPr>
                        <a:t>&amp; Impact</a:t>
                      </a:r>
                      <a:endParaRPr kumimoji="0" lang="x-none" altLang="x-none" sz="2100" b="0" i="0" u="none" strike="noStrike" cap="none" normalizeH="0" baseline="0">
                        <a:ln>
                          <a:noFill/>
                        </a:ln>
                        <a:solidFill>
                          <a:schemeClr val="tx1"/>
                        </a:solidFill>
                        <a:effectLst/>
                        <a:latin typeface="Arial" charset="0"/>
                        <a:ea typeface="ＭＳ Ｐゴシック" charset="-128"/>
                      </a:endParaRPr>
                    </a:p>
                  </a:txBody>
                  <a:tcPr marL="102854" marR="102854" marT="102854" marB="10285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a:spcBef>
                          <a:spcPct val="20000"/>
                        </a:spcBef>
                        <a:defRPr sz="2000">
                          <a:solidFill>
                            <a:schemeClr val="tx1"/>
                          </a:solidFill>
                          <a:latin typeface="Arial" charset="0"/>
                          <a:ea typeface="ＭＳ Ｐゴシック" charset="-128"/>
                        </a:defRPr>
                      </a:lvl1pPr>
                      <a:lvl2pPr defTabSz="455613">
                        <a:spcBef>
                          <a:spcPct val="20000"/>
                        </a:spcBef>
                        <a:defRPr>
                          <a:solidFill>
                            <a:schemeClr val="tx1"/>
                          </a:solidFill>
                          <a:latin typeface="Arial" charset="0"/>
                          <a:ea typeface="ＭＳ Ｐゴシック" charset="-128"/>
                        </a:defRPr>
                      </a:lvl2pPr>
                      <a:lvl3pPr defTabSz="455613">
                        <a:spcBef>
                          <a:spcPct val="20000"/>
                        </a:spcBef>
                        <a:defRPr sz="1600">
                          <a:solidFill>
                            <a:schemeClr val="tx1"/>
                          </a:solidFill>
                          <a:latin typeface="Arial" charset="0"/>
                          <a:ea typeface="ＭＳ Ｐゴシック" charset="-128"/>
                        </a:defRPr>
                      </a:lvl3pPr>
                      <a:lvl4pPr defTabSz="455613">
                        <a:spcBef>
                          <a:spcPct val="20000"/>
                        </a:spcBef>
                        <a:defRPr sz="1400">
                          <a:solidFill>
                            <a:schemeClr val="tx1"/>
                          </a:solidFill>
                          <a:latin typeface="Arial" charset="0"/>
                          <a:ea typeface="ＭＳ Ｐゴシック" charset="-128"/>
                        </a:defRPr>
                      </a:lvl4pPr>
                      <a:lvl5pPr defTabSz="455613">
                        <a:spcBef>
                          <a:spcPct val="20000"/>
                        </a:spcBef>
                        <a:defRPr sz="1400">
                          <a:solidFill>
                            <a:schemeClr val="tx1"/>
                          </a:solidFill>
                          <a:latin typeface="Arial" charset="0"/>
                          <a:ea typeface="ＭＳ Ｐゴシック" charset="-128"/>
                        </a:defRPr>
                      </a:lvl5pPr>
                      <a:lvl6pPr marL="2284413" indent="1588" defTabSz="455613" eaLnBrk="0" fontAlgn="base" hangingPunct="0">
                        <a:spcBef>
                          <a:spcPct val="20000"/>
                        </a:spcBef>
                        <a:spcAft>
                          <a:spcPct val="0"/>
                        </a:spcAft>
                        <a:defRPr sz="1400">
                          <a:solidFill>
                            <a:schemeClr val="tx1"/>
                          </a:solidFill>
                          <a:latin typeface="Arial" charset="0"/>
                          <a:ea typeface="ＭＳ Ｐゴシック" charset="-128"/>
                        </a:defRPr>
                      </a:lvl6pPr>
                      <a:lvl7pPr marL="2741613" indent="1588" defTabSz="455613" eaLnBrk="0" fontAlgn="base" hangingPunct="0">
                        <a:spcBef>
                          <a:spcPct val="20000"/>
                        </a:spcBef>
                        <a:spcAft>
                          <a:spcPct val="0"/>
                        </a:spcAft>
                        <a:defRPr sz="1400">
                          <a:solidFill>
                            <a:schemeClr val="tx1"/>
                          </a:solidFill>
                          <a:latin typeface="Arial" charset="0"/>
                          <a:ea typeface="ＭＳ Ｐゴシック" charset="-128"/>
                        </a:defRPr>
                      </a:lvl7pPr>
                      <a:lvl8pPr marL="3198813" indent="1588" defTabSz="455613" eaLnBrk="0" fontAlgn="base" hangingPunct="0">
                        <a:spcBef>
                          <a:spcPct val="20000"/>
                        </a:spcBef>
                        <a:spcAft>
                          <a:spcPct val="0"/>
                        </a:spcAft>
                        <a:defRPr sz="1400">
                          <a:solidFill>
                            <a:schemeClr val="tx1"/>
                          </a:solidFill>
                          <a:latin typeface="Arial" charset="0"/>
                          <a:ea typeface="ＭＳ Ｐゴシック" charset="-128"/>
                        </a:defRPr>
                      </a:lvl8pPr>
                      <a:lvl9pPr marL="3656013" indent="1588" defTabSz="455613" eaLnBrk="0" fontAlgn="base" hangingPunct="0">
                        <a:spcBef>
                          <a:spcPct val="20000"/>
                        </a:spcBef>
                        <a:spcAft>
                          <a:spcPct val="0"/>
                        </a:spcAft>
                        <a:defRPr sz="1400">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
                          <a:srgbClr val="000000"/>
                        </a:buClr>
                        <a:buSzPts val="1100"/>
                        <a:buFont typeface="Arial" charset="0"/>
                        <a:buNone/>
                        <a:tabLst/>
                      </a:pPr>
                      <a:r>
                        <a:rPr kumimoji="0" lang="en-US" altLang="x-none" sz="2100" b="0" i="0" u="none" strike="noStrike" cap="none" normalizeH="0" baseline="0">
                          <a:ln>
                            <a:noFill/>
                          </a:ln>
                          <a:solidFill>
                            <a:srgbClr val="000000"/>
                          </a:solidFill>
                          <a:effectLst/>
                          <a:latin typeface="Calibri" charset="0"/>
                          <a:ea typeface="ＭＳ Ｐゴシック" charset="-128"/>
                          <a:sym typeface="Calibri" charset="0"/>
                        </a:rPr>
                        <a:t>1. </a:t>
                      </a:r>
                      <a:r>
                        <a:rPr kumimoji="0" lang="en-US" altLang="x-none" sz="2100" b="1" i="0" u="none" strike="noStrike" cap="none" normalizeH="0" baseline="0">
                          <a:ln>
                            <a:noFill/>
                          </a:ln>
                          <a:solidFill>
                            <a:srgbClr val="000000"/>
                          </a:solidFill>
                          <a:effectLst/>
                          <a:latin typeface="Calibri" charset="0"/>
                          <a:ea typeface="ＭＳ Ｐゴシック" charset="-128"/>
                          <a:sym typeface="Calibri" charset="0"/>
                        </a:rPr>
                        <a:t>Strengthen partnerships</a:t>
                      </a:r>
                      <a:r>
                        <a:rPr kumimoji="0" lang="en-US" altLang="x-none" sz="2100" b="0" i="0" u="none" strike="noStrike" cap="none" normalizeH="0" baseline="0">
                          <a:ln>
                            <a:noFill/>
                          </a:ln>
                          <a:solidFill>
                            <a:srgbClr val="000000"/>
                          </a:solidFill>
                          <a:effectLst/>
                          <a:latin typeface="Calibri" charset="0"/>
                          <a:ea typeface="ＭＳ Ｐゴシック" charset="-128"/>
                          <a:sym typeface="Calibri" charset="0"/>
                        </a:rPr>
                        <a:t>, to improve delivery to end users from observations through forecasts, services, and scientific assessments</a:t>
                      </a:r>
                      <a:endParaRPr kumimoji="0" lang="x-none" altLang="x-none" sz="2100" b="0" i="0" u="none" strike="noStrike" cap="none" normalizeH="0" baseline="0">
                        <a:ln>
                          <a:noFill/>
                        </a:ln>
                        <a:solidFill>
                          <a:schemeClr val="tx1"/>
                        </a:solidFill>
                        <a:effectLst/>
                        <a:latin typeface="Arial" charset="0"/>
                        <a:ea typeface="ＭＳ Ｐゴシック" charset="-128"/>
                      </a:endParaRPr>
                    </a:p>
                  </a:txBody>
                  <a:tcPr marL="102854" marR="102854" marT="102854" marB="10285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FE2F3"/>
                    </a:solidFill>
                  </a:tcPr>
                </a:tc>
                <a:tc>
                  <a:txBody>
                    <a:bodyPr/>
                    <a:lstStyle>
                      <a:lvl1pPr defTabSz="455613">
                        <a:spcBef>
                          <a:spcPct val="20000"/>
                        </a:spcBef>
                        <a:defRPr sz="2000">
                          <a:solidFill>
                            <a:schemeClr val="tx1"/>
                          </a:solidFill>
                          <a:latin typeface="Arial" charset="0"/>
                          <a:ea typeface="ＭＳ Ｐゴシック" charset="-128"/>
                        </a:defRPr>
                      </a:lvl1pPr>
                      <a:lvl2pPr defTabSz="455613">
                        <a:spcBef>
                          <a:spcPct val="20000"/>
                        </a:spcBef>
                        <a:defRPr>
                          <a:solidFill>
                            <a:schemeClr val="tx1"/>
                          </a:solidFill>
                          <a:latin typeface="Arial" charset="0"/>
                          <a:ea typeface="ＭＳ Ｐゴシック" charset="-128"/>
                        </a:defRPr>
                      </a:lvl2pPr>
                      <a:lvl3pPr defTabSz="455613">
                        <a:spcBef>
                          <a:spcPct val="20000"/>
                        </a:spcBef>
                        <a:defRPr sz="1600">
                          <a:solidFill>
                            <a:schemeClr val="tx1"/>
                          </a:solidFill>
                          <a:latin typeface="Arial" charset="0"/>
                          <a:ea typeface="ＭＳ Ｐゴシック" charset="-128"/>
                        </a:defRPr>
                      </a:lvl3pPr>
                      <a:lvl4pPr defTabSz="455613">
                        <a:spcBef>
                          <a:spcPct val="20000"/>
                        </a:spcBef>
                        <a:defRPr sz="1400">
                          <a:solidFill>
                            <a:schemeClr val="tx1"/>
                          </a:solidFill>
                          <a:latin typeface="Arial" charset="0"/>
                          <a:ea typeface="ＭＳ Ｐゴシック" charset="-128"/>
                        </a:defRPr>
                      </a:lvl4pPr>
                      <a:lvl5pPr defTabSz="455613">
                        <a:spcBef>
                          <a:spcPct val="20000"/>
                        </a:spcBef>
                        <a:defRPr sz="1400">
                          <a:solidFill>
                            <a:schemeClr val="tx1"/>
                          </a:solidFill>
                          <a:latin typeface="Arial" charset="0"/>
                          <a:ea typeface="ＭＳ Ｐゴシック" charset="-128"/>
                        </a:defRPr>
                      </a:lvl5pPr>
                      <a:lvl6pPr marL="2284413" indent="1588" defTabSz="455613" eaLnBrk="0" fontAlgn="base" hangingPunct="0">
                        <a:spcBef>
                          <a:spcPct val="20000"/>
                        </a:spcBef>
                        <a:spcAft>
                          <a:spcPct val="0"/>
                        </a:spcAft>
                        <a:defRPr sz="1400">
                          <a:solidFill>
                            <a:schemeClr val="tx1"/>
                          </a:solidFill>
                          <a:latin typeface="Arial" charset="0"/>
                          <a:ea typeface="ＭＳ Ｐゴシック" charset="-128"/>
                        </a:defRPr>
                      </a:lvl6pPr>
                      <a:lvl7pPr marL="2741613" indent="1588" defTabSz="455613" eaLnBrk="0" fontAlgn="base" hangingPunct="0">
                        <a:spcBef>
                          <a:spcPct val="20000"/>
                        </a:spcBef>
                        <a:spcAft>
                          <a:spcPct val="0"/>
                        </a:spcAft>
                        <a:defRPr sz="1400">
                          <a:solidFill>
                            <a:schemeClr val="tx1"/>
                          </a:solidFill>
                          <a:latin typeface="Arial" charset="0"/>
                          <a:ea typeface="ＭＳ Ｐゴシック" charset="-128"/>
                        </a:defRPr>
                      </a:lvl7pPr>
                      <a:lvl8pPr marL="3198813" indent="1588" defTabSz="455613" eaLnBrk="0" fontAlgn="base" hangingPunct="0">
                        <a:spcBef>
                          <a:spcPct val="20000"/>
                        </a:spcBef>
                        <a:spcAft>
                          <a:spcPct val="0"/>
                        </a:spcAft>
                        <a:defRPr sz="1400">
                          <a:solidFill>
                            <a:schemeClr val="tx1"/>
                          </a:solidFill>
                          <a:latin typeface="Arial" charset="0"/>
                          <a:ea typeface="ＭＳ Ｐゴシック" charset="-128"/>
                        </a:defRPr>
                      </a:lvl8pPr>
                      <a:lvl9pPr marL="3656013" indent="1588" defTabSz="455613" eaLnBrk="0" fontAlgn="base" hangingPunct="0">
                        <a:spcBef>
                          <a:spcPct val="20000"/>
                        </a:spcBef>
                        <a:spcAft>
                          <a:spcPct val="0"/>
                        </a:spcAft>
                        <a:defRPr sz="1400">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
                          <a:srgbClr val="000000"/>
                        </a:buClr>
                        <a:buSzPts val="1100"/>
                        <a:buFont typeface="Arial" charset="0"/>
                        <a:buNone/>
                        <a:tabLst/>
                      </a:pPr>
                      <a:r>
                        <a:rPr kumimoji="0" lang="en-US" altLang="x-none" sz="2100" b="0" i="0" u="none" strike="noStrike" cap="none" normalizeH="0" baseline="0">
                          <a:ln>
                            <a:noFill/>
                          </a:ln>
                          <a:solidFill>
                            <a:srgbClr val="000000"/>
                          </a:solidFill>
                          <a:effectLst/>
                          <a:latin typeface="Calibri" charset="0"/>
                          <a:ea typeface="ＭＳ Ｐゴシック" charset="-128"/>
                          <a:sym typeface="Calibri" charset="0"/>
                        </a:rPr>
                        <a:t>2. Building advocacy and </a:t>
                      </a:r>
                      <a:r>
                        <a:rPr kumimoji="0" lang="en-US" altLang="x-none" sz="2100" b="1" i="0" u="none" strike="noStrike" cap="none" normalizeH="0" baseline="0">
                          <a:ln>
                            <a:noFill/>
                          </a:ln>
                          <a:solidFill>
                            <a:srgbClr val="000000"/>
                          </a:solidFill>
                          <a:effectLst/>
                          <a:latin typeface="Calibri" charset="0"/>
                          <a:ea typeface="ＭＳ Ｐゴシック" charset="-128"/>
                          <a:sym typeface="Calibri" charset="0"/>
                        </a:rPr>
                        <a:t>visibility for the sustained observing system with stakeholders</a:t>
                      </a:r>
                      <a:r>
                        <a:rPr kumimoji="0" lang="en-US" altLang="x-none" sz="2100" b="0" i="0" u="none" strike="noStrike" cap="none" normalizeH="0" baseline="0">
                          <a:ln>
                            <a:noFill/>
                          </a:ln>
                          <a:solidFill>
                            <a:srgbClr val="000000"/>
                          </a:solidFill>
                          <a:effectLst/>
                          <a:latin typeface="Calibri" charset="0"/>
                          <a:ea typeface="ＭＳ Ｐゴシック" charset="-128"/>
                          <a:sym typeface="Calibri" charset="0"/>
                        </a:rPr>
                        <a:t>, including key users and national funders</a:t>
                      </a:r>
                      <a:endParaRPr kumimoji="0" lang="x-none" altLang="x-none" sz="2100" b="0" i="0" u="none" strike="noStrike" cap="none" normalizeH="0" baseline="0">
                        <a:ln>
                          <a:noFill/>
                        </a:ln>
                        <a:solidFill>
                          <a:schemeClr val="tx1"/>
                        </a:solidFill>
                        <a:effectLst/>
                        <a:latin typeface="Arial" charset="0"/>
                        <a:ea typeface="ＭＳ Ｐゴシック" charset="-128"/>
                      </a:endParaRPr>
                    </a:p>
                  </a:txBody>
                  <a:tcPr marL="102854" marR="102854" marT="102854" marB="10285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FE2F3"/>
                    </a:solidFill>
                  </a:tcPr>
                </a:tc>
                <a:tc>
                  <a:txBody>
                    <a:bodyPr/>
                    <a:lstStyle>
                      <a:lvl1pPr defTabSz="455613">
                        <a:spcBef>
                          <a:spcPct val="20000"/>
                        </a:spcBef>
                        <a:defRPr sz="2000">
                          <a:solidFill>
                            <a:schemeClr val="tx1"/>
                          </a:solidFill>
                          <a:latin typeface="Arial" charset="0"/>
                          <a:ea typeface="ＭＳ Ｐゴシック" charset="-128"/>
                        </a:defRPr>
                      </a:lvl1pPr>
                      <a:lvl2pPr defTabSz="455613">
                        <a:spcBef>
                          <a:spcPct val="20000"/>
                        </a:spcBef>
                        <a:defRPr>
                          <a:solidFill>
                            <a:schemeClr val="tx1"/>
                          </a:solidFill>
                          <a:latin typeface="Arial" charset="0"/>
                          <a:ea typeface="ＭＳ Ｐゴシック" charset="-128"/>
                        </a:defRPr>
                      </a:lvl2pPr>
                      <a:lvl3pPr defTabSz="455613">
                        <a:spcBef>
                          <a:spcPct val="20000"/>
                        </a:spcBef>
                        <a:defRPr sz="1600">
                          <a:solidFill>
                            <a:schemeClr val="tx1"/>
                          </a:solidFill>
                          <a:latin typeface="Arial" charset="0"/>
                          <a:ea typeface="ＭＳ Ｐゴシック" charset="-128"/>
                        </a:defRPr>
                      </a:lvl3pPr>
                      <a:lvl4pPr defTabSz="455613">
                        <a:spcBef>
                          <a:spcPct val="20000"/>
                        </a:spcBef>
                        <a:defRPr sz="1400">
                          <a:solidFill>
                            <a:schemeClr val="tx1"/>
                          </a:solidFill>
                          <a:latin typeface="Arial" charset="0"/>
                          <a:ea typeface="ＭＳ Ｐゴシック" charset="-128"/>
                        </a:defRPr>
                      </a:lvl4pPr>
                      <a:lvl5pPr defTabSz="455613">
                        <a:spcBef>
                          <a:spcPct val="20000"/>
                        </a:spcBef>
                        <a:defRPr sz="1400">
                          <a:solidFill>
                            <a:schemeClr val="tx1"/>
                          </a:solidFill>
                          <a:latin typeface="Arial" charset="0"/>
                          <a:ea typeface="ＭＳ Ｐゴシック" charset="-128"/>
                        </a:defRPr>
                      </a:lvl5pPr>
                      <a:lvl6pPr marL="2284413" indent="1588" defTabSz="455613" eaLnBrk="0" fontAlgn="base" hangingPunct="0">
                        <a:spcBef>
                          <a:spcPct val="20000"/>
                        </a:spcBef>
                        <a:spcAft>
                          <a:spcPct val="0"/>
                        </a:spcAft>
                        <a:defRPr sz="1400">
                          <a:solidFill>
                            <a:schemeClr val="tx1"/>
                          </a:solidFill>
                          <a:latin typeface="Arial" charset="0"/>
                          <a:ea typeface="ＭＳ Ｐゴシック" charset="-128"/>
                        </a:defRPr>
                      </a:lvl6pPr>
                      <a:lvl7pPr marL="2741613" indent="1588" defTabSz="455613" eaLnBrk="0" fontAlgn="base" hangingPunct="0">
                        <a:spcBef>
                          <a:spcPct val="20000"/>
                        </a:spcBef>
                        <a:spcAft>
                          <a:spcPct val="0"/>
                        </a:spcAft>
                        <a:defRPr sz="1400">
                          <a:solidFill>
                            <a:schemeClr val="tx1"/>
                          </a:solidFill>
                          <a:latin typeface="Arial" charset="0"/>
                          <a:ea typeface="ＭＳ Ｐゴシック" charset="-128"/>
                        </a:defRPr>
                      </a:lvl7pPr>
                      <a:lvl8pPr marL="3198813" indent="1588" defTabSz="455613" eaLnBrk="0" fontAlgn="base" hangingPunct="0">
                        <a:spcBef>
                          <a:spcPct val="20000"/>
                        </a:spcBef>
                        <a:spcAft>
                          <a:spcPct val="0"/>
                        </a:spcAft>
                        <a:defRPr sz="1400">
                          <a:solidFill>
                            <a:schemeClr val="tx1"/>
                          </a:solidFill>
                          <a:latin typeface="Arial" charset="0"/>
                          <a:ea typeface="ＭＳ Ｐゴシック" charset="-128"/>
                        </a:defRPr>
                      </a:lvl8pPr>
                      <a:lvl9pPr marL="3656013" indent="1588" defTabSz="455613" eaLnBrk="0" fontAlgn="base" hangingPunct="0">
                        <a:spcBef>
                          <a:spcPct val="20000"/>
                        </a:spcBef>
                        <a:spcAft>
                          <a:spcPct val="0"/>
                        </a:spcAft>
                        <a:defRPr sz="1400">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x-none" sz="2100" b="0" i="0" u="none" strike="noStrike" cap="none" normalizeH="0" baseline="0">
                          <a:ln>
                            <a:noFill/>
                          </a:ln>
                          <a:solidFill>
                            <a:srgbClr val="000000"/>
                          </a:solidFill>
                          <a:effectLst/>
                          <a:latin typeface="Calibri" charset="0"/>
                          <a:ea typeface="ＭＳ Ｐゴシック" charset="-128"/>
                          <a:sym typeface="Calibri" charset="0"/>
                        </a:rPr>
                        <a:t>3. Regularly </a:t>
                      </a:r>
                      <a:r>
                        <a:rPr kumimoji="0" lang="en-US" altLang="x-none" sz="2100" b="1" i="0" u="none" strike="noStrike" cap="none" normalizeH="0" baseline="0">
                          <a:ln>
                            <a:noFill/>
                          </a:ln>
                          <a:solidFill>
                            <a:srgbClr val="000000"/>
                          </a:solidFill>
                          <a:effectLst/>
                          <a:latin typeface="Calibri" charset="0"/>
                          <a:ea typeface="ＭＳ Ｐゴシック" charset="-128"/>
                          <a:sym typeface="Calibri" charset="0"/>
                        </a:rPr>
                        <a:t>evaluate</a:t>
                      </a:r>
                      <a:r>
                        <a:rPr kumimoji="0" lang="en-US" altLang="x-none" sz="2100" b="0" i="0" u="none" strike="noStrike" cap="none" normalizeH="0" baseline="0">
                          <a:ln>
                            <a:noFill/>
                          </a:ln>
                          <a:solidFill>
                            <a:srgbClr val="000000"/>
                          </a:solidFill>
                          <a:effectLst/>
                          <a:latin typeface="Calibri" charset="0"/>
                          <a:ea typeface="ＭＳ Ｐゴシック" charset="-128"/>
                          <a:sym typeface="Calibri" charset="0"/>
                        </a:rPr>
                        <a:t> the system to assess fitness-for-purpose</a:t>
                      </a:r>
                      <a:endParaRPr kumimoji="0" lang="x-none" altLang="x-none" sz="2100" b="0" i="0" u="none" strike="noStrike" cap="none" normalizeH="0" baseline="0">
                        <a:ln>
                          <a:noFill/>
                        </a:ln>
                        <a:solidFill>
                          <a:schemeClr val="tx1"/>
                        </a:solidFill>
                        <a:effectLst/>
                        <a:latin typeface="Arial" charset="0"/>
                        <a:ea typeface="ＭＳ Ｐゴシック" charset="-128"/>
                      </a:endParaRPr>
                    </a:p>
                  </a:txBody>
                  <a:tcPr marL="102854" marR="102854" marT="102854" marB="10285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FE2F3"/>
                    </a:solidFill>
                  </a:tcPr>
                </a:tc>
                <a:tc>
                  <a:txBody>
                    <a:bodyPr/>
                    <a:lstStyle>
                      <a:lvl1pPr defTabSz="455613">
                        <a:spcBef>
                          <a:spcPct val="20000"/>
                        </a:spcBef>
                        <a:defRPr sz="2000">
                          <a:solidFill>
                            <a:schemeClr val="tx1"/>
                          </a:solidFill>
                          <a:latin typeface="Arial" charset="0"/>
                          <a:ea typeface="ＭＳ Ｐゴシック" charset="-128"/>
                        </a:defRPr>
                      </a:lvl1pPr>
                      <a:lvl2pPr defTabSz="455613">
                        <a:spcBef>
                          <a:spcPct val="20000"/>
                        </a:spcBef>
                        <a:defRPr>
                          <a:solidFill>
                            <a:schemeClr val="tx1"/>
                          </a:solidFill>
                          <a:latin typeface="Arial" charset="0"/>
                          <a:ea typeface="ＭＳ Ｐゴシック" charset="-128"/>
                        </a:defRPr>
                      </a:lvl2pPr>
                      <a:lvl3pPr defTabSz="455613">
                        <a:spcBef>
                          <a:spcPct val="20000"/>
                        </a:spcBef>
                        <a:defRPr sz="1600">
                          <a:solidFill>
                            <a:schemeClr val="tx1"/>
                          </a:solidFill>
                          <a:latin typeface="Arial" charset="0"/>
                          <a:ea typeface="ＭＳ Ｐゴシック" charset="-128"/>
                        </a:defRPr>
                      </a:lvl3pPr>
                      <a:lvl4pPr defTabSz="455613">
                        <a:spcBef>
                          <a:spcPct val="20000"/>
                        </a:spcBef>
                        <a:defRPr sz="1400">
                          <a:solidFill>
                            <a:schemeClr val="tx1"/>
                          </a:solidFill>
                          <a:latin typeface="Arial" charset="0"/>
                          <a:ea typeface="ＭＳ Ｐゴシック" charset="-128"/>
                        </a:defRPr>
                      </a:lvl4pPr>
                      <a:lvl5pPr defTabSz="455613">
                        <a:spcBef>
                          <a:spcPct val="20000"/>
                        </a:spcBef>
                        <a:defRPr sz="1400">
                          <a:solidFill>
                            <a:schemeClr val="tx1"/>
                          </a:solidFill>
                          <a:latin typeface="Arial" charset="0"/>
                          <a:ea typeface="ＭＳ Ｐゴシック" charset="-128"/>
                        </a:defRPr>
                      </a:lvl5pPr>
                      <a:lvl6pPr marL="2284413" indent="1588" defTabSz="455613" eaLnBrk="0" fontAlgn="base" hangingPunct="0">
                        <a:spcBef>
                          <a:spcPct val="20000"/>
                        </a:spcBef>
                        <a:spcAft>
                          <a:spcPct val="0"/>
                        </a:spcAft>
                        <a:defRPr sz="1400">
                          <a:solidFill>
                            <a:schemeClr val="tx1"/>
                          </a:solidFill>
                          <a:latin typeface="Arial" charset="0"/>
                          <a:ea typeface="ＭＳ Ｐゴシック" charset="-128"/>
                        </a:defRPr>
                      </a:lvl6pPr>
                      <a:lvl7pPr marL="2741613" indent="1588" defTabSz="455613" eaLnBrk="0" fontAlgn="base" hangingPunct="0">
                        <a:spcBef>
                          <a:spcPct val="20000"/>
                        </a:spcBef>
                        <a:spcAft>
                          <a:spcPct val="0"/>
                        </a:spcAft>
                        <a:defRPr sz="1400">
                          <a:solidFill>
                            <a:schemeClr val="tx1"/>
                          </a:solidFill>
                          <a:latin typeface="Arial" charset="0"/>
                          <a:ea typeface="ＭＳ Ｐゴシック" charset="-128"/>
                        </a:defRPr>
                      </a:lvl7pPr>
                      <a:lvl8pPr marL="3198813" indent="1588" defTabSz="455613" eaLnBrk="0" fontAlgn="base" hangingPunct="0">
                        <a:spcBef>
                          <a:spcPct val="20000"/>
                        </a:spcBef>
                        <a:spcAft>
                          <a:spcPct val="0"/>
                        </a:spcAft>
                        <a:defRPr sz="1400">
                          <a:solidFill>
                            <a:schemeClr val="tx1"/>
                          </a:solidFill>
                          <a:latin typeface="Arial" charset="0"/>
                          <a:ea typeface="ＭＳ Ｐゴシック" charset="-128"/>
                        </a:defRPr>
                      </a:lvl8pPr>
                      <a:lvl9pPr marL="3656013" indent="1588" defTabSz="455613" eaLnBrk="0" fontAlgn="base" hangingPunct="0">
                        <a:spcBef>
                          <a:spcPct val="20000"/>
                        </a:spcBef>
                        <a:spcAft>
                          <a:spcPct val="0"/>
                        </a:spcAft>
                        <a:defRPr sz="1400">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altLang="x-none" sz="2100" b="0" i="0" u="none" strike="noStrike" cap="none" normalizeH="0" baseline="0">
                          <a:ln>
                            <a:noFill/>
                          </a:ln>
                          <a:solidFill>
                            <a:srgbClr val="000000"/>
                          </a:solidFill>
                          <a:effectLst/>
                          <a:latin typeface="Calibri" charset="0"/>
                          <a:ea typeface="ＭＳ Ｐゴシック" charset="-128"/>
                          <a:sym typeface="Calibri" charset="0"/>
                        </a:rPr>
                        <a:t>4. Strengthen </a:t>
                      </a:r>
                      <a:r>
                        <a:rPr kumimoji="0" lang="en-US" altLang="x-none" sz="2100" b="1" i="0" u="none" strike="noStrike" cap="none" normalizeH="0" baseline="0">
                          <a:ln>
                            <a:noFill/>
                          </a:ln>
                          <a:solidFill>
                            <a:srgbClr val="000000"/>
                          </a:solidFill>
                          <a:effectLst/>
                          <a:latin typeface="Calibri" charset="0"/>
                          <a:ea typeface="ＭＳ Ｐゴシック" charset="-128"/>
                          <a:sym typeface="Calibri" charset="0"/>
                        </a:rPr>
                        <a:t>knowledge and exchange around value creation from ocean observations,</a:t>
                      </a:r>
                      <a:r>
                        <a:rPr kumimoji="0" lang="en-US" altLang="x-none" sz="2100" b="0" i="0" u="none" strike="noStrike" cap="none" normalizeH="0" baseline="0">
                          <a:ln>
                            <a:noFill/>
                          </a:ln>
                          <a:solidFill>
                            <a:srgbClr val="000000"/>
                          </a:solidFill>
                          <a:effectLst/>
                          <a:latin typeface="Calibri" charset="0"/>
                          <a:ea typeface="ＭＳ Ｐゴシック" charset="-128"/>
                          <a:sym typeface="Calibri" charset="0"/>
                        </a:rPr>
                        <a:t> empowering local spread of end user applications</a:t>
                      </a:r>
                      <a:endParaRPr kumimoji="0" lang="x-none" altLang="x-none" sz="2100" b="0" i="0" u="none" strike="noStrike" cap="none" normalizeH="0" baseline="0">
                        <a:ln>
                          <a:noFill/>
                        </a:ln>
                        <a:solidFill>
                          <a:srgbClr val="000000"/>
                        </a:solidFill>
                        <a:effectLst/>
                        <a:latin typeface="Calibri" charset="0"/>
                        <a:ea typeface="ＭＳ Ｐゴシック" charset="-128"/>
                        <a:sym typeface="Calibri" charset="0"/>
                      </a:endParaRPr>
                    </a:p>
                  </a:txBody>
                  <a:tcPr marL="102854" marR="102854" marT="102854" marB="10285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FE2F3"/>
                    </a:solidFill>
                  </a:tcPr>
                </a:tc>
              </a:tr>
            </a:tbl>
          </a:graphicData>
        </a:graphic>
      </p:graphicFrame>
      <p:graphicFrame>
        <p:nvGraphicFramePr>
          <p:cNvPr id="91" name="Shape 91"/>
          <p:cNvGraphicFramePr/>
          <p:nvPr/>
        </p:nvGraphicFramePr>
        <p:xfrm>
          <a:off x="2279651" y="6105525"/>
          <a:ext cx="13715999" cy="2125768"/>
        </p:xfrm>
        <a:graphic>
          <a:graphicData uri="http://schemas.openxmlformats.org/drawingml/2006/table">
            <a:tbl>
              <a:tblPr>
                <a:noFill/>
              </a:tblPr>
              <a:tblGrid>
                <a:gridCol w="1793709"/>
                <a:gridCol w="3161961"/>
                <a:gridCol w="4920978"/>
                <a:gridCol w="3839351"/>
              </a:tblGrid>
              <a:tr h="2125767">
                <a:tc>
                  <a:txBody>
                    <a:bodyPr/>
                    <a:lstStyle/>
                    <a:p>
                      <a:pPr marL="0" lvl="0" indent="0" algn="r" rtl="0">
                        <a:spcBef>
                          <a:spcPts val="0"/>
                        </a:spcBef>
                        <a:spcAft>
                          <a:spcPts val="0"/>
                        </a:spcAft>
                        <a:buClr>
                          <a:schemeClr val="dk1"/>
                        </a:buClr>
                        <a:buFont typeface="Arial"/>
                        <a:buNone/>
                      </a:pPr>
                      <a:r>
                        <a:rPr lang="en-US" sz="2100" i="1">
                          <a:solidFill>
                            <a:schemeClr val="dk1"/>
                          </a:solidFill>
                          <a:latin typeface="Calibri"/>
                          <a:ea typeface="Calibri"/>
                          <a:cs typeface="Calibri"/>
                          <a:sym typeface="Calibri"/>
                        </a:rPr>
                        <a:t>Integration</a:t>
                      </a:r>
                      <a:br>
                        <a:rPr lang="en-US" sz="2100" i="1">
                          <a:solidFill>
                            <a:schemeClr val="dk1"/>
                          </a:solidFill>
                          <a:latin typeface="Calibri"/>
                          <a:ea typeface="Calibri"/>
                          <a:cs typeface="Calibri"/>
                          <a:sym typeface="Calibri"/>
                        </a:rPr>
                      </a:br>
                      <a:r>
                        <a:rPr lang="en-US" sz="2100" i="1">
                          <a:solidFill>
                            <a:schemeClr val="dk1"/>
                          </a:solidFill>
                          <a:latin typeface="Calibri"/>
                          <a:ea typeface="Calibri"/>
                          <a:cs typeface="Calibri"/>
                          <a:sym typeface="Calibri"/>
                        </a:rPr>
                        <a:t>&amp; Delivery</a:t>
                      </a:r>
                      <a:endParaRPr sz="2100"/>
                    </a:p>
                  </a:txBody>
                  <a:tcPr marL="102854" marR="102854" marT="102764" marB="102764"/>
                </a:tc>
                <a:tc>
                  <a:txBody>
                    <a:bodyPr/>
                    <a:lstStyle/>
                    <a:p>
                      <a:pPr marL="0" lvl="0" indent="0" rtl="0">
                        <a:spcBef>
                          <a:spcPts val="0"/>
                        </a:spcBef>
                        <a:spcAft>
                          <a:spcPts val="0"/>
                        </a:spcAft>
                        <a:buClr>
                          <a:schemeClr val="dk1"/>
                        </a:buClr>
                        <a:buFont typeface="Arial"/>
                        <a:buNone/>
                      </a:pPr>
                      <a:r>
                        <a:rPr lang="en-US" sz="2100" dirty="0">
                          <a:solidFill>
                            <a:schemeClr val="dk1"/>
                          </a:solidFill>
                          <a:latin typeface="Calibri"/>
                          <a:ea typeface="Calibri"/>
                          <a:cs typeface="Calibri"/>
                          <a:sym typeface="Calibri"/>
                        </a:rPr>
                        <a:t>5. Provide authoritative </a:t>
                      </a:r>
                      <a:r>
                        <a:rPr lang="en-US" sz="2100" b="1" dirty="0">
                          <a:solidFill>
                            <a:schemeClr val="dk1"/>
                          </a:solidFill>
                          <a:latin typeface="Calibri"/>
                          <a:ea typeface="Calibri"/>
                          <a:cs typeface="Calibri"/>
                          <a:sym typeface="Calibri"/>
                        </a:rPr>
                        <a:t>guidance on implementation </a:t>
                      </a:r>
                      <a:r>
                        <a:rPr lang="en-US" sz="2100" dirty="0">
                          <a:solidFill>
                            <a:schemeClr val="dk1"/>
                          </a:solidFill>
                          <a:latin typeface="Calibri"/>
                          <a:ea typeface="Calibri"/>
                          <a:cs typeface="Calibri"/>
                          <a:sym typeface="Calibri"/>
                        </a:rPr>
                        <a:t>for integrated observing; synthesizing across evolving requirements</a:t>
                      </a:r>
                      <a:endParaRPr sz="2100" dirty="0"/>
                    </a:p>
                  </a:txBody>
                  <a:tcPr marL="102854" marR="102854" marT="102764" marB="102764">
                    <a:solidFill>
                      <a:srgbClr val="FCE5CD"/>
                    </a:solidFill>
                  </a:tcPr>
                </a:tc>
                <a:tc>
                  <a:txBody>
                    <a:bodyPr/>
                    <a:lstStyle/>
                    <a:p>
                      <a:pPr marL="0" lvl="0" indent="0" rtl="0">
                        <a:spcBef>
                          <a:spcPts val="0"/>
                        </a:spcBef>
                        <a:spcAft>
                          <a:spcPts val="0"/>
                        </a:spcAft>
                        <a:buClr>
                          <a:schemeClr val="dk1"/>
                        </a:buClr>
                        <a:buSzPts val="1400"/>
                        <a:buFont typeface="Arial"/>
                        <a:buNone/>
                      </a:pPr>
                      <a:r>
                        <a:rPr lang="en-US" sz="2100" dirty="0">
                          <a:solidFill>
                            <a:schemeClr val="dk1"/>
                          </a:solidFill>
                          <a:latin typeface="Calibri"/>
                          <a:ea typeface="Calibri"/>
                          <a:cs typeface="Calibri"/>
                          <a:sym typeface="Calibri"/>
                        </a:rPr>
                        <a:t>6</a:t>
                      </a:r>
                      <a:r>
                        <a:rPr lang="en-US" sz="2100" b="1" dirty="0">
                          <a:solidFill>
                            <a:schemeClr val="dk1"/>
                          </a:solidFill>
                          <a:latin typeface="Calibri"/>
                          <a:ea typeface="Calibri"/>
                          <a:cs typeface="Calibri"/>
                          <a:sym typeface="Calibri"/>
                        </a:rPr>
                        <a:t>. Sustain, strengthen and expand observations coordination</a:t>
                      </a:r>
                      <a:r>
                        <a:rPr lang="en-US" sz="2100" dirty="0">
                          <a:solidFill>
                            <a:schemeClr val="dk1"/>
                          </a:solidFill>
                          <a:latin typeface="Calibri"/>
                          <a:ea typeface="Calibri"/>
                          <a:cs typeface="Calibri"/>
                          <a:sym typeface="Calibri"/>
                        </a:rPr>
                        <a:t> through GOOS and partner communities, promoting standards and best practice, and developing metrics to measure success</a:t>
                      </a:r>
                      <a:endParaRPr sz="2100" dirty="0"/>
                    </a:p>
                  </a:txBody>
                  <a:tcPr marL="102854" marR="102854" marT="102764" marB="102764">
                    <a:solidFill>
                      <a:srgbClr val="FCE5CD"/>
                    </a:solidFill>
                  </a:tcPr>
                </a:tc>
                <a:tc>
                  <a:txBody>
                    <a:bodyPr/>
                    <a:lstStyle/>
                    <a:p>
                      <a:pPr marL="0" lvl="0" indent="0" rtl="0">
                        <a:spcBef>
                          <a:spcPts val="0"/>
                        </a:spcBef>
                        <a:spcAft>
                          <a:spcPts val="0"/>
                        </a:spcAft>
                        <a:buNone/>
                      </a:pPr>
                      <a:r>
                        <a:rPr lang="en-US" sz="2100" dirty="0">
                          <a:solidFill>
                            <a:schemeClr val="dk1"/>
                          </a:solidFill>
                          <a:latin typeface="Calibri"/>
                          <a:ea typeface="Calibri"/>
                          <a:cs typeface="Calibri"/>
                          <a:sym typeface="Calibri"/>
                        </a:rPr>
                        <a:t>7. Ensure GOOS ocean observing data and information are </a:t>
                      </a:r>
                      <a:r>
                        <a:rPr lang="en-US" sz="2100" b="1" dirty="0">
                          <a:solidFill>
                            <a:schemeClr val="dk1"/>
                          </a:solidFill>
                          <a:latin typeface="Calibri"/>
                          <a:ea typeface="Calibri"/>
                          <a:cs typeface="Calibri"/>
                          <a:sym typeface="Calibri"/>
                        </a:rPr>
                        <a:t>findable, accessible, interoperable, and reusable</a:t>
                      </a:r>
                      <a:r>
                        <a:rPr lang="en-US" sz="2100" dirty="0">
                          <a:solidFill>
                            <a:schemeClr val="dk1"/>
                          </a:solidFill>
                          <a:latin typeface="Calibri"/>
                          <a:ea typeface="Calibri"/>
                          <a:cs typeface="Calibri"/>
                          <a:sym typeface="Calibri"/>
                        </a:rPr>
                        <a:t>; with appropriate quality and latency </a:t>
                      </a:r>
                      <a:endParaRPr sz="2100" dirty="0"/>
                    </a:p>
                  </a:txBody>
                  <a:tcPr marL="102854" marR="102854" marT="102764" marB="102764">
                    <a:solidFill>
                      <a:srgbClr val="FCE5CD"/>
                    </a:solidFill>
                  </a:tcPr>
                </a:tc>
              </a:tr>
            </a:tbl>
          </a:graphicData>
        </a:graphic>
      </p:graphicFrame>
      <p:graphicFrame>
        <p:nvGraphicFramePr>
          <p:cNvPr id="92" name="Shape 92"/>
          <p:cNvGraphicFramePr>
            <a:graphicFrameLocks noGrp="1"/>
          </p:cNvGraphicFramePr>
          <p:nvPr/>
        </p:nvGraphicFramePr>
        <p:xfrm>
          <a:off x="2279650" y="8253413"/>
          <a:ext cx="13716001" cy="1805908"/>
        </p:xfrm>
        <a:graphic>
          <a:graphicData uri="http://schemas.openxmlformats.org/drawingml/2006/table">
            <a:tbl>
              <a:tblPr/>
              <a:tblGrid>
                <a:gridCol w="1793082"/>
                <a:gridCol w="2388393"/>
                <a:gridCol w="2671763"/>
                <a:gridCol w="2867025"/>
                <a:gridCol w="3995738"/>
              </a:tblGrid>
              <a:tr h="1805907">
                <a:tc>
                  <a:txBody>
                    <a:bodyPr/>
                    <a:lstStyle>
                      <a:lvl1pPr defTabSz="455613">
                        <a:spcBef>
                          <a:spcPct val="20000"/>
                        </a:spcBef>
                        <a:defRPr sz="2000">
                          <a:solidFill>
                            <a:schemeClr val="tx1"/>
                          </a:solidFill>
                          <a:latin typeface="Arial" charset="0"/>
                          <a:ea typeface="ＭＳ Ｐゴシック" charset="-128"/>
                        </a:defRPr>
                      </a:lvl1pPr>
                      <a:lvl2pPr defTabSz="455613">
                        <a:spcBef>
                          <a:spcPct val="20000"/>
                        </a:spcBef>
                        <a:defRPr>
                          <a:solidFill>
                            <a:schemeClr val="tx1"/>
                          </a:solidFill>
                          <a:latin typeface="Arial" charset="0"/>
                          <a:ea typeface="ＭＳ Ｐゴシック" charset="-128"/>
                        </a:defRPr>
                      </a:lvl2pPr>
                      <a:lvl3pPr defTabSz="455613">
                        <a:spcBef>
                          <a:spcPct val="20000"/>
                        </a:spcBef>
                        <a:defRPr sz="1600">
                          <a:solidFill>
                            <a:schemeClr val="tx1"/>
                          </a:solidFill>
                          <a:latin typeface="Arial" charset="0"/>
                          <a:ea typeface="ＭＳ Ｐゴシック" charset="-128"/>
                        </a:defRPr>
                      </a:lvl3pPr>
                      <a:lvl4pPr defTabSz="455613">
                        <a:spcBef>
                          <a:spcPct val="20000"/>
                        </a:spcBef>
                        <a:defRPr sz="1400">
                          <a:solidFill>
                            <a:schemeClr val="tx1"/>
                          </a:solidFill>
                          <a:latin typeface="Arial" charset="0"/>
                          <a:ea typeface="ＭＳ Ｐゴシック" charset="-128"/>
                        </a:defRPr>
                      </a:lvl4pPr>
                      <a:lvl5pPr defTabSz="455613">
                        <a:spcBef>
                          <a:spcPct val="20000"/>
                        </a:spcBef>
                        <a:defRPr sz="1400">
                          <a:solidFill>
                            <a:schemeClr val="tx1"/>
                          </a:solidFill>
                          <a:latin typeface="Arial" charset="0"/>
                          <a:ea typeface="ＭＳ Ｐゴシック" charset="-128"/>
                        </a:defRPr>
                      </a:lvl5pPr>
                      <a:lvl6pPr marL="2284413" indent="1588" defTabSz="455613" eaLnBrk="0" fontAlgn="base" hangingPunct="0">
                        <a:spcBef>
                          <a:spcPct val="20000"/>
                        </a:spcBef>
                        <a:spcAft>
                          <a:spcPct val="0"/>
                        </a:spcAft>
                        <a:defRPr sz="1400">
                          <a:solidFill>
                            <a:schemeClr val="tx1"/>
                          </a:solidFill>
                          <a:latin typeface="Arial" charset="0"/>
                          <a:ea typeface="ＭＳ Ｐゴシック" charset="-128"/>
                        </a:defRPr>
                      </a:lvl6pPr>
                      <a:lvl7pPr marL="2741613" indent="1588" defTabSz="455613" eaLnBrk="0" fontAlgn="base" hangingPunct="0">
                        <a:spcBef>
                          <a:spcPct val="20000"/>
                        </a:spcBef>
                        <a:spcAft>
                          <a:spcPct val="0"/>
                        </a:spcAft>
                        <a:defRPr sz="1400">
                          <a:solidFill>
                            <a:schemeClr val="tx1"/>
                          </a:solidFill>
                          <a:latin typeface="Arial" charset="0"/>
                          <a:ea typeface="ＭＳ Ｐゴシック" charset="-128"/>
                        </a:defRPr>
                      </a:lvl7pPr>
                      <a:lvl8pPr marL="3198813" indent="1588" defTabSz="455613" eaLnBrk="0" fontAlgn="base" hangingPunct="0">
                        <a:spcBef>
                          <a:spcPct val="20000"/>
                        </a:spcBef>
                        <a:spcAft>
                          <a:spcPct val="0"/>
                        </a:spcAft>
                        <a:defRPr sz="1400">
                          <a:solidFill>
                            <a:schemeClr val="tx1"/>
                          </a:solidFill>
                          <a:latin typeface="Arial" charset="0"/>
                          <a:ea typeface="ＭＳ Ｐゴシック" charset="-128"/>
                        </a:defRPr>
                      </a:lvl8pPr>
                      <a:lvl9pPr marL="3656013" indent="1588" defTabSz="455613" eaLnBrk="0" fontAlgn="base" hangingPunct="0">
                        <a:spcBef>
                          <a:spcPct val="20000"/>
                        </a:spcBef>
                        <a:spcAft>
                          <a:spcPct val="0"/>
                        </a:spcAft>
                        <a:defRPr sz="1400">
                          <a:solidFill>
                            <a:schemeClr val="tx1"/>
                          </a:solidFill>
                          <a:latin typeface="Arial" charset="0"/>
                          <a:ea typeface="ＭＳ Ｐゴシック" charset="-128"/>
                        </a:defRPr>
                      </a:lvl9pPr>
                    </a:lstStyle>
                    <a:p>
                      <a:pPr marL="0" marR="0" lvl="0" indent="0" algn="r" defTabSz="455613" rtl="0" eaLnBrk="1" fontAlgn="base" latinLnBrk="0" hangingPunct="1">
                        <a:lnSpc>
                          <a:spcPct val="100000"/>
                        </a:lnSpc>
                        <a:spcBef>
                          <a:spcPct val="0"/>
                        </a:spcBef>
                        <a:spcAft>
                          <a:spcPct val="0"/>
                        </a:spcAft>
                        <a:buClr>
                          <a:srgbClr val="000000"/>
                        </a:buClr>
                        <a:buSzTx/>
                        <a:buFont typeface="Arial" charset="0"/>
                        <a:buNone/>
                        <a:tabLst/>
                      </a:pPr>
                      <a:r>
                        <a:rPr kumimoji="0" lang="en-US" altLang="x-none" sz="2100" b="0" i="1" u="none" strike="noStrike" cap="none" normalizeH="0" baseline="0">
                          <a:ln>
                            <a:noFill/>
                          </a:ln>
                          <a:solidFill>
                            <a:srgbClr val="000000"/>
                          </a:solidFill>
                          <a:effectLst/>
                          <a:latin typeface="Calibri" charset="0"/>
                          <a:ea typeface="ＭＳ Ｐゴシック" charset="-128"/>
                          <a:sym typeface="Calibri" charset="0"/>
                        </a:rPr>
                        <a:t>Building for </a:t>
                      </a:r>
                      <a:endParaRPr kumimoji="0" lang="x-none" altLang="x-none" sz="2100" b="0" i="1" u="none" strike="noStrike" cap="none" normalizeH="0" baseline="0">
                        <a:ln>
                          <a:noFill/>
                        </a:ln>
                        <a:solidFill>
                          <a:srgbClr val="000000"/>
                        </a:solidFill>
                        <a:effectLst/>
                        <a:latin typeface="Calibri" charset="0"/>
                        <a:ea typeface="ＭＳ Ｐゴシック" charset="-128"/>
                        <a:sym typeface="Calibri" charset="0"/>
                      </a:endParaRPr>
                    </a:p>
                    <a:p>
                      <a:pPr marL="0" marR="0" lvl="0" indent="0" algn="r" defTabSz="455613" rtl="0" eaLnBrk="1" fontAlgn="base" latinLnBrk="0" hangingPunct="1">
                        <a:lnSpc>
                          <a:spcPct val="100000"/>
                        </a:lnSpc>
                        <a:spcBef>
                          <a:spcPct val="0"/>
                        </a:spcBef>
                        <a:spcAft>
                          <a:spcPct val="0"/>
                        </a:spcAft>
                        <a:buClr>
                          <a:srgbClr val="000000"/>
                        </a:buClr>
                        <a:buSzTx/>
                        <a:buFont typeface="Arial" charset="0"/>
                        <a:buNone/>
                        <a:tabLst/>
                      </a:pPr>
                      <a:r>
                        <a:rPr kumimoji="0" lang="en-US" altLang="x-none" sz="2100" b="0" i="1" u="none" strike="noStrike" cap="none" normalizeH="0" baseline="0">
                          <a:ln>
                            <a:noFill/>
                          </a:ln>
                          <a:solidFill>
                            <a:srgbClr val="000000"/>
                          </a:solidFill>
                          <a:effectLst/>
                          <a:latin typeface="Calibri" charset="0"/>
                          <a:ea typeface="ＭＳ Ｐゴシック" charset="-128"/>
                          <a:sym typeface="Calibri" charset="0"/>
                        </a:rPr>
                        <a:t>the future</a:t>
                      </a:r>
                      <a:endParaRPr kumimoji="0" lang="x-none" altLang="x-none" sz="2100" b="0" i="0" u="none" strike="noStrike" cap="none" normalizeH="0" baseline="0">
                        <a:ln>
                          <a:noFill/>
                        </a:ln>
                        <a:solidFill>
                          <a:schemeClr val="tx1"/>
                        </a:solidFill>
                        <a:effectLst/>
                        <a:latin typeface="Arial" charset="0"/>
                        <a:ea typeface="ＭＳ Ｐゴシック" charset="-128"/>
                      </a:endParaRPr>
                    </a:p>
                  </a:txBody>
                  <a:tcPr marL="102854" marR="102854" marT="102854" marB="10285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defTabSz="455613">
                        <a:spcBef>
                          <a:spcPct val="20000"/>
                        </a:spcBef>
                        <a:defRPr sz="2000">
                          <a:solidFill>
                            <a:schemeClr val="tx1"/>
                          </a:solidFill>
                          <a:latin typeface="Arial" charset="0"/>
                          <a:ea typeface="ＭＳ Ｐゴシック" charset="-128"/>
                        </a:defRPr>
                      </a:lvl1pPr>
                      <a:lvl2pPr defTabSz="455613">
                        <a:spcBef>
                          <a:spcPct val="20000"/>
                        </a:spcBef>
                        <a:defRPr>
                          <a:solidFill>
                            <a:schemeClr val="tx1"/>
                          </a:solidFill>
                          <a:latin typeface="Arial" charset="0"/>
                          <a:ea typeface="ＭＳ Ｐゴシック" charset="-128"/>
                        </a:defRPr>
                      </a:lvl2pPr>
                      <a:lvl3pPr defTabSz="455613">
                        <a:spcBef>
                          <a:spcPct val="20000"/>
                        </a:spcBef>
                        <a:defRPr sz="1600">
                          <a:solidFill>
                            <a:schemeClr val="tx1"/>
                          </a:solidFill>
                          <a:latin typeface="Arial" charset="0"/>
                          <a:ea typeface="ＭＳ Ｐゴシック" charset="-128"/>
                        </a:defRPr>
                      </a:lvl3pPr>
                      <a:lvl4pPr defTabSz="455613">
                        <a:spcBef>
                          <a:spcPct val="20000"/>
                        </a:spcBef>
                        <a:defRPr sz="1400">
                          <a:solidFill>
                            <a:schemeClr val="tx1"/>
                          </a:solidFill>
                          <a:latin typeface="Arial" charset="0"/>
                          <a:ea typeface="ＭＳ Ｐゴシック" charset="-128"/>
                        </a:defRPr>
                      </a:lvl4pPr>
                      <a:lvl5pPr defTabSz="455613">
                        <a:spcBef>
                          <a:spcPct val="20000"/>
                        </a:spcBef>
                        <a:defRPr sz="1400">
                          <a:solidFill>
                            <a:schemeClr val="tx1"/>
                          </a:solidFill>
                          <a:latin typeface="Arial" charset="0"/>
                          <a:ea typeface="ＭＳ Ｐゴシック" charset="-128"/>
                        </a:defRPr>
                      </a:lvl5pPr>
                      <a:lvl6pPr marL="2284413" indent="1588" defTabSz="455613" eaLnBrk="0" fontAlgn="base" hangingPunct="0">
                        <a:spcBef>
                          <a:spcPct val="20000"/>
                        </a:spcBef>
                        <a:spcAft>
                          <a:spcPct val="0"/>
                        </a:spcAft>
                        <a:defRPr sz="1400">
                          <a:solidFill>
                            <a:schemeClr val="tx1"/>
                          </a:solidFill>
                          <a:latin typeface="Arial" charset="0"/>
                          <a:ea typeface="ＭＳ Ｐゴシック" charset="-128"/>
                        </a:defRPr>
                      </a:lvl6pPr>
                      <a:lvl7pPr marL="2741613" indent="1588" defTabSz="455613" eaLnBrk="0" fontAlgn="base" hangingPunct="0">
                        <a:spcBef>
                          <a:spcPct val="20000"/>
                        </a:spcBef>
                        <a:spcAft>
                          <a:spcPct val="0"/>
                        </a:spcAft>
                        <a:defRPr sz="1400">
                          <a:solidFill>
                            <a:schemeClr val="tx1"/>
                          </a:solidFill>
                          <a:latin typeface="Arial" charset="0"/>
                          <a:ea typeface="ＭＳ Ｐゴシック" charset="-128"/>
                        </a:defRPr>
                      </a:lvl7pPr>
                      <a:lvl8pPr marL="3198813" indent="1588" defTabSz="455613" eaLnBrk="0" fontAlgn="base" hangingPunct="0">
                        <a:spcBef>
                          <a:spcPct val="20000"/>
                        </a:spcBef>
                        <a:spcAft>
                          <a:spcPct val="0"/>
                        </a:spcAft>
                        <a:defRPr sz="1400">
                          <a:solidFill>
                            <a:schemeClr val="tx1"/>
                          </a:solidFill>
                          <a:latin typeface="Arial" charset="0"/>
                          <a:ea typeface="ＭＳ Ｐゴシック" charset="-128"/>
                        </a:defRPr>
                      </a:lvl8pPr>
                      <a:lvl9pPr marL="3656013" indent="1588" defTabSz="455613" eaLnBrk="0" fontAlgn="base" hangingPunct="0">
                        <a:spcBef>
                          <a:spcPct val="20000"/>
                        </a:spcBef>
                        <a:spcAft>
                          <a:spcPct val="0"/>
                        </a:spcAft>
                        <a:defRPr sz="1400">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
                          <a:srgbClr val="000000"/>
                        </a:buClr>
                        <a:buSzPts val="1100"/>
                        <a:buFont typeface="Arial" charset="0"/>
                        <a:buNone/>
                        <a:tabLst/>
                      </a:pPr>
                      <a:r>
                        <a:rPr kumimoji="0" lang="en-US" altLang="x-none" sz="2100" b="0" i="0" u="none" strike="noStrike" cap="none" normalizeH="0" baseline="0">
                          <a:ln>
                            <a:noFill/>
                          </a:ln>
                          <a:solidFill>
                            <a:srgbClr val="000000"/>
                          </a:solidFill>
                          <a:effectLst/>
                          <a:latin typeface="Calibri" charset="0"/>
                          <a:ea typeface="ＭＳ Ｐゴシック" charset="-128"/>
                          <a:sym typeface="Calibri" charset="0"/>
                        </a:rPr>
                        <a:t>8. Support </a:t>
                      </a:r>
                      <a:r>
                        <a:rPr kumimoji="0" lang="en-US" altLang="x-none" sz="2100" b="1" i="0" u="none" strike="noStrike" cap="none" normalizeH="0" baseline="0">
                          <a:ln>
                            <a:noFill/>
                          </a:ln>
                          <a:solidFill>
                            <a:srgbClr val="000000"/>
                          </a:solidFill>
                          <a:effectLst/>
                          <a:latin typeface="Calibri" charset="0"/>
                          <a:ea typeface="ＭＳ Ｐゴシック" charset="-128"/>
                          <a:sym typeface="Calibri" charset="0"/>
                        </a:rPr>
                        <a:t>innovation</a:t>
                      </a:r>
                      <a:r>
                        <a:rPr kumimoji="0" lang="en-US" altLang="x-none" sz="2100" b="0" i="0" u="none" strike="noStrike" cap="none" normalizeH="0" baseline="0">
                          <a:ln>
                            <a:noFill/>
                          </a:ln>
                          <a:solidFill>
                            <a:srgbClr val="000000"/>
                          </a:solidFill>
                          <a:effectLst/>
                          <a:latin typeface="Calibri" charset="0"/>
                          <a:ea typeface="ＭＳ Ｐゴシック" charset="-128"/>
                          <a:sym typeface="Calibri" charset="0"/>
                        </a:rPr>
                        <a:t> in observing technologies and networks</a:t>
                      </a:r>
                      <a:endParaRPr kumimoji="0" lang="x-none" altLang="x-none" sz="2100" b="0" i="0" u="none" strike="noStrike" cap="none" normalizeH="0" baseline="0">
                        <a:ln>
                          <a:noFill/>
                        </a:ln>
                        <a:solidFill>
                          <a:schemeClr val="tx1"/>
                        </a:solidFill>
                        <a:effectLst/>
                        <a:latin typeface="Arial" charset="0"/>
                        <a:ea typeface="ＭＳ Ｐゴシック" charset="-128"/>
                      </a:endParaRPr>
                    </a:p>
                  </a:txBody>
                  <a:tcPr marL="102854" marR="102854" marT="102854" marB="10285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EAD3"/>
                    </a:solidFill>
                  </a:tcPr>
                </a:tc>
                <a:tc>
                  <a:txBody>
                    <a:bodyPr/>
                    <a:lstStyle>
                      <a:lvl1pPr defTabSz="455613">
                        <a:spcBef>
                          <a:spcPct val="20000"/>
                        </a:spcBef>
                        <a:defRPr sz="2000">
                          <a:solidFill>
                            <a:schemeClr val="tx1"/>
                          </a:solidFill>
                          <a:latin typeface="Arial" charset="0"/>
                          <a:ea typeface="ＭＳ Ｐゴシック" charset="-128"/>
                        </a:defRPr>
                      </a:lvl1pPr>
                      <a:lvl2pPr defTabSz="455613">
                        <a:spcBef>
                          <a:spcPct val="20000"/>
                        </a:spcBef>
                        <a:defRPr>
                          <a:solidFill>
                            <a:schemeClr val="tx1"/>
                          </a:solidFill>
                          <a:latin typeface="Arial" charset="0"/>
                          <a:ea typeface="ＭＳ Ｐゴシック" charset="-128"/>
                        </a:defRPr>
                      </a:lvl2pPr>
                      <a:lvl3pPr defTabSz="455613">
                        <a:spcBef>
                          <a:spcPct val="20000"/>
                        </a:spcBef>
                        <a:defRPr sz="1600">
                          <a:solidFill>
                            <a:schemeClr val="tx1"/>
                          </a:solidFill>
                          <a:latin typeface="Arial" charset="0"/>
                          <a:ea typeface="ＭＳ Ｐゴシック" charset="-128"/>
                        </a:defRPr>
                      </a:lvl3pPr>
                      <a:lvl4pPr defTabSz="455613">
                        <a:spcBef>
                          <a:spcPct val="20000"/>
                        </a:spcBef>
                        <a:defRPr sz="1400">
                          <a:solidFill>
                            <a:schemeClr val="tx1"/>
                          </a:solidFill>
                          <a:latin typeface="Arial" charset="0"/>
                          <a:ea typeface="ＭＳ Ｐゴシック" charset="-128"/>
                        </a:defRPr>
                      </a:lvl4pPr>
                      <a:lvl5pPr defTabSz="455613">
                        <a:spcBef>
                          <a:spcPct val="20000"/>
                        </a:spcBef>
                        <a:defRPr sz="1400">
                          <a:solidFill>
                            <a:schemeClr val="tx1"/>
                          </a:solidFill>
                          <a:latin typeface="Arial" charset="0"/>
                          <a:ea typeface="ＭＳ Ｐゴシック" charset="-128"/>
                        </a:defRPr>
                      </a:lvl5pPr>
                      <a:lvl6pPr marL="2284413" indent="1588" defTabSz="455613" eaLnBrk="0" fontAlgn="base" hangingPunct="0">
                        <a:spcBef>
                          <a:spcPct val="20000"/>
                        </a:spcBef>
                        <a:spcAft>
                          <a:spcPct val="0"/>
                        </a:spcAft>
                        <a:defRPr sz="1400">
                          <a:solidFill>
                            <a:schemeClr val="tx1"/>
                          </a:solidFill>
                          <a:latin typeface="Arial" charset="0"/>
                          <a:ea typeface="ＭＳ Ｐゴシック" charset="-128"/>
                        </a:defRPr>
                      </a:lvl6pPr>
                      <a:lvl7pPr marL="2741613" indent="1588" defTabSz="455613" eaLnBrk="0" fontAlgn="base" hangingPunct="0">
                        <a:spcBef>
                          <a:spcPct val="20000"/>
                        </a:spcBef>
                        <a:spcAft>
                          <a:spcPct val="0"/>
                        </a:spcAft>
                        <a:defRPr sz="1400">
                          <a:solidFill>
                            <a:schemeClr val="tx1"/>
                          </a:solidFill>
                          <a:latin typeface="Arial" charset="0"/>
                          <a:ea typeface="ＭＳ Ｐゴシック" charset="-128"/>
                        </a:defRPr>
                      </a:lvl7pPr>
                      <a:lvl8pPr marL="3198813" indent="1588" defTabSz="455613" eaLnBrk="0" fontAlgn="base" hangingPunct="0">
                        <a:spcBef>
                          <a:spcPct val="20000"/>
                        </a:spcBef>
                        <a:spcAft>
                          <a:spcPct val="0"/>
                        </a:spcAft>
                        <a:defRPr sz="1400">
                          <a:solidFill>
                            <a:schemeClr val="tx1"/>
                          </a:solidFill>
                          <a:latin typeface="Arial" charset="0"/>
                          <a:ea typeface="ＭＳ Ｐゴシック" charset="-128"/>
                        </a:defRPr>
                      </a:lvl8pPr>
                      <a:lvl9pPr marL="3656013" indent="1588" defTabSz="455613" eaLnBrk="0" fontAlgn="base" hangingPunct="0">
                        <a:spcBef>
                          <a:spcPct val="20000"/>
                        </a:spcBef>
                        <a:spcAft>
                          <a:spcPct val="0"/>
                        </a:spcAft>
                        <a:defRPr sz="1400">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
                          <a:srgbClr val="000000"/>
                        </a:buClr>
                        <a:buSzPts val="1100"/>
                        <a:buFont typeface="Arial" charset="0"/>
                        <a:buNone/>
                        <a:tabLst/>
                      </a:pPr>
                      <a:r>
                        <a:rPr kumimoji="0" lang="en-US" altLang="x-none" sz="2100" b="0" i="0" u="none" strike="noStrike" cap="none" normalizeH="0" baseline="0">
                          <a:ln>
                            <a:noFill/>
                          </a:ln>
                          <a:solidFill>
                            <a:srgbClr val="000000"/>
                          </a:solidFill>
                          <a:effectLst/>
                          <a:latin typeface="Calibri" charset="0"/>
                          <a:ea typeface="ＭＳ Ｐゴシック" charset="-128"/>
                          <a:sym typeface="Calibri" charset="0"/>
                        </a:rPr>
                        <a:t>9. </a:t>
                      </a:r>
                      <a:r>
                        <a:rPr kumimoji="0" lang="en-US" altLang="x-none" sz="2100" b="1" i="0" u="none" strike="noStrike" cap="none" normalizeH="0" baseline="0">
                          <a:ln>
                            <a:noFill/>
                          </a:ln>
                          <a:solidFill>
                            <a:srgbClr val="000000"/>
                          </a:solidFill>
                          <a:effectLst/>
                          <a:latin typeface="Calibri" charset="0"/>
                          <a:ea typeface="ＭＳ Ｐゴシック" charset="-128"/>
                          <a:sym typeface="Calibri" charset="0"/>
                        </a:rPr>
                        <a:t>Develop capacity </a:t>
                      </a:r>
                      <a:r>
                        <a:rPr kumimoji="0" lang="en-US" altLang="x-none" sz="2100" b="0" i="0" u="none" strike="noStrike" cap="none" normalizeH="0" baseline="0">
                          <a:ln>
                            <a:noFill/>
                          </a:ln>
                          <a:solidFill>
                            <a:srgbClr val="000000"/>
                          </a:solidFill>
                          <a:effectLst/>
                          <a:latin typeface="Calibri" charset="0"/>
                          <a:ea typeface="ＭＳ Ｐゴシック" charset="-128"/>
                          <a:sym typeface="Calibri" charset="0"/>
                        </a:rPr>
                        <a:t>to ensure broader participation in and benefit from GOOS</a:t>
                      </a:r>
                      <a:endParaRPr kumimoji="0" lang="x-none" altLang="x-none" sz="2100" b="0" i="0" u="none" strike="noStrike" cap="none" normalizeH="0" baseline="0">
                        <a:ln>
                          <a:noFill/>
                        </a:ln>
                        <a:solidFill>
                          <a:schemeClr val="tx1"/>
                        </a:solidFill>
                        <a:effectLst/>
                        <a:latin typeface="Arial" charset="0"/>
                        <a:ea typeface="ＭＳ Ｐゴシック" charset="-128"/>
                      </a:endParaRPr>
                    </a:p>
                  </a:txBody>
                  <a:tcPr marL="102854" marR="102854" marT="102854" marB="10285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EAD3"/>
                    </a:solidFill>
                  </a:tcPr>
                </a:tc>
                <a:tc>
                  <a:txBody>
                    <a:bodyPr/>
                    <a:lstStyle>
                      <a:lvl1pPr defTabSz="455613">
                        <a:spcBef>
                          <a:spcPct val="20000"/>
                        </a:spcBef>
                        <a:defRPr sz="2000">
                          <a:solidFill>
                            <a:schemeClr val="tx1"/>
                          </a:solidFill>
                          <a:latin typeface="Arial" charset="0"/>
                          <a:ea typeface="ＭＳ Ｐゴシック" charset="-128"/>
                        </a:defRPr>
                      </a:lvl1pPr>
                      <a:lvl2pPr defTabSz="455613">
                        <a:spcBef>
                          <a:spcPct val="20000"/>
                        </a:spcBef>
                        <a:defRPr>
                          <a:solidFill>
                            <a:schemeClr val="tx1"/>
                          </a:solidFill>
                          <a:latin typeface="Arial" charset="0"/>
                          <a:ea typeface="ＭＳ Ｐゴシック" charset="-128"/>
                        </a:defRPr>
                      </a:lvl2pPr>
                      <a:lvl3pPr defTabSz="455613">
                        <a:spcBef>
                          <a:spcPct val="20000"/>
                        </a:spcBef>
                        <a:defRPr sz="1600">
                          <a:solidFill>
                            <a:schemeClr val="tx1"/>
                          </a:solidFill>
                          <a:latin typeface="Arial" charset="0"/>
                          <a:ea typeface="ＭＳ Ｐゴシック" charset="-128"/>
                        </a:defRPr>
                      </a:lvl3pPr>
                      <a:lvl4pPr defTabSz="455613">
                        <a:spcBef>
                          <a:spcPct val="20000"/>
                        </a:spcBef>
                        <a:defRPr sz="1400">
                          <a:solidFill>
                            <a:schemeClr val="tx1"/>
                          </a:solidFill>
                          <a:latin typeface="Arial" charset="0"/>
                          <a:ea typeface="ＭＳ Ｐゴシック" charset="-128"/>
                        </a:defRPr>
                      </a:lvl4pPr>
                      <a:lvl5pPr defTabSz="455613">
                        <a:spcBef>
                          <a:spcPct val="20000"/>
                        </a:spcBef>
                        <a:defRPr sz="1400">
                          <a:solidFill>
                            <a:schemeClr val="tx1"/>
                          </a:solidFill>
                          <a:latin typeface="Arial" charset="0"/>
                          <a:ea typeface="ＭＳ Ｐゴシック" charset="-128"/>
                        </a:defRPr>
                      </a:lvl5pPr>
                      <a:lvl6pPr marL="2284413" indent="1588" defTabSz="455613" eaLnBrk="0" fontAlgn="base" hangingPunct="0">
                        <a:spcBef>
                          <a:spcPct val="20000"/>
                        </a:spcBef>
                        <a:spcAft>
                          <a:spcPct val="0"/>
                        </a:spcAft>
                        <a:defRPr sz="1400">
                          <a:solidFill>
                            <a:schemeClr val="tx1"/>
                          </a:solidFill>
                          <a:latin typeface="Arial" charset="0"/>
                          <a:ea typeface="ＭＳ Ｐゴシック" charset="-128"/>
                        </a:defRPr>
                      </a:lvl6pPr>
                      <a:lvl7pPr marL="2741613" indent="1588" defTabSz="455613" eaLnBrk="0" fontAlgn="base" hangingPunct="0">
                        <a:spcBef>
                          <a:spcPct val="20000"/>
                        </a:spcBef>
                        <a:spcAft>
                          <a:spcPct val="0"/>
                        </a:spcAft>
                        <a:defRPr sz="1400">
                          <a:solidFill>
                            <a:schemeClr val="tx1"/>
                          </a:solidFill>
                          <a:latin typeface="Arial" charset="0"/>
                          <a:ea typeface="ＭＳ Ｐゴシック" charset="-128"/>
                        </a:defRPr>
                      </a:lvl7pPr>
                      <a:lvl8pPr marL="3198813" indent="1588" defTabSz="455613" eaLnBrk="0" fontAlgn="base" hangingPunct="0">
                        <a:spcBef>
                          <a:spcPct val="20000"/>
                        </a:spcBef>
                        <a:spcAft>
                          <a:spcPct val="0"/>
                        </a:spcAft>
                        <a:defRPr sz="1400">
                          <a:solidFill>
                            <a:schemeClr val="tx1"/>
                          </a:solidFill>
                          <a:latin typeface="Arial" charset="0"/>
                          <a:ea typeface="ＭＳ Ｐゴシック" charset="-128"/>
                        </a:defRPr>
                      </a:lvl8pPr>
                      <a:lvl9pPr marL="3656013" indent="1588" defTabSz="455613" eaLnBrk="0" fontAlgn="base" hangingPunct="0">
                        <a:spcBef>
                          <a:spcPct val="20000"/>
                        </a:spcBef>
                        <a:spcAft>
                          <a:spcPct val="0"/>
                        </a:spcAft>
                        <a:defRPr sz="1400">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
                          <a:srgbClr val="000000"/>
                        </a:buClr>
                        <a:buSzTx/>
                        <a:buFont typeface="Arial" charset="0"/>
                        <a:buNone/>
                        <a:tabLst/>
                      </a:pPr>
                      <a:r>
                        <a:rPr kumimoji="0" lang="en-US" altLang="x-none" sz="2100" b="0" i="0" u="none" strike="noStrike" cap="none" normalizeH="0" baseline="0">
                          <a:ln>
                            <a:noFill/>
                          </a:ln>
                          <a:solidFill>
                            <a:srgbClr val="000000"/>
                          </a:solidFill>
                          <a:effectLst/>
                          <a:latin typeface="Calibri" charset="0"/>
                          <a:ea typeface="ＭＳ Ｐゴシック" charset="-128"/>
                          <a:sym typeface="Calibri" charset="0"/>
                        </a:rPr>
                        <a:t>10</a:t>
                      </a:r>
                      <a:r>
                        <a:rPr kumimoji="0" lang="en-US" altLang="x-none" sz="2100" b="1" i="0" u="none" strike="noStrike" cap="none" normalizeH="0" baseline="0">
                          <a:ln>
                            <a:noFill/>
                          </a:ln>
                          <a:solidFill>
                            <a:srgbClr val="000000"/>
                          </a:solidFill>
                          <a:effectLst/>
                          <a:latin typeface="Calibri" charset="0"/>
                          <a:ea typeface="ＭＳ Ｐゴシック" charset="-128"/>
                          <a:sym typeface="Calibri" charset="0"/>
                        </a:rPr>
                        <a:t>. Extend systematic observations to measure human pressures </a:t>
                      </a:r>
                      <a:r>
                        <a:rPr kumimoji="0" lang="en-US" altLang="x-none" sz="2100" b="0" i="0" u="none" strike="noStrike" cap="none" normalizeH="0" baseline="0">
                          <a:ln>
                            <a:noFill/>
                          </a:ln>
                          <a:solidFill>
                            <a:srgbClr val="000000"/>
                          </a:solidFill>
                          <a:effectLst/>
                          <a:latin typeface="Calibri" charset="0"/>
                          <a:ea typeface="ＭＳ Ｐゴシック" charset="-128"/>
                          <a:sym typeface="Calibri" charset="0"/>
                        </a:rPr>
                        <a:t>on the ocean</a:t>
                      </a:r>
                      <a:endParaRPr kumimoji="0" lang="x-none" altLang="x-none" sz="2100" b="0" i="0" u="none" strike="noStrike" cap="none" normalizeH="0" baseline="0">
                        <a:ln>
                          <a:noFill/>
                        </a:ln>
                        <a:solidFill>
                          <a:schemeClr val="tx1"/>
                        </a:solidFill>
                        <a:effectLst/>
                        <a:latin typeface="Arial" charset="0"/>
                        <a:ea typeface="ＭＳ Ｐゴシック" charset="-128"/>
                      </a:endParaRPr>
                    </a:p>
                  </a:txBody>
                  <a:tcPr marL="102854" marR="102854" marT="102854" marB="10285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EAD3"/>
                    </a:solidFill>
                  </a:tcPr>
                </a:tc>
                <a:tc>
                  <a:txBody>
                    <a:bodyPr/>
                    <a:lstStyle>
                      <a:lvl1pPr defTabSz="455613">
                        <a:spcBef>
                          <a:spcPct val="20000"/>
                        </a:spcBef>
                        <a:defRPr sz="2000">
                          <a:solidFill>
                            <a:schemeClr val="tx1"/>
                          </a:solidFill>
                          <a:latin typeface="Arial" charset="0"/>
                          <a:ea typeface="ＭＳ Ｐゴシック" charset="-128"/>
                        </a:defRPr>
                      </a:lvl1pPr>
                      <a:lvl2pPr defTabSz="455613">
                        <a:spcBef>
                          <a:spcPct val="20000"/>
                        </a:spcBef>
                        <a:defRPr>
                          <a:solidFill>
                            <a:schemeClr val="tx1"/>
                          </a:solidFill>
                          <a:latin typeface="Arial" charset="0"/>
                          <a:ea typeface="ＭＳ Ｐゴシック" charset="-128"/>
                        </a:defRPr>
                      </a:lvl2pPr>
                      <a:lvl3pPr defTabSz="455613">
                        <a:spcBef>
                          <a:spcPct val="20000"/>
                        </a:spcBef>
                        <a:defRPr sz="1600">
                          <a:solidFill>
                            <a:schemeClr val="tx1"/>
                          </a:solidFill>
                          <a:latin typeface="Arial" charset="0"/>
                          <a:ea typeface="ＭＳ Ｐゴシック" charset="-128"/>
                        </a:defRPr>
                      </a:lvl3pPr>
                      <a:lvl4pPr defTabSz="455613">
                        <a:spcBef>
                          <a:spcPct val="20000"/>
                        </a:spcBef>
                        <a:defRPr sz="1400">
                          <a:solidFill>
                            <a:schemeClr val="tx1"/>
                          </a:solidFill>
                          <a:latin typeface="Arial" charset="0"/>
                          <a:ea typeface="ＭＳ Ｐゴシック" charset="-128"/>
                        </a:defRPr>
                      </a:lvl4pPr>
                      <a:lvl5pPr defTabSz="455613">
                        <a:spcBef>
                          <a:spcPct val="20000"/>
                        </a:spcBef>
                        <a:defRPr sz="1400">
                          <a:solidFill>
                            <a:schemeClr val="tx1"/>
                          </a:solidFill>
                          <a:latin typeface="Arial" charset="0"/>
                          <a:ea typeface="ＭＳ Ｐゴシック" charset="-128"/>
                        </a:defRPr>
                      </a:lvl5pPr>
                      <a:lvl6pPr marL="2284413" indent="1588" defTabSz="455613" eaLnBrk="0" fontAlgn="base" hangingPunct="0">
                        <a:spcBef>
                          <a:spcPct val="20000"/>
                        </a:spcBef>
                        <a:spcAft>
                          <a:spcPct val="0"/>
                        </a:spcAft>
                        <a:defRPr sz="1400">
                          <a:solidFill>
                            <a:schemeClr val="tx1"/>
                          </a:solidFill>
                          <a:latin typeface="Arial" charset="0"/>
                          <a:ea typeface="ＭＳ Ｐゴシック" charset="-128"/>
                        </a:defRPr>
                      </a:lvl6pPr>
                      <a:lvl7pPr marL="2741613" indent="1588" defTabSz="455613" eaLnBrk="0" fontAlgn="base" hangingPunct="0">
                        <a:spcBef>
                          <a:spcPct val="20000"/>
                        </a:spcBef>
                        <a:spcAft>
                          <a:spcPct val="0"/>
                        </a:spcAft>
                        <a:defRPr sz="1400">
                          <a:solidFill>
                            <a:schemeClr val="tx1"/>
                          </a:solidFill>
                          <a:latin typeface="Arial" charset="0"/>
                          <a:ea typeface="ＭＳ Ｐゴシック" charset="-128"/>
                        </a:defRPr>
                      </a:lvl7pPr>
                      <a:lvl8pPr marL="3198813" indent="1588" defTabSz="455613" eaLnBrk="0" fontAlgn="base" hangingPunct="0">
                        <a:spcBef>
                          <a:spcPct val="20000"/>
                        </a:spcBef>
                        <a:spcAft>
                          <a:spcPct val="0"/>
                        </a:spcAft>
                        <a:defRPr sz="1400">
                          <a:solidFill>
                            <a:schemeClr val="tx1"/>
                          </a:solidFill>
                          <a:latin typeface="Arial" charset="0"/>
                          <a:ea typeface="ＭＳ Ｐゴシック" charset="-128"/>
                        </a:defRPr>
                      </a:lvl8pPr>
                      <a:lvl9pPr marL="3656013" indent="1588" defTabSz="455613" eaLnBrk="0" fontAlgn="base" hangingPunct="0">
                        <a:spcBef>
                          <a:spcPct val="20000"/>
                        </a:spcBef>
                        <a:spcAft>
                          <a:spcPct val="0"/>
                        </a:spcAft>
                        <a:defRPr sz="1400">
                          <a:solidFill>
                            <a:schemeClr val="tx1"/>
                          </a:solidFill>
                          <a:latin typeface="Arial" charset="0"/>
                          <a:ea typeface="ＭＳ Ｐゴシック" charset="-128"/>
                        </a:defRPr>
                      </a:lvl9pPr>
                    </a:lstStyle>
                    <a:p>
                      <a:pPr marL="0" marR="0" lvl="0" indent="0" algn="l" defTabSz="455613" rtl="0" eaLnBrk="1" fontAlgn="base" latinLnBrk="0" hangingPunct="1">
                        <a:lnSpc>
                          <a:spcPct val="100000"/>
                        </a:lnSpc>
                        <a:spcBef>
                          <a:spcPct val="0"/>
                        </a:spcBef>
                        <a:spcAft>
                          <a:spcPct val="0"/>
                        </a:spcAft>
                        <a:buClr>
                          <a:srgbClr val="000000"/>
                        </a:buClr>
                        <a:buSzTx/>
                        <a:buFont typeface="Arial" charset="0"/>
                        <a:buNone/>
                        <a:tabLst/>
                      </a:pPr>
                      <a:r>
                        <a:rPr kumimoji="0" lang="en-US" altLang="x-none" sz="2100" b="0" i="0" u="none" strike="noStrike" cap="none" normalizeH="0" baseline="0" dirty="0">
                          <a:ln>
                            <a:noFill/>
                          </a:ln>
                          <a:solidFill>
                            <a:srgbClr val="000000"/>
                          </a:solidFill>
                          <a:effectLst/>
                          <a:latin typeface="Calibri" charset="0"/>
                          <a:ea typeface="ＭＳ Ｐゴシック" charset="-128"/>
                          <a:sym typeface="Calibri" charset="0"/>
                        </a:rPr>
                        <a:t>11. Play a leading role in </a:t>
                      </a:r>
                      <a:r>
                        <a:rPr kumimoji="0" lang="en-US" altLang="x-none" sz="2100" b="1" i="0" u="none" strike="noStrike" cap="none" normalizeH="0" baseline="0" dirty="0">
                          <a:ln>
                            <a:noFill/>
                          </a:ln>
                          <a:solidFill>
                            <a:srgbClr val="000000"/>
                          </a:solidFill>
                          <a:effectLst/>
                          <a:latin typeface="Calibri" charset="0"/>
                          <a:ea typeface="ＭＳ Ｐゴシック" charset="-128"/>
                          <a:sym typeface="Calibri" charset="0"/>
                        </a:rPr>
                        <a:t>establishing effective governance for global in situ and satellite observing</a:t>
                      </a:r>
                      <a:r>
                        <a:rPr kumimoji="0" lang="en-US" altLang="x-none" sz="2100" b="0" i="0" u="none" strike="noStrike" cap="none" normalizeH="0" baseline="0" dirty="0">
                          <a:ln>
                            <a:noFill/>
                          </a:ln>
                          <a:solidFill>
                            <a:srgbClr val="000000"/>
                          </a:solidFill>
                          <a:effectLst/>
                          <a:latin typeface="Calibri" charset="0"/>
                          <a:ea typeface="ＭＳ Ｐゴシック" charset="-128"/>
                          <a:sym typeface="Calibri" charset="0"/>
                        </a:rPr>
                        <a:t>, together with partners and stakeholders</a:t>
                      </a:r>
                      <a:endParaRPr kumimoji="0" lang="x-none" altLang="x-none" sz="2100" b="0" i="0" u="none" strike="noStrike" cap="none" normalizeH="0" baseline="0" dirty="0">
                        <a:ln>
                          <a:noFill/>
                        </a:ln>
                        <a:solidFill>
                          <a:schemeClr val="tx1"/>
                        </a:solidFill>
                        <a:effectLst/>
                        <a:latin typeface="Arial" charset="0"/>
                        <a:ea typeface="ＭＳ Ｐゴシック" charset="-128"/>
                      </a:endParaRPr>
                    </a:p>
                  </a:txBody>
                  <a:tcPr marL="102854" marR="102854" marT="102854" marB="10285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EAD3"/>
                    </a:solidFill>
                  </a:tcPr>
                </a:tc>
              </a:tr>
            </a:tbl>
          </a:graphicData>
        </a:graphic>
      </p:graphicFrame>
      <p:sp>
        <p:nvSpPr>
          <p:cNvPr id="52270" name="Shape 93"/>
          <p:cNvSpPr txBox="1">
            <a:spLocks noChangeArrowheads="1"/>
          </p:cNvSpPr>
          <p:nvPr/>
        </p:nvSpPr>
        <p:spPr bwMode="auto">
          <a:xfrm>
            <a:off x="4165601" y="2390775"/>
            <a:ext cx="11389520" cy="657225"/>
          </a:xfrm>
          <a:prstGeom prst="rect">
            <a:avLst/>
          </a:prstGeom>
          <a:solidFill>
            <a:schemeClr val="bg1"/>
          </a:solidFill>
          <a:ln w="12700">
            <a:solidFill>
              <a:schemeClr val="accent1"/>
            </a:solidFill>
            <a:miter lim="800000"/>
            <a:headEnd type="none" w="sm" len="sm"/>
            <a:tailEnd type="none" w="sm" len="sm"/>
          </a:ln>
        </p:spPr>
        <p:txBody>
          <a:bodyPr lIns="102854" tIns="51413" rIns="102854" bIns="51413"/>
          <a:lstStyle/>
          <a:p>
            <a:pPr algn="ctr">
              <a:buClr>
                <a:srgbClr val="000000"/>
              </a:buClr>
            </a:pPr>
            <a:r>
              <a:rPr lang="en-US" altLang="x-none" sz="2700">
                <a:solidFill>
                  <a:srgbClr val="000000"/>
                </a:solidFill>
                <a:latin typeface="Calibri" charset="0"/>
                <a:sym typeface="Calibri" charset="0"/>
              </a:rPr>
              <a:t>Climate • Operational services • Marine ecosystem health</a:t>
            </a:r>
            <a:endParaRPr lang="x-none" altLang="x-none" sz="2700"/>
          </a:p>
        </p:txBody>
      </p:sp>
      <p:sp>
        <p:nvSpPr>
          <p:cNvPr id="52271" name="Shape 94"/>
          <p:cNvSpPr txBox="1">
            <a:spLocks noChangeArrowheads="1"/>
          </p:cNvSpPr>
          <p:nvPr/>
        </p:nvSpPr>
        <p:spPr bwMode="auto">
          <a:xfrm>
            <a:off x="4708525" y="2264570"/>
            <a:ext cx="1135857"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4" tIns="51413" rIns="102854" bIns="51413"/>
          <a:lstStyle/>
          <a:p>
            <a:pPr algn="r"/>
            <a:r>
              <a:rPr lang="en-US" altLang="x-none" sz="2700" b="1" i="1">
                <a:solidFill>
                  <a:srgbClr val="0000FF"/>
                </a:solidFill>
                <a:latin typeface="Calibri" charset="0"/>
                <a:sym typeface="Calibri" charset="0"/>
              </a:rPr>
              <a:t>For</a:t>
            </a:r>
            <a:endParaRPr lang="x-none" altLang="x-none" sz="2700" b="1">
              <a:solidFill>
                <a:srgbClr val="0000FF"/>
              </a:solidFill>
            </a:endParaRPr>
          </a:p>
        </p:txBody>
      </p:sp>
      <p:sp>
        <p:nvSpPr>
          <p:cNvPr id="52272" name="Shape 90"/>
          <p:cNvSpPr txBox="1">
            <a:spLocks noChangeArrowheads="1"/>
          </p:cNvSpPr>
          <p:nvPr/>
        </p:nvSpPr>
        <p:spPr bwMode="auto">
          <a:xfrm>
            <a:off x="1653381" y="2590800"/>
            <a:ext cx="4191002" cy="31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854" tIns="51413" rIns="102854" bIns="51413"/>
          <a:lstStyle/>
          <a:p>
            <a:pPr algn="ctr"/>
            <a:r>
              <a:rPr lang="en-US" altLang="x-none" sz="2700" b="1" i="1">
                <a:solidFill>
                  <a:srgbClr val="0000FF"/>
                </a:solidFill>
                <a:latin typeface="Calibri" charset="0"/>
                <a:sym typeface="Calibri" charset="0"/>
              </a:rPr>
              <a:t>Strategic Objectives</a:t>
            </a:r>
            <a:endParaRPr lang="x-none" altLang="x-none" sz="2700" b="1">
              <a:solidFill>
                <a:srgbClr val="0000FF"/>
              </a:solidFill>
            </a:endParaRPr>
          </a:p>
        </p:txBody>
      </p:sp>
      <p:sp>
        <p:nvSpPr>
          <p:cNvPr id="2" name="TextBox 1"/>
          <p:cNvSpPr txBox="1"/>
          <p:nvPr/>
        </p:nvSpPr>
        <p:spPr>
          <a:xfrm>
            <a:off x="101996" y="3934007"/>
            <a:ext cx="3376615" cy="2169825"/>
          </a:xfrm>
          <a:prstGeom prst="rect">
            <a:avLst/>
          </a:prstGeom>
          <a:solidFill>
            <a:schemeClr val="accent1"/>
          </a:solidFill>
        </p:spPr>
        <p:txBody>
          <a:bodyPr wrap="square" rtlCol="0">
            <a:spAutoFit/>
          </a:bodyPr>
          <a:lstStyle/>
          <a:p>
            <a:pPr algn="ctr"/>
            <a:r>
              <a:rPr lang="en-GB" sz="2700" b="1" dirty="0">
                <a:solidFill>
                  <a:schemeClr val="bg1"/>
                </a:solidFill>
              </a:rPr>
              <a:t>How </a:t>
            </a:r>
            <a:r>
              <a:rPr lang="en-GB" sz="2700" b="1" dirty="0" smtClean="0">
                <a:solidFill>
                  <a:schemeClr val="bg1"/>
                </a:solidFill>
              </a:rPr>
              <a:t>will nations/GRAs contribute to this?</a:t>
            </a:r>
          </a:p>
          <a:p>
            <a:pPr algn="ctr"/>
            <a:r>
              <a:rPr lang="en-GB" sz="2700" b="1" dirty="0" smtClean="0">
                <a:solidFill>
                  <a:schemeClr val="bg1"/>
                </a:solidFill>
              </a:rPr>
              <a:t>Mechanism for reporting/feedback?</a:t>
            </a:r>
            <a:endParaRPr lang="en-US" sz="2700" b="1" dirty="0">
              <a:solidFill>
                <a:schemeClr val="bg1"/>
              </a:solidFill>
            </a:endParaRPr>
          </a:p>
        </p:txBody>
      </p:sp>
    </p:spTree>
    <p:extLst>
      <p:ext uri="{BB962C8B-B14F-4D97-AF65-F5344CB8AC3E}">
        <p14:creationId xmlns:p14="http://schemas.microsoft.com/office/powerpoint/2010/main" val="16935922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AD5303A-712E-46A2-BB02-D65D0E663EE3}"/>
              </a:ext>
            </a:extLst>
          </p:cNvPr>
          <p:cNvSpPr/>
          <p:nvPr/>
        </p:nvSpPr>
        <p:spPr>
          <a:xfrm>
            <a:off x="941928" y="696318"/>
            <a:ext cx="14235727" cy="6020238"/>
          </a:xfrm>
          <a:prstGeom prst="rect">
            <a:avLst/>
          </a:prstGeom>
        </p:spPr>
        <p:txBody>
          <a:bodyPr wrap="square">
            <a:spAutoFit/>
          </a:bodyPr>
          <a:lstStyle/>
          <a:p>
            <a:pPr lvl="0">
              <a:lnSpc>
                <a:spcPct val="107000"/>
              </a:lnSpc>
              <a:spcAft>
                <a:spcPts val="0"/>
              </a:spcAft>
            </a:pPr>
            <a:r>
              <a:rPr lang="en-US" sz="36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Examples of initiatives in Latin and South America. </a:t>
            </a:r>
            <a:endParaRPr lang="en-US" sz="36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endParaRPr lang="en-GB" sz="3600" dirty="0" smtClean="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en-GB" sz="3600" dirty="0" smtClean="0">
                <a:latin typeface="Calibri" panose="020F0502020204030204" pitchFamily="34" charset="0"/>
                <a:ea typeface="Calibri" panose="020F0502020204030204" pitchFamily="34" charset="0"/>
                <a:cs typeface="Times New Roman" panose="02020603050405020304" pitchFamily="18" charset="0"/>
              </a:rPr>
              <a:t>IGMETS</a:t>
            </a:r>
          </a:p>
          <a:p>
            <a:pPr lvl="0">
              <a:lnSpc>
                <a:spcPct val="107000"/>
              </a:lnSpc>
              <a:spcAft>
                <a:spcPts val="0"/>
              </a:spcAft>
            </a:pPr>
            <a:r>
              <a:rPr lang="en-GB" sz="3600" dirty="0" smtClean="0">
                <a:latin typeface="Calibri" panose="020F0502020204030204" pitchFamily="34" charset="0"/>
                <a:ea typeface="Calibri" panose="020F0502020204030204" pitchFamily="34" charset="0"/>
                <a:cs typeface="Times New Roman" panose="02020603050405020304" pitchFamily="18" charset="0"/>
              </a:rPr>
              <a:t>LAOCA</a:t>
            </a:r>
          </a:p>
          <a:p>
            <a:pPr lvl="0">
              <a:lnSpc>
                <a:spcPct val="107000"/>
              </a:lnSpc>
              <a:spcAft>
                <a:spcPts val="0"/>
              </a:spcAft>
            </a:pPr>
            <a:r>
              <a:rPr lang="en-GB" sz="3600" dirty="0" err="1" smtClean="0">
                <a:latin typeface="Calibri" panose="020F0502020204030204" pitchFamily="34" charset="0"/>
                <a:ea typeface="Calibri" panose="020F0502020204030204" pitchFamily="34" charset="0"/>
                <a:cs typeface="Times New Roman" panose="02020603050405020304" pitchFamily="18" charset="0"/>
              </a:rPr>
              <a:t>SimCosta</a:t>
            </a:r>
            <a:endParaRPr lang="en-GB" sz="3600" dirty="0" smtClean="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en-GB" sz="3600" dirty="0" err="1" smtClean="0">
                <a:latin typeface="Calibri" panose="020F0502020204030204" pitchFamily="34" charset="0"/>
                <a:ea typeface="Calibri" panose="020F0502020204030204" pitchFamily="34" charset="0"/>
                <a:cs typeface="Times New Roman" panose="02020603050405020304" pitchFamily="18" charset="0"/>
              </a:rPr>
              <a:t>SiAM</a:t>
            </a:r>
            <a:endParaRPr lang="en-GB" sz="3600" dirty="0" smtClean="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en-GB" sz="3600" dirty="0" smtClean="0">
                <a:latin typeface="Calibri" panose="020F0502020204030204" pitchFamily="34" charset="0"/>
                <a:ea typeface="Calibri" panose="020F0502020204030204" pitchFamily="34" charset="0"/>
                <a:cs typeface="Times New Roman" panose="02020603050405020304" pitchFamily="18" charset="0"/>
              </a:rPr>
              <a:t>SAMOC</a:t>
            </a:r>
          </a:p>
          <a:p>
            <a:pPr lvl="0">
              <a:lnSpc>
                <a:spcPct val="107000"/>
              </a:lnSpc>
              <a:spcAft>
                <a:spcPts val="0"/>
              </a:spcAft>
            </a:pPr>
            <a:r>
              <a:rPr lang="en-US" sz="3600" dirty="0" smtClean="0">
                <a:latin typeface="Calibri" panose="020F0502020204030204" pitchFamily="34" charset="0"/>
                <a:ea typeface="Calibri" panose="020F0502020204030204" pitchFamily="34" charset="0"/>
                <a:cs typeface="Times New Roman" panose="02020603050405020304" pitchFamily="18" charset="0"/>
              </a:rPr>
              <a:t>PIRATA</a:t>
            </a:r>
          </a:p>
          <a:p>
            <a:pPr lvl="0">
              <a:lnSpc>
                <a:spcPct val="107000"/>
              </a:lnSpc>
              <a:spcAft>
                <a:spcPts val="0"/>
              </a:spcAft>
            </a:pPr>
            <a:r>
              <a:rPr lang="en-US" sz="3600" dirty="0" smtClean="0">
                <a:latin typeface="Calibri" panose="020F0502020204030204" pitchFamily="34" charset="0"/>
                <a:ea typeface="Calibri" panose="020F0502020204030204" pitchFamily="34" charset="0"/>
                <a:cs typeface="Times New Roman" panose="02020603050405020304" pitchFamily="18" charset="0"/>
              </a:rPr>
              <a:t>CECOLDO</a:t>
            </a:r>
          </a:p>
          <a:p>
            <a:pPr lvl="0">
              <a:lnSpc>
                <a:spcPct val="107000"/>
              </a:lnSpc>
              <a:spcAft>
                <a:spcPts val="0"/>
              </a:spcAft>
            </a:pPr>
            <a:r>
              <a:rPr lang="en-US" sz="3600" dirty="0" smtClean="0">
                <a:latin typeface="Calibri" panose="020F0502020204030204" pitchFamily="34" charset="0"/>
                <a:ea typeface="Calibri" panose="020F0502020204030204" pitchFamily="34" charset="0"/>
                <a:cs typeface="Times New Roman" panose="02020603050405020304" pitchFamily="18" charset="0"/>
              </a:rPr>
              <a:t>And many others</a:t>
            </a:r>
            <a:endParaRPr lang="en-GB" sz="3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3">
            <a:extLst>
              <a:ext uri="{FF2B5EF4-FFF2-40B4-BE49-F238E27FC236}">
                <a16:creationId xmlns="" xmlns:a16="http://schemas.microsoft.com/office/drawing/2014/main" id="{1157A2A2-1E99-42A9-8B00-C8F3469F1ACF}"/>
              </a:ext>
            </a:extLst>
          </p:cNvPr>
          <p:cNvSpPr/>
          <p:nvPr/>
        </p:nvSpPr>
        <p:spPr>
          <a:xfrm>
            <a:off x="680" y="9482953"/>
            <a:ext cx="18273940" cy="777392"/>
          </a:xfrm>
          <a:custGeom>
            <a:avLst/>
            <a:gdLst>
              <a:gd name="connsiteX0" fmla="*/ 0 w 18273940"/>
              <a:gd name="connsiteY0" fmla="*/ 0 h 777392"/>
              <a:gd name="connsiteX1" fmla="*/ 18273940 w 18273940"/>
              <a:gd name="connsiteY1" fmla="*/ 0 h 777392"/>
              <a:gd name="connsiteX2" fmla="*/ 18273940 w 18273940"/>
              <a:gd name="connsiteY2" fmla="*/ 777392 h 777392"/>
              <a:gd name="connsiteX3" fmla="*/ 0 w 18273940"/>
              <a:gd name="connsiteY3" fmla="*/ 777392 h 777392"/>
              <a:gd name="connsiteX4" fmla="*/ 0 w 18273940"/>
              <a:gd name="connsiteY4" fmla="*/ 0 h 77739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273940" h="777392">
                <a:moveTo>
                  <a:pt x="0" y="0"/>
                </a:moveTo>
                <a:lnTo>
                  <a:pt x="18273940" y="0"/>
                </a:lnTo>
                <a:lnTo>
                  <a:pt x="18273940" y="777392"/>
                </a:lnTo>
                <a:lnTo>
                  <a:pt x="0" y="777392"/>
                </a:lnTo>
                <a:lnTo>
                  <a:pt x="0" y="0"/>
                </a:lnTo>
              </a:path>
            </a:pathLst>
          </a:custGeom>
          <a:solidFill>
            <a:srgbClr val="EBEB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err="1" smtClean="0">
                <a:solidFill>
                  <a:srgbClr val="0070C0"/>
                </a:solidFill>
              </a:rPr>
              <a:t>www.eoos-ocean.eu</a:t>
            </a:r>
            <a:r>
              <a:rPr lang="en-US" altLang="zh-CN" sz="2000" b="1" dirty="0" smtClean="0">
                <a:solidFill>
                  <a:srgbClr val="0070C0"/>
                </a:solidFill>
              </a:rPr>
              <a:t>                                    </a:t>
            </a:r>
            <a:r>
              <a:rPr lang="en-US" altLang="zh-CN" sz="2000" b="1" dirty="0">
                <a:solidFill>
                  <a:srgbClr val="0070C0"/>
                </a:solidFill>
              </a:rPr>
              <a:t>#EOOS</a:t>
            </a:r>
            <a:endParaRPr lang="zh-CN" altLang="en-US" b="1" dirty="0">
              <a:solidFill>
                <a:srgbClr val="0070C0"/>
              </a:solidFill>
            </a:endParaRPr>
          </a:p>
        </p:txBody>
      </p:sp>
      <p:pic>
        <p:nvPicPr>
          <p:cNvPr id="5" name="Content Placeholder 4">
            <a:extLst>
              <a:ext uri="{FF2B5EF4-FFF2-40B4-BE49-F238E27FC236}">
                <a16:creationId xmlns="" xmlns:a16="http://schemas.microsoft.com/office/drawing/2014/main" id="{C738BD80-C014-4CAB-8804-8B38BA7408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6929"/>
          <a:stretch/>
        </p:blipFill>
        <p:spPr>
          <a:xfrm>
            <a:off x="15690850" y="9629974"/>
            <a:ext cx="2171969" cy="630371"/>
          </a:xfrm>
          <a:prstGeom prst="rect">
            <a:avLst/>
          </a:prstGeom>
        </p:spPr>
      </p:pic>
      <p:sp>
        <p:nvSpPr>
          <p:cNvPr id="6" name="TextBox 5"/>
          <p:cNvSpPr txBox="1"/>
          <p:nvPr/>
        </p:nvSpPr>
        <p:spPr>
          <a:xfrm>
            <a:off x="6514004" y="1643951"/>
            <a:ext cx="9176845" cy="6186309"/>
          </a:xfrm>
          <a:prstGeom prst="rect">
            <a:avLst/>
          </a:prstGeom>
          <a:solidFill>
            <a:srgbClr val="BBE0E3"/>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600" b="1"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a:rPr>
              <a:t>Each GRA region has a similar array of relevant activity</a:t>
            </a:r>
          </a:p>
          <a:p>
            <a:pPr marL="0" marR="0" lvl="0" indent="0" algn="ctr" defTabSz="914400" eaLnBrk="0" fontAlgn="base" latinLnBrk="0" hangingPunct="0">
              <a:lnSpc>
                <a:spcPct val="100000"/>
              </a:lnSpc>
              <a:spcBef>
                <a:spcPct val="0"/>
              </a:spcBef>
              <a:spcAft>
                <a:spcPct val="0"/>
              </a:spcAft>
              <a:buClrTx/>
              <a:buSzTx/>
              <a:buFontTx/>
              <a:buNone/>
              <a:tabLst/>
              <a:defRPr/>
            </a:pPr>
            <a:endParaRPr lang="en-GB" sz="3600" b="1" kern="0" dirty="0">
              <a:solidFill>
                <a:srgbClr val="000000"/>
              </a:solidFill>
              <a:latin typeface="Arial" charset="0"/>
              <a:ea typeface="ＭＳ Ｐゴシック" charset="-128"/>
              <a:cs typeface="ＭＳ Ｐゴシック"/>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3600" b="1"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600" b="1"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a:rPr>
              <a:t>Subset of the extensive activity</a:t>
            </a:r>
            <a:r>
              <a:rPr kumimoji="0" lang="en-GB" sz="3600" b="1" i="0" u="none" strike="noStrike" kern="0" cap="none" spc="0" normalizeH="0" noProof="0" dirty="0" smtClean="0">
                <a:ln>
                  <a:noFill/>
                </a:ln>
                <a:solidFill>
                  <a:srgbClr val="000000"/>
                </a:solidFill>
                <a:effectLst/>
                <a:uLnTx/>
                <a:uFillTx/>
                <a:latin typeface="Arial" charset="0"/>
                <a:ea typeface="ＭＳ Ｐゴシック" charset="-128"/>
                <a:cs typeface="ＭＳ Ｐゴシック"/>
              </a:rPr>
              <a:t> underway, all contributing to GOOS implementation</a:t>
            </a:r>
          </a:p>
          <a:p>
            <a:pPr marL="0" marR="0" lvl="0" indent="0" algn="ctr" defTabSz="914400" eaLnBrk="0" fontAlgn="base" latinLnBrk="0" hangingPunct="0">
              <a:lnSpc>
                <a:spcPct val="100000"/>
              </a:lnSpc>
              <a:spcBef>
                <a:spcPct val="0"/>
              </a:spcBef>
              <a:spcAft>
                <a:spcPct val="0"/>
              </a:spcAft>
              <a:buClrTx/>
              <a:buSzTx/>
              <a:buFontTx/>
              <a:buNone/>
              <a:tabLst/>
              <a:defRPr/>
            </a:pPr>
            <a:endParaRPr lang="en-GB" sz="3600" b="1" kern="0" baseline="0" dirty="0">
              <a:solidFill>
                <a:srgbClr val="000000"/>
              </a:solidFill>
              <a:latin typeface="Arial" charset="0"/>
              <a:ea typeface="ＭＳ Ｐゴシック" charset="-128"/>
              <a:cs typeface="ＭＳ Ｐゴシック"/>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3600" b="1" i="0" u="none" strike="noStrike" kern="0" cap="none" spc="0" normalizeH="0" noProof="0" dirty="0" smtClean="0">
              <a:ln>
                <a:noFill/>
              </a:ln>
              <a:solidFill>
                <a:srgbClr val="000000"/>
              </a:solidFill>
              <a:effectLst/>
              <a:uLnTx/>
              <a:uFillTx/>
              <a:latin typeface="Arial" charset="0"/>
              <a:ea typeface="ＭＳ Ｐゴシック" charset="-128"/>
              <a:cs typeface="ＭＳ Ｐゴシック"/>
            </a:endParaRPr>
          </a:p>
          <a:p>
            <a:pPr marL="0" marR="0" lvl="0" indent="0" algn="ctr" defTabSz="914400" eaLnBrk="0" fontAlgn="base" latinLnBrk="0" hangingPunct="0">
              <a:lnSpc>
                <a:spcPct val="100000"/>
              </a:lnSpc>
              <a:spcBef>
                <a:spcPct val="0"/>
              </a:spcBef>
              <a:spcAft>
                <a:spcPct val="0"/>
              </a:spcAft>
              <a:buClrTx/>
              <a:buSzTx/>
              <a:buFontTx/>
              <a:buNone/>
              <a:tabLst/>
              <a:defRPr/>
            </a:pPr>
            <a:r>
              <a:rPr lang="en-GB" sz="3600" b="1" kern="0" dirty="0" smtClean="0">
                <a:solidFill>
                  <a:srgbClr val="000000"/>
                </a:solidFill>
                <a:latin typeface="Arial" charset="0"/>
                <a:ea typeface="ＭＳ Ｐゴシック" charset="-128"/>
                <a:cs typeface="ＭＳ Ｐゴシック"/>
              </a:rPr>
              <a:t>How can GOOS engage such initiatives in the medium term?</a:t>
            </a:r>
            <a:endParaRPr kumimoji="0" lang="en-US" sz="3600" b="1"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a:endParaRPr>
          </a:p>
        </p:txBody>
      </p:sp>
    </p:spTree>
    <p:extLst>
      <p:ext uri="{BB962C8B-B14F-4D97-AF65-F5344CB8AC3E}">
        <p14:creationId xmlns:p14="http://schemas.microsoft.com/office/powerpoint/2010/main" val="176673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AAD5303A-712E-46A2-BB02-D65D0E663EE3}"/>
              </a:ext>
            </a:extLst>
          </p:cNvPr>
          <p:cNvSpPr/>
          <p:nvPr/>
        </p:nvSpPr>
        <p:spPr>
          <a:xfrm>
            <a:off x="941928" y="696318"/>
            <a:ext cx="14235727" cy="8391400"/>
          </a:xfrm>
          <a:prstGeom prst="rect">
            <a:avLst/>
          </a:prstGeom>
        </p:spPr>
        <p:txBody>
          <a:bodyPr wrap="square">
            <a:spAutoFit/>
          </a:bodyPr>
          <a:lstStyle/>
          <a:p>
            <a:pPr lvl="0">
              <a:lnSpc>
                <a:spcPct val="107000"/>
              </a:lnSpc>
              <a:spcAft>
                <a:spcPts val="0"/>
              </a:spcAft>
            </a:pPr>
            <a:r>
              <a:rPr lang="en-US" sz="36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Some thoughts on governance and </a:t>
            </a:r>
          </a:p>
          <a:p>
            <a:pPr lvl="0">
              <a:lnSpc>
                <a:spcPct val="107000"/>
              </a:lnSpc>
              <a:spcAft>
                <a:spcPts val="0"/>
              </a:spcAft>
            </a:pPr>
            <a:r>
              <a:rPr lang="en-US" sz="36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Funding and links to GOOS</a:t>
            </a:r>
            <a:endParaRPr lang="en-US" sz="36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endParaRPr lang="en-GB" sz="3600" dirty="0" smtClean="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en-GB" sz="3600" b="1" dirty="0" smtClean="0">
                <a:latin typeface="Calibri" panose="020F0502020204030204" pitchFamily="34" charset="0"/>
                <a:ea typeface="Calibri" panose="020F0502020204030204" pitchFamily="34" charset="0"/>
                <a:cs typeface="Times New Roman" panose="02020603050405020304" pitchFamily="18" charset="0"/>
              </a:rPr>
              <a:t>GRA as Legal entity:</a:t>
            </a:r>
          </a:p>
          <a:p>
            <a:pPr lvl="0">
              <a:lnSpc>
                <a:spcPct val="107000"/>
              </a:lnSpc>
              <a:spcAft>
                <a:spcPts val="0"/>
              </a:spcAft>
            </a:pPr>
            <a:r>
              <a:rPr lang="en-GB" sz="3600" dirty="0" smtClean="0">
                <a:latin typeface="Calibri" panose="020F0502020204030204" pitchFamily="34" charset="0"/>
                <a:ea typeface="Calibri" panose="020F0502020204030204" pitchFamily="34" charset="0"/>
                <a:cs typeface="Times New Roman" panose="02020603050405020304" pitchFamily="18" charset="0"/>
              </a:rPr>
              <a:t>Project participation</a:t>
            </a:r>
          </a:p>
          <a:p>
            <a:pPr lvl="0">
              <a:lnSpc>
                <a:spcPct val="107000"/>
              </a:lnSpc>
              <a:spcAft>
                <a:spcPts val="0"/>
              </a:spcAft>
            </a:pPr>
            <a:r>
              <a:rPr lang="en-GB" sz="3600" dirty="0" smtClean="0">
                <a:latin typeface="Calibri" panose="020F0502020204030204" pitchFamily="34" charset="0"/>
                <a:ea typeface="Calibri" panose="020F0502020204030204" pitchFamily="34" charset="0"/>
                <a:cs typeface="Times New Roman" panose="02020603050405020304" pitchFamily="18" charset="0"/>
              </a:rPr>
              <a:t>Tenders</a:t>
            </a:r>
          </a:p>
          <a:p>
            <a:pPr lvl="0">
              <a:lnSpc>
                <a:spcPct val="107000"/>
              </a:lnSpc>
              <a:spcAft>
                <a:spcPts val="0"/>
              </a:spcAft>
            </a:pPr>
            <a:r>
              <a:rPr lang="en-GB" sz="3600" dirty="0" smtClean="0">
                <a:latin typeface="Calibri" panose="020F0502020204030204" pitchFamily="34" charset="0"/>
                <a:ea typeface="Calibri" panose="020F0502020204030204" pitchFamily="34" charset="0"/>
                <a:cs typeface="Times New Roman" panose="02020603050405020304" pitchFamily="18" charset="0"/>
              </a:rPr>
              <a:t>Authority to represent</a:t>
            </a:r>
          </a:p>
          <a:p>
            <a:pPr lvl="0">
              <a:lnSpc>
                <a:spcPct val="107000"/>
              </a:lnSpc>
              <a:spcAft>
                <a:spcPts val="0"/>
              </a:spcAft>
            </a:pP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r>
              <a:rPr lang="en-GB" sz="3600" b="1" dirty="0" smtClean="0">
                <a:latin typeface="Calibri" panose="020F0502020204030204" pitchFamily="34" charset="0"/>
                <a:ea typeface="Calibri" panose="020F0502020204030204" pitchFamily="34" charset="0"/>
                <a:cs typeface="Times New Roman" panose="02020603050405020304" pitchFamily="18" charset="0"/>
              </a:rPr>
              <a:t>Funding models:</a:t>
            </a:r>
          </a:p>
          <a:p>
            <a:pPr lvl="0">
              <a:lnSpc>
                <a:spcPct val="107000"/>
              </a:lnSpc>
              <a:spcAft>
                <a:spcPts val="0"/>
              </a:spcAft>
            </a:pPr>
            <a:r>
              <a:rPr lang="en-GB" sz="3600" dirty="0" smtClean="0">
                <a:latin typeface="Calibri" panose="020F0502020204030204" pitchFamily="34" charset="0"/>
                <a:ea typeface="Calibri" panose="020F0502020204030204" pitchFamily="34" charset="0"/>
                <a:cs typeface="Times New Roman" panose="02020603050405020304" pitchFamily="18" charset="0"/>
              </a:rPr>
              <a:t>Centralised; (IMOS, IOOS, </a:t>
            </a:r>
          </a:p>
          <a:p>
            <a:pPr lvl="0">
              <a:lnSpc>
                <a:spcPct val="107000"/>
              </a:lnSpc>
              <a:spcAft>
                <a:spcPts val="0"/>
              </a:spcAft>
            </a:pPr>
            <a:r>
              <a:rPr lang="en-GB" sz="3600" dirty="0" smtClean="0">
                <a:latin typeface="Calibri" panose="020F0502020204030204" pitchFamily="34" charset="0"/>
                <a:ea typeface="Calibri" panose="020F0502020204030204" pitchFamily="34" charset="0"/>
                <a:cs typeface="Times New Roman" panose="02020603050405020304" pitchFamily="18" charset="0"/>
              </a:rPr>
              <a:t>single country)</a:t>
            </a:r>
          </a:p>
          <a:p>
            <a:pPr lvl="0">
              <a:lnSpc>
                <a:spcPct val="107000"/>
              </a:lnSpc>
              <a:spcAft>
                <a:spcPts val="0"/>
              </a:spcAft>
            </a:pPr>
            <a:r>
              <a:rPr lang="en-GB" sz="3600" dirty="0" smtClean="0">
                <a:latin typeface="Calibri" panose="020F0502020204030204" pitchFamily="34" charset="0"/>
                <a:ea typeface="Calibri" panose="020F0502020204030204" pitchFamily="34" charset="0"/>
                <a:cs typeface="Times New Roman" panose="02020603050405020304" pitchFamily="18" charset="0"/>
              </a:rPr>
              <a:t>Decentralised; subscription based for “glue money” but bulk of resources rest with individual countries/institutes e.g. EuroGOOS, GRASP, </a:t>
            </a:r>
            <a:r>
              <a:rPr lang="en-GB" sz="3600" dirty="0" err="1" smtClean="0">
                <a:latin typeface="Calibri" panose="020F0502020204030204" pitchFamily="34" charset="0"/>
                <a:ea typeface="Calibri" panose="020F0502020204030204" pitchFamily="34" charset="0"/>
                <a:cs typeface="Times New Roman" panose="02020603050405020304" pitchFamily="18" charset="0"/>
              </a:rPr>
              <a:t>Oceatlan</a:t>
            </a:r>
            <a:endParaRPr lang="en-GB" sz="3600" dirty="0" smtClean="0">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0"/>
              </a:spcAft>
            </a:pPr>
            <a:endParaRPr lang="en-US" sz="3600" dirty="0" smtClean="0">
              <a:latin typeface="Calibri" panose="020F0502020204030204" pitchFamily="34" charset="0"/>
              <a:ea typeface="Calibri" panose="020F0502020204030204" pitchFamily="34" charset="0"/>
              <a:cs typeface="Times New Roman" panose="02020603050405020304" pitchFamily="18" charset="0"/>
            </a:endParaRPr>
          </a:p>
        </p:txBody>
      </p:sp>
      <p:sp>
        <p:nvSpPr>
          <p:cNvPr id="4" name="Freeform 3">
            <a:extLst>
              <a:ext uri="{FF2B5EF4-FFF2-40B4-BE49-F238E27FC236}">
                <a16:creationId xmlns="" xmlns:a16="http://schemas.microsoft.com/office/drawing/2014/main" id="{1157A2A2-1E99-42A9-8B00-C8F3469F1ACF}"/>
              </a:ext>
            </a:extLst>
          </p:cNvPr>
          <p:cNvSpPr/>
          <p:nvPr/>
        </p:nvSpPr>
        <p:spPr>
          <a:xfrm>
            <a:off x="680" y="9482953"/>
            <a:ext cx="18273940" cy="777392"/>
          </a:xfrm>
          <a:custGeom>
            <a:avLst/>
            <a:gdLst>
              <a:gd name="connsiteX0" fmla="*/ 0 w 18273940"/>
              <a:gd name="connsiteY0" fmla="*/ 0 h 777392"/>
              <a:gd name="connsiteX1" fmla="*/ 18273940 w 18273940"/>
              <a:gd name="connsiteY1" fmla="*/ 0 h 777392"/>
              <a:gd name="connsiteX2" fmla="*/ 18273940 w 18273940"/>
              <a:gd name="connsiteY2" fmla="*/ 777392 h 777392"/>
              <a:gd name="connsiteX3" fmla="*/ 0 w 18273940"/>
              <a:gd name="connsiteY3" fmla="*/ 777392 h 777392"/>
              <a:gd name="connsiteX4" fmla="*/ 0 w 18273940"/>
              <a:gd name="connsiteY4" fmla="*/ 0 h 77739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273940" h="777392">
                <a:moveTo>
                  <a:pt x="0" y="0"/>
                </a:moveTo>
                <a:lnTo>
                  <a:pt x="18273940" y="0"/>
                </a:lnTo>
                <a:lnTo>
                  <a:pt x="18273940" y="777392"/>
                </a:lnTo>
                <a:lnTo>
                  <a:pt x="0" y="777392"/>
                </a:lnTo>
                <a:lnTo>
                  <a:pt x="0" y="0"/>
                </a:lnTo>
              </a:path>
            </a:pathLst>
          </a:custGeom>
          <a:solidFill>
            <a:srgbClr val="EBEBE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dirty="0" err="1" smtClean="0">
                <a:solidFill>
                  <a:srgbClr val="0070C0"/>
                </a:solidFill>
              </a:rPr>
              <a:t>www.eoos-ocean.eu</a:t>
            </a:r>
            <a:r>
              <a:rPr lang="en-US" altLang="zh-CN" sz="2000" b="1" dirty="0" smtClean="0">
                <a:solidFill>
                  <a:srgbClr val="0070C0"/>
                </a:solidFill>
              </a:rPr>
              <a:t>                                    </a:t>
            </a:r>
            <a:r>
              <a:rPr lang="en-US" altLang="zh-CN" sz="2000" b="1" dirty="0">
                <a:solidFill>
                  <a:srgbClr val="0070C0"/>
                </a:solidFill>
              </a:rPr>
              <a:t>#EOOS</a:t>
            </a:r>
            <a:endParaRPr lang="zh-CN" altLang="en-US" b="1" dirty="0">
              <a:solidFill>
                <a:srgbClr val="0070C0"/>
              </a:solidFill>
            </a:endParaRPr>
          </a:p>
        </p:txBody>
      </p:sp>
      <p:pic>
        <p:nvPicPr>
          <p:cNvPr id="5" name="Content Placeholder 4">
            <a:extLst>
              <a:ext uri="{FF2B5EF4-FFF2-40B4-BE49-F238E27FC236}">
                <a16:creationId xmlns="" xmlns:a16="http://schemas.microsoft.com/office/drawing/2014/main" id="{C738BD80-C014-4CAB-8804-8B38BA7408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6929"/>
          <a:stretch/>
        </p:blipFill>
        <p:spPr>
          <a:xfrm>
            <a:off x="15690850" y="9629974"/>
            <a:ext cx="2171969" cy="630371"/>
          </a:xfrm>
          <a:prstGeom prst="rect">
            <a:avLst/>
          </a:prstGeom>
        </p:spPr>
      </p:pic>
      <p:sp>
        <p:nvSpPr>
          <p:cNvPr id="6" name="TextBox 5"/>
          <p:cNvSpPr txBox="1"/>
          <p:nvPr/>
        </p:nvSpPr>
        <p:spPr>
          <a:xfrm>
            <a:off x="7990668" y="0"/>
            <a:ext cx="10319846" cy="6740307"/>
          </a:xfrm>
          <a:prstGeom prst="rect">
            <a:avLst/>
          </a:prstGeom>
          <a:solidFill>
            <a:srgbClr val="BBE0E3"/>
          </a:solidFill>
        </p:spPr>
        <p:txBody>
          <a:bodyPr wrap="square" rtlCol="0">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600" b="1"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a:rPr>
              <a:t>Governance</a:t>
            </a:r>
          </a:p>
          <a:p>
            <a:pPr marL="0" marR="0" lvl="0" indent="0" algn="ctr" defTabSz="914400" eaLnBrk="0" fontAlgn="base" latinLnBrk="0" hangingPunct="0">
              <a:lnSpc>
                <a:spcPct val="100000"/>
              </a:lnSpc>
              <a:spcBef>
                <a:spcPct val="0"/>
              </a:spcBef>
              <a:spcAft>
                <a:spcPct val="0"/>
              </a:spcAft>
              <a:buClrTx/>
              <a:buSzTx/>
              <a:buFontTx/>
              <a:buNone/>
              <a:tabLst/>
              <a:defRPr/>
            </a:pPr>
            <a:endParaRPr lang="en-GB" sz="3600" b="1" kern="0" dirty="0">
              <a:solidFill>
                <a:srgbClr val="000000"/>
              </a:solidFill>
              <a:latin typeface="Arial" charset="0"/>
              <a:ea typeface="ＭＳ Ｐゴシック" charset="-128"/>
              <a:cs typeface="ＭＳ Ｐゴシック"/>
            </a:endParaRPr>
          </a:p>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3600" b="1"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a:rPr>
              <a:t>GOOS</a:t>
            </a:r>
            <a:r>
              <a:rPr kumimoji="0" lang="en-GB" sz="3600" b="1" i="0" u="none" strike="noStrike" kern="0" cap="none" spc="0" normalizeH="0" noProof="0" dirty="0" smtClean="0">
                <a:ln>
                  <a:noFill/>
                </a:ln>
                <a:solidFill>
                  <a:srgbClr val="000000"/>
                </a:solidFill>
                <a:effectLst/>
                <a:uLnTx/>
                <a:uFillTx/>
                <a:latin typeface="Arial" charset="0"/>
                <a:ea typeface="ＭＳ Ｐゴシック" charset="-128"/>
                <a:cs typeface="ＭＳ Ｐゴシック"/>
              </a:rPr>
              <a:t> specifies terms of reference (linked to strategy) and asks GRAs to fulfil</a:t>
            </a:r>
          </a:p>
          <a:p>
            <a:pPr marL="0" marR="0" lvl="0" indent="0" algn="ctr" defTabSz="914400" eaLnBrk="0" fontAlgn="base" latinLnBrk="0" hangingPunct="0">
              <a:lnSpc>
                <a:spcPct val="100000"/>
              </a:lnSpc>
              <a:spcBef>
                <a:spcPct val="0"/>
              </a:spcBef>
              <a:spcAft>
                <a:spcPct val="0"/>
              </a:spcAft>
              <a:buClrTx/>
              <a:buSzTx/>
              <a:buFontTx/>
              <a:buNone/>
              <a:tabLst/>
              <a:defRPr/>
            </a:pPr>
            <a:endParaRPr lang="en-GB" sz="3600" b="1" kern="0" baseline="0" dirty="0">
              <a:solidFill>
                <a:srgbClr val="000000"/>
              </a:solidFill>
              <a:latin typeface="Arial" charset="0"/>
              <a:ea typeface="ＭＳ Ｐゴシック" charset="-128"/>
              <a:cs typeface="ＭＳ Ｐゴシック"/>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3600" b="1" i="0" u="none" strike="noStrike" kern="0" cap="none" spc="0" normalizeH="0" noProof="0" dirty="0" smtClean="0">
              <a:ln>
                <a:noFill/>
              </a:ln>
              <a:solidFill>
                <a:srgbClr val="000000"/>
              </a:solidFill>
              <a:effectLst/>
              <a:uLnTx/>
              <a:uFillTx/>
              <a:latin typeface="Arial" charset="0"/>
              <a:ea typeface="ＭＳ Ｐゴシック" charset="-128"/>
              <a:cs typeface="ＭＳ Ｐゴシック"/>
            </a:endParaRPr>
          </a:p>
          <a:p>
            <a:pPr marL="0" marR="0" lvl="0" indent="0" algn="ctr" defTabSz="914400" eaLnBrk="0" fontAlgn="base" latinLnBrk="0" hangingPunct="0">
              <a:lnSpc>
                <a:spcPct val="100000"/>
              </a:lnSpc>
              <a:spcBef>
                <a:spcPct val="0"/>
              </a:spcBef>
              <a:spcAft>
                <a:spcPct val="0"/>
              </a:spcAft>
              <a:buClrTx/>
              <a:buSzTx/>
              <a:buFontTx/>
              <a:buNone/>
              <a:tabLst/>
              <a:defRPr/>
            </a:pPr>
            <a:r>
              <a:rPr lang="en-GB" sz="3600" b="1" kern="0" baseline="0" dirty="0" smtClean="0">
                <a:solidFill>
                  <a:srgbClr val="000000"/>
                </a:solidFill>
                <a:latin typeface="Arial" charset="0"/>
                <a:ea typeface="ＭＳ Ｐゴシック" charset="-128"/>
                <a:cs typeface="ＭＳ Ｐゴシック"/>
              </a:rPr>
              <a:t>Autonomous GRAs with limited reporting requirements to GOOS (NOW)</a:t>
            </a:r>
          </a:p>
          <a:p>
            <a:pPr marL="0" marR="0" lvl="0" indent="0" algn="ctr" defTabSz="914400" eaLnBrk="0" fontAlgn="base" latinLnBrk="0" hangingPunct="0">
              <a:lnSpc>
                <a:spcPct val="100000"/>
              </a:lnSpc>
              <a:spcBef>
                <a:spcPct val="0"/>
              </a:spcBef>
              <a:spcAft>
                <a:spcPct val="0"/>
              </a:spcAft>
              <a:buClrTx/>
              <a:buSzTx/>
              <a:buFontTx/>
              <a:buNone/>
              <a:tabLst/>
              <a:defRPr/>
            </a:pPr>
            <a:endParaRPr lang="en-GB" sz="3600" b="1" kern="0" dirty="0">
              <a:solidFill>
                <a:srgbClr val="000000"/>
              </a:solidFill>
              <a:latin typeface="Arial" charset="0"/>
              <a:ea typeface="ＭＳ Ｐゴシック" charset="-128"/>
              <a:cs typeface="ＭＳ Ｐゴシック"/>
            </a:endParaRPr>
          </a:p>
          <a:p>
            <a:pPr marL="0" marR="0" lvl="0" indent="0" algn="ctr" defTabSz="914400" eaLnBrk="0" fontAlgn="base" latinLnBrk="0" hangingPunct="0">
              <a:lnSpc>
                <a:spcPct val="100000"/>
              </a:lnSpc>
              <a:spcBef>
                <a:spcPct val="0"/>
              </a:spcBef>
              <a:spcAft>
                <a:spcPct val="0"/>
              </a:spcAft>
              <a:buClrTx/>
              <a:buSzTx/>
              <a:buFontTx/>
              <a:buNone/>
              <a:tabLst/>
              <a:defRPr/>
            </a:pPr>
            <a:r>
              <a:rPr lang="en-GB" sz="3600" b="1" kern="0" baseline="0" dirty="0" smtClean="0">
                <a:solidFill>
                  <a:srgbClr val="000000"/>
                </a:solidFill>
                <a:latin typeface="Arial" charset="0"/>
                <a:ea typeface="ＭＳ Ｐゴシック" charset="-128"/>
                <a:cs typeface="ＭＳ Ｐゴシック"/>
              </a:rPr>
              <a:t>Strengthen GOOS national contacts</a:t>
            </a: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3600" b="1" i="0" u="none" strike="noStrike" kern="0" cap="none" spc="0" normalizeH="0" noProof="0" dirty="0">
              <a:ln>
                <a:noFill/>
              </a:ln>
              <a:solidFill>
                <a:srgbClr val="000000"/>
              </a:solidFill>
              <a:effectLst/>
              <a:uLnTx/>
              <a:uFillTx/>
              <a:latin typeface="Arial" charset="0"/>
              <a:ea typeface="ＭＳ Ｐゴシック" charset="-128"/>
              <a:cs typeface="ＭＳ Ｐゴシック"/>
            </a:endParaRPr>
          </a:p>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3600" b="1"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a:endParaRPr>
          </a:p>
        </p:txBody>
      </p:sp>
    </p:spTree>
    <p:extLst>
      <p:ext uri="{BB962C8B-B14F-4D97-AF65-F5344CB8AC3E}">
        <p14:creationId xmlns:p14="http://schemas.microsoft.com/office/powerpoint/2010/main" val="85057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srcRect/>
          <a:stretch>
            <a:fillRect/>
          </a:stretch>
        </p:blipFill>
        <p:spPr bwMode="auto">
          <a:xfrm>
            <a:off x="0" y="0"/>
            <a:ext cx="18275300" cy="10287000"/>
          </a:xfrm>
          <a:prstGeom prst="rect">
            <a:avLst/>
          </a:prstGeom>
          <a:noFill/>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687"/>
            <a:ext cx="9290050" cy="501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164" b="3814"/>
          <a:stretch/>
        </p:blipFill>
        <p:spPr bwMode="auto">
          <a:xfrm>
            <a:off x="10515951" y="-15688"/>
            <a:ext cx="6787752" cy="381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311" b="4084"/>
          <a:stretch/>
        </p:blipFill>
        <p:spPr bwMode="auto">
          <a:xfrm>
            <a:off x="10515951" y="3137169"/>
            <a:ext cx="6787752" cy="3758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19872" t="9112" r="20717" b="5025"/>
          <a:stretch/>
        </p:blipFill>
        <p:spPr bwMode="auto">
          <a:xfrm>
            <a:off x="11804650" y="5764516"/>
            <a:ext cx="5029200" cy="4542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6075" b="3416"/>
          <a:stretch/>
        </p:blipFill>
        <p:spPr bwMode="auto">
          <a:xfrm>
            <a:off x="0" y="5031761"/>
            <a:ext cx="9290050" cy="5255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4050" y="48223"/>
            <a:ext cx="4876800" cy="488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5441" b="4124"/>
          <a:stretch/>
        </p:blipFill>
        <p:spPr bwMode="auto">
          <a:xfrm>
            <a:off x="10515951" y="5723003"/>
            <a:ext cx="6851820" cy="3872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973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500"/>
                                        <p:tgtEl>
                                          <p:spTgt spid="61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fade">
                                      <p:cBhvr>
                                        <p:cTn id="17" dur="500"/>
                                        <p:tgtEl>
                                          <p:spTgt spid="61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500"/>
                                        <p:tgtEl>
                                          <p:spTgt spid="51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7"/>
                                        </p:tgtEl>
                                        <p:attrNameLst>
                                          <p:attrName>style.visibility</p:attrName>
                                        </p:attrNameLst>
                                      </p:cBhvr>
                                      <p:to>
                                        <p:strVal val="visible"/>
                                      </p:to>
                                    </p:set>
                                    <p:animEffect transition="in" filter="fade">
                                      <p:cBhvr>
                                        <p:cTn id="32" dur="500"/>
                                        <p:tgtEl>
                                          <p:spTgt spid="10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99" y="2453731"/>
            <a:ext cx="18324800" cy="1506222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61555" y="5702022"/>
            <a:ext cx="4522783" cy="1980977"/>
          </a:xfrm>
          <a:prstGeom prst="rect">
            <a:avLst/>
          </a:prstGeom>
        </p:spPr>
      </p:pic>
      <p:sp>
        <p:nvSpPr>
          <p:cNvPr id="5" name="Rectangle 4"/>
          <p:cNvSpPr/>
          <p:nvPr/>
        </p:nvSpPr>
        <p:spPr>
          <a:xfrm>
            <a:off x="-41959" y="-80341"/>
            <a:ext cx="18317260" cy="7922302"/>
          </a:xfrm>
          <a:prstGeom prst="rect">
            <a:avLst/>
          </a:prstGeom>
          <a:solidFill>
            <a:srgbClr val="0069B1"/>
          </a:solidFill>
          <a:ln w="0">
            <a:solidFill>
              <a:srgbClr val="006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698" dirty="0"/>
          </a:p>
        </p:txBody>
      </p:sp>
      <p:sp>
        <p:nvSpPr>
          <p:cNvPr id="8" name="TextBox 7"/>
          <p:cNvSpPr txBox="1"/>
          <p:nvPr/>
        </p:nvSpPr>
        <p:spPr>
          <a:xfrm rot="5400000">
            <a:off x="17504897" y="9516543"/>
            <a:ext cx="1402948" cy="253787"/>
          </a:xfrm>
          <a:prstGeom prst="rect">
            <a:avLst/>
          </a:prstGeom>
          <a:noFill/>
        </p:spPr>
        <p:txBody>
          <a:bodyPr wrap="none" rtlCol="0">
            <a:spAutoFit/>
          </a:bodyPr>
          <a:lstStyle/>
          <a:p>
            <a:r>
              <a:rPr lang="fr-FR" sz="1049" dirty="0" err="1">
                <a:solidFill>
                  <a:schemeClr val="bg1">
                    <a:lumMod val="65000"/>
                  </a:schemeClr>
                </a:solidFill>
              </a:rPr>
              <a:t>Vavau</a:t>
            </a:r>
            <a:r>
              <a:rPr lang="fr-FR" sz="1049" dirty="0">
                <a:solidFill>
                  <a:schemeClr val="bg1">
                    <a:lumMod val="65000"/>
                  </a:schemeClr>
                </a:solidFill>
              </a:rPr>
              <a:t> © Stuart Chape</a:t>
            </a:r>
          </a:p>
        </p:txBody>
      </p:sp>
      <p:sp>
        <p:nvSpPr>
          <p:cNvPr id="9" name="Title 1">
            <a:extLst>
              <a:ext uri="{FF2B5EF4-FFF2-40B4-BE49-F238E27FC236}">
                <a16:creationId xmlns:a16="http://schemas.microsoft.com/office/drawing/2014/main" xmlns="" id="{6CBC22C7-467E-734C-815B-7EFDB53F8D33}"/>
              </a:ext>
            </a:extLst>
          </p:cNvPr>
          <p:cNvSpPr txBox="1">
            <a:spLocks/>
          </p:cNvSpPr>
          <p:nvPr/>
        </p:nvSpPr>
        <p:spPr>
          <a:xfrm>
            <a:off x="1356748" y="551278"/>
            <a:ext cx="16170981" cy="899089"/>
          </a:xfrm>
          <a:prstGeom prst="rect">
            <a:avLst/>
          </a:prstGeom>
          <a:noFill/>
        </p:spPr>
        <p:txBody>
          <a:bodyPr vert="horz" lIns="137065" tIns="68532" rIns="137065" bIns="68532"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797" b="1" dirty="0">
                <a:solidFill>
                  <a:srgbClr val="FFFF00"/>
                </a:solidFill>
                <a:latin typeface="+mn-lt"/>
              </a:rPr>
              <a:t>UN Decade of Ocean Science for Sustainable Development</a:t>
            </a:r>
          </a:p>
          <a:p>
            <a:pPr algn="l"/>
            <a:r>
              <a:rPr lang="en-US" sz="4797" b="1" dirty="0">
                <a:solidFill>
                  <a:srgbClr val="FFFF00"/>
                </a:solidFill>
                <a:latin typeface="+mn-lt"/>
              </a:rPr>
              <a:t>            Priority Research and Development Areas </a:t>
            </a:r>
          </a:p>
        </p:txBody>
      </p:sp>
      <p:sp>
        <p:nvSpPr>
          <p:cNvPr id="3" name="Rectangle 2">
            <a:extLst>
              <a:ext uri="{FF2B5EF4-FFF2-40B4-BE49-F238E27FC236}">
                <a16:creationId xmlns:a16="http://schemas.microsoft.com/office/drawing/2014/main" xmlns="" id="{D7DB2351-5DC2-4843-926B-58DD7287E7B8}"/>
              </a:ext>
            </a:extLst>
          </p:cNvPr>
          <p:cNvSpPr/>
          <p:nvPr/>
        </p:nvSpPr>
        <p:spPr>
          <a:xfrm>
            <a:off x="11252128" y="2453730"/>
            <a:ext cx="7023173" cy="2306978"/>
          </a:xfrm>
          <a:prstGeom prst="rect">
            <a:avLst/>
          </a:prstGeom>
        </p:spPr>
        <p:txBody>
          <a:bodyPr wrap="square">
            <a:spAutoFit/>
          </a:bodyPr>
          <a:lstStyle/>
          <a:p>
            <a:r>
              <a:rPr lang="en-AU" sz="4797" b="1" dirty="0">
                <a:solidFill>
                  <a:schemeClr val="bg1"/>
                </a:solidFill>
                <a:latin typeface="Calibri" panose="020F0502020204030204" pitchFamily="34" charset="0"/>
              </a:rPr>
              <a:t>R&amp;D Priority Area 4: </a:t>
            </a:r>
            <a:br>
              <a:rPr lang="en-AU" sz="4797" b="1" dirty="0">
                <a:solidFill>
                  <a:schemeClr val="bg1"/>
                </a:solidFill>
                <a:latin typeface="Calibri" panose="020F0502020204030204" pitchFamily="34" charset="0"/>
              </a:rPr>
            </a:br>
            <a:r>
              <a:rPr lang="en-AU" sz="4797" b="1" dirty="0">
                <a:solidFill>
                  <a:schemeClr val="bg1"/>
                </a:solidFill>
                <a:latin typeface="Calibri" panose="020F0502020204030204" pitchFamily="34" charset="0"/>
              </a:rPr>
              <a:t>Data &amp; information portal</a:t>
            </a:r>
            <a:r>
              <a:rPr lang="en-US" sz="4797" b="1" dirty="0">
                <a:solidFill>
                  <a:schemeClr val="bg1"/>
                </a:solidFill>
                <a:latin typeface="Calibri" panose="020F0502020204030204" pitchFamily="34" charset="0"/>
              </a:rPr>
              <a:t> </a:t>
            </a:r>
            <a:endParaRPr lang="en-AU" sz="4797" b="1" dirty="0">
              <a:solidFill>
                <a:schemeClr val="bg1"/>
              </a:solidFill>
              <a:latin typeface="Calibri" panose="020F0502020204030204" pitchFamily="34" charset="0"/>
            </a:endParaRPr>
          </a:p>
          <a:p>
            <a:endParaRPr lang="en-US" sz="4797" b="1" dirty="0">
              <a:solidFill>
                <a:schemeClr val="bg1"/>
              </a:solidFill>
              <a:latin typeface="Calibri" panose="020F0502020204030204" pitchFamily="34" charset="0"/>
            </a:endParaRPr>
          </a:p>
        </p:txBody>
      </p:sp>
      <p:grpSp>
        <p:nvGrpSpPr>
          <p:cNvPr id="14" name="Group 13">
            <a:extLst>
              <a:ext uri="{FF2B5EF4-FFF2-40B4-BE49-F238E27FC236}">
                <a16:creationId xmlns:a16="http://schemas.microsoft.com/office/drawing/2014/main" xmlns="" id="{C4AA0381-C741-CE4B-9082-42BC4EFAEE9B}"/>
              </a:ext>
            </a:extLst>
          </p:cNvPr>
          <p:cNvGrpSpPr/>
          <p:nvPr/>
        </p:nvGrpSpPr>
        <p:grpSpPr>
          <a:xfrm>
            <a:off x="-17635" y="2177151"/>
            <a:ext cx="10990562" cy="7466286"/>
            <a:chOff x="-372140" y="989627"/>
            <a:chExt cx="9516140" cy="6023356"/>
          </a:xfrm>
        </p:grpSpPr>
        <p:pic>
          <p:nvPicPr>
            <p:cNvPr id="15" name="Picture 2" descr="Résultat de recherche d'images pour &quot;ocean data&quot;">
              <a:extLst>
                <a:ext uri="{FF2B5EF4-FFF2-40B4-BE49-F238E27FC236}">
                  <a16:creationId xmlns:a16="http://schemas.microsoft.com/office/drawing/2014/main" xmlns="" id="{D95E2143-B7FC-B749-A8B4-E429F0E9435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2140" y="989627"/>
              <a:ext cx="9516140" cy="6023356"/>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44000">
                  <a:schemeClr val="accent1">
                    <a:lumMod val="30000"/>
                    <a:lumOff val="70000"/>
                  </a:schemeClr>
                </a:gs>
              </a:gsLst>
              <a:path path="shape">
                <a:fillToRect l="50000" t="50000" r="50000" b="50000"/>
              </a:path>
              <a:tileRect/>
            </a:gradFill>
          </p:spPr>
        </p:pic>
        <p:sp>
          <p:nvSpPr>
            <p:cNvPr id="16" name="TextBox 15">
              <a:extLst>
                <a:ext uri="{FF2B5EF4-FFF2-40B4-BE49-F238E27FC236}">
                  <a16:creationId xmlns:a16="http://schemas.microsoft.com/office/drawing/2014/main" xmlns="" id="{CB050122-9113-144F-8D5D-B0A9D83FAF6D}"/>
                </a:ext>
              </a:extLst>
            </p:cNvPr>
            <p:cNvSpPr txBox="1"/>
            <p:nvPr/>
          </p:nvSpPr>
          <p:spPr>
            <a:xfrm rot="20864425">
              <a:off x="1557416" y="3407997"/>
              <a:ext cx="978191" cy="744370"/>
            </a:xfrm>
            <a:prstGeom prst="rect">
              <a:avLst/>
            </a:prstGeom>
            <a:solidFill>
              <a:schemeClr val="bg1">
                <a:alpha val="43000"/>
              </a:schemeClr>
            </a:solidFill>
            <a:effectLst>
              <a:glow rad="660400">
                <a:schemeClr val="accent1">
                  <a:alpha val="40000"/>
                </a:schemeClr>
              </a:glow>
              <a:softEdge rad="139700"/>
            </a:effectLst>
          </p:spPr>
          <p:txBody>
            <a:bodyPr wrap="square" rtlCol="0">
              <a:spAutoFit/>
            </a:bodyPr>
            <a:lstStyle/>
            <a:p>
              <a:r>
                <a:rPr lang="en-US" sz="5396" dirty="0">
                  <a:solidFill>
                    <a:schemeClr val="bg2">
                      <a:lumMod val="75000"/>
                      <a:lumOff val="25000"/>
                    </a:schemeClr>
                  </a:solidFill>
                </a:rPr>
                <a:t>Big</a:t>
              </a:r>
            </a:p>
          </p:txBody>
        </p:sp>
        <p:sp>
          <p:nvSpPr>
            <p:cNvPr id="17" name="TextBox 16">
              <a:extLst>
                <a:ext uri="{FF2B5EF4-FFF2-40B4-BE49-F238E27FC236}">
                  <a16:creationId xmlns:a16="http://schemas.microsoft.com/office/drawing/2014/main" xmlns="" id="{C91D7D43-BE88-CB4C-B8B1-B4BEA2AD5CD9}"/>
                </a:ext>
              </a:extLst>
            </p:cNvPr>
            <p:cNvSpPr txBox="1"/>
            <p:nvPr/>
          </p:nvSpPr>
          <p:spPr>
            <a:xfrm rot="21341619">
              <a:off x="3411626" y="2988345"/>
              <a:ext cx="1891228" cy="744370"/>
            </a:xfrm>
            <a:prstGeom prst="rect">
              <a:avLst/>
            </a:prstGeom>
            <a:solidFill>
              <a:schemeClr val="bg1">
                <a:alpha val="43000"/>
              </a:schemeClr>
            </a:solidFill>
            <a:effectLst>
              <a:glow rad="660400">
                <a:schemeClr val="accent1">
                  <a:alpha val="40000"/>
                </a:schemeClr>
              </a:glow>
              <a:softEdge rad="139700"/>
            </a:effectLst>
          </p:spPr>
          <p:txBody>
            <a:bodyPr wrap="square" rtlCol="0">
              <a:spAutoFit/>
            </a:bodyPr>
            <a:lstStyle/>
            <a:p>
              <a:r>
                <a:rPr lang="en-US" sz="5396" dirty="0">
                  <a:solidFill>
                    <a:schemeClr val="bg2">
                      <a:lumMod val="75000"/>
                      <a:lumOff val="25000"/>
                    </a:schemeClr>
                  </a:solidFill>
                </a:rPr>
                <a:t>Ocean</a:t>
              </a:r>
            </a:p>
          </p:txBody>
        </p:sp>
        <p:sp>
          <p:nvSpPr>
            <p:cNvPr id="18" name="TextBox 17">
              <a:extLst>
                <a:ext uri="{FF2B5EF4-FFF2-40B4-BE49-F238E27FC236}">
                  <a16:creationId xmlns:a16="http://schemas.microsoft.com/office/drawing/2014/main" xmlns="" id="{31D31EE9-F3C9-AA43-BA11-2BDA5826A562}"/>
                </a:ext>
              </a:extLst>
            </p:cNvPr>
            <p:cNvSpPr txBox="1"/>
            <p:nvPr/>
          </p:nvSpPr>
          <p:spPr>
            <a:xfrm rot="20351164">
              <a:off x="6470698" y="2325151"/>
              <a:ext cx="1891228" cy="744370"/>
            </a:xfrm>
            <a:prstGeom prst="rect">
              <a:avLst/>
            </a:prstGeom>
            <a:solidFill>
              <a:schemeClr val="bg1">
                <a:alpha val="43000"/>
              </a:schemeClr>
            </a:solidFill>
            <a:effectLst>
              <a:glow rad="660400">
                <a:schemeClr val="accent1">
                  <a:alpha val="40000"/>
                </a:schemeClr>
              </a:glow>
              <a:softEdge rad="139700"/>
            </a:effectLst>
          </p:spPr>
          <p:txBody>
            <a:bodyPr wrap="square" rtlCol="0">
              <a:spAutoFit/>
            </a:bodyPr>
            <a:lstStyle/>
            <a:p>
              <a:r>
                <a:rPr lang="en-US" sz="5396" dirty="0">
                  <a:solidFill>
                    <a:schemeClr val="bg2">
                      <a:lumMod val="75000"/>
                      <a:lumOff val="25000"/>
                    </a:schemeClr>
                  </a:solidFill>
                </a:rPr>
                <a:t>Data</a:t>
              </a:r>
            </a:p>
          </p:txBody>
        </p:sp>
      </p:grpSp>
    </p:spTree>
    <p:extLst>
      <p:ext uri="{BB962C8B-B14F-4D97-AF65-F5344CB8AC3E}">
        <p14:creationId xmlns:p14="http://schemas.microsoft.com/office/powerpoint/2010/main" val="841729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2450" y="412421"/>
            <a:ext cx="15392400" cy="9954979"/>
          </a:xfrm>
          <a:prstGeom prst="rect">
            <a:avLst/>
          </a:prstGeom>
        </p:spPr>
      </p:pic>
    </p:spTree>
    <p:extLst>
      <p:ext uri="{BB962C8B-B14F-4D97-AF65-F5344CB8AC3E}">
        <p14:creationId xmlns:p14="http://schemas.microsoft.com/office/powerpoint/2010/main" val="18199695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7500</TotalTime>
  <Words>832</Words>
  <Application>Microsoft Macintosh PowerPoint</Application>
  <PresentationFormat>Custom</PresentationFormat>
  <Paragraphs>117</Paragraphs>
  <Slides>14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Abadi</vt:lpstr>
      <vt:lpstr>Arial Black</vt:lpstr>
      <vt:lpstr>Calibri</vt:lpstr>
      <vt:lpstr>ＭＳ Ｐゴシック</vt:lpstr>
      <vt:lpstr>Myriad Pro</vt:lpstr>
      <vt:lpstr>Times New Roman</vt:lpstr>
      <vt:lpstr>宋体</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Dina</dc:creator>
  <cp:lastModifiedBy>Glenn Nolan</cp:lastModifiedBy>
  <cp:revision>332</cp:revision>
  <dcterms:created xsi:type="dcterms:W3CDTF">2006-08-16T00:00:00Z</dcterms:created>
  <dcterms:modified xsi:type="dcterms:W3CDTF">2018-06-14T14:29:38Z</dcterms:modified>
</cp:coreProperties>
</file>