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7" r:id="rId2"/>
    <p:sldId id="340" r:id="rId3"/>
    <p:sldId id="273" r:id="rId4"/>
    <p:sldId id="346" r:id="rId5"/>
    <p:sldId id="348" r:id="rId6"/>
    <p:sldId id="350" r:id="rId7"/>
    <p:sldId id="351" r:id="rId8"/>
    <p:sldId id="354" r:id="rId9"/>
    <p:sldId id="352" r:id="rId10"/>
    <p:sldId id="355" r:id="rId11"/>
    <p:sldId id="358" r:id="rId12"/>
    <p:sldId id="324" r:id="rId13"/>
    <p:sldId id="357" r:id="rId14"/>
  </p:sldIdLst>
  <p:sldSz cx="12192000" cy="685800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oso, Vinicius" initials="LV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1"/>
    <a:srgbClr val="3967A4"/>
    <a:srgbClr val="346AB1"/>
    <a:srgbClr val="0068B1"/>
    <a:srgbClr val="3C82C4"/>
    <a:srgbClr val="4062A4"/>
    <a:srgbClr val="486CB1"/>
    <a:srgbClr val="3F4EB1"/>
    <a:srgbClr val="4B64B1"/>
    <a:srgbClr val="6B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4" autoAdjust="0"/>
    <p:restoredTop sz="85357" autoAdjust="0"/>
  </p:normalViewPr>
  <p:slideViewPr>
    <p:cSldViewPr snapToGrid="0">
      <p:cViewPr varScale="1">
        <p:scale>
          <a:sx n="76" d="100"/>
          <a:sy n="76" d="100"/>
        </p:scale>
        <p:origin x="144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7D67-0FBF-45C5-9401-BCD8396915FE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B76F1-2250-4002-8D96-CD4D38E6B6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00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451E3-B06B-0C4B-BB09-A45218609DC7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64320-C8CE-3D44-918B-6A6D8B336FE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71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FR" b="0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131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674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962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7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FR" b="0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93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31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8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62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54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69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73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36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78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1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83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30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10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33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32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88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0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0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25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05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54F1-44A8-406A-A4DE-280061BA59B9}" type="datetimeFigureOut">
              <a:rPr lang="fr-FR" smtClean="0"/>
              <a:t>13/06/2018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48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7993" y="5229224"/>
            <a:ext cx="7249887" cy="170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96" y="5555666"/>
            <a:ext cx="3017284" cy="1311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25" y="10693"/>
            <a:ext cx="12219993" cy="5340239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8548F3-00CB-9848-9D86-ADB8797D8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" y="44561"/>
            <a:ext cx="6020208" cy="1987444"/>
          </a:xfrm>
          <a:noFill/>
        </p:spPr>
        <p:txBody>
          <a:bodyPr anchor="t">
            <a:normAutofit fontScale="90000"/>
          </a:bodyPr>
          <a:lstStyle/>
          <a:p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United Nations Decade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of Ocean Science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for Sustainable Development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(2021-2030)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Picture 7" descr="Screen Shot 2017-04-20 at 14.33.40.png">
            <a:extLst>
              <a:ext uri="{FF2B5EF4-FFF2-40B4-BE49-F238E27FC236}">
                <a16:creationId xmlns:a16="http://schemas.microsoft.com/office/drawing/2014/main" id="{EDB4BC4C-8DB8-DC42-85F4-B15629C9D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74" y="-55981"/>
            <a:ext cx="6114147" cy="54487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0F6931-C2F7-3E4D-99E8-0987951FA7F3}"/>
              </a:ext>
            </a:extLst>
          </p:cNvPr>
          <p:cNvSpPr/>
          <p:nvPr/>
        </p:nvSpPr>
        <p:spPr>
          <a:xfrm>
            <a:off x="6271330" y="44561"/>
            <a:ext cx="1407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SDG 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D00A98-03A6-2D44-B82E-710D2EE648F5}"/>
              </a:ext>
            </a:extLst>
          </p:cNvPr>
          <p:cNvSpPr/>
          <p:nvPr/>
        </p:nvSpPr>
        <p:spPr>
          <a:xfrm>
            <a:off x="10959806" y="10693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Paris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06927-8C25-8B4D-B03A-B68A002C1B86}"/>
              </a:ext>
            </a:extLst>
          </p:cNvPr>
          <p:cNvSpPr/>
          <p:nvPr/>
        </p:nvSpPr>
        <p:spPr>
          <a:xfrm>
            <a:off x="6138739" y="4593650"/>
            <a:ext cx="1327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Sendai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CA554F-A24B-1446-A643-718A2EFEF63D}"/>
              </a:ext>
            </a:extLst>
          </p:cNvPr>
          <p:cNvSpPr/>
          <p:nvPr/>
        </p:nvSpPr>
        <p:spPr>
          <a:xfrm>
            <a:off x="10653404" y="4698425"/>
            <a:ext cx="1501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SAMOA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C2909-38E4-8642-9FE2-541E07879718}"/>
              </a:ext>
            </a:extLst>
          </p:cNvPr>
          <p:cNvSpPr/>
          <p:nvPr/>
        </p:nvSpPr>
        <p:spPr>
          <a:xfrm>
            <a:off x="8231006" y="5307077"/>
            <a:ext cx="219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392210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984257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7927188" y="1672463"/>
            <a:ext cx="3804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R&amp;D Priority Area 6: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Ocean part of Earth System Science and Observations</a:t>
            </a:r>
          </a:p>
          <a:p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E8144A5-85D6-E248-AEE1-78114F75E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896"/>
          <a:stretch/>
        </p:blipFill>
        <p:spPr bwMode="auto">
          <a:xfrm>
            <a:off x="248493" y="1515313"/>
            <a:ext cx="7455785" cy="491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959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172" y="5155884"/>
            <a:ext cx="7249887" cy="170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07" y="5424627"/>
            <a:ext cx="3017284" cy="1311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72" y="-17034"/>
            <a:ext cx="12219993" cy="5285204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43DB86-1387-8D4F-A58C-9FE02AC2F15A}"/>
              </a:ext>
            </a:extLst>
          </p:cNvPr>
          <p:cNvGrpSpPr/>
          <p:nvPr/>
        </p:nvGrpSpPr>
        <p:grpSpPr>
          <a:xfrm rot="21399870">
            <a:off x="2774982" y="1359715"/>
            <a:ext cx="9836935" cy="3390808"/>
            <a:chOff x="2033070" y="2437794"/>
            <a:chExt cx="9836935" cy="33908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18516E-0203-5D43-9449-C9987ABBF80C}"/>
                </a:ext>
              </a:extLst>
            </p:cNvPr>
            <p:cNvGrpSpPr/>
            <p:nvPr/>
          </p:nvGrpSpPr>
          <p:grpSpPr>
            <a:xfrm rot="21248436">
              <a:off x="2093967" y="3388952"/>
              <a:ext cx="9031491" cy="2046071"/>
              <a:chOff x="2090057" y="3390662"/>
              <a:chExt cx="9031491" cy="2046071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5BBC705-9902-C34E-867D-57639F5F80A3}"/>
                  </a:ext>
                </a:extLst>
              </p:cNvPr>
              <p:cNvCxnSpPr/>
              <p:nvPr/>
            </p:nvCxnSpPr>
            <p:spPr>
              <a:xfrm flipV="1">
                <a:off x="2090057" y="4663010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D578814-FA06-2741-B290-E749EF13A993}"/>
                  </a:ext>
                </a:extLst>
              </p:cNvPr>
              <p:cNvCxnSpPr/>
              <p:nvPr/>
            </p:nvCxnSpPr>
            <p:spPr>
              <a:xfrm flipV="1">
                <a:off x="3530082" y="4423524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AA709BB-F966-FF4D-A965-A608BF8FBAD8}"/>
                  </a:ext>
                </a:extLst>
              </p:cNvPr>
              <p:cNvCxnSpPr/>
              <p:nvPr/>
            </p:nvCxnSpPr>
            <p:spPr>
              <a:xfrm flipV="1">
                <a:off x="4970107" y="4184038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B0AC39B-3542-E54D-A7F3-D8528B9DB1F2}"/>
                  </a:ext>
                </a:extLst>
              </p:cNvPr>
              <p:cNvCxnSpPr/>
              <p:nvPr/>
            </p:nvCxnSpPr>
            <p:spPr>
              <a:xfrm flipV="1">
                <a:off x="6481665" y="3879598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C36AFCA-47A3-7642-82E1-C6C6DBEA31C4}"/>
                  </a:ext>
                </a:extLst>
              </p:cNvPr>
              <p:cNvCxnSpPr/>
              <p:nvPr/>
            </p:nvCxnSpPr>
            <p:spPr>
              <a:xfrm flipV="1">
                <a:off x="7921690" y="3642661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86CE05D-910B-174B-96F3-5B0F75E2B940}"/>
                  </a:ext>
                </a:extLst>
              </p:cNvPr>
              <p:cNvCxnSpPr/>
              <p:nvPr/>
            </p:nvCxnSpPr>
            <p:spPr>
              <a:xfrm flipV="1">
                <a:off x="9391222" y="3390662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16D88D-A36E-ED42-91EF-DAA1EB827095}"/>
                </a:ext>
              </a:extLst>
            </p:cNvPr>
            <p:cNvSpPr txBox="1"/>
            <p:nvPr/>
          </p:nvSpPr>
          <p:spPr>
            <a:xfrm rot="19938793">
              <a:off x="2033070" y="4248387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A49F9F-4787-AC46-8A2D-645F5D6B7BBD}"/>
                </a:ext>
              </a:extLst>
            </p:cNvPr>
            <p:cNvSpPr txBox="1"/>
            <p:nvPr/>
          </p:nvSpPr>
          <p:spPr>
            <a:xfrm rot="19938793">
              <a:off x="4771712" y="3393539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41601F-128F-3949-B3D9-1734C9D73CD4}"/>
                </a:ext>
              </a:extLst>
            </p:cNvPr>
            <p:cNvSpPr txBox="1"/>
            <p:nvPr/>
          </p:nvSpPr>
          <p:spPr>
            <a:xfrm rot="19938793">
              <a:off x="3962173" y="5182271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EC2DD3-572A-7643-820C-9AB857AAECC4}"/>
                </a:ext>
              </a:extLst>
            </p:cNvPr>
            <p:cNvSpPr txBox="1"/>
            <p:nvPr/>
          </p:nvSpPr>
          <p:spPr>
            <a:xfrm rot="19938793">
              <a:off x="7008517" y="4297706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9CB90A-E96E-FD4D-A14C-67B4279EE343}"/>
                </a:ext>
              </a:extLst>
            </p:cNvPr>
            <p:cNvSpPr txBox="1"/>
            <p:nvPr/>
          </p:nvSpPr>
          <p:spPr>
            <a:xfrm rot="19938793">
              <a:off x="9811504" y="3266653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1C3E21-6289-CC48-84F6-C40A396F8170}"/>
                </a:ext>
              </a:extLst>
            </p:cNvPr>
            <p:cNvSpPr txBox="1"/>
            <p:nvPr/>
          </p:nvSpPr>
          <p:spPr>
            <a:xfrm rot="19938793">
              <a:off x="7724805" y="2437794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AF709DE-2441-B549-BCDE-C98DCEA58FA8}"/>
              </a:ext>
            </a:extLst>
          </p:cNvPr>
          <p:cNvSpPr txBox="1"/>
          <p:nvPr/>
        </p:nvSpPr>
        <p:spPr>
          <a:xfrm rot="20710228">
            <a:off x="325154" y="1490285"/>
            <a:ext cx="8710274" cy="584775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Planned R&amp;D –&gt; </a:t>
            </a:r>
            <a:r>
              <a:rPr lang="fr-CH" sz="32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/- top-down design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34" y="235171"/>
            <a:ext cx="5192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>
                <a:solidFill>
                  <a:schemeClr val="bg1"/>
                </a:solidFill>
              </a:rPr>
              <a:t>Decade: Mutual Acceleration</a:t>
            </a:r>
            <a:br>
              <a:rPr lang="en-AU" sz="3200" b="1" u="sng" dirty="0">
                <a:solidFill>
                  <a:schemeClr val="bg1"/>
                </a:solidFill>
              </a:rPr>
            </a:br>
            <a:r>
              <a:rPr lang="en-AU" sz="3200" b="1" u="sng" dirty="0">
                <a:solidFill>
                  <a:schemeClr val="bg1"/>
                </a:solidFill>
              </a:rPr>
              <a:t>of Science and Practice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B2CEC0-3B07-0F44-9563-EF6B6BD18476}"/>
              </a:ext>
            </a:extLst>
          </p:cNvPr>
          <p:cNvSpPr txBox="1"/>
          <p:nvPr/>
        </p:nvSpPr>
        <p:spPr>
          <a:xfrm rot="20710228">
            <a:off x="474098" y="2037193"/>
            <a:ext cx="8710274" cy="584775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Pickup by practice –&gt; stimulated bottom-up </a:t>
            </a:r>
          </a:p>
        </p:txBody>
      </p:sp>
    </p:spTree>
    <p:extLst>
      <p:ext uri="{BB962C8B-B14F-4D97-AF65-F5344CB8AC3E}">
        <p14:creationId xmlns:p14="http://schemas.microsoft.com/office/powerpoint/2010/main" val="385142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B7B7C8-CD57-9149-AA9B-D215D255DB03}"/>
              </a:ext>
            </a:extLst>
          </p:cNvPr>
          <p:cNvSpPr/>
          <p:nvPr/>
        </p:nvSpPr>
        <p:spPr>
          <a:xfrm>
            <a:off x="-41237" y="-40341"/>
            <a:ext cx="12274475" cy="6938682"/>
          </a:xfrm>
          <a:prstGeom prst="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061D8C6-9017-5344-9DDA-715F75CA464D}"/>
              </a:ext>
            </a:extLst>
          </p:cNvPr>
          <p:cNvSpPr txBox="1">
            <a:spLocks/>
          </p:cNvSpPr>
          <p:nvPr/>
        </p:nvSpPr>
        <p:spPr>
          <a:xfrm>
            <a:off x="1" y="10694"/>
            <a:ext cx="12191999" cy="5645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80" b="1">
                <a:solidFill>
                  <a:schemeClr val="bg1"/>
                </a:solidFill>
                <a:latin typeface="+mn-lt"/>
              </a:rPr>
              <a:t>Key Societal Benefit Areas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DF68B8F-185C-8542-A728-59B96E9C74F3}"/>
              </a:ext>
            </a:extLst>
          </p:cNvPr>
          <p:cNvSpPr/>
          <p:nvPr/>
        </p:nvSpPr>
        <p:spPr>
          <a:xfrm>
            <a:off x="193636" y="641872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950507-23DF-5C4B-B9D0-2A6270C36A76}"/>
              </a:ext>
            </a:extLst>
          </p:cNvPr>
          <p:cNvSpPr/>
          <p:nvPr/>
        </p:nvSpPr>
        <p:spPr>
          <a:xfrm>
            <a:off x="193636" y="2623072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F8B5072-6A7E-3A4F-AA62-B428AECB7BE4}"/>
              </a:ext>
            </a:extLst>
          </p:cNvPr>
          <p:cNvSpPr/>
          <p:nvPr/>
        </p:nvSpPr>
        <p:spPr>
          <a:xfrm>
            <a:off x="193636" y="4610380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061F252-50FF-B241-847C-226F2661EE00}"/>
              </a:ext>
            </a:extLst>
          </p:cNvPr>
          <p:cNvSpPr/>
          <p:nvPr/>
        </p:nvSpPr>
        <p:spPr>
          <a:xfrm>
            <a:off x="4070317" y="641872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BDB7D4-273D-6749-BA6D-2B4F2A35585B}"/>
              </a:ext>
            </a:extLst>
          </p:cNvPr>
          <p:cNvSpPr/>
          <p:nvPr/>
        </p:nvSpPr>
        <p:spPr>
          <a:xfrm>
            <a:off x="4070317" y="2623072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A434331-DC05-BE43-A4C8-D8CE9E355E7B}"/>
              </a:ext>
            </a:extLst>
          </p:cNvPr>
          <p:cNvSpPr/>
          <p:nvPr/>
        </p:nvSpPr>
        <p:spPr>
          <a:xfrm>
            <a:off x="4084314" y="4610380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7C0BB09-84A0-E54C-92B8-BFAD3A96F822}"/>
              </a:ext>
            </a:extLst>
          </p:cNvPr>
          <p:cNvSpPr/>
          <p:nvPr/>
        </p:nvSpPr>
        <p:spPr>
          <a:xfrm>
            <a:off x="8086852" y="655851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643F57-9784-2E41-8A7B-725E25EF043E}"/>
              </a:ext>
            </a:extLst>
          </p:cNvPr>
          <p:cNvSpPr/>
          <p:nvPr/>
        </p:nvSpPr>
        <p:spPr>
          <a:xfrm>
            <a:off x="8086852" y="2623072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E7D103-273C-DA43-AE9C-034CB6794712}"/>
              </a:ext>
            </a:extLst>
          </p:cNvPr>
          <p:cNvSpPr/>
          <p:nvPr/>
        </p:nvSpPr>
        <p:spPr>
          <a:xfrm>
            <a:off x="8114846" y="4616488"/>
            <a:ext cx="1645920" cy="16459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AB5CA9-96C7-F947-8508-F7CB926B28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" y="825684"/>
            <a:ext cx="1318045" cy="131804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3105EA6-7104-C24B-8D9D-4381C9DBB5CF}"/>
              </a:ext>
            </a:extLst>
          </p:cNvPr>
          <p:cNvSpPr txBox="1"/>
          <p:nvPr/>
        </p:nvSpPr>
        <p:spPr>
          <a:xfrm>
            <a:off x="1919814" y="924813"/>
            <a:ext cx="19703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Coastal zone</a:t>
            </a:r>
          </a:p>
          <a:p>
            <a:r>
              <a:rPr lang="en-US" sz="2200" b="1">
                <a:solidFill>
                  <a:schemeClr val="bg1"/>
                </a:solidFill>
              </a:rPr>
              <a:t>management</a:t>
            </a:r>
          </a:p>
          <a:p>
            <a:r>
              <a:rPr lang="en-US" sz="2200" b="1">
                <a:solidFill>
                  <a:schemeClr val="bg1"/>
                </a:solidFill>
              </a:rPr>
              <a:t>and adaptation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78286F7-F9DE-324E-ABAB-04B35FF1E5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472" y="804977"/>
            <a:ext cx="1313603" cy="131360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6765CF8-4E03-1345-BB2B-19E3B2DE22F3}"/>
              </a:ext>
            </a:extLst>
          </p:cNvPr>
          <p:cNvSpPr txBox="1"/>
          <p:nvPr/>
        </p:nvSpPr>
        <p:spPr>
          <a:xfrm>
            <a:off x="5795457" y="737035"/>
            <a:ext cx="18423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Marine</a:t>
            </a:r>
          </a:p>
          <a:p>
            <a:r>
              <a:rPr lang="en-US" sz="2200" b="1">
                <a:solidFill>
                  <a:schemeClr val="bg1"/>
                </a:solidFill>
              </a:rPr>
              <a:t>Spatial</a:t>
            </a:r>
          </a:p>
          <a:p>
            <a:r>
              <a:rPr lang="en-US" sz="2200" b="1">
                <a:solidFill>
                  <a:schemeClr val="bg1"/>
                </a:solidFill>
              </a:rPr>
              <a:t>Planning/</a:t>
            </a:r>
          </a:p>
          <a:p>
            <a:r>
              <a:rPr lang="en-US" sz="2200" b="1">
                <a:solidFill>
                  <a:schemeClr val="bg1"/>
                </a:solidFill>
              </a:rPr>
              <a:t>Blue economy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3A353A7-9803-1249-B79B-B35A674D6E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844" y="584503"/>
            <a:ext cx="1541924" cy="154192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7AACD73-38DA-8141-890A-75EEC0ABC73D}"/>
              </a:ext>
            </a:extLst>
          </p:cNvPr>
          <p:cNvSpPr txBox="1"/>
          <p:nvPr/>
        </p:nvSpPr>
        <p:spPr>
          <a:xfrm>
            <a:off x="9812764" y="924813"/>
            <a:ext cx="224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Establishment of</a:t>
            </a:r>
          </a:p>
          <a:p>
            <a:r>
              <a:rPr lang="en-US" sz="2200" b="1">
                <a:solidFill>
                  <a:schemeClr val="bg1"/>
                </a:solidFill>
              </a:rPr>
              <a:t>Marine Protected</a:t>
            </a:r>
          </a:p>
          <a:p>
            <a:r>
              <a:rPr lang="en-US" sz="2200" b="1">
                <a:solidFill>
                  <a:schemeClr val="bg1"/>
                </a:solidFill>
              </a:rPr>
              <a:t>Areas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9705CA6-FA27-E848-90E2-E9B6521D26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88" y="2704624"/>
            <a:ext cx="1482815" cy="148281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32F876C-3590-AC46-9579-ABC0F757A9E2}"/>
              </a:ext>
            </a:extLst>
          </p:cNvPr>
          <p:cNvSpPr txBox="1"/>
          <p:nvPr/>
        </p:nvSpPr>
        <p:spPr>
          <a:xfrm>
            <a:off x="1919814" y="3061310"/>
            <a:ext cx="173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Fishery</a:t>
            </a:r>
          </a:p>
          <a:p>
            <a:r>
              <a:rPr lang="en-US" sz="2200" b="1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A39F647E-C9AA-224D-8950-6CDFD9DD32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471" y="2732559"/>
            <a:ext cx="1497602" cy="1497602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CEE3196-C674-ED49-A3AA-713A5BB7FE79}"/>
              </a:ext>
            </a:extLst>
          </p:cNvPr>
          <p:cNvSpPr txBox="1"/>
          <p:nvPr/>
        </p:nvSpPr>
        <p:spPr>
          <a:xfrm>
            <a:off x="5795457" y="2722755"/>
            <a:ext cx="17850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Nationally</a:t>
            </a:r>
          </a:p>
          <a:p>
            <a:r>
              <a:rPr lang="en-US" sz="2200" b="1">
                <a:solidFill>
                  <a:schemeClr val="bg1"/>
                </a:solidFill>
              </a:rPr>
              <a:t>Determined</a:t>
            </a:r>
          </a:p>
          <a:p>
            <a:r>
              <a:rPr lang="en-US" sz="2200" b="1">
                <a:solidFill>
                  <a:schemeClr val="bg1"/>
                </a:solidFill>
              </a:rPr>
              <a:t>Contributions</a:t>
            </a:r>
          </a:p>
          <a:p>
            <a:r>
              <a:rPr lang="en-US" sz="2200" b="1">
                <a:solidFill>
                  <a:schemeClr val="bg1"/>
                </a:solidFill>
              </a:rPr>
              <a:t>to UNFCCC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D76C122-0923-DF43-ACEF-E4B86DBA78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54" y="2732559"/>
            <a:ext cx="1334151" cy="133415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6F2EBDDA-F975-BA42-B660-14DA18995AF1}"/>
              </a:ext>
            </a:extLst>
          </p:cNvPr>
          <p:cNvSpPr txBox="1"/>
          <p:nvPr/>
        </p:nvSpPr>
        <p:spPr>
          <a:xfrm>
            <a:off x="9809574" y="2845636"/>
            <a:ext cx="19180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Governance: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Implemented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national ocean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policies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3FD92562-DAB7-BA47-95E9-C621CA0F56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7" y="4704953"/>
            <a:ext cx="1456774" cy="145677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056972F-D44E-E349-B125-976C50FB275D}"/>
              </a:ext>
            </a:extLst>
          </p:cNvPr>
          <p:cNvSpPr txBox="1"/>
          <p:nvPr/>
        </p:nvSpPr>
        <p:spPr>
          <a:xfrm>
            <a:off x="1916927" y="4879342"/>
            <a:ext cx="1916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Development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of national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R&amp;D strategies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690EC3B7-5DFF-8D42-8F7A-1BD18960DB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881" y="4804948"/>
            <a:ext cx="1256783" cy="1256783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3EAE1A28-CD1E-AE43-999E-73651ECD3088}"/>
              </a:ext>
            </a:extLst>
          </p:cNvPr>
          <p:cNvSpPr txBox="1"/>
          <p:nvPr/>
        </p:nvSpPr>
        <p:spPr>
          <a:xfrm>
            <a:off x="5795677" y="4704656"/>
            <a:ext cx="21793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Regional and</a:t>
            </a:r>
          </a:p>
          <a:p>
            <a:r>
              <a:rPr lang="en-US" sz="2200" b="1">
                <a:solidFill>
                  <a:schemeClr val="bg1"/>
                </a:solidFill>
              </a:rPr>
              <a:t>national capacity</a:t>
            </a:r>
          </a:p>
          <a:p>
            <a:r>
              <a:rPr lang="en-US" sz="2200" b="1">
                <a:solidFill>
                  <a:schemeClr val="bg1"/>
                </a:solidFill>
              </a:rPr>
              <a:t>development </a:t>
            </a:r>
          </a:p>
          <a:p>
            <a:r>
              <a:rPr lang="en-US" sz="2200" b="1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120C961-D392-0A4D-93E1-DC4BD3529799}"/>
              </a:ext>
            </a:extLst>
          </p:cNvPr>
          <p:cNvSpPr txBox="1"/>
          <p:nvPr/>
        </p:nvSpPr>
        <p:spPr>
          <a:xfrm>
            <a:off x="9831090" y="5048618"/>
            <a:ext cx="1776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</a:rPr>
              <a:t>Early warning</a:t>
            </a:r>
          </a:p>
          <a:p>
            <a:r>
              <a:rPr lang="en-US" sz="2200" b="1">
                <a:solidFill>
                  <a:schemeClr val="bg1"/>
                </a:solidFill>
              </a:rPr>
              <a:t>systems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5F1C853-D645-DB47-855C-867CCB3B572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435" y="4514403"/>
            <a:ext cx="1827056" cy="18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7993" y="5229224"/>
            <a:ext cx="7249887" cy="170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27993" y="-16015"/>
            <a:ext cx="12219993" cy="5480608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FF9F463-9D97-9645-8A35-DEFBD4E98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" r="3393" b="627"/>
          <a:stretch/>
        </p:blipFill>
        <p:spPr bwMode="auto">
          <a:xfrm>
            <a:off x="-16933" y="-50799"/>
            <a:ext cx="5164667" cy="698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0C4E57A-6D82-6C43-9FFF-5877FF6A792A}"/>
              </a:ext>
            </a:extLst>
          </p:cNvPr>
          <p:cNvSpPr txBox="1">
            <a:spLocks/>
          </p:cNvSpPr>
          <p:nvPr/>
        </p:nvSpPr>
        <p:spPr>
          <a:xfrm>
            <a:off x="5403433" y="897398"/>
            <a:ext cx="6788565" cy="10965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</a:t>
            </a:r>
            <a:r>
              <a:rPr lang="en-US" sz="3200" b="1" u="sng" dirty="0">
                <a:solidFill>
                  <a:srgbClr val="FFFF00"/>
                </a:solidFill>
              </a:rPr>
              <a:t>UN Decade of Ocean Science</a:t>
            </a:r>
            <a:br>
              <a:rPr lang="en-US" sz="3200" b="1" u="sng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     </a:t>
            </a:r>
            <a:r>
              <a:rPr lang="en-US" sz="3200" b="1" u="sng" dirty="0">
                <a:solidFill>
                  <a:srgbClr val="FFFF00"/>
                </a:solidFill>
              </a:rPr>
              <a:t>for Sustainable Development!</a:t>
            </a:r>
          </a:p>
          <a:p>
            <a:pPr algn="l"/>
            <a:r>
              <a:rPr lang="en-US" sz="36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once-in-a professional-life time opportunity to make the difference!</a:t>
            </a:r>
          </a:p>
          <a:p>
            <a:pPr algn="l"/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1FFE1-9C67-4E4F-BFA6-B3918544B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734" y="2610066"/>
            <a:ext cx="7044265" cy="34970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7AEC4D-9FAD-3541-94F6-EC7470831ACE}"/>
              </a:ext>
            </a:extLst>
          </p:cNvPr>
          <p:cNvSpPr/>
          <p:nvPr/>
        </p:nvSpPr>
        <p:spPr>
          <a:xfrm>
            <a:off x="-52112" y="-50799"/>
            <a:ext cx="5235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err="1">
                <a:solidFill>
                  <a:schemeClr val="bg1"/>
                </a:solidFill>
              </a:rPr>
              <a:t>oceandecade@unesco.org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2AA47-ACBB-4F4E-BE70-9717C086E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00" y="846305"/>
            <a:ext cx="2717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9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984257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203200" y="365391"/>
            <a:ext cx="11504121" cy="15128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</a:rPr>
              <a:t>2016: Thinktank of IOC</a:t>
            </a:r>
            <a:r>
              <a:rPr lang="en-US" sz="3200" b="1">
                <a:solidFill>
                  <a:srgbClr val="FFFF00"/>
                </a:solidFill>
              </a:rPr>
              <a:t>, the idea!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2017:  discussions, massive support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from UN, IGOs, NGOs, … (including ICES,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PICES and FAO), proposal to UN</a:t>
            </a:r>
          </a:p>
          <a:p>
            <a:pPr algn="l"/>
            <a:endParaRPr lang="en-US" sz="2800" b="1" dirty="0">
              <a:solidFill>
                <a:srgbClr val="FFFF00"/>
              </a:solidFill>
              <a:latin typeface="+mn-lt"/>
            </a:endParaRPr>
          </a:p>
          <a:p>
            <a:pPr algn="l"/>
            <a:r>
              <a:rPr lang="en-US" sz="2800" b="1" dirty="0">
                <a:solidFill>
                  <a:srgbClr val="FFFF00"/>
                </a:solidFill>
                <a:latin typeface="+mn-lt"/>
              </a:rPr>
              <a:t>6 December 2017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72</a:t>
            </a:r>
            <a:r>
              <a:rPr lang="en-US" sz="2800" b="1" baseline="30000" dirty="0">
                <a:solidFill>
                  <a:schemeClr val="bg1"/>
                </a:solidFill>
                <a:latin typeface="+mn-lt"/>
              </a:rPr>
              <a:t>nd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UN General Assembly Resolution </a:t>
            </a:r>
          </a:p>
          <a:p>
            <a:pPr algn="l"/>
            <a:endParaRPr lang="en-US" sz="3200" b="1" dirty="0">
              <a:solidFill>
                <a:srgbClr val="FFFF00"/>
              </a:solidFill>
              <a:latin typeface="+mn-lt"/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</a:t>
            </a:r>
            <a:br>
              <a:rPr lang="en-US" sz="3200" b="1" dirty="0">
                <a:solidFill>
                  <a:srgbClr val="FFFF00"/>
                </a:solidFill>
                <a:latin typeface="+mn-lt"/>
              </a:rPr>
            </a:br>
            <a:r>
              <a:rPr lang="en-US" sz="3200" b="1" dirty="0">
                <a:solidFill>
                  <a:srgbClr val="FFFF00"/>
                </a:solidFill>
                <a:latin typeface="+mn-lt"/>
              </a:rPr>
              <a:t>Sustainable Development (2021-2030)</a:t>
            </a:r>
          </a:p>
          <a:p>
            <a:pPr algn="l"/>
            <a:endParaRPr lang="en-US"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67FC220-F0A4-FD40-A114-B193716DC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" b="627"/>
          <a:stretch/>
        </p:blipFill>
        <p:spPr bwMode="auto">
          <a:xfrm>
            <a:off x="7027332" y="-55981"/>
            <a:ext cx="5164667" cy="698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95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9157"/>
            <a:ext cx="12268200" cy="7597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9090" y="1217974"/>
            <a:ext cx="8249917" cy="426488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A Vision for the Decade</a:t>
            </a:r>
          </a:p>
          <a:p>
            <a:pPr algn="ctr"/>
            <a:endParaRPr lang="en-US" sz="1500" b="1" dirty="0">
              <a:solidFill>
                <a:schemeClr val="tx1"/>
              </a:solidFill>
            </a:endParaRPr>
          </a:p>
          <a:p>
            <a:pPr algn="ctr"/>
            <a:r>
              <a:rPr lang="en-US" sz="3530" b="1" dirty="0">
                <a:solidFill>
                  <a:schemeClr val="tx1"/>
                </a:solidFill>
              </a:rPr>
              <a:t>Develop scientific knowledge, build infrastructure, and foster partnerships </a:t>
            </a:r>
            <a:br>
              <a:rPr lang="en-US" sz="3530" b="1" dirty="0">
                <a:solidFill>
                  <a:schemeClr val="tx1"/>
                </a:solidFill>
              </a:rPr>
            </a:br>
            <a:r>
              <a:rPr lang="en-US" sz="3530" b="1" dirty="0">
                <a:solidFill>
                  <a:schemeClr val="tx1"/>
                </a:solidFill>
              </a:rPr>
              <a:t>(</a:t>
            </a:r>
            <a:r>
              <a:rPr lang="en-US" sz="3530" b="1" u="sng" dirty="0">
                <a:solidFill>
                  <a:schemeClr val="tx1"/>
                </a:solidFill>
              </a:rPr>
              <a:t>to trigger effective action)</a:t>
            </a:r>
            <a:r>
              <a:rPr lang="en-US" sz="3530" b="1" dirty="0">
                <a:solidFill>
                  <a:schemeClr val="tx1"/>
                </a:solidFill>
              </a:rPr>
              <a:t> towards </a:t>
            </a:r>
            <a:br>
              <a:rPr lang="en-US" sz="3530" b="1" dirty="0">
                <a:solidFill>
                  <a:schemeClr val="tx1"/>
                </a:solidFill>
              </a:rPr>
            </a:br>
            <a:r>
              <a:rPr lang="en-US" sz="3530" b="1" dirty="0">
                <a:solidFill>
                  <a:schemeClr val="tx1"/>
                </a:solidFill>
              </a:rPr>
              <a:t>a sustainable and healthy ocean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A4AEF8-B330-D04A-979D-B2503FF7F01D}"/>
              </a:ext>
            </a:extLst>
          </p:cNvPr>
          <p:cNvSpPr txBox="1"/>
          <p:nvPr/>
        </p:nvSpPr>
        <p:spPr>
          <a:xfrm>
            <a:off x="2506532" y="-688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08DA68-A490-B04A-BFEF-1CE571EDE0E9}"/>
              </a:ext>
            </a:extLst>
          </p:cNvPr>
          <p:cNvSpPr txBox="1"/>
          <p:nvPr/>
        </p:nvSpPr>
        <p:spPr>
          <a:xfrm>
            <a:off x="2377440" y="-634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90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172" y="5155884"/>
            <a:ext cx="7249887" cy="170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07" y="5424627"/>
            <a:ext cx="3017284" cy="1311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72" y="-17034"/>
            <a:ext cx="12219993" cy="5285204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43DB86-1387-8D4F-A58C-9FE02AC2F15A}"/>
              </a:ext>
            </a:extLst>
          </p:cNvPr>
          <p:cNvGrpSpPr/>
          <p:nvPr/>
        </p:nvGrpSpPr>
        <p:grpSpPr>
          <a:xfrm rot="21399870">
            <a:off x="2774982" y="1359715"/>
            <a:ext cx="9836935" cy="3390808"/>
            <a:chOff x="2033070" y="2437794"/>
            <a:chExt cx="9836935" cy="33908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18516E-0203-5D43-9449-C9987ABBF80C}"/>
                </a:ext>
              </a:extLst>
            </p:cNvPr>
            <p:cNvGrpSpPr/>
            <p:nvPr/>
          </p:nvGrpSpPr>
          <p:grpSpPr>
            <a:xfrm rot="21248436">
              <a:off x="2093967" y="3388952"/>
              <a:ext cx="9031491" cy="2046071"/>
              <a:chOff x="2090057" y="3390662"/>
              <a:chExt cx="9031491" cy="2046071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5BBC705-9902-C34E-867D-57639F5F80A3}"/>
                  </a:ext>
                </a:extLst>
              </p:cNvPr>
              <p:cNvCxnSpPr/>
              <p:nvPr/>
            </p:nvCxnSpPr>
            <p:spPr>
              <a:xfrm flipV="1">
                <a:off x="2090057" y="4663010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D578814-FA06-2741-B290-E749EF13A993}"/>
                  </a:ext>
                </a:extLst>
              </p:cNvPr>
              <p:cNvCxnSpPr/>
              <p:nvPr/>
            </p:nvCxnSpPr>
            <p:spPr>
              <a:xfrm flipV="1">
                <a:off x="3530082" y="4423524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AA709BB-F966-FF4D-A965-A608BF8FBAD8}"/>
                  </a:ext>
                </a:extLst>
              </p:cNvPr>
              <p:cNvCxnSpPr/>
              <p:nvPr/>
            </p:nvCxnSpPr>
            <p:spPr>
              <a:xfrm flipV="1">
                <a:off x="4970107" y="4184038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B0AC39B-3542-E54D-A7F3-D8528B9DB1F2}"/>
                  </a:ext>
                </a:extLst>
              </p:cNvPr>
              <p:cNvCxnSpPr/>
              <p:nvPr/>
            </p:nvCxnSpPr>
            <p:spPr>
              <a:xfrm flipV="1">
                <a:off x="6481665" y="3879598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C36AFCA-47A3-7642-82E1-C6C6DBEA31C4}"/>
                  </a:ext>
                </a:extLst>
              </p:cNvPr>
              <p:cNvCxnSpPr/>
              <p:nvPr/>
            </p:nvCxnSpPr>
            <p:spPr>
              <a:xfrm flipV="1">
                <a:off x="7921690" y="3642661"/>
                <a:ext cx="1730326" cy="773723"/>
              </a:xfrm>
              <a:prstGeom prst="straightConnector1">
                <a:avLst/>
              </a:prstGeom>
              <a:ln w="1746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86CE05D-910B-174B-96F3-5B0F75E2B940}"/>
                  </a:ext>
                </a:extLst>
              </p:cNvPr>
              <p:cNvCxnSpPr/>
              <p:nvPr/>
            </p:nvCxnSpPr>
            <p:spPr>
              <a:xfrm flipV="1">
                <a:off x="9391222" y="3390662"/>
                <a:ext cx="1730326" cy="773723"/>
              </a:xfrm>
              <a:prstGeom prst="straightConnector1">
                <a:avLst/>
              </a:prstGeom>
              <a:ln w="17462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16D88D-A36E-ED42-91EF-DAA1EB827095}"/>
                </a:ext>
              </a:extLst>
            </p:cNvPr>
            <p:cNvSpPr txBox="1"/>
            <p:nvPr/>
          </p:nvSpPr>
          <p:spPr>
            <a:xfrm rot="19938793">
              <a:off x="2033070" y="4248387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A49F9F-4787-AC46-8A2D-645F5D6B7BBD}"/>
                </a:ext>
              </a:extLst>
            </p:cNvPr>
            <p:cNvSpPr txBox="1"/>
            <p:nvPr/>
          </p:nvSpPr>
          <p:spPr>
            <a:xfrm rot="19938793">
              <a:off x="4771712" y="3393539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41601F-128F-3949-B3D9-1734C9D73CD4}"/>
                </a:ext>
              </a:extLst>
            </p:cNvPr>
            <p:cNvSpPr txBox="1"/>
            <p:nvPr/>
          </p:nvSpPr>
          <p:spPr>
            <a:xfrm rot="19938793">
              <a:off x="3962173" y="5182271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EC2DD3-572A-7643-820C-9AB857AAECC4}"/>
                </a:ext>
              </a:extLst>
            </p:cNvPr>
            <p:cNvSpPr txBox="1"/>
            <p:nvPr/>
          </p:nvSpPr>
          <p:spPr>
            <a:xfrm rot="19938793">
              <a:off x="7008517" y="4297706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9CB90A-E96E-FD4D-A14C-67B4279EE343}"/>
                </a:ext>
              </a:extLst>
            </p:cNvPr>
            <p:cNvSpPr txBox="1"/>
            <p:nvPr/>
          </p:nvSpPr>
          <p:spPr>
            <a:xfrm rot="19938793">
              <a:off x="9811504" y="3266653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Practice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1C3E21-6289-CC48-84F6-C40A396F8170}"/>
                </a:ext>
              </a:extLst>
            </p:cNvPr>
            <p:cNvSpPr txBox="1"/>
            <p:nvPr/>
          </p:nvSpPr>
          <p:spPr>
            <a:xfrm rot="19938793">
              <a:off x="7724805" y="2437794"/>
              <a:ext cx="2058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Science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AF709DE-2441-B549-BCDE-C98DCEA58FA8}"/>
              </a:ext>
            </a:extLst>
          </p:cNvPr>
          <p:cNvSpPr txBox="1"/>
          <p:nvPr/>
        </p:nvSpPr>
        <p:spPr>
          <a:xfrm rot="20710228">
            <a:off x="325154" y="1490285"/>
            <a:ext cx="8710274" cy="584775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Planned R&amp;D –&gt; </a:t>
            </a:r>
            <a:r>
              <a:rPr lang="fr-CH" sz="32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/- top-down design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34" y="235171"/>
            <a:ext cx="5192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>
                <a:solidFill>
                  <a:schemeClr val="bg1"/>
                </a:solidFill>
              </a:rPr>
              <a:t>Decade: Mutual Acceleration</a:t>
            </a:r>
            <a:br>
              <a:rPr lang="en-AU" sz="3200" b="1" u="sng" dirty="0">
                <a:solidFill>
                  <a:schemeClr val="bg1"/>
                </a:solidFill>
              </a:rPr>
            </a:br>
            <a:r>
              <a:rPr lang="en-AU" sz="3200" b="1" u="sng" dirty="0">
                <a:solidFill>
                  <a:schemeClr val="bg1"/>
                </a:solidFill>
              </a:rPr>
              <a:t>of Science and Practice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B2CEC0-3B07-0F44-9563-EF6B6BD18476}"/>
              </a:ext>
            </a:extLst>
          </p:cNvPr>
          <p:cNvSpPr txBox="1"/>
          <p:nvPr/>
        </p:nvSpPr>
        <p:spPr>
          <a:xfrm rot="20710228">
            <a:off x="474098" y="2037193"/>
            <a:ext cx="8710274" cy="584775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Pickup by practice –&gt; stimulated bottom-up </a:t>
            </a:r>
          </a:p>
        </p:txBody>
      </p:sp>
    </p:spTree>
    <p:extLst>
      <p:ext uri="{BB962C8B-B14F-4D97-AF65-F5344CB8AC3E}">
        <p14:creationId xmlns:p14="http://schemas.microsoft.com/office/powerpoint/2010/main" val="56237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984257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pic>
        <p:nvPicPr>
          <p:cNvPr id="1026" name="Picture 2" descr="https://assets.bwbx.io/images/users/iqjWHBFdfxIU/izNj3EnEGbS8/v4/-1x-1.png">
            <a:extLst>
              <a:ext uri="{FF2B5EF4-FFF2-40B4-BE49-F238E27FC236}">
                <a16:creationId xmlns:a16="http://schemas.microsoft.com/office/drawing/2014/main" id="{D6C8D383-020B-7447-B9FD-7C2C12C8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4" y="1441612"/>
            <a:ext cx="6332223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6417733" y="1812401"/>
            <a:ext cx="57742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R&amp;D Priority Area 1: Comprehensive map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(digital atlas) of the ocean</a:t>
            </a:r>
          </a:p>
          <a:p>
            <a:endParaRPr lang="en-AU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(well beyond topography)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A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6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984257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7506631" y="1739503"/>
            <a:ext cx="5774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R&amp;D Priority </a:t>
            </a: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Area 2: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A comprehensive ocean observing system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(polar, bio, eco, BGC,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eDNA, deep ocean)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://www.jcommops.org/ftp/JCOMMOPS/Maps/2018-04-jcommops.png">
            <a:extLst>
              <a:ext uri="{FF2B5EF4-FFF2-40B4-BE49-F238E27FC236}">
                <a16:creationId xmlns:a16="http://schemas.microsoft.com/office/drawing/2014/main" id="{FB9A423C-A8F7-A741-8491-F8F6EA04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3" y="1417422"/>
            <a:ext cx="7230533" cy="51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2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984257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6444754" y="1535230"/>
            <a:ext cx="57742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R&amp;D Priority Area 3: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A quantitative understanding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of ocean ecosystems as the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basis for their management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and adaptation</a:t>
            </a:r>
          </a:p>
          <a:p>
            <a:endParaRPr lang="en-A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(multiple stressors, deep ocean, bottom, predictive, assisted adaptation, e.g. of coral reef ecosystem)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Image result for large marine ecosystems">
            <a:extLst>
              <a:ext uri="{FF2B5EF4-FFF2-40B4-BE49-F238E27FC236}">
                <a16:creationId xmlns:a16="http://schemas.microsoft.com/office/drawing/2014/main" id="{B3667763-C04E-7F45-82E0-42B8E17D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" y="1530725"/>
            <a:ext cx="61087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7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634574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7506631" y="1634574"/>
            <a:ext cx="4685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R&amp;D Priority Area 4: </a:t>
            </a:r>
            <a:b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Data &amp; information portal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A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AA0381-C741-CE4B-9082-42BC4EFAEE9B}"/>
              </a:ext>
            </a:extLst>
          </p:cNvPr>
          <p:cNvGrpSpPr/>
          <p:nvPr/>
        </p:nvGrpSpPr>
        <p:grpSpPr>
          <a:xfrm>
            <a:off x="-11765" y="1450059"/>
            <a:ext cx="7332133" cy="4980983"/>
            <a:chOff x="-372140" y="989627"/>
            <a:chExt cx="9516140" cy="6023356"/>
          </a:xfrm>
        </p:grpSpPr>
        <p:pic>
          <p:nvPicPr>
            <p:cNvPr id="15" name="Picture 2" descr="Résultat de recherche d'images pour &quot;ocean data&quot;">
              <a:extLst>
                <a:ext uri="{FF2B5EF4-FFF2-40B4-BE49-F238E27FC236}">
                  <a16:creationId xmlns:a16="http://schemas.microsoft.com/office/drawing/2014/main" id="{D95E2143-B7FC-B749-A8B4-E429F0E94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2140" y="989627"/>
              <a:ext cx="9516140" cy="60233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44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050122-9113-144F-8D5D-B0A9D83FAF6D}"/>
                </a:ext>
              </a:extLst>
            </p:cNvPr>
            <p:cNvSpPr txBox="1"/>
            <p:nvPr/>
          </p:nvSpPr>
          <p:spPr>
            <a:xfrm rot="20864425">
              <a:off x="1557416" y="3457018"/>
              <a:ext cx="978191" cy="646331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effectLst>
              <a:glow rad="660400">
                <a:schemeClr val="accent1">
                  <a:alpha val="40000"/>
                </a:schemeClr>
              </a:glow>
              <a:softEdge rad="13970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Big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1D7D43-BE88-CB4C-B8B1-B4BEA2AD5CD9}"/>
                </a:ext>
              </a:extLst>
            </p:cNvPr>
            <p:cNvSpPr txBox="1"/>
            <p:nvPr/>
          </p:nvSpPr>
          <p:spPr>
            <a:xfrm rot="21341619">
              <a:off x="3411626" y="3037366"/>
              <a:ext cx="1891229" cy="646331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effectLst>
              <a:glow rad="660400">
                <a:schemeClr val="accent1">
                  <a:alpha val="40000"/>
                </a:schemeClr>
              </a:glow>
              <a:softEdge rad="13970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Ocean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D31EE9-F3C9-AA43-BA11-2BDA5826A562}"/>
                </a:ext>
              </a:extLst>
            </p:cNvPr>
            <p:cNvSpPr txBox="1"/>
            <p:nvPr/>
          </p:nvSpPr>
          <p:spPr>
            <a:xfrm rot="20351164">
              <a:off x="6470698" y="2374171"/>
              <a:ext cx="1891229" cy="646331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effectLst>
              <a:glow rad="660400">
                <a:schemeClr val="accent1">
                  <a:alpha val="40000"/>
                </a:schemeClr>
              </a:glow>
              <a:softEdge rad="13970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15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3" y="1634574"/>
            <a:ext cx="12225023" cy="100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44" y="3801606"/>
            <a:ext cx="3017284" cy="1321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993" y="-55981"/>
            <a:ext cx="12219993" cy="5285205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1645718" y="6331015"/>
            <a:ext cx="10005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err="1">
                <a:solidFill>
                  <a:schemeClr val="bg1">
                    <a:lumMod val="65000"/>
                  </a:schemeClr>
                </a:solidFill>
              </a:rPr>
              <a:t>Vavau</a:t>
            </a:r>
            <a:r>
              <a:rPr lang="fr-FR" sz="700" dirty="0">
                <a:solidFill>
                  <a:schemeClr val="bg1">
                    <a:lumMod val="65000"/>
                  </a:schemeClr>
                </a:solidFill>
              </a:rPr>
              <a:t> © Stuart Chape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BC22C7-467E-734C-815B-7EFDB53F8D33}"/>
              </a:ext>
            </a:extLst>
          </p:cNvPr>
          <p:cNvSpPr txBox="1">
            <a:spLocks/>
          </p:cNvSpPr>
          <p:nvPr/>
        </p:nvSpPr>
        <p:spPr>
          <a:xfrm>
            <a:off x="905127" y="365391"/>
            <a:ext cx="10788146" cy="5998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UN Decade of Ocean Science for Sustainable Development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+mn-lt"/>
              </a:rPr>
              <a:t>            Priority Research and Development Areas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B2351-5DC2-4843-926B-58DD7287E7B8}"/>
              </a:ext>
            </a:extLst>
          </p:cNvPr>
          <p:cNvSpPr/>
          <p:nvPr/>
        </p:nvSpPr>
        <p:spPr>
          <a:xfrm>
            <a:off x="7506631" y="1634574"/>
            <a:ext cx="4685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R&amp;D Priority Area 5: Ocean dimension in an integrated multi-hazard warning system</a:t>
            </a:r>
          </a:p>
          <a:p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EE6C51D-6D1F-4945-9988-6313FBB371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/>
          <a:stretch/>
        </p:blipFill>
        <p:spPr bwMode="auto">
          <a:xfrm>
            <a:off x="-60045" y="1470561"/>
            <a:ext cx="7442077" cy="616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orld_map">
            <a:extLst>
              <a:ext uri="{FF2B5EF4-FFF2-40B4-BE49-F238E27FC236}">
                <a16:creationId xmlns:a16="http://schemas.microsoft.com/office/drawing/2014/main" id="{C1A95BC7-ED46-084D-B088-0F2D7415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911" y="3697518"/>
            <a:ext cx="5852089" cy="356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387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69B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5636</TotalTime>
  <Words>310</Words>
  <Application>Microsoft Macintosh PowerPoint</Application>
  <PresentationFormat>Widescreen</PresentationFormat>
  <Paragraphs>109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United Nations Decade  of Ocean Science  for Sustainable Development (2021-2030)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Sustainable Development Goal 14: The Ocean We Need for the Future We Want</dc:title>
  <dc:creator>Khalil, Aya</dc:creator>
  <cp:lastModifiedBy>Vladimir Ryabinin</cp:lastModifiedBy>
  <cp:revision>322</cp:revision>
  <cp:lastPrinted>2018-03-28T10:23:11Z</cp:lastPrinted>
  <dcterms:created xsi:type="dcterms:W3CDTF">2017-10-23T13:22:37Z</dcterms:created>
  <dcterms:modified xsi:type="dcterms:W3CDTF">2018-06-13T14:07:30Z</dcterms:modified>
</cp:coreProperties>
</file>