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56" r:id="rId2"/>
    <p:sldId id="264" r:id="rId3"/>
    <p:sldId id="313" r:id="rId4"/>
    <p:sldId id="265" r:id="rId5"/>
    <p:sldId id="296" r:id="rId6"/>
    <p:sldId id="297" r:id="rId7"/>
    <p:sldId id="295" r:id="rId8"/>
    <p:sldId id="299" r:id="rId9"/>
    <p:sldId id="301" r:id="rId10"/>
    <p:sldId id="300" r:id="rId11"/>
    <p:sldId id="302" r:id="rId12"/>
    <p:sldId id="312" r:id="rId13"/>
    <p:sldId id="318" r:id="rId14"/>
    <p:sldId id="322" r:id="rId15"/>
    <p:sldId id="321" r:id="rId16"/>
    <p:sldId id="319" r:id="rId17"/>
    <p:sldId id="331" r:id="rId18"/>
    <p:sldId id="333" r:id="rId19"/>
    <p:sldId id="311" r:id="rId20"/>
    <p:sldId id="298" r:id="rId21"/>
    <p:sldId id="334" r:id="rId22"/>
    <p:sldId id="323" r:id="rId23"/>
    <p:sldId id="316" r:id="rId24"/>
    <p:sldId id="343" r:id="rId25"/>
    <p:sldId id="342" r:id="rId26"/>
    <p:sldId id="346" r:id="rId27"/>
    <p:sldId id="324" r:id="rId28"/>
    <p:sldId id="350" r:id="rId29"/>
    <p:sldId id="349" r:id="rId30"/>
    <p:sldId id="326" r:id="rId31"/>
    <p:sldId id="348" r:id="rId32"/>
    <p:sldId id="340" r:id="rId33"/>
    <p:sldId id="341" r:id="rId34"/>
    <p:sldId id="339" r:id="rId35"/>
    <p:sldId id="309" r:id="rId36"/>
    <p:sldId id="335" r:id="rId37"/>
    <p:sldId id="336" r:id="rId38"/>
    <p:sldId id="338" r:id="rId39"/>
    <p:sldId id="310" r:id="rId40"/>
    <p:sldId id="314" r:id="rId41"/>
    <p:sldId id="351" r:id="rId42"/>
    <p:sldId id="258" r:id="rId43"/>
  </p:sldIdLst>
  <p:sldSz cx="9144000" cy="6858000" type="screen4x3"/>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8548" autoAdjust="0"/>
    <p:restoredTop sz="90227" autoAdjust="0"/>
  </p:normalViewPr>
  <p:slideViewPr>
    <p:cSldViewPr snapToGrid="0" snapToObjects="1">
      <p:cViewPr>
        <p:scale>
          <a:sx n="50" d="100"/>
          <a:sy n="50" d="100"/>
        </p:scale>
        <p:origin x="-2580" y="-1230"/>
      </p:cViewPr>
      <p:guideLst>
        <p:guide orient="horz" pos="2160"/>
        <p:guide pos="2880"/>
      </p:guideLst>
    </p:cSldViewPr>
  </p:slideViewPr>
  <p:outlineViewPr>
    <p:cViewPr>
      <p:scale>
        <a:sx n="33" d="100"/>
        <a:sy n="33" d="100"/>
      </p:scale>
      <p:origin x="48" y="2283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0D6FD250-752E-4C2F-9E37-12991463ADE0}" type="datetimeFigureOut">
              <a:rPr lang="en-US" smtClean="0"/>
              <a:t>11/06/2018</a:t>
            </a:fld>
            <a:endParaRPr lang="en-US"/>
          </a:p>
        </p:txBody>
      </p:sp>
      <p:sp>
        <p:nvSpPr>
          <p:cNvPr id="4" name="Footer Placeholder 3"/>
          <p:cNvSpPr>
            <a:spLocks noGrp="1"/>
          </p:cNvSpPr>
          <p:nvPr>
            <p:ph type="ftr" sz="quarter" idx="2"/>
          </p:nvPr>
        </p:nvSpPr>
        <p:spPr>
          <a:xfrm>
            <a:off x="0" y="6456324"/>
            <a:ext cx="4302625" cy="34026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1696" y="6456324"/>
            <a:ext cx="4302625" cy="340264"/>
          </a:xfrm>
          <a:prstGeom prst="rect">
            <a:avLst/>
          </a:prstGeom>
        </p:spPr>
        <p:txBody>
          <a:bodyPr vert="horz" lIns="91440" tIns="45720" rIns="91440" bIns="45720" rtlCol="0" anchor="b"/>
          <a:lstStyle>
            <a:lvl1pPr algn="r">
              <a:defRPr sz="1200"/>
            </a:lvl1pPr>
          </a:lstStyle>
          <a:p>
            <a:fld id="{22671485-D143-4F11-A1A2-E0F8C7BEEF8D}" type="slidenum">
              <a:rPr lang="en-US" smtClean="0"/>
              <a:t>‹#›</a:t>
            </a:fld>
            <a:endParaRPr lang="en-US"/>
          </a:p>
        </p:txBody>
      </p:sp>
    </p:spTree>
    <p:extLst>
      <p:ext uri="{BB962C8B-B14F-4D97-AF65-F5344CB8AC3E}">
        <p14:creationId xmlns:p14="http://schemas.microsoft.com/office/powerpoint/2010/main" val="3995717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fld id="{9E28F691-F4EE-46F8-83B6-98DDBB515911}" type="datetimeFigureOut">
              <a:rPr lang="en-US" smtClean="0"/>
              <a:t>11/06/2018</a:t>
            </a:fld>
            <a:endParaRPr lang="en-US"/>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12AF0AA6-BBE4-4CF1-9C05-1F043D6821DF}" type="slidenum">
              <a:rPr lang="en-US" smtClean="0"/>
              <a:t>‹#›</a:t>
            </a:fld>
            <a:endParaRPr lang="en-US"/>
          </a:p>
        </p:txBody>
      </p:sp>
    </p:spTree>
    <p:extLst>
      <p:ext uri="{BB962C8B-B14F-4D97-AF65-F5344CB8AC3E}">
        <p14:creationId xmlns:p14="http://schemas.microsoft.com/office/powerpoint/2010/main" val="3697066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261414-171C-0D40-B4D1-9559A5E1C005}" type="slidenum">
              <a:rPr lang="en-US" sz="1200">
                <a:solidFill>
                  <a:prstClr val="black"/>
                </a:solidFill>
                <a:latin typeface="Times" charset="0"/>
                <a:cs typeface="Arial" charset="0"/>
              </a:rPr>
              <a:pPr/>
              <a:t>2</a:t>
            </a:fld>
            <a:endParaRPr lang="en-US" sz="1200">
              <a:solidFill>
                <a:prstClr val="black"/>
              </a:solidFill>
              <a:latin typeface="Times" charset="0"/>
              <a:cs typeface="Arial" charset="0"/>
            </a:endParaRPr>
          </a:p>
        </p:txBody>
      </p:sp>
      <p:sp>
        <p:nvSpPr>
          <p:cNvPr id="40962" name="Rectangle 2"/>
          <p:cNvSpPr>
            <a:spLocks noGrp="1" noRot="1" noChangeAspect="1" noChangeArrowheads="1" noTextEdit="1"/>
          </p:cNvSpPr>
          <p:nvPr>
            <p:ph type="sldImg"/>
          </p:nvPr>
        </p:nvSpPr>
        <p:spPr>
          <a:xfrm>
            <a:off x="3263900" y="509588"/>
            <a:ext cx="3398838" cy="2549525"/>
          </a:xfrm>
          <a:ln/>
        </p:spPr>
      </p:sp>
      <p:sp>
        <p:nvSpPr>
          <p:cNvPr id="40963" name="Rectangle 3"/>
          <p:cNvSpPr>
            <a:spLocks noGrp="1" noChangeArrowheads="1"/>
          </p:cNvSpPr>
          <p:nvPr>
            <p:ph type="body" idx="1"/>
          </p:nvPr>
        </p:nvSpPr>
        <p:spPr>
          <a:xfrm>
            <a:off x="992665" y="3238245"/>
            <a:ext cx="7941310" cy="30589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Align the WMO priority</a:t>
            </a:r>
            <a:r>
              <a:rPr lang="en-US" baseline="0" smtClean="0"/>
              <a:t> activities with emerging global needs, </a:t>
            </a:r>
          </a:p>
          <a:p>
            <a:pPr marL="171450" indent="-171450">
              <a:buFontTx/>
              <a:buChar char="-"/>
            </a:pPr>
            <a:r>
              <a:rPr lang="en-US" baseline="0" smtClean="0"/>
              <a:t>The historical weather, climate and water patterns are no longer reliable guide to the future;</a:t>
            </a:r>
          </a:p>
          <a:p>
            <a:pPr marL="171450" indent="-171450">
              <a:buFontTx/>
              <a:buChar char="-"/>
            </a:pPr>
            <a:r>
              <a:rPr lang="en-US" baseline="0" smtClean="0"/>
              <a:t>new science and scientific tools are needed to understand the significant changes in the global earth eco-system, e.g. </a:t>
            </a:r>
            <a:endParaRPr lang="en-US"/>
          </a:p>
        </p:txBody>
      </p:sp>
      <p:sp>
        <p:nvSpPr>
          <p:cNvPr id="4" name="Slide Number Placeholder 3"/>
          <p:cNvSpPr>
            <a:spLocks noGrp="1"/>
          </p:cNvSpPr>
          <p:nvPr>
            <p:ph type="sldNum" sz="quarter" idx="10"/>
          </p:nvPr>
        </p:nvSpPr>
        <p:spPr/>
        <p:txBody>
          <a:bodyPr/>
          <a:lstStyle/>
          <a:p>
            <a:fld id="{5531DA86-55BB-40E8-87E2-A74422CA1529}" type="slidenum">
              <a:rPr lang="en-US" smtClean="0"/>
              <a:t>4</a:t>
            </a:fld>
            <a:endParaRPr lang="en-US"/>
          </a:p>
        </p:txBody>
      </p:sp>
    </p:spTree>
    <p:extLst>
      <p:ext uri="{BB962C8B-B14F-4D97-AF65-F5344CB8AC3E}">
        <p14:creationId xmlns:p14="http://schemas.microsoft.com/office/powerpoint/2010/main" val="385103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563563"/>
            <a:ext cx="3689350" cy="27670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2373FAA-1FB3-4805-BB5F-655D3827DBAA}" type="slidenum">
              <a:rPr lang="en-US" altLang="en-US" smtClean="0"/>
              <a:pPr/>
              <a:t>7</a:t>
            </a:fld>
            <a:endParaRPr lang="en-US" altLang="en-US"/>
          </a:p>
        </p:txBody>
      </p:sp>
      <p:sp>
        <p:nvSpPr>
          <p:cNvPr id="5" name="Slide Image Placeholder 1"/>
          <p:cNvSpPr txBox="1">
            <a:spLocks noRot="1" noChangeAspect="1"/>
          </p:cNvSpPr>
          <p:nvPr/>
        </p:nvSpPr>
        <p:spPr bwMode="auto">
          <a:xfrm>
            <a:off x="1328148" y="560183"/>
            <a:ext cx="7183026" cy="276745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4224310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443425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5622798" y="6456611"/>
            <a:ext cx="4301543" cy="339884"/>
          </a:xfrm>
          <a:prstGeom prst="rect">
            <a:avLst/>
          </a:prstGeom>
        </p:spPr>
        <p:txBody>
          <a:bodyPr/>
          <a:lstStyle/>
          <a:p>
            <a:fld id="{A7116527-64FD-4ADC-8819-9BFA1E8A93FB}" type="slidenum">
              <a:rPr lang="en-GB" smtClean="0"/>
              <a:t>16</a:t>
            </a:fld>
            <a:endParaRPr lang="en-GB"/>
          </a:p>
        </p:txBody>
      </p:sp>
    </p:spTree>
    <p:extLst>
      <p:ext uri="{BB962C8B-B14F-4D97-AF65-F5344CB8AC3E}">
        <p14:creationId xmlns:p14="http://schemas.microsoft.com/office/powerpoint/2010/main" val="2206090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Our science is based on an Earth system approach, which is one of the three pillars of our ten year strategy. The ECMWF IFS forecast model will incorporate more and more realism in the ocean, land, ice and snow components of the Earth system, to better capture the interactions between the atmosphere and the underlying surfaces.</a:t>
            </a:r>
          </a:p>
          <a:p>
            <a:endParaRPr lang="en-GB" dirty="0"/>
          </a:p>
        </p:txBody>
      </p:sp>
      <p:sp>
        <p:nvSpPr>
          <p:cNvPr id="4" name="Slide Number Placeholder 3"/>
          <p:cNvSpPr>
            <a:spLocks noGrp="1"/>
          </p:cNvSpPr>
          <p:nvPr>
            <p:ph type="sldNum" sz="quarter" idx="10"/>
          </p:nvPr>
        </p:nvSpPr>
        <p:spPr/>
        <p:txBody>
          <a:bodyPr/>
          <a:lstStyle/>
          <a:p>
            <a:fld id="{DB018B31-50F4-4B8A-BF96-7B96AA8223E5}" type="slidenum">
              <a:rPr lang="en-GB" smtClean="0"/>
              <a:t>26</a:t>
            </a:fld>
            <a:endParaRPr lang="en-GB"/>
          </a:p>
        </p:txBody>
      </p:sp>
    </p:spTree>
    <p:extLst>
      <p:ext uri="{BB962C8B-B14F-4D97-AF65-F5344CB8AC3E}">
        <p14:creationId xmlns:p14="http://schemas.microsoft.com/office/powerpoint/2010/main" val="9847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a:t>Geographical distribution of the standard deviation of the difference (SDD) between </a:t>
            </a:r>
            <a:r>
              <a:rPr lang="en-GB" dirty="0" smtClean="0"/>
              <a:t>Sentinel-3A </a:t>
            </a:r>
            <a:r>
              <a:rPr lang="en-GB" dirty="0"/>
              <a:t>and ECMWF model </a:t>
            </a:r>
            <a:r>
              <a:rPr lang="en-GB" dirty="0" smtClean="0"/>
              <a:t>surface wind speed </a:t>
            </a:r>
            <a:r>
              <a:rPr lang="en-GB" dirty="0"/>
              <a:t>in the Tropical Atlantic. The period covered is one year from 13 Dec. 2016 to 12 Dec. 2017. The </a:t>
            </a:r>
            <a:r>
              <a:rPr lang="en-GB" dirty="0" smtClean="0"/>
              <a:t>majority </a:t>
            </a:r>
            <a:r>
              <a:rPr lang="en-GB" dirty="0"/>
              <a:t>of the region has SDD values lower than </a:t>
            </a:r>
            <a:r>
              <a:rPr lang="en-GB" dirty="0" smtClean="0"/>
              <a:t>~0.8 m/s. Higher values however, are bounded between the equator and latitude 10</a:t>
            </a:r>
            <a:r>
              <a:rPr lang="en-GB" dirty="0" smtClean="0">
                <a:sym typeface="Symbol" panose="05050102010706020507" pitchFamily="18" charset="2"/>
              </a:rPr>
              <a:t></a:t>
            </a:r>
            <a:r>
              <a:rPr lang="en-GB" dirty="0" smtClean="0"/>
              <a:t>N.</a:t>
            </a:r>
            <a:endParaRPr lang="en-GB" dirty="0"/>
          </a:p>
          <a:p>
            <a:endParaRPr lang="en-GB" dirty="0"/>
          </a:p>
        </p:txBody>
      </p:sp>
      <p:sp>
        <p:nvSpPr>
          <p:cNvPr id="4" name="Slide Number Placeholder 3"/>
          <p:cNvSpPr>
            <a:spLocks noGrp="1"/>
          </p:cNvSpPr>
          <p:nvPr>
            <p:ph type="sldNum" sz="quarter" idx="10"/>
          </p:nvPr>
        </p:nvSpPr>
        <p:spPr/>
        <p:txBody>
          <a:bodyPr/>
          <a:lstStyle/>
          <a:p>
            <a:fld id="{2D03270C-FB42-C54A-AC71-B4EEB4FA7F12}" type="slidenum">
              <a:rPr lang="en-US" smtClean="0"/>
              <a:pPr/>
              <a:t>30</a:t>
            </a:fld>
            <a:endParaRPr lang="en-US"/>
          </a:p>
        </p:txBody>
      </p:sp>
    </p:spTree>
    <p:extLst>
      <p:ext uri="{BB962C8B-B14F-4D97-AF65-F5344CB8AC3E}">
        <p14:creationId xmlns:p14="http://schemas.microsoft.com/office/powerpoint/2010/main" val="2150541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3900" y="509588"/>
            <a:ext cx="3398838" cy="2549525"/>
          </a:xfrm>
        </p:spPr>
      </p:sp>
      <p:sp>
        <p:nvSpPr>
          <p:cNvPr id="3" name="Notes Placeholder 2"/>
          <p:cNvSpPr>
            <a:spLocks noGrp="1"/>
          </p:cNvSpPr>
          <p:nvPr>
            <p:ph type="body" idx="1"/>
          </p:nvPr>
        </p:nvSpPr>
        <p:spPr/>
        <p:txBody>
          <a:bodyPr/>
          <a:lstStyle/>
          <a:p>
            <a:r>
              <a:rPr lang="en-GB" dirty="0"/>
              <a:t>Following the approach that has been successful for the atmosphere, ECMWF now monitors the operational observing systems for the ocean. The monitoring includes data availability, differences between observed and model values, trends and jumps, in order to detect potential data quality issues.</a:t>
            </a:r>
          </a:p>
        </p:txBody>
      </p:sp>
      <p:sp>
        <p:nvSpPr>
          <p:cNvPr id="4" name="Slide Number Placeholder 3"/>
          <p:cNvSpPr>
            <a:spLocks noGrp="1"/>
          </p:cNvSpPr>
          <p:nvPr>
            <p:ph type="sldNum" sz="quarter" idx="10"/>
          </p:nvPr>
        </p:nvSpPr>
        <p:spPr/>
        <p:txBody>
          <a:bodyPr/>
          <a:lstStyle/>
          <a:p>
            <a:fld id="{DB018B31-50F4-4B8A-BF96-7B96AA8223E5}" type="slidenum">
              <a:rPr lang="en-GB" smtClean="0"/>
              <a:t>31</a:t>
            </a:fld>
            <a:endParaRPr lang="en-GB"/>
          </a:p>
        </p:txBody>
      </p:sp>
    </p:spTree>
    <p:extLst>
      <p:ext uri="{BB962C8B-B14F-4D97-AF65-F5344CB8AC3E}">
        <p14:creationId xmlns:p14="http://schemas.microsoft.com/office/powerpoint/2010/main" val="115859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906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a:defRPr/>
            </a:lvl1pPr>
          </a:lstStyle>
          <a:p>
            <a:endParaRPr lang="en-GB" dirty="0"/>
          </a:p>
        </p:txBody>
      </p:sp>
      <p:sp>
        <p:nvSpPr>
          <p:cNvPr id="5" name="Text Placeholder 4"/>
          <p:cNvSpPr>
            <a:spLocks noGrp="1"/>
          </p:cNvSpPr>
          <p:nvPr>
            <p:ph type="body" sz="quarter" idx="11" hasCustomPrompt="1"/>
          </p:nvPr>
        </p:nvSpPr>
        <p:spPr>
          <a:xfrm>
            <a:off x="197644" y="2348707"/>
            <a:ext cx="8437364" cy="3618706"/>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150018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7" name="Shape 67"/>
          <p:cNvSpPr>
            <a:spLocks noGrp="1"/>
          </p:cNvSpPr>
          <p:nvPr>
            <p:ph type="title"/>
          </p:nvPr>
        </p:nvSpPr>
        <p:spPr>
          <a:prstGeom prst="rect">
            <a:avLst/>
          </a:prstGeom>
        </p:spPr>
        <p:txBody>
          <a:bodyPr/>
          <a:lstStyle/>
          <a:p>
            <a:r>
              <a:rPr dirty="0"/>
              <a:t>Title Text</a:t>
            </a:r>
          </a:p>
        </p:txBody>
      </p:sp>
      <p:sp>
        <p:nvSpPr>
          <p:cNvPr id="68" name="Shape 68"/>
          <p:cNvSpPr>
            <a:spLocks noGrp="1"/>
          </p:cNvSpPr>
          <p:nvPr>
            <p:ph type="body" idx="1"/>
          </p:nvPr>
        </p:nvSpPr>
        <p:spPr>
          <a:prstGeom prst="rect">
            <a:avLst/>
          </a:prstGeom>
        </p:spPr>
        <p:txBody>
          <a:bodyPr/>
          <a:lstStyle>
            <a:lvl2pPr marL="447675" indent="0">
              <a:defRPr/>
            </a:lvl2pPr>
            <a:lvl3pPr marL="895350" indent="0">
              <a:defRPr/>
            </a:lvl3pPr>
            <a:lvl4pPr marL="1254125" indent="0">
              <a:defRPr/>
            </a:lvl4pPr>
            <a:lvl5pPr marL="1789113" inden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 name="Shape 6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6597285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efault">
    <p:spTree>
      <p:nvGrpSpPr>
        <p:cNvPr id="1" name=""/>
        <p:cNvGrpSpPr/>
        <p:nvPr/>
      </p:nvGrpSpPr>
      <p:grpSpPr>
        <a:xfrm>
          <a:off x="0" y="0"/>
          <a:ext cx="0" cy="0"/>
          <a:chOff x="0" y="0"/>
          <a:chExt cx="0" cy="0"/>
        </a:xfrm>
      </p:grpSpPr>
      <p:sp>
        <p:nvSpPr>
          <p:cNvPr id="12" name="Shape 12"/>
          <p:cNvSpPr>
            <a:spLocks noGrp="1"/>
          </p:cNvSpPr>
          <p:nvPr>
            <p:ph type="sldNum" sz="quarter" idx="2"/>
          </p:nvPr>
        </p:nvSpPr>
        <p:spPr>
          <a:xfrm>
            <a:off x="6370985" y="6356350"/>
            <a:ext cx="182216" cy="172815"/>
          </a:xfrm>
          <a:prstGeom prst="rect">
            <a:avLst/>
          </a:prstGeom>
        </p:spPr>
        <p:txBody>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26706983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narrow margins">
    <p:spTree>
      <p:nvGrpSpPr>
        <p:cNvPr id="1" name=""/>
        <p:cNvGrpSpPr/>
        <p:nvPr/>
      </p:nvGrpSpPr>
      <p:grpSpPr>
        <a:xfrm>
          <a:off x="0" y="0"/>
          <a:ext cx="0" cy="0"/>
          <a:chOff x="0" y="0"/>
          <a:chExt cx="0" cy="0"/>
        </a:xfrm>
      </p:grpSpPr>
      <p:pic>
        <p:nvPicPr>
          <p:cNvPr id="7" name="Picture 6" descr="ECMWF_Master_Logo_RGB_nostrap.png"/>
          <p:cNvPicPr>
            <a:picLocks noChangeAspect="1"/>
          </p:cNvPicPr>
          <p:nvPr userDrawn="1"/>
        </p:nvPicPr>
        <p:blipFill>
          <a:blip r:embed="rId2"/>
          <a:stretch>
            <a:fillRect/>
          </a:stretch>
        </p:blipFill>
        <p:spPr>
          <a:xfrm>
            <a:off x="810211" y="6307599"/>
            <a:ext cx="1009913" cy="231315"/>
          </a:xfrm>
          <a:prstGeom prst="rect">
            <a:avLst/>
          </a:prstGeom>
        </p:spPr>
      </p:pic>
      <p:sp>
        <p:nvSpPr>
          <p:cNvPr id="9" name="Title 8"/>
          <p:cNvSpPr>
            <a:spLocks noGrp="1"/>
          </p:cNvSpPr>
          <p:nvPr>
            <p:ph type="title"/>
          </p:nvPr>
        </p:nvSpPr>
        <p:spPr>
          <a:xfrm>
            <a:off x="810211" y="360000"/>
            <a:ext cx="7524160" cy="369332"/>
          </a:xfrm>
          <a:prstGeom prst="rect">
            <a:avLst/>
          </a:prstGeom>
        </p:spPr>
        <p:txBody>
          <a:bodyPr lIns="0" tIns="0" rIns="0" bIns="0"/>
          <a:lstStyle>
            <a:lvl1pPr>
              <a:defRPr sz="3200">
                <a:solidFill>
                  <a:schemeClr val="accent1">
                    <a:lumMod val="50000"/>
                  </a:schemeClr>
                </a:solidFill>
                <a:latin typeface="Helvetica"/>
                <a:cs typeface="Helvetica"/>
              </a:defRPr>
            </a:lvl1pPr>
          </a:lstStyle>
          <a:p>
            <a:r>
              <a:rPr lang="en-US" dirty="0"/>
              <a:t>Click to edit Master title style</a:t>
            </a:r>
          </a:p>
        </p:txBody>
      </p:sp>
      <p:sp>
        <p:nvSpPr>
          <p:cNvPr id="11" name="Content Placeholder 10"/>
          <p:cNvSpPr>
            <a:spLocks noGrp="1"/>
          </p:cNvSpPr>
          <p:nvPr>
            <p:ph sz="quarter" idx="14" hasCustomPrompt="1"/>
          </p:nvPr>
        </p:nvSpPr>
        <p:spPr>
          <a:xfrm>
            <a:off x="810211" y="936000"/>
            <a:ext cx="7524160"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latin typeface="Helvetica"/>
                <a:cs typeface="Helvetica"/>
              </a:defRPr>
            </a:lvl1pPr>
            <a:lvl2pPr marL="630000" indent="-270000">
              <a:lnSpc>
                <a:spcPts val="2000"/>
              </a:lnSpc>
              <a:spcBef>
                <a:spcPts val="1000"/>
              </a:spcBef>
              <a:buClr>
                <a:schemeClr val="accent1">
                  <a:lumMod val="75000"/>
                </a:schemeClr>
              </a:buClr>
              <a:buFont typeface="Arial"/>
              <a:buChar char="•"/>
              <a:defRPr sz="1600">
                <a:solidFill>
                  <a:schemeClr val="tx1"/>
                </a:solidFill>
                <a:latin typeface="Helvetica"/>
                <a:cs typeface="Helvetica"/>
              </a:defRPr>
            </a:lvl2pPr>
            <a:lvl3pPr marL="990000" indent="-270000">
              <a:lnSpc>
                <a:spcPts val="1800"/>
              </a:lnSpc>
              <a:spcBef>
                <a:spcPts val="900"/>
              </a:spcBef>
              <a:buClr>
                <a:schemeClr val="accent1">
                  <a:lumMod val="75000"/>
                </a:schemeClr>
              </a:buClr>
              <a:buFont typeface="Arial"/>
              <a:buChar char="•"/>
              <a:defRPr sz="1400">
                <a:solidFill>
                  <a:schemeClr val="tx1"/>
                </a:solidFill>
                <a:latin typeface="Helvetica"/>
                <a:cs typeface="Helvetica"/>
              </a:defRPr>
            </a:lvl3pPr>
            <a:lvl4pPr marL="1350000" indent="-270000">
              <a:lnSpc>
                <a:spcPts val="1600"/>
              </a:lnSpc>
              <a:spcBef>
                <a:spcPts val="800"/>
              </a:spcBef>
              <a:buClr>
                <a:schemeClr val="accent1">
                  <a:lumMod val="75000"/>
                </a:schemeClr>
              </a:buClr>
              <a:buFont typeface="Arial"/>
              <a:buChar char="•"/>
              <a:defRPr sz="1200">
                <a:solidFill>
                  <a:schemeClr val="tx1"/>
                </a:solidFill>
                <a:latin typeface="Helvetica"/>
                <a:cs typeface="Helvetica"/>
              </a:defRPr>
            </a:lvl4pPr>
            <a:lvl5pPr marL="1710000" indent="-270000">
              <a:lnSpc>
                <a:spcPts val="1400"/>
              </a:lnSpc>
              <a:spcBef>
                <a:spcPts val="700"/>
              </a:spcBef>
              <a:buClr>
                <a:schemeClr val="accent1">
                  <a:lumMod val="75000"/>
                </a:schemeClr>
              </a:buClr>
              <a:buFont typeface="Arial"/>
              <a:buChar char="•"/>
              <a:defRPr sz="1000">
                <a:solidFill>
                  <a:schemeClr val="tx1"/>
                </a:solidFill>
                <a:latin typeface="Helvetica"/>
                <a:cs typeface="Helvetica"/>
              </a:defRPr>
            </a:lvl5pPr>
          </a:lstStyle>
          <a:p>
            <a:pPr lvl="0"/>
            <a:r>
              <a:rPr lang="en-GB" dirty="0"/>
              <a:t>Top level text goes in here </a:t>
            </a:r>
          </a:p>
          <a:p>
            <a:pPr lvl="1"/>
            <a:r>
              <a:rPr lang="en-GB" dirty="0"/>
              <a:t>Second level text goes in here</a:t>
            </a:r>
          </a:p>
          <a:p>
            <a:pPr lvl="2"/>
            <a:r>
              <a:rPr lang="en-GB" dirty="0"/>
              <a:t>Third level text goes in here</a:t>
            </a:r>
          </a:p>
          <a:p>
            <a:pPr lvl="3"/>
            <a:r>
              <a:rPr lang="en-GB" dirty="0"/>
              <a:t>Fourth level text goes in here</a:t>
            </a:r>
          </a:p>
          <a:p>
            <a:pPr lvl="4"/>
            <a:r>
              <a:rPr lang="en-GB" dirty="0"/>
              <a:t>Fifth level text goes in here</a:t>
            </a:r>
            <a:endParaRPr lang="en-US" dirty="0"/>
          </a:p>
        </p:txBody>
      </p:sp>
      <p:sp>
        <p:nvSpPr>
          <p:cNvPr id="12" name="Slide Number Placeholder 2"/>
          <p:cNvSpPr>
            <a:spLocks noGrp="1"/>
          </p:cNvSpPr>
          <p:nvPr>
            <p:ph type="sldNum" sz="quarter" idx="10"/>
          </p:nvPr>
        </p:nvSpPr>
        <p:spPr>
          <a:xfrm>
            <a:off x="7524160" y="6308255"/>
            <a:ext cx="1619840" cy="216000"/>
          </a:xfrm>
          <a:prstGeom prst="rect">
            <a:avLst/>
          </a:prstGeom>
        </p:spPr>
        <p:txBody>
          <a:bodyPr lIns="0" tIns="0" rIns="0" bIns="0" anchor="b" anchorCtr="0"/>
          <a:lstStyle>
            <a:lvl1pPr algn="ctr">
              <a:defRPr sz="900" b="1">
                <a:solidFill>
                  <a:schemeClr val="accent1">
                    <a:lumMod val="75000"/>
                  </a:schemeClr>
                </a:solidFill>
                <a:latin typeface="Helvetica"/>
                <a:cs typeface="Helvetica"/>
              </a:defRPr>
            </a:lvl1pPr>
          </a:lstStyle>
          <a:p>
            <a:pPr defTabSz="457200"/>
            <a:fld id="{6B3B0B0F-E794-1244-9699-107C60B9C23A}" type="slidenum">
              <a:rPr lang="en-US" smtClean="0">
                <a:solidFill>
                  <a:srgbClr val="4F81BD">
                    <a:lumMod val="75000"/>
                  </a:srgbClr>
                </a:solidFill>
              </a:rPr>
              <a:pPr defTabSz="457200"/>
              <a:t>‹#›</a:t>
            </a:fld>
            <a:endParaRPr lang="en-US" dirty="0">
              <a:solidFill>
                <a:srgbClr val="4F81BD">
                  <a:lumMod val="75000"/>
                </a:srgbClr>
              </a:solidFill>
            </a:endParaRPr>
          </a:p>
        </p:txBody>
      </p:sp>
      <p:sp>
        <p:nvSpPr>
          <p:cNvPr id="16" name="Footer Placeholder 11"/>
          <p:cNvSpPr>
            <a:spLocks noGrp="1"/>
          </p:cNvSpPr>
          <p:nvPr>
            <p:ph type="ftr" sz="quarter" idx="3"/>
          </p:nvPr>
        </p:nvSpPr>
        <p:spPr>
          <a:xfrm>
            <a:off x="1817253" y="6308257"/>
            <a:ext cx="3041021" cy="230657"/>
          </a:xfrm>
          <a:prstGeom prst="rect">
            <a:avLst/>
          </a:prstGeom>
        </p:spPr>
        <p:txBody>
          <a:bodyPr vert="horz" lIns="0" tIns="0" rIns="0" bIns="0" rtlCol="0" anchor="b" anchorCtr="0">
            <a:noAutofit/>
          </a:bodyPr>
          <a:lstStyle>
            <a:lvl1pPr algn="l">
              <a:defRPr sz="900" b="1" cap="all" baseline="0">
                <a:solidFill>
                  <a:schemeClr val="accent1">
                    <a:lumMod val="75000"/>
                  </a:schemeClr>
                </a:solidFill>
                <a:latin typeface="Helvetica"/>
                <a:cs typeface="Helvetica"/>
              </a:defRPr>
            </a:lvl1pPr>
          </a:lstStyle>
          <a:p>
            <a:pPr algn="ctr" defTabSz="457200"/>
            <a:endParaRPr lang="en-US" dirty="0">
              <a:solidFill>
                <a:srgbClr val="4F81BD">
                  <a:lumMod val="75000"/>
                </a:srgbClr>
              </a:solidFill>
            </a:endParaRPr>
          </a:p>
        </p:txBody>
      </p:sp>
    </p:spTree>
    <p:extLst>
      <p:ext uri="{BB962C8B-B14F-4D97-AF65-F5344CB8AC3E}">
        <p14:creationId xmlns:p14="http://schemas.microsoft.com/office/powerpoint/2010/main" val="976579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pic>
        <p:nvPicPr>
          <p:cNvPr id="7" name="Picture 6" descr="wmo2016_powerpoint_standard_v2-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val="50093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83390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87663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03645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72372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41831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305509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283484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pic>
        <p:nvPicPr>
          <p:cNvPr id="7" name="Picture 6" descr="wmo2016_powerpoint_standard_v2-2.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5151694"/>
            <a:ext cx="1988820" cy="1714500"/>
          </a:xfrm>
          <a:prstGeom prst="rect">
            <a:avLst/>
          </a:prstGeom>
        </p:spPr>
      </p:pic>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www.goosocean.org/" TargetMode="External"/><Relationship Id="rId13"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hyperlink" Target="http://www.wmo.int/pages/prog/hwrp/chy/whos/index.php" TargetMode="External"/><Relationship Id="rId12" Type="http://schemas.openxmlformats.org/officeDocument/2006/relationships/hyperlink" Target="http://www.wmo.int/pages/prog/www/OSY/GOS-RRR.html" TargetMode="External"/><Relationship Id="rId2" Type="http://schemas.openxmlformats.org/officeDocument/2006/relationships/hyperlink" Target="https://library.wmo.int/opac/doc_num.php?explnum_id=4007" TargetMode="External"/><Relationship Id="rId1" Type="http://schemas.openxmlformats.org/officeDocument/2006/relationships/slideLayout" Target="../slideLayouts/slideLayout2.xml"/><Relationship Id="rId6" Type="http://schemas.openxmlformats.org/officeDocument/2006/relationships/hyperlink" Target="https://globalcryospherewatch.org/" TargetMode="External"/><Relationship Id="rId11" Type="http://schemas.openxmlformats.org/officeDocument/2006/relationships/hyperlink" Target="https://www.wmo-sat.info/oscar/observingrequirements" TargetMode="External"/><Relationship Id="rId5" Type="http://schemas.openxmlformats.org/officeDocument/2006/relationships/hyperlink" Target="http://www.wmo.int/pages/prog/arep/gaw/gaw_home_en.html" TargetMode="External"/><Relationship Id="rId10" Type="http://schemas.openxmlformats.org/officeDocument/2006/relationships/hyperlink" Target="https://library.wmo.int/opac/doc_num.php?explnum_id=3667" TargetMode="External"/><Relationship Id="rId4" Type="http://schemas.openxmlformats.org/officeDocument/2006/relationships/hyperlink" Target="https://www.wmo.int/pages/prog/www/OSY/GOS.html" TargetMode="External"/><Relationship Id="rId9" Type="http://schemas.openxmlformats.org/officeDocument/2006/relationships/hyperlink" Target="https://public.wmo.int/en/programmes/global-climate-observing-system" TargetMode="External"/><Relationship Id="rId1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wmo-sat.info/oscar/observingrequirements" TargetMode="External"/><Relationship Id="rId7" Type="http://schemas.openxmlformats.org/officeDocument/2006/relationships/hyperlink" Target="https://www.wmo-sat.info/oscar/variables/view/10" TargetMode="External"/><Relationship Id="rId2" Type="http://schemas.openxmlformats.org/officeDocument/2006/relationships/hyperlink" Target="http://www.wmo.int/oscar/" TargetMode="Externa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hyperlink" Target="https://oscar.wmo.int/surface/index.html#/" TargetMode="External"/><Relationship Id="rId10" Type="http://schemas.openxmlformats.org/officeDocument/2006/relationships/image" Target="../media/image18.png"/><Relationship Id="rId4" Type="http://schemas.openxmlformats.org/officeDocument/2006/relationships/hyperlink" Target="https://www.wmo-sat.info/oscar/spacecapabilities" TargetMode="External"/><Relationship Id="rId9" Type="http://schemas.openxmlformats.org/officeDocument/2006/relationships/hyperlink" Target="https://www.wmo-sat.info/oscar/gapanalyses?variable=11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wmo.int/pages/prog/www/OSY/Documentation/RRR-process.pdf" TargetMode="External"/><Relationship Id="rId3" Type="http://schemas.openxmlformats.org/officeDocument/2006/relationships/hyperlink" Target="https://oscar.wmo.int/" TargetMode="External"/><Relationship Id="rId7" Type="http://schemas.openxmlformats.org/officeDocument/2006/relationships/hyperlink" Target="http://www.wmo.int/pages/prog/www/FocalPoints.html" TargetMode="External"/><Relationship Id="rId2" Type="http://schemas.openxmlformats.org/officeDocument/2006/relationships/hyperlink" Target="http://www.wmo.int/pages/prog/www/OSY/Publications/Vision-2025/Vision-for-GOS-in-2025_en.pdf" TargetMode="External"/><Relationship Id="rId1" Type="http://schemas.openxmlformats.org/officeDocument/2006/relationships/slideLayout" Target="../slideLayouts/slideLayout1.xml"/><Relationship Id="rId6" Type="http://schemas.openxmlformats.org/officeDocument/2006/relationships/hyperlink" Target="http://www.wmo.int/pages/prog/www/OSY/Publications/EGOS-IP-2025/EGOS-IP-2025-en.pdf" TargetMode="External"/><Relationship Id="rId5" Type="http://schemas.openxmlformats.org/officeDocument/2006/relationships/hyperlink" Target="http://www.wmo.int/pages/prog/www/OSY/GOS-RRR.html#SOG" TargetMode="External"/><Relationship Id="rId4" Type="http://schemas.openxmlformats.org/officeDocument/2006/relationships/hyperlink" Target="https://www.wmo.int/pages/prog/www/OSY/GOS-RRR.html#SO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wmo.int/pages/prog/www/OSY/SOG/SoG-Ocean.pdf" TargetMode="External"/><Relationship Id="rId2" Type="http://schemas.openxmlformats.org/officeDocument/2006/relationships/hyperlink" Target="https://www.wmo-sat.info/oscar/applicationareas/view/10" TargetMode="External"/><Relationship Id="rId1" Type="http://schemas.openxmlformats.org/officeDocument/2006/relationships/slideLayout" Target="../slideLayouts/slideLayout2.xml"/><Relationship Id="rId4" Type="http://schemas.openxmlformats.org/officeDocument/2006/relationships/hyperlink" Target="http://www.wmo.int/pages/prog/www/OSY/Reports/IPET-OSDE3-Final-Report-Rev1.pdf"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fi/url?sa=i&amp;rct=j&amp;q=&amp;esrc=s&amp;source=images&amp;cd=&amp;cad=rja&amp;uact=8&amp;ved=0ahUKEwjL1_ea6tbMAhUDKywKHal4Cs8QjRwIBw&amp;url=http://www.triangle.eu.com/events/world-mail-express-europe-2012/attachment/wmo-2/&amp;psig=AFQjCNEdccmmHV6tyWw9ivNfB-XYPSAGpQ&amp;ust=1463221266853188" TargetMode="External"/><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library.wmo.int/opac/doc_num.php?explnum_id=4246" TargetMode="Externa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s://www.ecmwf.int/en/about/media-centre/news/2018/ifs-upgrade-improves-extended-range-weather-forecast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8.emf"/><Relationship Id="rId4" Type="http://schemas.openxmlformats.org/officeDocument/2006/relationships/image" Target="../media/image27.emf"/></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mo2016_powerpoint_standard_v2_dark-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0000" cy="6887123"/>
          </a:xfrm>
          <a:prstGeom prst="rect">
            <a:avLst/>
          </a:prstGeom>
        </p:spPr>
      </p:pic>
      <p:sp>
        <p:nvSpPr>
          <p:cNvPr id="6" name="Title 1"/>
          <p:cNvSpPr txBox="1">
            <a:spLocks/>
          </p:cNvSpPr>
          <p:nvPr/>
        </p:nvSpPr>
        <p:spPr>
          <a:xfrm>
            <a:off x="304800" y="87845"/>
            <a:ext cx="7324725" cy="2493430"/>
          </a:xfrm>
          <a:prstGeom prst="rect">
            <a:avLst/>
          </a:prstGeom>
        </p:spPr>
        <p:txBody>
          <a:bodyPr vert="horz" lIns="91440" tIns="45720" rIns="91440" bIns="45720" rtlCol="0" anchor="ctr">
            <a:normAutofit fontScale="4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400" dirty="0" smtClean="0">
                <a:solidFill>
                  <a:schemeClr val="bg1"/>
                </a:solidFill>
              </a:rPr>
              <a:t>7th meeting of the GOOS Steering committee</a:t>
            </a:r>
          </a:p>
          <a:p>
            <a:r>
              <a:rPr lang="en-US" sz="7400" i="1" dirty="0" smtClean="0">
                <a:solidFill>
                  <a:schemeClr val="bg1"/>
                </a:solidFill>
              </a:rPr>
              <a:t>(Santa Marta, 13-15 June 2018)</a:t>
            </a:r>
          </a:p>
          <a:p>
            <a:endParaRPr lang="en-US" sz="4800" dirty="0" smtClean="0">
              <a:solidFill>
                <a:schemeClr val="bg1"/>
              </a:solidFill>
            </a:endParaRPr>
          </a:p>
          <a:p>
            <a:r>
              <a:rPr lang="en-US" sz="11100" dirty="0" smtClean="0">
                <a:solidFill>
                  <a:schemeClr val="bg1"/>
                </a:solidFill>
              </a:rPr>
              <a:t>WMO Engagement with GOOS</a:t>
            </a:r>
            <a:endParaRPr lang="en-US" sz="11100" dirty="0">
              <a:solidFill>
                <a:schemeClr val="bg1"/>
              </a:solidFill>
            </a:endParaRPr>
          </a:p>
        </p:txBody>
      </p:sp>
      <p:sp>
        <p:nvSpPr>
          <p:cNvPr id="4" name="Title 1"/>
          <p:cNvSpPr txBox="1">
            <a:spLocks/>
          </p:cNvSpPr>
          <p:nvPr/>
        </p:nvSpPr>
        <p:spPr>
          <a:xfrm>
            <a:off x="742951" y="2221445"/>
            <a:ext cx="5553074" cy="234103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i="1" dirty="0" smtClean="0">
                <a:solidFill>
                  <a:schemeClr val="bg1"/>
                </a:solidFill>
              </a:rPr>
              <a:t>Etienne Charpentier, Chief, WMO Observing Systems Division</a:t>
            </a:r>
          </a:p>
        </p:txBody>
      </p:sp>
      <p:sp>
        <p:nvSpPr>
          <p:cNvPr id="2" name="Slide Number Placeholder 1"/>
          <p:cNvSpPr>
            <a:spLocks noGrp="1"/>
          </p:cNvSpPr>
          <p:nvPr>
            <p:ph type="sldNum" sz="quarter" idx="12"/>
          </p:nvPr>
        </p:nvSpPr>
        <p:spPr/>
        <p:txBody>
          <a:bodyPr/>
          <a:lstStyle/>
          <a:p>
            <a:fld id="{9259AF2F-52C6-9B46-B8B2-0579234AE62E}" type="slidenum">
              <a:rPr lang="en-US" smtClean="0"/>
              <a:t>1</a:t>
            </a:fld>
            <a:endParaRPr lang="en-US"/>
          </a:p>
        </p:txBody>
      </p:sp>
    </p:spTree>
    <p:extLst>
      <p:ext uri="{BB962C8B-B14F-4D97-AF65-F5344CB8AC3E}">
        <p14:creationId xmlns:p14="http://schemas.microsoft.com/office/powerpoint/2010/main" val="23892606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 xmlns:a16="http://schemas.microsoft.com/office/drawing/2014/main" id="{E3C446E9-E518-417D-B14D-25EC886DB182}"/>
              </a:ext>
            </a:extLst>
          </p:cNvPr>
          <p:cNvSpPr>
            <a:spLocks noGrp="1"/>
          </p:cNvSpPr>
          <p:nvPr>
            <p:ph type="sldNum" sz="quarter" idx="12"/>
          </p:nvPr>
        </p:nvSpPr>
        <p:spPr/>
        <p:txBody>
          <a:bodyPr/>
          <a:lstStyle/>
          <a:p>
            <a:fld id="{9259AF2F-52C6-9B46-B8B2-0579234AE62E}" type="slidenum">
              <a:rPr lang="en-US" smtClean="0"/>
              <a:t>10</a:t>
            </a:fld>
            <a:endParaRPr lang="en-US"/>
          </a:p>
        </p:txBody>
      </p:sp>
      <p:sp>
        <p:nvSpPr>
          <p:cNvPr id="4" name="Rettangolo 3">
            <a:extLst>
              <a:ext uri="{FF2B5EF4-FFF2-40B4-BE49-F238E27FC236}">
                <a16:creationId xmlns="" xmlns:a16="http://schemas.microsoft.com/office/drawing/2014/main" id="{2EF33398-31C5-41EB-BCC1-0C30480BB3AD}"/>
              </a:ext>
            </a:extLst>
          </p:cNvPr>
          <p:cNvSpPr/>
          <p:nvPr/>
        </p:nvSpPr>
        <p:spPr>
          <a:xfrm>
            <a:off x="368711" y="206477"/>
            <a:ext cx="2246068" cy="4483507"/>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endParaRPr>
          </a:p>
        </p:txBody>
      </p:sp>
      <p:sp>
        <p:nvSpPr>
          <p:cNvPr id="5" name="Rettangolo 4">
            <a:extLst>
              <a:ext uri="{FF2B5EF4-FFF2-40B4-BE49-F238E27FC236}">
                <a16:creationId xmlns="" xmlns:a16="http://schemas.microsoft.com/office/drawing/2014/main" id="{EF4ADD35-C980-4B78-906B-304132A2EF08}"/>
              </a:ext>
            </a:extLst>
          </p:cNvPr>
          <p:cNvSpPr/>
          <p:nvPr/>
        </p:nvSpPr>
        <p:spPr>
          <a:xfrm>
            <a:off x="6617714" y="206477"/>
            <a:ext cx="2246066" cy="4483506"/>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endParaRPr>
          </a:p>
        </p:txBody>
      </p:sp>
      <p:sp>
        <p:nvSpPr>
          <p:cNvPr id="18" name="CasellaDiTesto 17">
            <a:extLst>
              <a:ext uri="{FF2B5EF4-FFF2-40B4-BE49-F238E27FC236}">
                <a16:creationId xmlns="" xmlns:a16="http://schemas.microsoft.com/office/drawing/2014/main" id="{A4F30924-6DF3-4AF2-B2A7-86586BD8A253}"/>
              </a:ext>
            </a:extLst>
          </p:cNvPr>
          <p:cNvSpPr txBox="1"/>
          <p:nvPr/>
        </p:nvSpPr>
        <p:spPr>
          <a:xfrm>
            <a:off x="6901502" y="268358"/>
            <a:ext cx="2145445" cy="1077218"/>
          </a:xfrm>
          <a:prstGeom prst="rect">
            <a:avLst/>
          </a:prstGeom>
          <a:noFill/>
        </p:spPr>
        <p:txBody>
          <a:bodyPr wrap="square" rtlCol="0">
            <a:spAutoFit/>
          </a:bodyPr>
          <a:lstStyle/>
          <a:p>
            <a:r>
              <a:rPr lang="en-US" sz="1600" i="1" dirty="0"/>
              <a:t>Weather and DRR</a:t>
            </a:r>
          </a:p>
          <a:p>
            <a:r>
              <a:rPr lang="fr-CH" sz="1600" i="1" dirty="0" err="1"/>
              <a:t>Climate</a:t>
            </a:r>
            <a:endParaRPr lang="fr-CH" sz="1600" i="1" dirty="0"/>
          </a:p>
          <a:p>
            <a:r>
              <a:rPr lang="fr-CH" sz="1600" i="1" dirty="0" err="1"/>
              <a:t>Hydrology</a:t>
            </a:r>
            <a:endParaRPr lang="fr-CH" sz="1600" i="1" dirty="0"/>
          </a:p>
          <a:p>
            <a:r>
              <a:rPr lang="fr-CH" sz="1600" i="1" dirty="0"/>
              <a:t>Marine</a:t>
            </a:r>
            <a:endParaRPr lang="en-US" sz="1600" i="1" dirty="0"/>
          </a:p>
        </p:txBody>
      </p:sp>
      <p:sp>
        <p:nvSpPr>
          <p:cNvPr id="20" name="CasellaDiTesto 19">
            <a:extLst>
              <a:ext uri="{FF2B5EF4-FFF2-40B4-BE49-F238E27FC236}">
                <a16:creationId xmlns="" xmlns:a16="http://schemas.microsoft.com/office/drawing/2014/main" id="{EB17638C-019E-4C66-989D-2506FC74CBE1}"/>
              </a:ext>
            </a:extLst>
          </p:cNvPr>
          <p:cNvSpPr txBox="1"/>
          <p:nvPr/>
        </p:nvSpPr>
        <p:spPr>
          <a:xfrm>
            <a:off x="586558" y="161156"/>
            <a:ext cx="3718453" cy="1077218"/>
          </a:xfrm>
          <a:prstGeom prst="rect">
            <a:avLst/>
          </a:prstGeom>
          <a:noFill/>
        </p:spPr>
        <p:txBody>
          <a:bodyPr wrap="square" rtlCol="0">
            <a:spAutoFit/>
          </a:bodyPr>
          <a:lstStyle/>
          <a:p>
            <a:r>
              <a:rPr lang="en-US" sz="1600" i="1" dirty="0"/>
              <a:t>Observing systems </a:t>
            </a:r>
            <a:br>
              <a:rPr lang="en-US" sz="1600" i="1" dirty="0"/>
            </a:br>
            <a:r>
              <a:rPr lang="en-US" sz="1600" i="1" dirty="0"/>
              <a:t>and measurement</a:t>
            </a:r>
          </a:p>
          <a:p>
            <a:r>
              <a:rPr lang="en-US" sz="1600" i="1" dirty="0"/>
              <a:t>Data exchange </a:t>
            </a:r>
            <a:br>
              <a:rPr lang="en-US" sz="1600" i="1" dirty="0"/>
            </a:br>
            <a:r>
              <a:rPr lang="en-US" sz="1600" i="1" dirty="0"/>
              <a:t>and management</a:t>
            </a:r>
          </a:p>
        </p:txBody>
      </p:sp>
      <p:sp>
        <p:nvSpPr>
          <p:cNvPr id="21" name="CasellaDiTesto 20">
            <a:extLst>
              <a:ext uri="{FF2B5EF4-FFF2-40B4-BE49-F238E27FC236}">
                <a16:creationId xmlns="" xmlns:a16="http://schemas.microsoft.com/office/drawing/2014/main" id="{060D6237-D2E6-4E38-A24C-141E1B56CE59}"/>
              </a:ext>
            </a:extLst>
          </p:cNvPr>
          <p:cNvSpPr txBox="1"/>
          <p:nvPr/>
        </p:nvSpPr>
        <p:spPr>
          <a:xfrm>
            <a:off x="630884" y="3324168"/>
            <a:ext cx="3718453" cy="1600438"/>
          </a:xfrm>
          <a:prstGeom prst="rect">
            <a:avLst/>
          </a:prstGeom>
          <a:noFill/>
        </p:spPr>
        <p:txBody>
          <a:bodyPr wrap="square" rtlCol="0">
            <a:spAutoFit/>
          </a:bodyPr>
          <a:lstStyle/>
          <a:p>
            <a:r>
              <a:rPr lang="en-US" sz="1600" i="1" dirty="0"/>
              <a:t>Methods of </a:t>
            </a:r>
            <a:br>
              <a:rPr lang="en-US" sz="1600" i="1" dirty="0"/>
            </a:br>
            <a:r>
              <a:rPr lang="en-US" sz="1600" i="1" dirty="0"/>
              <a:t>observation and </a:t>
            </a:r>
            <a:br>
              <a:rPr lang="en-US" sz="1600" i="1" dirty="0"/>
            </a:br>
            <a:r>
              <a:rPr lang="en-US" sz="1600" i="1" dirty="0"/>
              <a:t>instrumentation</a:t>
            </a:r>
          </a:p>
          <a:p>
            <a:r>
              <a:rPr lang="en-US" sz="1600" i="1" dirty="0"/>
              <a:t>Data processing </a:t>
            </a:r>
            <a:br>
              <a:rPr lang="en-US" sz="1600" i="1" dirty="0"/>
            </a:br>
            <a:r>
              <a:rPr lang="en-US" sz="1600" i="1" dirty="0"/>
              <a:t>and modelling</a:t>
            </a:r>
          </a:p>
          <a:p>
            <a:endParaRPr lang="en-US" dirty="0"/>
          </a:p>
        </p:txBody>
      </p:sp>
      <p:sp>
        <p:nvSpPr>
          <p:cNvPr id="10" name="Rettangolo 9">
            <a:extLst>
              <a:ext uri="{FF2B5EF4-FFF2-40B4-BE49-F238E27FC236}">
                <a16:creationId xmlns="" xmlns:a16="http://schemas.microsoft.com/office/drawing/2014/main" id="{E377DD7B-D2B4-4C79-9E6A-003C40A63B65}"/>
              </a:ext>
            </a:extLst>
          </p:cNvPr>
          <p:cNvSpPr/>
          <p:nvPr/>
        </p:nvSpPr>
        <p:spPr>
          <a:xfrm>
            <a:off x="3596144" y="3808412"/>
            <a:ext cx="1944331" cy="700708"/>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Research Board</a:t>
            </a:r>
          </a:p>
        </p:txBody>
      </p:sp>
      <p:sp>
        <p:nvSpPr>
          <p:cNvPr id="23" name="CasellaDiTesto 22">
            <a:extLst>
              <a:ext uri="{FF2B5EF4-FFF2-40B4-BE49-F238E27FC236}">
                <a16:creationId xmlns="" xmlns:a16="http://schemas.microsoft.com/office/drawing/2014/main" id="{73D7EF21-36F3-4B17-B207-0F146F2C8E66}"/>
              </a:ext>
            </a:extLst>
          </p:cNvPr>
          <p:cNvSpPr txBox="1"/>
          <p:nvPr/>
        </p:nvSpPr>
        <p:spPr>
          <a:xfrm>
            <a:off x="361334" y="4701846"/>
            <a:ext cx="2455608" cy="1754326"/>
          </a:xfrm>
          <a:prstGeom prst="rect">
            <a:avLst/>
          </a:prstGeom>
          <a:noFill/>
        </p:spPr>
        <p:txBody>
          <a:bodyPr wrap="square" rtlCol="0">
            <a:spAutoFit/>
          </a:bodyPr>
          <a:lstStyle/>
          <a:p>
            <a:pPr marL="176213" indent="-176213">
              <a:buFont typeface="Arial" panose="020B0604020202020204" pitchFamily="34" charset="0"/>
              <a:buChar char="•"/>
            </a:pPr>
            <a:r>
              <a:rPr lang="en-US" dirty="0"/>
              <a:t>Coordinated systems of observation and data management</a:t>
            </a:r>
          </a:p>
          <a:p>
            <a:pPr marL="176213" indent="-176213">
              <a:buFont typeface="Arial" panose="020B0604020202020204" pitchFamily="34" charset="0"/>
              <a:buChar char="•"/>
            </a:pPr>
            <a:r>
              <a:rPr lang="en-US" dirty="0"/>
              <a:t>Standards for observation and measurements </a:t>
            </a:r>
          </a:p>
        </p:txBody>
      </p:sp>
      <p:sp>
        <p:nvSpPr>
          <p:cNvPr id="24" name="CasellaDiTesto 23">
            <a:extLst>
              <a:ext uri="{FF2B5EF4-FFF2-40B4-BE49-F238E27FC236}">
                <a16:creationId xmlns="" xmlns:a16="http://schemas.microsoft.com/office/drawing/2014/main" id="{8D23277C-FA43-4DB2-B5E5-A1B9EAD71EF7}"/>
              </a:ext>
            </a:extLst>
          </p:cNvPr>
          <p:cNvSpPr txBox="1"/>
          <p:nvPr/>
        </p:nvSpPr>
        <p:spPr>
          <a:xfrm>
            <a:off x="6512943" y="4689984"/>
            <a:ext cx="2455608" cy="1200329"/>
          </a:xfrm>
          <a:prstGeom prst="rect">
            <a:avLst/>
          </a:prstGeom>
          <a:noFill/>
        </p:spPr>
        <p:txBody>
          <a:bodyPr wrap="square" rtlCol="0">
            <a:spAutoFit/>
          </a:bodyPr>
          <a:lstStyle/>
          <a:p>
            <a:pPr marL="176213" indent="-176213">
              <a:buFont typeface="Arial" panose="020B0604020202020204" pitchFamily="34" charset="0"/>
              <a:buChar char="•"/>
            </a:pPr>
            <a:r>
              <a:rPr lang="en-US" dirty="0"/>
              <a:t>Harmonized services for decision-making and socioeconomic benefits</a:t>
            </a:r>
          </a:p>
        </p:txBody>
      </p:sp>
      <p:sp>
        <p:nvSpPr>
          <p:cNvPr id="25" name="CasellaDiTesto 24">
            <a:extLst>
              <a:ext uri="{FF2B5EF4-FFF2-40B4-BE49-F238E27FC236}">
                <a16:creationId xmlns="" xmlns:a16="http://schemas.microsoft.com/office/drawing/2014/main" id="{23566390-A0CD-486C-A801-5E4A7E2C5239}"/>
              </a:ext>
            </a:extLst>
          </p:cNvPr>
          <p:cNvSpPr txBox="1"/>
          <p:nvPr/>
        </p:nvSpPr>
        <p:spPr>
          <a:xfrm>
            <a:off x="3462183" y="4686871"/>
            <a:ext cx="2455608" cy="1200329"/>
          </a:xfrm>
          <a:prstGeom prst="rect">
            <a:avLst/>
          </a:prstGeom>
          <a:noFill/>
        </p:spPr>
        <p:txBody>
          <a:bodyPr wrap="square" rtlCol="0">
            <a:spAutoFit/>
          </a:bodyPr>
          <a:lstStyle/>
          <a:p>
            <a:pPr marL="176213" indent="-176213">
              <a:buFont typeface="Arial" panose="020B0604020202020204" pitchFamily="34" charset="0"/>
              <a:buChar char="•"/>
            </a:pPr>
            <a:r>
              <a:rPr lang="en-US" dirty="0"/>
              <a:t>Mechanisms to engage international partners beyond the WMO community</a:t>
            </a:r>
          </a:p>
        </p:txBody>
      </p:sp>
      <p:sp>
        <p:nvSpPr>
          <p:cNvPr id="2" name="Rectangle 1"/>
          <p:cNvSpPr/>
          <p:nvPr/>
        </p:nvSpPr>
        <p:spPr>
          <a:xfrm>
            <a:off x="6775751" y="1327124"/>
            <a:ext cx="1944216" cy="2123658"/>
          </a:xfrm>
          <a:prstGeom prst="rect">
            <a:avLst/>
          </a:prstGeom>
        </p:spPr>
        <p:txBody>
          <a:bodyPr wrap="square">
            <a:spAutoFit/>
          </a:bodyPr>
          <a:lstStyle/>
          <a:p>
            <a:pPr algn="ctr"/>
            <a:r>
              <a:rPr lang="en-US" sz="2200" b="1" dirty="0"/>
              <a:t>Commission for Weather, Climate and Water </a:t>
            </a:r>
          </a:p>
          <a:p>
            <a:pPr algn="ctr"/>
            <a:r>
              <a:rPr lang="en-US" sz="2200" b="1" dirty="0"/>
              <a:t>Services and Applications</a:t>
            </a:r>
          </a:p>
        </p:txBody>
      </p:sp>
      <p:sp>
        <p:nvSpPr>
          <p:cNvPr id="29" name="CasellaDiTesto 15">
            <a:extLst>
              <a:ext uri="{FF2B5EF4-FFF2-40B4-BE49-F238E27FC236}">
                <a16:creationId xmlns="" xmlns:a16="http://schemas.microsoft.com/office/drawing/2014/main" id="{B2BFF2AB-7952-452C-B68A-891FC1EC508C}"/>
              </a:ext>
            </a:extLst>
          </p:cNvPr>
          <p:cNvSpPr txBox="1"/>
          <p:nvPr/>
        </p:nvSpPr>
        <p:spPr>
          <a:xfrm>
            <a:off x="6831549" y="3508288"/>
            <a:ext cx="1961207" cy="1569660"/>
          </a:xfrm>
          <a:prstGeom prst="rect">
            <a:avLst/>
          </a:prstGeom>
          <a:noFill/>
        </p:spPr>
        <p:txBody>
          <a:bodyPr wrap="square" rtlCol="0">
            <a:spAutoFit/>
          </a:bodyPr>
          <a:lstStyle/>
          <a:p>
            <a:r>
              <a:rPr lang="en-US" sz="1600" i="1" dirty="0"/>
              <a:t>Aviation</a:t>
            </a:r>
          </a:p>
          <a:p>
            <a:r>
              <a:rPr lang="en-US" sz="1600" i="1" dirty="0"/>
              <a:t>Agriculture</a:t>
            </a:r>
          </a:p>
          <a:p>
            <a:r>
              <a:rPr lang="en-US" sz="1600" i="1" dirty="0"/>
              <a:t>Urban, health and energy</a:t>
            </a:r>
          </a:p>
          <a:p>
            <a:endParaRPr lang="en-US" sz="1600" i="1" dirty="0"/>
          </a:p>
          <a:p>
            <a:endParaRPr lang="en-US" sz="1600" i="1" dirty="0"/>
          </a:p>
        </p:txBody>
      </p:sp>
      <p:sp>
        <p:nvSpPr>
          <p:cNvPr id="15" name="Rectangle 14"/>
          <p:cNvSpPr/>
          <p:nvPr/>
        </p:nvSpPr>
        <p:spPr>
          <a:xfrm>
            <a:off x="306750" y="1464942"/>
            <a:ext cx="2229199" cy="1785104"/>
          </a:xfrm>
          <a:prstGeom prst="rect">
            <a:avLst/>
          </a:prstGeom>
        </p:spPr>
        <p:txBody>
          <a:bodyPr wrap="square">
            <a:spAutoFit/>
          </a:bodyPr>
          <a:lstStyle/>
          <a:p>
            <a:pPr algn="ctr"/>
            <a:r>
              <a:rPr lang="en-US" sz="2200" b="1" dirty="0">
                <a:solidFill>
                  <a:schemeClr val="tx1"/>
                </a:solidFill>
              </a:rPr>
              <a:t>Commission for Observation,  Infrastructure and Information System</a:t>
            </a:r>
          </a:p>
        </p:txBody>
      </p:sp>
      <p:sp>
        <p:nvSpPr>
          <p:cNvPr id="41" name="Rettangolo 12">
            <a:extLst>
              <a:ext uri="{FF2B5EF4-FFF2-40B4-BE49-F238E27FC236}">
                <a16:creationId xmlns="" xmlns:a16="http://schemas.microsoft.com/office/drawing/2014/main" id="{8144DE6A-A593-4A37-9A19-18E1FB58427C}"/>
              </a:ext>
            </a:extLst>
          </p:cNvPr>
          <p:cNvSpPr/>
          <p:nvPr/>
        </p:nvSpPr>
        <p:spPr>
          <a:xfrm>
            <a:off x="5447811" y="1836194"/>
            <a:ext cx="1414531" cy="36512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 Standing Comm. </a:t>
            </a:r>
            <a:endParaRPr lang="en-US" sz="2000" b="1" dirty="0">
              <a:solidFill>
                <a:schemeClr val="tx1"/>
              </a:solidFill>
            </a:endParaRPr>
          </a:p>
        </p:txBody>
      </p:sp>
      <p:sp>
        <p:nvSpPr>
          <p:cNvPr id="42" name="Rettangolo 12">
            <a:extLst>
              <a:ext uri="{FF2B5EF4-FFF2-40B4-BE49-F238E27FC236}">
                <a16:creationId xmlns="" xmlns:a16="http://schemas.microsoft.com/office/drawing/2014/main" id="{8144DE6A-A593-4A37-9A19-18E1FB58427C}"/>
              </a:ext>
            </a:extLst>
          </p:cNvPr>
          <p:cNvSpPr/>
          <p:nvPr/>
        </p:nvSpPr>
        <p:spPr>
          <a:xfrm>
            <a:off x="2378101" y="1830248"/>
            <a:ext cx="1271499" cy="36512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rPr>
              <a:t>Sub-committees</a:t>
            </a:r>
            <a:endParaRPr lang="en-US" sz="2000" b="1" dirty="0">
              <a:solidFill>
                <a:schemeClr val="tx1"/>
              </a:solidFill>
            </a:endParaRPr>
          </a:p>
        </p:txBody>
      </p:sp>
      <p:sp>
        <p:nvSpPr>
          <p:cNvPr id="9" name="Rettangolo 8">
            <a:extLst>
              <a:ext uri="{FF2B5EF4-FFF2-40B4-BE49-F238E27FC236}">
                <a16:creationId xmlns="" xmlns:a16="http://schemas.microsoft.com/office/drawing/2014/main" id="{463A6AA6-F080-4E18-9813-359ABE545B4F}"/>
              </a:ext>
            </a:extLst>
          </p:cNvPr>
          <p:cNvSpPr/>
          <p:nvPr/>
        </p:nvSpPr>
        <p:spPr>
          <a:xfrm>
            <a:off x="3588769" y="1556792"/>
            <a:ext cx="1951705" cy="902344"/>
          </a:xfrm>
          <a:prstGeom prst="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rPr>
              <a:t>Joint WMO/IOC Committee on Oceanography and Meteorology</a:t>
            </a:r>
          </a:p>
        </p:txBody>
      </p:sp>
      <p:cxnSp>
        <p:nvCxnSpPr>
          <p:cNvPr id="46" name="Straight Arrow Connector 45"/>
          <p:cNvCxnSpPr>
            <a:stCxn id="10" idx="3"/>
          </p:cNvCxnSpPr>
          <p:nvPr/>
        </p:nvCxnSpPr>
        <p:spPr>
          <a:xfrm>
            <a:off x="5540475" y="4158766"/>
            <a:ext cx="1077239"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0" idx="1"/>
          </p:cNvCxnSpPr>
          <p:nvPr/>
        </p:nvCxnSpPr>
        <p:spPr>
          <a:xfrm flipH="1">
            <a:off x="2614779" y="4158766"/>
            <a:ext cx="981365"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49" name="CasellaDiTesto 15">
            <a:extLst>
              <a:ext uri="{FF2B5EF4-FFF2-40B4-BE49-F238E27FC236}">
                <a16:creationId xmlns="" xmlns:a16="http://schemas.microsoft.com/office/drawing/2014/main" id="{B2BFF2AB-7952-452C-B68A-891FC1EC508C}"/>
              </a:ext>
            </a:extLst>
          </p:cNvPr>
          <p:cNvSpPr txBox="1"/>
          <p:nvPr/>
        </p:nvSpPr>
        <p:spPr>
          <a:xfrm>
            <a:off x="5552609" y="4134463"/>
            <a:ext cx="1743969" cy="276999"/>
          </a:xfrm>
          <a:prstGeom prst="rect">
            <a:avLst/>
          </a:prstGeom>
          <a:noFill/>
        </p:spPr>
        <p:txBody>
          <a:bodyPr wrap="square" rtlCol="0">
            <a:spAutoFit/>
          </a:bodyPr>
          <a:lstStyle/>
          <a:p>
            <a:r>
              <a:rPr lang="en-US" sz="1200" i="1" dirty="0"/>
              <a:t>Science to services</a:t>
            </a:r>
          </a:p>
        </p:txBody>
      </p:sp>
      <p:sp>
        <p:nvSpPr>
          <p:cNvPr id="50" name="CasellaDiTesto 15">
            <a:extLst>
              <a:ext uri="{FF2B5EF4-FFF2-40B4-BE49-F238E27FC236}">
                <a16:creationId xmlns="" xmlns:a16="http://schemas.microsoft.com/office/drawing/2014/main" id="{B2BFF2AB-7952-452C-B68A-891FC1EC508C}"/>
              </a:ext>
            </a:extLst>
          </p:cNvPr>
          <p:cNvSpPr txBox="1"/>
          <p:nvPr/>
        </p:nvSpPr>
        <p:spPr>
          <a:xfrm>
            <a:off x="2428544" y="4134292"/>
            <a:ext cx="1743969" cy="276999"/>
          </a:xfrm>
          <a:prstGeom prst="rect">
            <a:avLst/>
          </a:prstGeom>
          <a:noFill/>
        </p:spPr>
        <p:txBody>
          <a:bodyPr wrap="square" rtlCol="0">
            <a:spAutoFit/>
          </a:bodyPr>
          <a:lstStyle/>
          <a:p>
            <a:r>
              <a:rPr lang="en-US" sz="1200" i="1" dirty="0"/>
              <a:t>Research to operations</a:t>
            </a:r>
          </a:p>
        </p:txBody>
      </p:sp>
      <p:sp>
        <p:nvSpPr>
          <p:cNvPr id="51" name="TextBox 50"/>
          <p:cNvSpPr txBox="1"/>
          <p:nvPr/>
        </p:nvSpPr>
        <p:spPr>
          <a:xfrm rot="16200000">
            <a:off x="-2062050" y="2269495"/>
            <a:ext cx="4495369" cy="369332"/>
          </a:xfrm>
          <a:prstGeom prst="rect">
            <a:avLst/>
          </a:prstGeom>
          <a:noFill/>
        </p:spPr>
        <p:txBody>
          <a:bodyPr wrap="square" rtlCol="0">
            <a:spAutoFit/>
          </a:bodyPr>
          <a:lstStyle/>
          <a:p>
            <a:pPr algn="ctr"/>
            <a:r>
              <a:rPr lang="en-US" sz="1600" b="1" dirty="0"/>
              <a:t>Mostly</a:t>
            </a:r>
            <a:r>
              <a:rPr lang="en-US" b="1" dirty="0"/>
              <a:t> normative work</a:t>
            </a:r>
          </a:p>
        </p:txBody>
      </p:sp>
      <p:sp>
        <p:nvSpPr>
          <p:cNvPr id="52" name="TextBox 51"/>
          <p:cNvSpPr txBox="1"/>
          <p:nvPr/>
        </p:nvSpPr>
        <p:spPr>
          <a:xfrm rot="16200000">
            <a:off x="6729738" y="2253627"/>
            <a:ext cx="4495369" cy="369332"/>
          </a:xfrm>
          <a:prstGeom prst="rect">
            <a:avLst/>
          </a:prstGeom>
          <a:noFill/>
        </p:spPr>
        <p:txBody>
          <a:bodyPr wrap="square" rtlCol="0">
            <a:spAutoFit/>
          </a:bodyPr>
          <a:lstStyle/>
          <a:p>
            <a:pPr algn="ctr"/>
            <a:r>
              <a:rPr lang="en-US" b="1" dirty="0"/>
              <a:t>Mostly normative work</a:t>
            </a:r>
          </a:p>
        </p:txBody>
      </p:sp>
      <p:sp>
        <p:nvSpPr>
          <p:cNvPr id="6" name="CasellaDiTesto 5">
            <a:extLst>
              <a:ext uri="{FF2B5EF4-FFF2-40B4-BE49-F238E27FC236}">
                <a16:creationId xmlns="" xmlns:a16="http://schemas.microsoft.com/office/drawing/2014/main" id="{A10097EF-799D-415D-B51D-9A742FC40671}"/>
              </a:ext>
            </a:extLst>
          </p:cNvPr>
          <p:cNvSpPr txBox="1"/>
          <p:nvPr/>
        </p:nvSpPr>
        <p:spPr>
          <a:xfrm>
            <a:off x="3347864" y="299890"/>
            <a:ext cx="2448272" cy="1077218"/>
          </a:xfrm>
          <a:prstGeom prst="rect">
            <a:avLst/>
          </a:prstGeom>
          <a:noFill/>
        </p:spPr>
        <p:txBody>
          <a:bodyPr wrap="square" rtlCol="0">
            <a:spAutoFit/>
          </a:bodyPr>
          <a:lstStyle/>
          <a:p>
            <a:pPr algn="ctr"/>
            <a:r>
              <a:rPr lang="en-US" sz="3200" b="1" dirty="0"/>
              <a:t>Technical commissions </a:t>
            </a:r>
          </a:p>
        </p:txBody>
      </p:sp>
    </p:spTree>
    <p:extLst>
      <p:ext uri="{BB962C8B-B14F-4D97-AF65-F5344CB8AC3E}">
        <p14:creationId xmlns:p14="http://schemas.microsoft.com/office/powerpoint/2010/main" val="3964974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owchart: Alternate Process 25"/>
          <p:cNvSpPr/>
          <p:nvPr/>
        </p:nvSpPr>
        <p:spPr>
          <a:xfrm>
            <a:off x="1257664" y="1781694"/>
            <a:ext cx="3169336" cy="3663530"/>
          </a:xfrm>
          <a:prstGeom prst="flowChartAlternateProcess">
            <a:avLst/>
          </a:prstGeom>
          <a:solidFill>
            <a:schemeClr val="tx2">
              <a:lumMod val="60000"/>
              <a:lumOff val="40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dirty="0"/>
              <a:t>REGIONAL</a:t>
            </a:r>
          </a:p>
          <a:p>
            <a:r>
              <a:rPr lang="en-US" sz="2600" b="1" dirty="0"/>
              <a:t>ASSOCIATIONS</a:t>
            </a:r>
          </a:p>
        </p:txBody>
      </p:sp>
      <p:sp>
        <p:nvSpPr>
          <p:cNvPr id="3" name="Flowchart: Alternate Process 2"/>
          <p:cNvSpPr/>
          <p:nvPr/>
        </p:nvSpPr>
        <p:spPr>
          <a:xfrm>
            <a:off x="4787040" y="1772816"/>
            <a:ext cx="3169336" cy="3663530"/>
          </a:xfrm>
          <a:prstGeom prst="flowChartAlternateProcess">
            <a:avLst/>
          </a:prstGeom>
          <a:solidFill>
            <a:schemeClr val="accent3">
              <a:lumMod val="7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600" b="1" dirty="0"/>
              <a:t>TECHNICAL</a:t>
            </a:r>
            <a:br>
              <a:rPr lang="en-US" sz="2600" b="1" dirty="0"/>
            </a:br>
            <a:r>
              <a:rPr lang="en-US" sz="2600" b="1" dirty="0"/>
              <a:t>COMMISSIONS</a:t>
            </a:r>
          </a:p>
        </p:txBody>
      </p:sp>
      <p:sp>
        <p:nvSpPr>
          <p:cNvPr id="4" name="Title 3"/>
          <p:cNvSpPr>
            <a:spLocks noGrp="1"/>
          </p:cNvSpPr>
          <p:nvPr>
            <p:ph type="title"/>
          </p:nvPr>
        </p:nvSpPr>
        <p:spPr>
          <a:xfrm>
            <a:off x="0" y="17990"/>
            <a:ext cx="9144000" cy="818722"/>
          </a:xfrm>
        </p:spPr>
        <p:txBody>
          <a:bodyPr>
            <a:normAutofit/>
          </a:bodyPr>
          <a:lstStyle/>
          <a:p>
            <a:r>
              <a:rPr lang="en-GB" sz="3200" b="1" noProof="0" dirty="0" smtClean="0"/>
              <a:t>Better engagement of RAs &amp; Regional experts</a:t>
            </a:r>
            <a:endParaRPr lang="en-GB" sz="3200" b="1" noProof="0" dirty="0"/>
          </a:p>
        </p:txBody>
      </p:sp>
      <p:sp>
        <p:nvSpPr>
          <p:cNvPr id="13" name="Right Arrow 12"/>
          <p:cNvSpPr/>
          <p:nvPr/>
        </p:nvSpPr>
        <p:spPr>
          <a:xfrm>
            <a:off x="3596443" y="3587350"/>
            <a:ext cx="2100312" cy="1152128"/>
          </a:xfrm>
          <a:prstGeom prst="rightArrow">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rPr>
              <a:t>National/regional experts</a:t>
            </a:r>
          </a:p>
        </p:txBody>
      </p:sp>
      <p:sp>
        <p:nvSpPr>
          <p:cNvPr id="20" name="TextBox 19"/>
          <p:cNvSpPr txBox="1"/>
          <p:nvPr/>
        </p:nvSpPr>
        <p:spPr>
          <a:xfrm>
            <a:off x="3418888" y="801200"/>
            <a:ext cx="2232248" cy="461665"/>
          </a:xfrm>
          <a:prstGeom prst="rect">
            <a:avLst/>
          </a:prstGeom>
          <a:noFill/>
        </p:spPr>
        <p:txBody>
          <a:bodyPr wrap="square" rtlCol="0">
            <a:spAutoFit/>
          </a:bodyPr>
          <a:lstStyle/>
          <a:p>
            <a:pPr algn="ctr"/>
            <a:r>
              <a:rPr lang="en-US" sz="2400" b="1" dirty="0">
                <a:solidFill>
                  <a:schemeClr val="accent2">
                    <a:lumMod val="75000"/>
                  </a:schemeClr>
                </a:solidFill>
              </a:rPr>
              <a:t>Congress / EC</a:t>
            </a:r>
          </a:p>
        </p:txBody>
      </p:sp>
      <p:sp>
        <p:nvSpPr>
          <p:cNvPr id="21" name="TextBox 20"/>
          <p:cNvSpPr txBox="1"/>
          <p:nvPr/>
        </p:nvSpPr>
        <p:spPr>
          <a:xfrm>
            <a:off x="3419872" y="5919663"/>
            <a:ext cx="2232248" cy="830997"/>
          </a:xfrm>
          <a:prstGeom prst="rect">
            <a:avLst/>
          </a:prstGeom>
          <a:noFill/>
        </p:spPr>
        <p:txBody>
          <a:bodyPr wrap="square" rtlCol="0">
            <a:spAutoFit/>
          </a:bodyPr>
          <a:lstStyle/>
          <a:p>
            <a:pPr algn="ctr"/>
            <a:r>
              <a:rPr lang="en-US" sz="2400" b="1" dirty="0"/>
              <a:t>Implementation Process</a:t>
            </a:r>
          </a:p>
        </p:txBody>
      </p:sp>
      <p:sp>
        <p:nvSpPr>
          <p:cNvPr id="22" name="Rectangle 21"/>
          <p:cNvSpPr/>
          <p:nvPr/>
        </p:nvSpPr>
        <p:spPr>
          <a:xfrm rot="5400000">
            <a:off x="3303228" y="1043611"/>
            <a:ext cx="5472606" cy="5167315"/>
          </a:xfrm>
          <a:prstGeom prst="rect">
            <a:avLst/>
          </a:prstGeom>
          <a:noFill/>
        </p:spPr>
        <p:txBody>
          <a:bodyPr wrap="none" lIns="91440" tIns="45720" rIns="91440" bIns="45720">
            <a:prstTxWarp prst="textArchUp">
              <a:avLst/>
            </a:prstTxWarp>
            <a:spAutoFit/>
          </a:bodyPr>
          <a:lstStyle/>
          <a:p>
            <a:pPr algn="ctr"/>
            <a:r>
              <a:rPr lang="en-US" sz="2800" b="1" cap="none" spc="0" dirty="0">
                <a:ln w="10541" cmpd="sng">
                  <a:noFill/>
                  <a:prstDash val="solid"/>
                </a:ln>
                <a:solidFill>
                  <a:srgbClr val="92D050"/>
                </a:solidFill>
                <a:effectLst/>
              </a:rPr>
              <a:t>Scientific and technical communities</a:t>
            </a:r>
          </a:p>
        </p:txBody>
      </p:sp>
      <p:sp>
        <p:nvSpPr>
          <p:cNvPr id="23" name="Rectangle 22"/>
          <p:cNvSpPr/>
          <p:nvPr/>
        </p:nvSpPr>
        <p:spPr>
          <a:xfrm rot="16200000">
            <a:off x="359286" y="1119064"/>
            <a:ext cx="5472606" cy="4859553"/>
          </a:xfrm>
          <a:prstGeom prst="rect">
            <a:avLst/>
          </a:prstGeom>
          <a:noFill/>
        </p:spPr>
        <p:txBody>
          <a:bodyPr wrap="none" lIns="91440" tIns="45720" rIns="91440" bIns="45720">
            <a:prstTxWarp prst="textArchUp">
              <a:avLst/>
            </a:prstTxWarp>
            <a:spAutoFit/>
          </a:bodyPr>
          <a:lstStyle/>
          <a:p>
            <a:pPr algn="ctr"/>
            <a:r>
              <a:rPr lang="en-US" sz="2800" b="1" cap="none" spc="0" dirty="0">
                <a:ln w="10541" cmpd="sng">
                  <a:noFill/>
                  <a:prstDash val="solid"/>
                </a:ln>
                <a:solidFill>
                  <a:schemeClr val="tx2">
                    <a:lumMod val="60000"/>
                    <a:lumOff val="40000"/>
                  </a:schemeClr>
                </a:solidFill>
                <a:effectLst/>
              </a:rPr>
              <a:t>Political and economic regional groups</a:t>
            </a:r>
          </a:p>
        </p:txBody>
      </p:sp>
      <p:sp>
        <p:nvSpPr>
          <p:cNvPr id="2" name="Left Arrow 1"/>
          <p:cNvSpPr/>
          <p:nvPr/>
        </p:nvSpPr>
        <p:spPr>
          <a:xfrm>
            <a:off x="3373269" y="4572250"/>
            <a:ext cx="2278852" cy="1088998"/>
          </a:xfrm>
          <a:prstGeom prst="left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r>
              <a:rPr lang="en-US" sz="1400" b="1" dirty="0"/>
              <a:t>Expertise, assistance, efficiency, innovation</a:t>
            </a:r>
          </a:p>
        </p:txBody>
      </p:sp>
      <p:sp>
        <p:nvSpPr>
          <p:cNvPr id="25" name="Left Arrow 24"/>
          <p:cNvSpPr/>
          <p:nvPr/>
        </p:nvSpPr>
        <p:spPr>
          <a:xfrm>
            <a:off x="3432574" y="2651246"/>
            <a:ext cx="2278852" cy="1088998"/>
          </a:xfrm>
          <a:prstGeom prst="left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r>
              <a:rPr lang="en-US" sz="1400" b="1" dirty="0"/>
              <a:t>Tech solutions</a:t>
            </a:r>
            <a:br>
              <a:rPr lang="en-US" sz="1400" b="1" dirty="0"/>
            </a:br>
            <a:r>
              <a:rPr lang="en-US" sz="1400" b="1" dirty="0"/>
              <a:t>Standards, guidance</a:t>
            </a:r>
          </a:p>
        </p:txBody>
      </p:sp>
      <p:sp>
        <p:nvSpPr>
          <p:cNvPr id="27" name="Right Arrow 26"/>
          <p:cNvSpPr/>
          <p:nvPr/>
        </p:nvSpPr>
        <p:spPr>
          <a:xfrm>
            <a:off x="3640921" y="1643134"/>
            <a:ext cx="2100312" cy="1152128"/>
          </a:xfrm>
          <a:prstGeom prst="rightArrow">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r>
              <a:rPr lang="en-US" sz="1400" b="1" dirty="0">
                <a:solidFill>
                  <a:schemeClr val="bg1"/>
                </a:solidFill>
              </a:rPr>
              <a:t>Regional </a:t>
            </a:r>
            <a:r>
              <a:rPr lang="en-US" sz="1400" b="1" dirty="0" err="1">
                <a:solidFill>
                  <a:schemeClr val="bg1"/>
                </a:solidFill>
              </a:rPr>
              <a:t>reqs</a:t>
            </a:r>
            <a:r>
              <a:rPr lang="en-US" sz="1400" b="1" dirty="0">
                <a:solidFill>
                  <a:schemeClr val="bg1"/>
                </a:solidFill>
              </a:rPr>
              <a:t>, needs and priorities</a:t>
            </a:r>
          </a:p>
        </p:txBody>
      </p:sp>
      <p:sp>
        <p:nvSpPr>
          <p:cNvPr id="5" name="Slide Number Placeholder 4"/>
          <p:cNvSpPr>
            <a:spLocks noGrp="1"/>
          </p:cNvSpPr>
          <p:nvPr>
            <p:ph type="sldNum" sz="quarter" idx="12"/>
          </p:nvPr>
        </p:nvSpPr>
        <p:spPr/>
        <p:txBody>
          <a:bodyPr/>
          <a:lstStyle/>
          <a:p>
            <a:fld id="{9259AF2F-52C6-9B46-B8B2-0579234AE62E}" type="slidenum">
              <a:rPr lang="en-US" smtClean="0"/>
              <a:t>11</a:t>
            </a:fld>
            <a:endParaRPr lang="en-US"/>
          </a:p>
        </p:txBody>
      </p:sp>
    </p:spTree>
    <p:extLst>
      <p:ext uri="{BB962C8B-B14F-4D97-AF65-F5344CB8AC3E}">
        <p14:creationId xmlns:p14="http://schemas.microsoft.com/office/powerpoint/2010/main" val="13598952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82" y="11919"/>
            <a:ext cx="8830102" cy="1143000"/>
          </a:xfrm>
        </p:spPr>
        <p:txBody>
          <a:bodyPr>
            <a:normAutofit fontScale="90000"/>
          </a:bodyPr>
          <a:lstStyle/>
          <a:p>
            <a:r>
              <a:rPr lang="en-GB" noProof="0" dirty="0" smtClean="0"/>
              <a:t>Value Chain &amp; WMO Basic Infrastructure</a:t>
            </a:r>
            <a:endParaRPr lang="en-GB" noProof="0" dirty="0"/>
          </a:p>
        </p:txBody>
      </p:sp>
      <p:sp>
        <p:nvSpPr>
          <p:cNvPr id="3" name="Content Placeholder 2"/>
          <p:cNvSpPr>
            <a:spLocks noGrp="1"/>
          </p:cNvSpPr>
          <p:nvPr>
            <p:ph idx="1"/>
          </p:nvPr>
        </p:nvSpPr>
        <p:spPr/>
        <p:txBody>
          <a:bodyPr>
            <a:normAutofit fontScale="92500" lnSpcReduction="20000"/>
          </a:bodyPr>
          <a:lstStyle/>
          <a:p>
            <a:r>
              <a:rPr lang="en-GB" noProof="0" dirty="0" smtClean="0"/>
              <a:t>Observations</a:t>
            </a:r>
          </a:p>
          <a:p>
            <a:pPr lvl="1"/>
            <a:r>
              <a:rPr lang="en-GB" noProof="0" dirty="0" smtClean="0">
                <a:solidFill>
                  <a:schemeClr val="accent6">
                    <a:lumMod val="75000"/>
                  </a:schemeClr>
                </a:solidFill>
              </a:rPr>
              <a:t>WMO Integrated Global Observing System (WIGOS)</a:t>
            </a:r>
          </a:p>
          <a:p>
            <a:r>
              <a:rPr lang="en-GB" noProof="0" dirty="0" smtClean="0"/>
              <a:t>Information exchange and data dissemination, </a:t>
            </a:r>
          </a:p>
          <a:p>
            <a:pPr lvl="1"/>
            <a:r>
              <a:rPr lang="en-GB" noProof="0" dirty="0" smtClean="0">
                <a:solidFill>
                  <a:schemeClr val="accent6">
                    <a:lumMod val="75000"/>
                  </a:schemeClr>
                </a:solidFill>
              </a:rPr>
              <a:t>WMO Information System (WIS)</a:t>
            </a:r>
          </a:p>
          <a:p>
            <a:r>
              <a:rPr lang="en-GB" noProof="0" dirty="0" smtClean="0"/>
              <a:t>Data processing</a:t>
            </a:r>
          </a:p>
          <a:p>
            <a:pPr lvl="1"/>
            <a:r>
              <a:rPr lang="en-GB" noProof="0" dirty="0" smtClean="0">
                <a:solidFill>
                  <a:schemeClr val="accent6">
                    <a:lumMod val="75000"/>
                  </a:schemeClr>
                </a:solidFill>
              </a:rPr>
              <a:t>Global Data Processing and forecasting System (GDPFS)</a:t>
            </a:r>
          </a:p>
          <a:p>
            <a:r>
              <a:rPr lang="en-GB" noProof="0" dirty="0" smtClean="0"/>
              <a:t>Service delivery</a:t>
            </a:r>
          </a:p>
          <a:p>
            <a:pPr lvl="1"/>
            <a:r>
              <a:rPr lang="en-GB" noProof="0" dirty="0" smtClean="0"/>
              <a:t>Weather Services, Marine Services, Climate Services, Aviation Services, Global Multi-Hazard Alarm System (GMAS) …</a:t>
            </a:r>
          </a:p>
          <a:p>
            <a:pPr lvl="1"/>
            <a:endParaRPr lang="en-GB" noProof="0" dirty="0" smtClean="0"/>
          </a:p>
        </p:txBody>
      </p:sp>
      <p:sp>
        <p:nvSpPr>
          <p:cNvPr id="4" name="Slide Number Placeholder 3"/>
          <p:cNvSpPr>
            <a:spLocks noGrp="1"/>
          </p:cNvSpPr>
          <p:nvPr>
            <p:ph type="sldNum" sz="quarter" idx="12"/>
          </p:nvPr>
        </p:nvSpPr>
        <p:spPr/>
        <p:txBody>
          <a:bodyPr/>
          <a:lstStyle/>
          <a:p>
            <a:fld id="{9259AF2F-52C6-9B46-B8B2-0579234AE62E}" type="slidenum">
              <a:rPr lang="en-US" smtClean="0"/>
              <a:t>12</a:t>
            </a:fld>
            <a:endParaRPr lang="en-US"/>
          </a:p>
        </p:txBody>
      </p:sp>
    </p:spTree>
    <p:extLst>
      <p:ext uri="{BB962C8B-B14F-4D97-AF65-F5344CB8AC3E}">
        <p14:creationId xmlns:p14="http://schemas.microsoft.com/office/powerpoint/2010/main" val="5124758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779" y="3111702"/>
            <a:ext cx="1580597" cy="224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8978"/>
            <a:ext cx="5192973" cy="667058"/>
          </a:xfrm>
        </p:spPr>
        <p:txBody>
          <a:bodyPr>
            <a:normAutofit fontScale="90000"/>
          </a:bodyPr>
          <a:lstStyle/>
          <a:p>
            <a:r>
              <a:rPr lang="en-GB" noProof="0" dirty="0" smtClean="0"/>
              <a:t>WIGOS</a:t>
            </a:r>
            <a:endParaRPr lang="en-GB" noProof="0" dirty="0"/>
          </a:p>
        </p:txBody>
      </p:sp>
      <p:sp>
        <p:nvSpPr>
          <p:cNvPr id="3" name="Content Placeholder 2"/>
          <p:cNvSpPr>
            <a:spLocks noGrp="1"/>
          </p:cNvSpPr>
          <p:nvPr>
            <p:ph idx="1"/>
          </p:nvPr>
        </p:nvSpPr>
        <p:spPr>
          <a:xfrm>
            <a:off x="334369" y="822278"/>
            <a:ext cx="5315804" cy="5319215"/>
          </a:xfrm>
        </p:spPr>
        <p:txBody>
          <a:bodyPr>
            <a:normAutofit fontScale="70000" lnSpcReduction="20000"/>
          </a:bodyPr>
          <a:lstStyle/>
          <a:p>
            <a:r>
              <a:rPr lang="en-GB" noProof="0" dirty="0" smtClean="0"/>
              <a:t>WMO Component Observing Systems</a:t>
            </a:r>
          </a:p>
          <a:p>
            <a:pPr lvl="1"/>
            <a:r>
              <a:rPr lang="en-GB" noProof="0" dirty="0" smtClean="0">
                <a:hlinkClick r:id="rId4"/>
              </a:rPr>
              <a:t>GOS</a:t>
            </a:r>
            <a:r>
              <a:rPr lang="en-GB" noProof="0" dirty="0" smtClean="0"/>
              <a:t> (weather and climate)</a:t>
            </a:r>
          </a:p>
          <a:p>
            <a:pPr lvl="1"/>
            <a:r>
              <a:rPr lang="en-GB" noProof="0" dirty="0" smtClean="0">
                <a:hlinkClick r:id="rId5"/>
              </a:rPr>
              <a:t>GAW</a:t>
            </a:r>
            <a:r>
              <a:rPr lang="en-GB" noProof="0" dirty="0" smtClean="0"/>
              <a:t> (atmospheric composition)</a:t>
            </a:r>
          </a:p>
          <a:p>
            <a:pPr lvl="1"/>
            <a:r>
              <a:rPr lang="en-GB" noProof="0" dirty="0" smtClean="0">
                <a:hlinkClick r:id="rId6"/>
              </a:rPr>
              <a:t>GCW</a:t>
            </a:r>
            <a:r>
              <a:rPr lang="en-GB" noProof="0" dirty="0" smtClean="0"/>
              <a:t> (cryosphere)</a:t>
            </a:r>
          </a:p>
          <a:p>
            <a:pPr lvl="1"/>
            <a:r>
              <a:rPr lang="en-GB" noProof="0" dirty="0" smtClean="0">
                <a:hlinkClick r:id="rId7"/>
              </a:rPr>
              <a:t>WHOS</a:t>
            </a:r>
            <a:r>
              <a:rPr lang="en-GB" noProof="0" dirty="0" smtClean="0"/>
              <a:t> (hydrology)</a:t>
            </a:r>
          </a:p>
          <a:p>
            <a:r>
              <a:rPr lang="en-GB" noProof="0" dirty="0" smtClean="0"/>
              <a:t>WMO Contribution to co-sponsored observing systems</a:t>
            </a:r>
          </a:p>
          <a:p>
            <a:pPr lvl="1"/>
            <a:r>
              <a:rPr lang="en-GB" noProof="0" dirty="0" smtClean="0">
                <a:hlinkClick r:id="rId8"/>
              </a:rPr>
              <a:t>GOOS</a:t>
            </a:r>
            <a:r>
              <a:rPr lang="en-GB" noProof="0" dirty="0" smtClean="0"/>
              <a:t>, </a:t>
            </a:r>
            <a:r>
              <a:rPr lang="en-GB" noProof="0" dirty="0" smtClean="0">
                <a:hlinkClick r:id="rId9"/>
              </a:rPr>
              <a:t>GCOS</a:t>
            </a:r>
            <a:endParaRPr lang="en-GB" noProof="0" dirty="0" smtClean="0"/>
          </a:p>
          <a:p>
            <a:r>
              <a:rPr lang="en-GB" noProof="0" dirty="0" smtClean="0"/>
              <a:t>Technical Regulations and Guidance material (WMO No. </a:t>
            </a:r>
            <a:r>
              <a:rPr lang="en-GB" noProof="0" dirty="0" smtClean="0">
                <a:hlinkClick r:id="rId10"/>
              </a:rPr>
              <a:t>1160</a:t>
            </a:r>
            <a:r>
              <a:rPr lang="en-GB" noProof="0" dirty="0" smtClean="0"/>
              <a:t>, </a:t>
            </a:r>
            <a:r>
              <a:rPr lang="en-GB" noProof="0" dirty="0" smtClean="0">
                <a:hlinkClick r:id="rId2"/>
              </a:rPr>
              <a:t>1165</a:t>
            </a:r>
            <a:r>
              <a:rPr lang="en-GB" noProof="0" dirty="0" smtClean="0"/>
              <a:t>)</a:t>
            </a:r>
          </a:p>
          <a:p>
            <a:r>
              <a:rPr lang="en-GB" noProof="0" dirty="0" smtClean="0"/>
              <a:t>Establishing a network of Regional WIGOS Centres</a:t>
            </a:r>
          </a:p>
          <a:p>
            <a:r>
              <a:rPr lang="en-GB" noProof="0" dirty="0" smtClean="0"/>
              <a:t>WIGOS Tools</a:t>
            </a:r>
          </a:p>
          <a:p>
            <a:pPr lvl="1"/>
            <a:r>
              <a:rPr lang="en-GB" noProof="0" dirty="0" smtClean="0">
                <a:hlinkClick r:id="rId11"/>
              </a:rPr>
              <a:t>OSCAR</a:t>
            </a:r>
            <a:r>
              <a:rPr lang="en-GB" noProof="0" dirty="0" smtClean="0"/>
              <a:t> (requirements and observing capabilities)</a:t>
            </a:r>
          </a:p>
          <a:p>
            <a:pPr lvl="1"/>
            <a:r>
              <a:rPr lang="en-GB" noProof="0" dirty="0" smtClean="0"/>
              <a:t>WIGOS Data Quality Monitoring System</a:t>
            </a:r>
          </a:p>
          <a:p>
            <a:r>
              <a:rPr lang="en-GB" noProof="0" dirty="0" smtClean="0"/>
              <a:t>Rolling Review of Requirements (</a:t>
            </a:r>
            <a:r>
              <a:rPr lang="en-GB" noProof="0" dirty="0" smtClean="0">
                <a:hlinkClick r:id="rId12"/>
              </a:rPr>
              <a:t>RRR</a:t>
            </a:r>
            <a:r>
              <a:rPr lang="en-GB" noProof="0" dirty="0" smtClean="0"/>
              <a:t>)</a:t>
            </a:r>
          </a:p>
          <a:p>
            <a:endParaRPr lang="en-GB" noProof="0" dirty="0"/>
          </a:p>
        </p:txBody>
      </p:sp>
      <p:pic>
        <p:nvPicPr>
          <p:cNvPr id="3074" name="Picture 2">
            <a:hlinkClick r:id="rId10"/>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53944" y="2719183"/>
            <a:ext cx="1629746" cy="229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6226289" y="65582"/>
            <a:ext cx="2847706" cy="216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9259AF2F-52C6-9B46-B8B2-0579234AE62E}" type="slidenum">
              <a:rPr lang="en-US" smtClean="0"/>
              <a:t>13</a:t>
            </a:fld>
            <a:endParaRPr lang="en-US"/>
          </a:p>
        </p:txBody>
      </p:sp>
    </p:spTree>
    <p:extLst>
      <p:ext uri="{BB962C8B-B14F-4D97-AF65-F5344CB8AC3E}">
        <p14:creationId xmlns:p14="http://schemas.microsoft.com/office/powerpoint/2010/main" val="16791332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p:nvPr/>
        </p:nvSpPr>
        <p:spPr>
          <a:xfrm>
            <a:off x="228600" y="1313180"/>
            <a:ext cx="1524000" cy="4216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defRPr sz="1800">
                <a:solidFill>
                  <a:srgbClr val="FFFFFF"/>
                </a:solidFill>
                <a:latin typeface="Arial Black"/>
                <a:ea typeface="Arial Black"/>
                <a:cs typeface="Arial Black"/>
                <a:sym typeface="Arial Black"/>
              </a:defRPr>
            </a:lvl1pPr>
          </a:lstStyle>
          <a:p>
            <a:r>
              <a:rPr dirty="0"/>
              <a:t>WMO</a:t>
            </a:r>
          </a:p>
        </p:txBody>
      </p:sp>
      <p:sp>
        <p:nvSpPr>
          <p:cNvPr id="315" name="Shape 315"/>
          <p:cNvSpPr>
            <a:spLocks noGrp="1"/>
          </p:cNvSpPr>
          <p:nvPr>
            <p:ph type="body" idx="4294967295"/>
          </p:nvPr>
        </p:nvSpPr>
        <p:spPr>
          <a:xfrm>
            <a:off x="250824" y="955344"/>
            <a:ext cx="8713790" cy="5233487"/>
          </a:xfrm>
          <a:prstGeom prst="rect">
            <a:avLst/>
          </a:prstGeom>
        </p:spPr>
        <p:txBody>
          <a:bodyPr>
            <a:normAutofit fontScale="92500" lnSpcReduction="20000"/>
          </a:bodyPr>
          <a:lstStyle/>
          <a:p>
            <a:pPr marL="0" indent="0">
              <a:lnSpc>
                <a:spcPct val="120000"/>
              </a:lnSpc>
              <a:spcBef>
                <a:spcPts val="600"/>
              </a:spcBef>
              <a:buSzPct val="130000"/>
              <a:buNone/>
              <a:defRPr sz="2300">
                <a:solidFill>
                  <a:srgbClr val="000066"/>
                </a:solidFill>
                <a:latin typeface="Arial Narrow"/>
                <a:ea typeface="Arial Narrow"/>
                <a:cs typeface="Arial Narrow"/>
                <a:sym typeface="Arial Narrow"/>
              </a:defRPr>
            </a:pPr>
            <a:r>
              <a:rPr lang="en-GB" b="1" noProof="0" dirty="0" smtClean="0">
                <a:latin typeface="Arial" panose="020B0604020202020204" pitchFamily="34" charset="0"/>
                <a:cs typeface="Arial" panose="020B0604020202020204" pitchFamily="34" charset="0"/>
              </a:rPr>
              <a:t>Main functions:</a:t>
            </a:r>
          </a:p>
          <a:p>
            <a:pPr marL="609600" indent="-342900">
              <a:lnSpc>
                <a:spcPct val="120000"/>
              </a:lnSpc>
              <a:spcBef>
                <a:spcPts val="600"/>
              </a:spcBef>
              <a:buSzPct val="80000"/>
              <a:buFont typeface="Arial" panose="020B0604020202020204" pitchFamily="34" charset="0"/>
              <a:buChar char="•"/>
              <a:tabLst>
                <a:tab pos="533400" algn="l"/>
              </a:tabLst>
              <a:defRPr sz="2300">
                <a:solidFill>
                  <a:srgbClr val="000066"/>
                </a:solidFill>
                <a:latin typeface="Arial Narrow"/>
                <a:ea typeface="Arial Narrow"/>
                <a:cs typeface="Arial Narrow"/>
                <a:sym typeface="Arial Narrow"/>
              </a:defRPr>
            </a:pPr>
            <a:r>
              <a:rPr lang="en-GB" noProof="0" dirty="0" smtClean="0">
                <a:latin typeface="Arial" panose="020B0604020202020204" pitchFamily="34" charset="0"/>
                <a:cs typeface="Arial" panose="020B0604020202020204" pitchFamily="34" charset="0"/>
              </a:rPr>
              <a:t>Coordination between Members and WMO bodies</a:t>
            </a:r>
          </a:p>
          <a:p>
            <a:pPr marL="609600" indent="-342900">
              <a:lnSpc>
                <a:spcPct val="120000"/>
              </a:lnSpc>
              <a:spcBef>
                <a:spcPts val="600"/>
              </a:spcBef>
              <a:buSzPct val="80000"/>
              <a:buFont typeface="Arial" panose="020B0604020202020204" pitchFamily="34" charset="0"/>
              <a:buChar char="•"/>
              <a:tabLst>
                <a:tab pos="533400" algn="l"/>
              </a:tabLst>
              <a:defRPr sz="2300">
                <a:solidFill>
                  <a:srgbClr val="000066"/>
                </a:solidFill>
                <a:latin typeface="Arial Narrow"/>
                <a:ea typeface="Arial Narrow"/>
                <a:cs typeface="Arial Narrow"/>
                <a:sym typeface="Arial Narrow"/>
              </a:defRPr>
            </a:pPr>
            <a:r>
              <a:rPr lang="en-GB" noProof="0" dirty="0" smtClean="0">
                <a:latin typeface="Arial" panose="020B0604020202020204" pitchFamily="34" charset="0"/>
                <a:cs typeface="Arial" panose="020B0604020202020204" pitchFamily="34" charset="0"/>
              </a:rPr>
              <a:t>Improved communication through </a:t>
            </a:r>
            <a:r>
              <a:rPr lang="en-GB" i="1" noProof="0" dirty="0" smtClean="0">
                <a:latin typeface="Arial" panose="020B0604020202020204" pitchFamily="34" charset="0"/>
                <a:cs typeface="Arial" panose="020B0604020202020204" pitchFamily="34" charset="0"/>
              </a:rPr>
              <a:t>provision</a:t>
            </a:r>
            <a:r>
              <a:rPr lang="en-GB" noProof="0" dirty="0" smtClean="0">
                <a:latin typeface="Arial" panose="020B0604020202020204" pitchFamily="34" charset="0"/>
                <a:cs typeface="Arial" panose="020B0604020202020204" pitchFamily="34" charset="0"/>
              </a:rPr>
              <a:t> of contact points</a:t>
            </a:r>
          </a:p>
          <a:p>
            <a:pPr marL="609600" indent="-342900">
              <a:lnSpc>
                <a:spcPct val="120000"/>
              </a:lnSpc>
              <a:spcBef>
                <a:spcPts val="600"/>
              </a:spcBef>
              <a:buSzPct val="80000"/>
              <a:buFont typeface="Arial" panose="020B0604020202020204" pitchFamily="34" charset="0"/>
              <a:buChar char="•"/>
              <a:tabLst>
                <a:tab pos="533400" algn="l"/>
              </a:tabLst>
              <a:defRPr sz="2300">
                <a:solidFill>
                  <a:srgbClr val="000066"/>
                </a:solidFill>
                <a:latin typeface="Arial Narrow"/>
                <a:ea typeface="Arial Narrow"/>
                <a:cs typeface="Arial Narrow"/>
                <a:sym typeface="Arial Narrow"/>
              </a:defRPr>
            </a:pPr>
            <a:r>
              <a:rPr lang="en-GB" noProof="0" dirty="0" smtClean="0">
                <a:latin typeface="Arial" panose="020B0604020202020204" pitchFamily="34" charset="0"/>
                <a:cs typeface="Arial" panose="020B0604020202020204" pitchFamily="34" charset="0"/>
              </a:rPr>
              <a:t>Education and training concerning WIGOS implementation</a:t>
            </a:r>
          </a:p>
          <a:p>
            <a:pPr marL="609600" indent="-342900">
              <a:lnSpc>
                <a:spcPct val="120000"/>
              </a:lnSpc>
              <a:spcBef>
                <a:spcPts val="600"/>
              </a:spcBef>
              <a:buSzPct val="80000"/>
              <a:buFont typeface="Arial" panose="020B0604020202020204" pitchFamily="34" charset="0"/>
              <a:buChar char="•"/>
              <a:tabLst>
                <a:tab pos="533400" algn="l"/>
              </a:tabLst>
              <a:defRPr sz="2300">
                <a:solidFill>
                  <a:srgbClr val="000066"/>
                </a:solidFill>
                <a:latin typeface="Arial Narrow"/>
                <a:ea typeface="Arial Narrow"/>
                <a:cs typeface="Arial Narrow"/>
                <a:sym typeface="Arial Narrow"/>
              </a:defRPr>
            </a:pPr>
            <a:r>
              <a:rPr lang="en-GB" noProof="0" dirty="0" smtClean="0">
                <a:latin typeface="Arial" panose="020B0604020202020204" pitchFamily="34" charset="0"/>
                <a:cs typeface="Arial" panose="020B0604020202020204" pitchFamily="34" charset="0"/>
              </a:rPr>
              <a:t>Technical support</a:t>
            </a:r>
          </a:p>
          <a:p>
            <a:pPr marL="1076325" indent="-447675">
              <a:lnSpc>
                <a:spcPct val="120000"/>
              </a:lnSpc>
              <a:spcBef>
                <a:spcPts val="600"/>
              </a:spcBef>
              <a:buSzPct val="90000"/>
              <a:buFont typeface="Tw Cen MT Condensed Extra Bold" panose="020B0803020202020204" pitchFamily="34" charset="0"/>
              <a:buChar char="–"/>
              <a:defRPr sz="2300" u="sng">
                <a:solidFill>
                  <a:srgbClr val="000066"/>
                </a:solidFill>
                <a:latin typeface="Arial Narrow"/>
                <a:ea typeface="Arial Narrow"/>
                <a:cs typeface="Arial Narrow"/>
                <a:sym typeface="Arial Narrow"/>
              </a:defRPr>
            </a:pPr>
            <a:r>
              <a:rPr lang="en-GB" noProof="0" dirty="0" smtClean="0">
                <a:latin typeface="Arial" panose="020B0604020202020204" pitchFamily="34" charset="0"/>
                <a:cs typeface="Arial" panose="020B0604020202020204" pitchFamily="34" charset="0"/>
              </a:rPr>
              <a:t>N</a:t>
            </a:r>
            <a:r>
              <a:rPr lang="en-GB" u="none" noProof="0" dirty="0" smtClean="0">
                <a:latin typeface="Arial" panose="020B0604020202020204" pitchFamily="34" charset="0"/>
                <a:cs typeface="Arial" panose="020B0604020202020204" pitchFamily="34" charset="0"/>
              </a:rPr>
              <a:t>etwork design / management </a:t>
            </a:r>
          </a:p>
          <a:p>
            <a:pPr marL="1076325" indent="-447675">
              <a:lnSpc>
                <a:spcPct val="120000"/>
              </a:lnSpc>
              <a:spcBef>
                <a:spcPts val="600"/>
              </a:spcBef>
              <a:buSzPct val="90000"/>
              <a:buFont typeface="Tw Cen MT Condensed Extra Bold" panose="020B0803020202020204" pitchFamily="34" charset="0"/>
              <a:buChar char="–"/>
              <a:defRPr sz="2300" u="sng">
                <a:solidFill>
                  <a:srgbClr val="000066"/>
                </a:solidFill>
                <a:latin typeface="Arial Narrow"/>
                <a:ea typeface="Arial Narrow"/>
                <a:cs typeface="Arial Narrow"/>
                <a:sym typeface="Arial Narrow"/>
              </a:defRPr>
            </a:pPr>
            <a:r>
              <a:rPr lang="en-GB" noProof="0" dirty="0" smtClean="0">
                <a:latin typeface="Arial" panose="020B0604020202020204" pitchFamily="34" charset="0"/>
                <a:cs typeface="Arial" panose="020B0604020202020204" pitchFamily="34" charset="0"/>
              </a:rPr>
              <a:t>D</a:t>
            </a:r>
            <a:r>
              <a:rPr lang="en-GB" u="none" noProof="0" dirty="0" smtClean="0">
                <a:latin typeface="Arial" panose="020B0604020202020204" pitchFamily="34" charset="0"/>
                <a:cs typeface="Arial" panose="020B0604020202020204" pitchFamily="34" charset="0"/>
              </a:rPr>
              <a:t>ata quality monitoring</a:t>
            </a:r>
            <a:endParaRPr lang="en-GB" u="sng" noProof="0" dirty="0" smtClean="0">
              <a:latin typeface="Arial" panose="020B0604020202020204" pitchFamily="34" charset="0"/>
              <a:cs typeface="Arial" panose="020B0604020202020204" pitchFamily="34" charset="0"/>
            </a:endParaRPr>
          </a:p>
          <a:p>
            <a:pPr marL="1076325" indent="-447675">
              <a:lnSpc>
                <a:spcPct val="120000"/>
              </a:lnSpc>
              <a:spcBef>
                <a:spcPts val="600"/>
              </a:spcBef>
              <a:buSzPct val="90000"/>
              <a:buFont typeface="Tw Cen MT Condensed Extra Bold" panose="020B0803020202020204" pitchFamily="34" charset="0"/>
              <a:buChar char="–"/>
              <a:defRPr sz="2300" u="sng">
                <a:solidFill>
                  <a:srgbClr val="000066"/>
                </a:solidFill>
                <a:latin typeface="Arial Narrow"/>
                <a:ea typeface="Arial Narrow"/>
                <a:cs typeface="Arial Narrow"/>
                <a:sym typeface="Arial Narrow"/>
              </a:defRPr>
            </a:pPr>
            <a:r>
              <a:rPr lang="en-GB" noProof="0" dirty="0" smtClean="0">
                <a:latin typeface="Arial" panose="020B0604020202020204" pitchFamily="34" charset="0"/>
                <a:cs typeface="Arial" panose="020B0604020202020204" pitchFamily="34" charset="0"/>
              </a:rPr>
              <a:t>M</a:t>
            </a:r>
            <a:r>
              <a:rPr lang="en-GB" u="none" noProof="0" dirty="0" smtClean="0">
                <a:latin typeface="Arial" panose="020B0604020202020204" pitchFamily="34" charset="0"/>
                <a:cs typeface="Arial" panose="020B0604020202020204" pitchFamily="34" charset="0"/>
              </a:rPr>
              <a:t>eta data management</a:t>
            </a:r>
            <a:endParaRPr lang="en-GB" noProof="0" dirty="0" smtClean="0">
              <a:latin typeface="Arial" panose="020B0604020202020204" pitchFamily="34" charset="0"/>
              <a:cs typeface="Arial" panose="020B0604020202020204" pitchFamily="34" charset="0"/>
            </a:endParaRPr>
          </a:p>
          <a:p>
            <a:pPr marL="609600">
              <a:lnSpc>
                <a:spcPct val="120000"/>
              </a:lnSpc>
              <a:spcBef>
                <a:spcPts val="600"/>
              </a:spcBef>
              <a:buSzPct val="80000"/>
              <a:buFont typeface="Arial" panose="020B0604020202020204" pitchFamily="34" charset="0"/>
              <a:buChar char="•"/>
              <a:tabLst>
                <a:tab pos="533400" algn="l"/>
              </a:tabLst>
              <a:defRPr sz="2300">
                <a:solidFill>
                  <a:srgbClr val="000066"/>
                </a:solidFill>
                <a:latin typeface="Arial Narrow"/>
                <a:ea typeface="Arial Narrow"/>
                <a:cs typeface="Arial Narrow"/>
                <a:sym typeface="Arial Narrow"/>
              </a:defRPr>
            </a:pPr>
            <a:r>
              <a:rPr lang="en-GB" noProof="0" dirty="0" smtClean="0">
                <a:latin typeface="Arial" panose="020B0604020202020204" pitchFamily="34" charset="0"/>
                <a:ea typeface="Arial Narrow"/>
                <a:cs typeface="Arial" panose="020B0604020202020204" pitchFamily="34" charset="0"/>
              </a:rPr>
              <a:t>Providing links to external entities and establishing of partnerships with different regional groupings </a:t>
            </a:r>
            <a:endParaRPr lang="en-GB" noProof="0" dirty="0" smtClean="0">
              <a:latin typeface="Arial" panose="020B0604020202020204" pitchFamily="34" charset="0"/>
              <a:cs typeface="Arial" panose="020B0604020202020204" pitchFamily="34" charset="0"/>
            </a:endParaRPr>
          </a:p>
          <a:p>
            <a:pPr marL="180975" indent="0">
              <a:lnSpc>
                <a:spcPct val="120000"/>
              </a:lnSpc>
              <a:spcBef>
                <a:spcPts val="600"/>
              </a:spcBef>
              <a:buNone/>
              <a:defRPr sz="2300" i="1">
                <a:solidFill>
                  <a:srgbClr val="000066"/>
                </a:solidFill>
                <a:latin typeface="Arial Narrow"/>
                <a:ea typeface="Arial Narrow"/>
                <a:cs typeface="Arial Narrow"/>
                <a:sym typeface="Arial Narrow"/>
              </a:defRPr>
            </a:pPr>
            <a:r>
              <a:rPr lang="en-GB" noProof="0" dirty="0" smtClean="0">
                <a:latin typeface="Arial" panose="020B0604020202020204" pitchFamily="34" charset="0"/>
                <a:cs typeface="Arial" panose="020B0604020202020204" pitchFamily="34" charset="0"/>
              </a:rPr>
              <a:t>       (oceanography, climate, hydrology, instrument calibration</a:t>
            </a:r>
            <a:r>
              <a:rPr lang="en-GB" i="0" noProof="0" dirty="0" smtClean="0">
                <a:latin typeface="Arial" panose="020B0604020202020204" pitchFamily="34" charset="0"/>
                <a:cs typeface="Arial" panose="020B0604020202020204" pitchFamily="34" charset="0"/>
              </a:rPr>
              <a:t>)</a:t>
            </a:r>
          </a:p>
          <a:p>
            <a:pPr marL="0" lvl="0" indent="0">
              <a:lnSpc>
                <a:spcPct val="120000"/>
              </a:lnSpc>
              <a:spcBef>
                <a:spcPts val="600"/>
              </a:spcBef>
              <a:buSzPct val="130000"/>
              <a:buNone/>
              <a:defRPr sz="2300">
                <a:solidFill>
                  <a:srgbClr val="000066"/>
                </a:solidFill>
                <a:latin typeface="Arial Narrow"/>
                <a:ea typeface="Arial Narrow"/>
                <a:cs typeface="Arial Narrow"/>
                <a:sym typeface="Arial Narrow"/>
              </a:defRPr>
            </a:pPr>
            <a:r>
              <a:rPr lang="en-GB" u="sng" noProof="0" dirty="0" smtClean="0">
                <a:latin typeface="Arial" panose="020B0604020202020204" pitchFamily="34" charset="0"/>
                <a:cs typeface="Arial" panose="020B0604020202020204" pitchFamily="34" charset="0"/>
                <a:sym typeface="Arial Narrow"/>
              </a:rPr>
              <a:t>Note</a:t>
            </a:r>
            <a:r>
              <a:rPr lang="en-GB" noProof="0" dirty="0" smtClean="0">
                <a:latin typeface="Arial" panose="020B0604020202020204" pitchFamily="34" charset="0"/>
                <a:cs typeface="Arial" panose="020B0604020202020204" pitchFamily="34" charset="0"/>
                <a:sym typeface="Arial Narrow"/>
              </a:rPr>
              <a:t>: Individual tasks or functionalities could be given to separate RWCs</a:t>
            </a:r>
          </a:p>
          <a:p>
            <a:pPr marL="180975" indent="85725">
              <a:lnSpc>
                <a:spcPct val="120000"/>
              </a:lnSpc>
              <a:spcBef>
                <a:spcPts val="600"/>
              </a:spcBef>
              <a:defRPr sz="2300" i="1">
                <a:solidFill>
                  <a:srgbClr val="000066"/>
                </a:solidFill>
                <a:latin typeface="Arial Narrow"/>
                <a:ea typeface="Arial Narrow"/>
                <a:cs typeface="Arial Narrow"/>
                <a:sym typeface="Arial Narrow"/>
              </a:defRPr>
            </a:pPr>
            <a:endParaRPr lang="en-GB" noProof="0" dirty="0">
              <a:latin typeface="Arial" panose="020B0604020202020204" pitchFamily="34" charset="0"/>
              <a:cs typeface="Arial" panose="020B0604020202020204" pitchFamily="34" charset="0"/>
            </a:endParaRPr>
          </a:p>
        </p:txBody>
      </p:sp>
      <p:sp>
        <p:nvSpPr>
          <p:cNvPr id="317" name="Shape 317"/>
          <p:cNvSpPr/>
          <p:nvPr/>
        </p:nvSpPr>
        <p:spPr>
          <a:xfrm>
            <a:off x="250824" y="17792"/>
            <a:ext cx="8713790"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defTabSz="685800">
              <a:defRPr sz="3200" b="1">
                <a:solidFill>
                  <a:srgbClr val="000066"/>
                </a:solidFill>
                <a:effectLst>
                  <a:outerShdw blurRad="38100" dist="38100" dir="2700000" rotWithShape="0">
                    <a:srgbClr val="000000">
                      <a:alpha val="43137"/>
                    </a:srgbClr>
                  </a:outerShdw>
                </a:effectLst>
                <a:latin typeface="Arial"/>
                <a:ea typeface="Arial"/>
                <a:cs typeface="Arial"/>
                <a:sym typeface="Arial"/>
              </a:defRPr>
            </a:lvl1pPr>
          </a:lstStyle>
          <a:p>
            <a:r>
              <a:rPr lang="en-GB" dirty="0" smtClean="0">
                <a:solidFill>
                  <a:schemeClr val="accent1">
                    <a:lumMod val="50000"/>
                  </a:schemeClr>
                </a:solidFill>
                <a:effectLst/>
              </a:rPr>
              <a:t>Regional WIGOS Centres (RWCs)</a:t>
            </a:r>
            <a:endParaRPr lang="en-GB" dirty="0">
              <a:solidFill>
                <a:schemeClr val="accent1">
                  <a:lumMod val="50000"/>
                </a:schemeClr>
              </a:solidFill>
              <a:effectLst/>
            </a:endParaRPr>
          </a:p>
        </p:txBody>
      </p:sp>
      <p:sp>
        <p:nvSpPr>
          <p:cNvPr id="2" name="Slide Number Placeholder 1"/>
          <p:cNvSpPr>
            <a:spLocks noGrp="1"/>
          </p:cNvSpPr>
          <p:nvPr>
            <p:ph type="sldNum" sz="quarter" idx="12"/>
          </p:nvPr>
        </p:nvSpPr>
        <p:spPr/>
        <p:txBody>
          <a:bodyPr/>
          <a:lstStyle/>
          <a:p>
            <a:fld id="{9259AF2F-52C6-9B46-B8B2-0579234AE62E}" type="slidenum">
              <a:rPr lang="en-US" smtClean="0"/>
              <a:t>14</a:t>
            </a:fld>
            <a:endParaRPr lang="en-US"/>
          </a:p>
        </p:txBody>
      </p:sp>
    </p:spTree>
    <p:extLst>
      <p:ext uri="{BB962C8B-B14F-4D97-AF65-F5344CB8AC3E}">
        <p14:creationId xmlns:p14="http://schemas.microsoft.com/office/powerpoint/2010/main" val="237419693"/>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hape 261"/>
          <p:cNvSpPr>
            <a:spLocks noGrp="1"/>
          </p:cNvSpPr>
          <p:nvPr>
            <p:ph type="subTitle" idx="4294967295"/>
          </p:nvPr>
        </p:nvSpPr>
        <p:spPr>
          <a:xfrm>
            <a:off x="250824" y="886776"/>
            <a:ext cx="8713790" cy="4104456"/>
          </a:xfrm>
          <a:prstGeom prst="rect">
            <a:avLst/>
          </a:prstGeom>
        </p:spPr>
        <p:txBody>
          <a:bodyPr>
            <a:normAutofit/>
          </a:bodyPr>
          <a:lstStyle/>
          <a:p>
            <a:pPr marL="352870" indent="-352870" defTabSz="850391">
              <a:spcBef>
                <a:spcPts val="1100"/>
              </a:spcBef>
              <a:buSzPct val="100000"/>
              <a:buChar char="•"/>
              <a:defRPr sz="2200">
                <a:latin typeface="Arial"/>
                <a:ea typeface="Arial"/>
                <a:cs typeface="Arial"/>
                <a:sym typeface="Arial"/>
              </a:defRPr>
            </a:pPr>
            <a:r>
              <a:rPr lang="en-GB" noProof="0" dirty="0" smtClean="0"/>
              <a:t>The RRR is supported by three key databases of </a:t>
            </a:r>
            <a:r>
              <a:rPr lang="en-GB" b="1" noProof="0" dirty="0" smtClean="0">
                <a:hlinkClick r:id="rId2"/>
              </a:rPr>
              <a:t>OSCAR</a:t>
            </a:r>
            <a:r>
              <a:rPr lang="en-GB" noProof="0" dirty="0" smtClean="0"/>
              <a:t>, the </a:t>
            </a:r>
            <a:r>
              <a:rPr lang="en-GB" i="1" u="sng" noProof="0" dirty="0" smtClean="0"/>
              <a:t>Observation Systems Capabilities and Review</a:t>
            </a:r>
            <a:r>
              <a:rPr lang="en-GB" noProof="0" dirty="0" smtClean="0"/>
              <a:t>  tool :</a:t>
            </a:r>
          </a:p>
          <a:p>
            <a:pPr marL="688628" lvl="1" indent="-334298" defTabSz="850391">
              <a:spcBef>
                <a:spcPts val="1100"/>
              </a:spcBef>
              <a:buSzPct val="100000"/>
              <a:buFont typeface="Arial"/>
              <a:buChar char="•"/>
              <a:defRPr sz="2200" b="1">
                <a:latin typeface="Arial"/>
                <a:ea typeface="Arial"/>
                <a:cs typeface="Arial"/>
                <a:sym typeface="Arial"/>
              </a:defRPr>
            </a:pPr>
            <a:r>
              <a:rPr lang="en-GB" noProof="0" dirty="0" smtClean="0">
                <a:hlinkClick r:id="rId3"/>
              </a:rPr>
              <a:t>OSCAR/Requirements</a:t>
            </a:r>
            <a:r>
              <a:rPr lang="en-GB" b="0" noProof="0" dirty="0" smtClean="0"/>
              <a:t>, in which “technology free” requirements are provided for each application area, expressed in units of geophysical variables (260 in total currently);</a:t>
            </a:r>
          </a:p>
          <a:p>
            <a:pPr marL="688628" lvl="1" indent="-334298" defTabSz="850391">
              <a:spcBef>
                <a:spcPts val="1100"/>
              </a:spcBef>
              <a:buSzPct val="100000"/>
              <a:buFont typeface="Arial"/>
              <a:buChar char="•"/>
              <a:defRPr sz="2200" b="1">
                <a:latin typeface="Arial"/>
                <a:ea typeface="Arial"/>
                <a:cs typeface="Arial"/>
                <a:sym typeface="Arial"/>
              </a:defRPr>
            </a:pPr>
            <a:r>
              <a:rPr lang="en-GB" b="0" noProof="0" dirty="0" smtClean="0">
                <a:hlinkClick r:id="rId4"/>
              </a:rPr>
              <a:t> </a:t>
            </a:r>
            <a:r>
              <a:rPr lang="en-GB" noProof="0" dirty="0" smtClean="0">
                <a:hlinkClick r:id="rId4"/>
              </a:rPr>
              <a:t>OSCAR/Space</a:t>
            </a:r>
            <a:r>
              <a:rPr lang="en-GB" noProof="0" dirty="0" smtClean="0"/>
              <a:t>, </a:t>
            </a:r>
            <a:r>
              <a:rPr lang="en-GB" b="0" noProof="0" dirty="0" smtClean="0"/>
              <a:t>listing the capabilities of all satellite sensors, whether historical, operational or planned</a:t>
            </a:r>
          </a:p>
          <a:p>
            <a:pPr marL="688628" lvl="1" indent="-334298" defTabSz="850391">
              <a:spcBef>
                <a:spcPts val="1100"/>
              </a:spcBef>
              <a:buSzPct val="100000"/>
              <a:buFont typeface="Arial"/>
              <a:buChar char="•"/>
              <a:defRPr sz="2200" b="1">
                <a:latin typeface="Arial"/>
                <a:ea typeface="Arial"/>
                <a:cs typeface="Arial"/>
                <a:sym typeface="Arial"/>
              </a:defRPr>
            </a:pPr>
            <a:r>
              <a:rPr lang="en-GB" noProof="0" dirty="0" smtClean="0">
                <a:hlinkClick r:id="rId5"/>
              </a:rPr>
              <a:t>OSCAR/Surface</a:t>
            </a:r>
            <a:r>
              <a:rPr lang="en-GB" noProof="0" dirty="0" smtClean="0"/>
              <a:t>, </a:t>
            </a:r>
            <a:r>
              <a:rPr lang="en-GB" b="0" noProof="0" dirty="0" smtClean="0"/>
              <a:t>list surface-based capabilities; developed by MeteoSwiss for WMO, operational since May 2016</a:t>
            </a:r>
            <a:endParaRPr lang="en-GB" noProof="0" dirty="0"/>
          </a:p>
        </p:txBody>
      </p:sp>
      <p:pic>
        <p:nvPicPr>
          <p:cNvPr id="5122" name="Picture 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919" y="4835583"/>
            <a:ext cx="2210941" cy="173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hape 317"/>
          <p:cNvSpPr/>
          <p:nvPr/>
        </p:nvSpPr>
        <p:spPr>
          <a:xfrm>
            <a:off x="250824" y="4144"/>
            <a:ext cx="8713790" cy="58477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defTabSz="685800">
              <a:defRPr sz="3200" b="1">
                <a:solidFill>
                  <a:srgbClr val="000066"/>
                </a:solidFill>
                <a:effectLst>
                  <a:outerShdw blurRad="38100" dist="38100" dir="2700000" rotWithShape="0">
                    <a:srgbClr val="000000">
                      <a:alpha val="43137"/>
                    </a:srgbClr>
                  </a:outerShdw>
                </a:effectLst>
                <a:latin typeface="Arial"/>
                <a:ea typeface="Arial"/>
                <a:cs typeface="Arial"/>
                <a:sym typeface="Arial"/>
              </a:defRPr>
            </a:lvl1pPr>
          </a:lstStyle>
          <a:p>
            <a:r>
              <a:rPr lang="fr-CH" dirty="0" smtClean="0">
                <a:solidFill>
                  <a:schemeClr val="accent1">
                    <a:lumMod val="50000"/>
                  </a:schemeClr>
                </a:solidFill>
                <a:effectLst/>
              </a:rPr>
              <a:t>WIGOS Information Resource (OSCAR)</a:t>
            </a:r>
            <a:endParaRPr dirty="0">
              <a:solidFill>
                <a:schemeClr val="accent1">
                  <a:lumMod val="50000"/>
                </a:schemeClr>
              </a:solidFill>
              <a:effectLst/>
            </a:endParaRPr>
          </a:p>
        </p:txBody>
      </p:sp>
      <p:pic>
        <p:nvPicPr>
          <p:cNvPr id="5" name="Picture 14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1713" y="4835583"/>
            <a:ext cx="2714763" cy="1555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14448" y="4945831"/>
            <a:ext cx="2550166" cy="133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605516" y="6309692"/>
            <a:ext cx="2359098" cy="523220"/>
          </a:xfrm>
          <a:prstGeom prst="rect">
            <a:avLst/>
          </a:prstGeom>
          <a:noFill/>
        </p:spPr>
        <p:txBody>
          <a:bodyPr wrap="square" rtlCol="0">
            <a:spAutoFit/>
          </a:bodyPr>
          <a:lstStyle/>
          <a:p>
            <a:r>
              <a:rPr lang="fr-CH" sz="1400" i="1" dirty="0" err="1" smtClean="0"/>
              <a:t>Space</a:t>
            </a:r>
            <a:r>
              <a:rPr lang="fr-CH" sz="1400" i="1" dirty="0" smtClean="0"/>
              <a:t>: </a:t>
            </a:r>
            <a:r>
              <a:rPr lang="fr-CH" sz="1400" i="1" dirty="0" err="1" smtClean="0"/>
              <a:t>Ocean</a:t>
            </a:r>
            <a:r>
              <a:rPr lang="fr-CH" sz="1400" i="1" dirty="0" smtClean="0"/>
              <a:t> </a:t>
            </a:r>
            <a:r>
              <a:rPr lang="fr-CH" sz="1400" i="1" dirty="0" err="1" smtClean="0"/>
              <a:t>Dynamic</a:t>
            </a:r>
            <a:r>
              <a:rPr lang="fr-CH" sz="1400" i="1" dirty="0" smtClean="0"/>
              <a:t> </a:t>
            </a:r>
            <a:r>
              <a:rPr lang="fr-CH" sz="1400" i="1" dirty="0" err="1" smtClean="0"/>
              <a:t>Topography</a:t>
            </a:r>
            <a:r>
              <a:rPr lang="fr-CH" sz="1400" i="1" dirty="0" smtClean="0"/>
              <a:t> gap </a:t>
            </a:r>
            <a:r>
              <a:rPr lang="fr-CH" sz="1400" i="1" dirty="0" err="1" smtClean="0"/>
              <a:t>analysis</a:t>
            </a:r>
            <a:endParaRPr lang="en-US" sz="1400" i="1" dirty="0"/>
          </a:p>
        </p:txBody>
      </p:sp>
      <p:sp>
        <p:nvSpPr>
          <p:cNvPr id="8" name="TextBox 7"/>
          <p:cNvSpPr txBox="1"/>
          <p:nvPr/>
        </p:nvSpPr>
        <p:spPr>
          <a:xfrm>
            <a:off x="3707378" y="6353337"/>
            <a:ext cx="2359098" cy="523220"/>
          </a:xfrm>
          <a:prstGeom prst="rect">
            <a:avLst/>
          </a:prstGeom>
          <a:noFill/>
        </p:spPr>
        <p:txBody>
          <a:bodyPr wrap="square" rtlCol="0">
            <a:spAutoFit/>
          </a:bodyPr>
          <a:lstStyle/>
          <a:p>
            <a:r>
              <a:rPr lang="fr-CH" sz="1400" i="1" dirty="0" err="1" smtClean="0"/>
              <a:t>Requirements</a:t>
            </a:r>
            <a:r>
              <a:rPr lang="fr-CH" sz="1400" i="1" dirty="0" smtClean="0"/>
              <a:t>: Pressure at surface</a:t>
            </a:r>
            <a:endParaRPr lang="en-US" sz="1400" i="1" dirty="0"/>
          </a:p>
        </p:txBody>
      </p:sp>
      <p:sp>
        <p:nvSpPr>
          <p:cNvPr id="9" name="TextBox 8"/>
          <p:cNvSpPr txBox="1"/>
          <p:nvPr/>
        </p:nvSpPr>
        <p:spPr>
          <a:xfrm>
            <a:off x="1048339" y="6568780"/>
            <a:ext cx="2359098" cy="307777"/>
          </a:xfrm>
          <a:prstGeom prst="rect">
            <a:avLst/>
          </a:prstGeom>
          <a:noFill/>
        </p:spPr>
        <p:txBody>
          <a:bodyPr wrap="square" rtlCol="0">
            <a:spAutoFit/>
          </a:bodyPr>
          <a:lstStyle/>
          <a:p>
            <a:r>
              <a:rPr lang="fr-CH" sz="1400" i="1" dirty="0" smtClean="0"/>
              <a:t>Surface </a:t>
            </a:r>
            <a:r>
              <a:rPr lang="fr-CH" sz="1400" i="1" dirty="0" err="1" smtClean="0"/>
              <a:t>capabilities</a:t>
            </a:r>
            <a:endParaRPr lang="en-US" sz="1400" i="1" dirty="0"/>
          </a:p>
        </p:txBody>
      </p:sp>
      <p:sp>
        <p:nvSpPr>
          <p:cNvPr id="3" name="Slide Number Placeholder 2"/>
          <p:cNvSpPr>
            <a:spLocks noGrp="1"/>
          </p:cNvSpPr>
          <p:nvPr>
            <p:ph type="sldNum" sz="quarter" idx="2"/>
          </p:nvPr>
        </p:nvSpPr>
        <p:spPr/>
        <p:txBody>
          <a:bodyPr/>
          <a:lstStyle/>
          <a:p>
            <a:fld id="{86CB4B4D-7CA3-9044-876B-883B54F8677D}" type="slidenum">
              <a:rPr lang="en-US" smtClean="0"/>
              <a:t>15</a:t>
            </a:fld>
            <a:endParaRPr lang="en-US"/>
          </a:p>
        </p:txBody>
      </p:sp>
    </p:spTree>
    <p:extLst>
      <p:ext uri="{BB962C8B-B14F-4D97-AF65-F5344CB8AC3E}">
        <p14:creationId xmlns:p14="http://schemas.microsoft.com/office/powerpoint/2010/main" val="4198699231"/>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p:cNvSpPr>
          <p:nvPr>
            <p:ph type="title"/>
          </p:nvPr>
        </p:nvSpPr>
        <p:spPr>
          <a:xfrm>
            <a:off x="251520" y="260648"/>
            <a:ext cx="3731735" cy="1728295"/>
          </a:xfrm>
          <a:prstGeom prst="rect">
            <a:avLst/>
          </a:prstGeom>
          <a:solidFill>
            <a:schemeClr val="accent2">
              <a:lumMod val="20000"/>
              <a:lumOff val="80000"/>
            </a:schemeClr>
          </a:solidFill>
          <a:ln w="19050">
            <a:solidFill>
              <a:schemeClr val="accent2"/>
            </a:solidFill>
          </a:ln>
        </p:spPr>
        <p:txBody>
          <a:bodyPr anchor="ctr">
            <a:normAutofit/>
          </a:bodyPr>
          <a:lstStyle>
            <a:lvl1pPr algn="ctr" defTabSz="678941">
              <a:defRPr sz="2700" b="1">
                <a:solidFill>
                  <a:schemeClr val="accent2"/>
                </a:solidFill>
                <a:latin typeface="Arial"/>
                <a:ea typeface="Arial"/>
                <a:cs typeface="Arial"/>
                <a:sym typeface="Arial"/>
              </a:defRPr>
            </a:lvl1pPr>
          </a:lstStyle>
          <a:p>
            <a:r>
              <a:rPr lang="en-GB" sz="2800" noProof="0" dirty="0" smtClean="0">
                <a:solidFill>
                  <a:schemeClr val="tx1"/>
                </a:solidFill>
              </a:rPr>
              <a:t>WIGOS Data Quality Monitoring System (WDQMS)</a:t>
            </a:r>
            <a:endParaRPr lang="en-GB" sz="2800" noProof="0" dirty="0">
              <a:solidFill>
                <a:schemeClr val="tx1"/>
              </a:solidFill>
            </a:endParaRPr>
          </a:p>
        </p:txBody>
      </p:sp>
      <p:sp>
        <p:nvSpPr>
          <p:cNvPr id="313" name="Shape 313"/>
          <p:cNvSpPr>
            <a:spLocks noGrp="1"/>
          </p:cNvSpPr>
          <p:nvPr>
            <p:ph type="body" idx="1"/>
          </p:nvPr>
        </p:nvSpPr>
        <p:spPr>
          <a:xfrm>
            <a:off x="491461" y="2667089"/>
            <a:ext cx="8321676" cy="5442431"/>
          </a:xfrm>
          <a:prstGeom prst="rect">
            <a:avLst/>
          </a:prstGeom>
        </p:spPr>
        <p:txBody>
          <a:bodyPr>
            <a:noAutofit/>
          </a:bodyPr>
          <a:lstStyle/>
          <a:p>
            <a:pPr marL="218373" indent="-218373" defTabSz="782863">
              <a:spcBef>
                <a:spcPts val="700"/>
              </a:spcBef>
              <a:buSzPct val="100000"/>
              <a:buChar char="•"/>
              <a:defRPr sz="2300">
                <a:latin typeface="Arial"/>
                <a:ea typeface="Arial"/>
                <a:cs typeface="Arial"/>
                <a:sym typeface="Arial"/>
              </a:defRPr>
            </a:pPr>
            <a:r>
              <a:rPr lang="en-GB" sz="1800" noProof="0" dirty="0" smtClean="0"/>
              <a:t>Real-time monitoring of performance (data availability and data quality) of all WIGOS components, searchable by region, country, station type, period, etc.</a:t>
            </a:r>
          </a:p>
          <a:p>
            <a:pPr marL="218373" indent="-218373" defTabSz="782863">
              <a:spcBef>
                <a:spcPts val="700"/>
              </a:spcBef>
              <a:buSzPct val="100000"/>
              <a:defRPr sz="2300">
                <a:latin typeface="Arial"/>
                <a:ea typeface="Arial"/>
                <a:cs typeface="Arial"/>
                <a:sym typeface="Arial"/>
              </a:defRPr>
            </a:pPr>
            <a:r>
              <a:rPr lang="en-GB" sz="1800" noProof="0" dirty="0" smtClean="0"/>
              <a:t>Delayed mode monitoring of data quality as measured against reference sources of information will be included for non-real time observations</a:t>
            </a:r>
          </a:p>
          <a:p>
            <a:pPr marL="195513" indent="-218373" defTabSz="782863">
              <a:spcBef>
                <a:spcPts val="700"/>
              </a:spcBef>
              <a:buSzPct val="100000"/>
              <a:defRPr sz="2300">
                <a:latin typeface="Arial"/>
                <a:ea typeface="Arial"/>
                <a:cs typeface="Arial"/>
                <a:sym typeface="Arial"/>
              </a:defRPr>
            </a:pPr>
            <a:r>
              <a:rPr lang="en-GB" sz="1800" noProof="0" dirty="0" smtClean="0"/>
              <a:t>Incident management component for mitigation of performance issues</a:t>
            </a:r>
          </a:p>
          <a:p>
            <a:pPr marL="218373" indent="-218373" defTabSz="782863">
              <a:spcBef>
                <a:spcPts val="700"/>
              </a:spcBef>
              <a:buSzPct val="100000"/>
              <a:buChar char="•"/>
              <a:defRPr sz="2300" b="1">
                <a:latin typeface="Arial"/>
                <a:ea typeface="Arial"/>
                <a:cs typeface="Arial"/>
                <a:sym typeface="Arial"/>
              </a:defRPr>
            </a:pPr>
            <a:r>
              <a:rPr lang="en-GB" sz="1800" noProof="0" dirty="0" smtClean="0"/>
              <a:t>The WDQMS will provide a complete description of how well WIGOS is functioning</a:t>
            </a:r>
          </a:p>
          <a:p>
            <a:pPr marL="195513" indent="-218373" defTabSz="782863">
              <a:spcBef>
                <a:spcPts val="700"/>
              </a:spcBef>
              <a:buSzPct val="100000"/>
              <a:defRPr sz="2300">
                <a:latin typeface="Arial"/>
                <a:ea typeface="Arial"/>
                <a:cs typeface="Arial"/>
                <a:sym typeface="Arial"/>
              </a:defRPr>
            </a:pPr>
            <a:r>
              <a:rPr lang="en-GB" sz="1800" noProof="0" dirty="0" smtClean="0"/>
              <a:t>Current activities</a:t>
            </a:r>
          </a:p>
          <a:p>
            <a:pPr marL="595563" lvl="1" indent="-218373" defTabSz="782863">
              <a:spcBef>
                <a:spcPts val="700"/>
              </a:spcBef>
              <a:buSzPct val="100000"/>
              <a:buChar char="•"/>
              <a:defRPr sz="2300">
                <a:latin typeface="Arial"/>
                <a:ea typeface="Arial"/>
                <a:cs typeface="Arial"/>
                <a:sym typeface="Arial"/>
              </a:defRPr>
            </a:pPr>
            <a:r>
              <a:rPr lang="en-GB" sz="1800" b="1" noProof="0" dirty="0" smtClean="0"/>
              <a:t>Pilot project on NWP-based monitoring; ECMWF, NCEP, DWD, JMA</a:t>
            </a:r>
          </a:p>
          <a:p>
            <a:pPr marL="595563" lvl="1" indent="-218373" defTabSz="782863">
              <a:spcBef>
                <a:spcPts val="700"/>
              </a:spcBef>
              <a:buSzPct val="100000"/>
              <a:buChar char="•"/>
              <a:defRPr sz="2300">
                <a:latin typeface="Arial"/>
                <a:ea typeface="Arial"/>
                <a:cs typeface="Arial"/>
                <a:sym typeface="Arial"/>
              </a:defRPr>
            </a:pPr>
            <a:r>
              <a:rPr lang="en-GB" sz="1800" b="1" noProof="0" dirty="0" smtClean="0"/>
              <a:t>RA-I Demonstration Project of monitoring and incident management involving Kenya and Tanzania running through 2017</a:t>
            </a:r>
            <a:endParaRPr lang="en-GB" sz="1800" b="1" noProof="0" dirty="0">
              <a:sym typeface="Helvetica"/>
            </a:endParaRPr>
          </a:p>
        </p:txBody>
      </p:sp>
      <p:pic>
        <p:nvPicPr>
          <p:cNvPr id="2" name="Picture 1" descr="WDQMS Pilot Ho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227483"/>
            <a:ext cx="4536504" cy="2409429"/>
          </a:xfrm>
          <a:prstGeom prst="rect">
            <a:avLst/>
          </a:prstGeom>
        </p:spPr>
      </p:pic>
      <p:sp>
        <p:nvSpPr>
          <p:cNvPr id="3" name="Slide Number Placeholder 2"/>
          <p:cNvSpPr>
            <a:spLocks noGrp="1"/>
          </p:cNvSpPr>
          <p:nvPr>
            <p:ph type="sldNum" sz="quarter" idx="2"/>
          </p:nvPr>
        </p:nvSpPr>
        <p:spPr/>
        <p:txBody>
          <a:bodyPr/>
          <a:lstStyle/>
          <a:p>
            <a:fld id="{86CB4B4D-7CA3-9044-876B-883B54F8677D}" type="slidenum">
              <a:rPr lang="en-US" smtClean="0"/>
              <a:t>16</a:t>
            </a:fld>
            <a:endParaRPr lang="en-US"/>
          </a:p>
        </p:txBody>
      </p:sp>
    </p:spTree>
    <p:extLst>
      <p:ext uri="{BB962C8B-B14F-4D97-AF65-F5344CB8AC3E}">
        <p14:creationId xmlns:p14="http://schemas.microsoft.com/office/powerpoint/2010/main" val="94755529"/>
      </p:ext>
    </p:extLst>
  </p:cSld>
  <p:clrMapOvr>
    <a:masterClrMapping/>
  </p:clrMapOvr>
  <p:transition spd="slow"/>
  <p:timing>
    <p:tnLst>
      <p:par>
        <p:cTn id="1" dur="indefinite" restart="never" fill="hold"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2051720" y="35263"/>
            <a:ext cx="5760640" cy="631487"/>
          </a:xfrm>
        </p:spPr>
        <p:txBody>
          <a:bodyPr>
            <a:normAutofit fontScale="90000"/>
          </a:bodyPr>
          <a:lstStyle/>
          <a:p>
            <a:r>
              <a:rPr lang="en-GB" altLang="en-US" sz="3600" noProof="0" dirty="0" smtClean="0"/>
              <a:t>WMO Application Areas</a:t>
            </a:r>
          </a:p>
        </p:txBody>
      </p:sp>
      <p:sp>
        <p:nvSpPr>
          <p:cNvPr id="202755" name="Rectangle 3"/>
          <p:cNvSpPr>
            <a:spLocks noGrp="1" noChangeArrowheads="1"/>
          </p:cNvSpPr>
          <p:nvPr>
            <p:ph type="body" idx="1"/>
          </p:nvPr>
        </p:nvSpPr>
        <p:spPr>
          <a:xfrm>
            <a:off x="371475" y="828675"/>
            <a:ext cx="8665021" cy="6056709"/>
          </a:xfrm>
        </p:spPr>
        <p:txBody>
          <a:bodyPr>
            <a:normAutofit fontScale="85000" lnSpcReduction="20000"/>
          </a:bodyPr>
          <a:lstStyle/>
          <a:p>
            <a:pPr marL="0" indent="0">
              <a:buNone/>
            </a:pPr>
            <a:r>
              <a:rPr lang="en-GB" altLang="en-US" sz="1800" u="sng" noProof="0" dirty="0" smtClean="0"/>
              <a:t>Definition</a:t>
            </a:r>
            <a:r>
              <a:rPr lang="en-GB" altLang="en-US" sz="1800" noProof="0" dirty="0" smtClean="0"/>
              <a:t>: </a:t>
            </a:r>
            <a:r>
              <a:rPr lang="en-GB" sz="1800" noProof="0" dirty="0" smtClean="0"/>
              <a:t> an activity involving primary use of observations, in a chain of activities which allow NMHSs or other organizations to render services contributing to public safety, socio-economic well-being and development in their respective countries, in a specific domain related to weather, climate and water. The concept of a WMO Application Area is used in the framework of the </a:t>
            </a:r>
            <a:r>
              <a:rPr lang="en-GB" sz="1800" u="sng" noProof="0" dirty="0" smtClean="0"/>
              <a:t>WMO Rolling Review of Requirements (RRR) </a:t>
            </a:r>
            <a:r>
              <a:rPr lang="en-GB" sz="1800" noProof="0" dirty="0" smtClean="0"/>
              <a:t>and describes a homogeneous activity for which it is possible to compile a consistent set of observational user requirements agreed by community experts working operationally in this area. </a:t>
            </a:r>
            <a:endParaRPr lang="en-GB" altLang="en-US" sz="1800" noProof="0" dirty="0" smtClean="0"/>
          </a:p>
          <a:p>
            <a:pPr marL="0" indent="0">
              <a:lnSpc>
                <a:spcPct val="90000"/>
              </a:lnSpc>
              <a:buNone/>
            </a:pPr>
            <a:endParaRPr lang="en-GB" altLang="en-US" sz="2000" noProof="0" dirty="0" smtClean="0"/>
          </a:p>
          <a:p>
            <a:pPr marL="457200" indent="-457200">
              <a:lnSpc>
                <a:spcPct val="90000"/>
              </a:lnSpc>
              <a:buFont typeface="+mj-lt"/>
              <a:buAutoNum type="arabicPeriod"/>
            </a:pPr>
            <a:r>
              <a:rPr lang="en-GB" altLang="en-US" sz="2100" noProof="0" dirty="0" smtClean="0"/>
              <a:t>Global Numerical Weather Prediction</a:t>
            </a:r>
          </a:p>
          <a:p>
            <a:pPr marL="457200" indent="-457200">
              <a:lnSpc>
                <a:spcPct val="90000"/>
              </a:lnSpc>
              <a:buFont typeface="+mj-lt"/>
              <a:buAutoNum type="arabicPeriod"/>
            </a:pPr>
            <a:r>
              <a:rPr lang="en-GB" altLang="en-US" sz="2100" noProof="0" dirty="0" smtClean="0"/>
              <a:t>High Resolution Numerical Weather Prediction</a:t>
            </a:r>
          </a:p>
          <a:p>
            <a:pPr marL="457200" indent="-457200">
              <a:lnSpc>
                <a:spcPct val="90000"/>
              </a:lnSpc>
              <a:buFont typeface="+mj-lt"/>
              <a:buAutoNum type="arabicPeriod"/>
            </a:pPr>
            <a:r>
              <a:rPr lang="en-GB" altLang="en-US" sz="2100" noProof="0" dirty="0" smtClean="0"/>
              <a:t>Nowcasting and Very Short Range Forecasting</a:t>
            </a:r>
          </a:p>
          <a:p>
            <a:pPr marL="457200" indent="-457200">
              <a:lnSpc>
                <a:spcPct val="90000"/>
              </a:lnSpc>
              <a:buFont typeface="+mj-lt"/>
              <a:buAutoNum type="arabicPeriod"/>
            </a:pPr>
            <a:r>
              <a:rPr lang="en-GB" sz="2100" noProof="0" dirty="0" smtClean="0"/>
              <a:t>Sub-seasonal to longer predictions</a:t>
            </a:r>
            <a:endParaRPr lang="en-GB" altLang="en-US" sz="2100" noProof="0" dirty="0" smtClean="0"/>
          </a:p>
          <a:p>
            <a:pPr marL="457200" indent="-457200">
              <a:lnSpc>
                <a:spcPct val="90000"/>
              </a:lnSpc>
              <a:buFont typeface="+mj-lt"/>
              <a:buAutoNum type="arabicPeriod"/>
            </a:pPr>
            <a:r>
              <a:rPr lang="en-GB" altLang="en-US" sz="2100" noProof="0" dirty="0" smtClean="0"/>
              <a:t>Aeronautical Meteorology</a:t>
            </a:r>
          </a:p>
          <a:p>
            <a:pPr marL="457200" indent="-457200">
              <a:lnSpc>
                <a:spcPct val="90000"/>
              </a:lnSpc>
              <a:buFont typeface="+mj-lt"/>
              <a:buAutoNum type="arabicPeriod"/>
            </a:pPr>
            <a:r>
              <a:rPr lang="en-GB" altLang="en-US" sz="2100" noProof="0" dirty="0" smtClean="0"/>
              <a:t>Forecasting Atmospheric Composition</a:t>
            </a:r>
          </a:p>
          <a:p>
            <a:pPr marL="457200" indent="-457200">
              <a:lnSpc>
                <a:spcPct val="90000"/>
              </a:lnSpc>
              <a:buFont typeface="+mj-lt"/>
              <a:buAutoNum type="arabicPeriod"/>
            </a:pPr>
            <a:r>
              <a:rPr lang="en-GB" altLang="en-US" sz="2100" noProof="0" dirty="0" smtClean="0"/>
              <a:t>Monitoring Atmospheric Composition</a:t>
            </a:r>
          </a:p>
          <a:p>
            <a:pPr marL="457200" indent="-457200">
              <a:lnSpc>
                <a:spcPct val="90000"/>
              </a:lnSpc>
              <a:buFont typeface="+mj-lt"/>
              <a:buAutoNum type="arabicPeriod"/>
            </a:pPr>
            <a:r>
              <a:rPr lang="en-GB" altLang="en-US" sz="2100" noProof="0" dirty="0" smtClean="0"/>
              <a:t>Providing Atmospheric Composition information to support services in urban and populated areas</a:t>
            </a:r>
          </a:p>
          <a:p>
            <a:pPr marL="457200" indent="-457200">
              <a:lnSpc>
                <a:spcPct val="90000"/>
              </a:lnSpc>
              <a:buFont typeface="+mj-lt"/>
              <a:buAutoNum type="arabicPeriod"/>
            </a:pPr>
            <a:r>
              <a:rPr lang="en-GB" altLang="en-US" sz="2100" noProof="0" dirty="0" smtClean="0"/>
              <a:t>Ocean Applications</a:t>
            </a:r>
          </a:p>
          <a:p>
            <a:pPr marL="457200" indent="-457200">
              <a:lnSpc>
                <a:spcPct val="90000"/>
              </a:lnSpc>
              <a:buFont typeface="+mj-lt"/>
              <a:buAutoNum type="arabicPeriod"/>
            </a:pPr>
            <a:r>
              <a:rPr lang="en-GB" altLang="en-US" sz="2100" noProof="0" dirty="0" smtClean="0"/>
              <a:t>Agricultural Meteorology</a:t>
            </a:r>
          </a:p>
          <a:p>
            <a:pPr marL="457200" indent="-457200">
              <a:lnSpc>
                <a:spcPct val="90000"/>
              </a:lnSpc>
              <a:buFont typeface="+mj-lt"/>
              <a:buAutoNum type="arabicPeriod"/>
            </a:pPr>
            <a:r>
              <a:rPr lang="en-GB" altLang="en-US" sz="2100" noProof="0" dirty="0" smtClean="0"/>
              <a:t>Hydrology</a:t>
            </a:r>
          </a:p>
          <a:p>
            <a:pPr marL="457200" indent="-457200">
              <a:lnSpc>
                <a:spcPct val="90000"/>
              </a:lnSpc>
              <a:buFont typeface="+mj-lt"/>
              <a:buAutoNum type="arabicPeriod"/>
            </a:pPr>
            <a:r>
              <a:rPr lang="en-GB" altLang="en-US" sz="2100" noProof="0" dirty="0" smtClean="0"/>
              <a:t>Climate Monitoring (GCOS)</a:t>
            </a:r>
          </a:p>
          <a:p>
            <a:pPr marL="457200" indent="-457200">
              <a:lnSpc>
                <a:spcPct val="90000"/>
              </a:lnSpc>
              <a:buFont typeface="+mj-lt"/>
              <a:buAutoNum type="arabicPeriod"/>
            </a:pPr>
            <a:r>
              <a:rPr lang="en-GB" altLang="en-US" sz="2100" noProof="0" dirty="0" smtClean="0"/>
              <a:t>Space Weather</a:t>
            </a:r>
          </a:p>
          <a:p>
            <a:pPr marL="457200" indent="-457200">
              <a:lnSpc>
                <a:spcPct val="90000"/>
              </a:lnSpc>
              <a:buFont typeface="+mj-lt"/>
              <a:buAutoNum type="arabicPeriod"/>
            </a:pPr>
            <a:r>
              <a:rPr lang="en-GB" altLang="en-US" sz="2100" noProof="0" dirty="0" smtClean="0"/>
              <a:t>Climate Science</a:t>
            </a:r>
          </a:p>
          <a:p>
            <a:pPr marL="0" indent="0">
              <a:lnSpc>
                <a:spcPct val="90000"/>
              </a:lnSpc>
              <a:buNone/>
            </a:pPr>
            <a:endParaRPr lang="en-GB" altLang="en-US" sz="2000" noProof="0" dirty="0" smtClean="0"/>
          </a:p>
          <a:p>
            <a:pPr marL="0" indent="0">
              <a:lnSpc>
                <a:spcPct val="90000"/>
              </a:lnSpc>
              <a:buNone/>
            </a:pPr>
            <a:r>
              <a:rPr lang="en-GB" altLang="en-US" sz="2000" noProof="0" dirty="0" smtClean="0"/>
              <a:t>				Cross cutting: </a:t>
            </a:r>
          </a:p>
          <a:p>
            <a:pPr marL="2419350" indent="-350838">
              <a:lnSpc>
                <a:spcPct val="90000"/>
              </a:lnSpc>
            </a:pPr>
            <a:r>
              <a:rPr lang="en-GB" altLang="en-US" sz="2000" noProof="0" dirty="0" smtClean="0"/>
              <a:t>Global Cryosphere Watch (GCW)</a:t>
            </a:r>
          </a:p>
          <a:p>
            <a:pPr marL="2419350" indent="-350838">
              <a:lnSpc>
                <a:spcPct val="90000"/>
              </a:lnSpc>
            </a:pPr>
            <a:r>
              <a:rPr lang="en-GB" altLang="en-US" sz="2000" noProof="0" dirty="0" smtClean="0"/>
              <a:t>Global Framework for Climate Services (GFCS)</a:t>
            </a:r>
            <a:endParaRPr lang="en-GB" altLang="en-US" sz="2000" noProof="0" dirty="0"/>
          </a:p>
        </p:txBody>
      </p:sp>
      <p:sp>
        <p:nvSpPr>
          <p:cNvPr id="2" name="Slide Number Placeholder 1"/>
          <p:cNvSpPr>
            <a:spLocks noGrp="1"/>
          </p:cNvSpPr>
          <p:nvPr>
            <p:ph type="sldNum" sz="quarter" idx="12"/>
          </p:nvPr>
        </p:nvSpPr>
        <p:spPr/>
        <p:txBody>
          <a:bodyPr/>
          <a:lstStyle/>
          <a:p>
            <a:fld id="{9259AF2F-52C6-9B46-B8B2-0579234AE62E}" type="slidenum">
              <a:rPr lang="en-US" smtClean="0"/>
              <a:t>17</a:t>
            </a:fld>
            <a:endParaRPr lang="en-US"/>
          </a:p>
        </p:txBody>
      </p:sp>
    </p:spTree>
    <p:extLst>
      <p:ext uri="{BB962C8B-B14F-4D97-AF65-F5344CB8AC3E}">
        <p14:creationId xmlns:p14="http://schemas.microsoft.com/office/powerpoint/2010/main" val="177205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p:cNvGrpSpPr/>
          <p:nvPr/>
        </p:nvGrpSpPr>
        <p:grpSpPr>
          <a:xfrm>
            <a:off x="251520" y="122830"/>
            <a:ext cx="8820404" cy="6618538"/>
            <a:chOff x="251520" y="122830"/>
            <a:chExt cx="8820404" cy="6618538"/>
          </a:xfrm>
        </p:grpSpPr>
        <p:cxnSp>
          <p:nvCxnSpPr>
            <p:cNvPr id="80" name="Straight Arrow Connector 79"/>
            <p:cNvCxnSpPr/>
            <p:nvPr/>
          </p:nvCxnSpPr>
          <p:spPr>
            <a:xfrm>
              <a:off x="5562250" y="3861048"/>
              <a:ext cx="303702" cy="540060"/>
            </a:xfrm>
            <a:prstGeom prst="straightConnector1">
              <a:avLst/>
            </a:prstGeom>
            <a:ln w="50800">
              <a:solidFill>
                <a:schemeClr val="accent1">
                  <a:lumMod val="40000"/>
                  <a:lumOff val="60000"/>
                </a:schemeClr>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19" name="Cloud 18"/>
            <p:cNvSpPr/>
            <p:nvPr/>
          </p:nvSpPr>
          <p:spPr>
            <a:xfrm>
              <a:off x="539552" y="6118448"/>
              <a:ext cx="8070414" cy="6229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USERS</a:t>
              </a:r>
              <a:endParaRPr lang="en-US" dirty="0"/>
            </a:p>
          </p:txBody>
        </p:sp>
        <p:sp>
          <p:nvSpPr>
            <p:cNvPr id="4" name="Cloud 3">
              <a:hlinkClick r:id="rId2"/>
            </p:cNvPr>
            <p:cNvSpPr/>
            <p:nvPr/>
          </p:nvSpPr>
          <p:spPr>
            <a:xfrm>
              <a:off x="2654939" y="122830"/>
              <a:ext cx="5807949" cy="1001914"/>
            </a:xfrm>
            <a:prstGeom prst="cloud">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4">
                      <a:lumMod val="75000"/>
                    </a:schemeClr>
                  </a:solidFill>
                </a:rPr>
                <a:t>Global Observing Systems Vision 2025 </a:t>
              </a:r>
            </a:p>
            <a:p>
              <a:pPr algn="ctr"/>
              <a:r>
                <a:rPr lang="en-US" dirty="0" smtClean="0">
                  <a:solidFill>
                    <a:schemeClr val="accent4">
                      <a:lumMod val="75000"/>
                    </a:schemeClr>
                  </a:solidFill>
                </a:rPr>
                <a:t>(coming: WIGOS Vision 2040)</a:t>
              </a:r>
            </a:p>
            <a:p>
              <a:pPr algn="ctr"/>
              <a:r>
                <a:rPr lang="en-US" i="1" dirty="0" smtClean="0">
                  <a:solidFill>
                    <a:schemeClr val="accent4">
                      <a:lumMod val="75000"/>
                    </a:schemeClr>
                  </a:solidFill>
                </a:rPr>
                <a:t>(multidisciplinary)</a:t>
              </a:r>
              <a:endParaRPr lang="en-US" i="1" dirty="0">
                <a:solidFill>
                  <a:schemeClr val="accent4">
                    <a:lumMod val="75000"/>
                  </a:schemeClr>
                </a:solidFill>
              </a:endParaRPr>
            </a:p>
          </p:txBody>
        </p:sp>
        <p:sp>
          <p:nvSpPr>
            <p:cNvPr id="5" name="Flowchart: Magnetic Disk 4">
              <a:hlinkClick r:id="rId3"/>
            </p:cNvPr>
            <p:cNvSpPr/>
            <p:nvPr/>
          </p:nvSpPr>
          <p:spPr>
            <a:xfrm>
              <a:off x="251520" y="2184272"/>
              <a:ext cx="1152128" cy="1531917"/>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OSCAR</a:t>
              </a:r>
              <a:endParaRPr lang="en-US" dirty="0"/>
            </a:p>
          </p:txBody>
        </p:sp>
        <p:cxnSp>
          <p:nvCxnSpPr>
            <p:cNvPr id="13" name="Straight Arrow Connector 12"/>
            <p:cNvCxnSpPr/>
            <p:nvPr/>
          </p:nvCxnSpPr>
          <p:spPr>
            <a:xfrm flipV="1">
              <a:off x="827584" y="3861049"/>
              <a:ext cx="0" cy="952652"/>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5400000">
              <a:off x="-117234" y="4374813"/>
              <a:ext cx="1304528" cy="276999"/>
            </a:xfrm>
            <a:prstGeom prst="rect">
              <a:avLst/>
            </a:prstGeom>
            <a:noFill/>
          </p:spPr>
          <p:txBody>
            <a:bodyPr wrap="square" rtlCol="0">
              <a:spAutoFit/>
            </a:bodyPr>
            <a:lstStyle/>
            <a:p>
              <a:r>
                <a:rPr lang="en-US" sz="1200" b="1" dirty="0" smtClean="0">
                  <a:solidFill>
                    <a:schemeClr val="accent2">
                      <a:lumMod val="75000"/>
                    </a:schemeClr>
                  </a:solidFill>
                </a:rPr>
                <a:t>Requirements</a:t>
              </a:r>
              <a:endParaRPr lang="en-US" sz="1200" b="1" dirty="0">
                <a:solidFill>
                  <a:schemeClr val="accent2">
                    <a:lumMod val="75000"/>
                  </a:schemeClr>
                </a:solidFill>
              </a:endParaRPr>
            </a:p>
          </p:txBody>
        </p:sp>
        <p:sp>
          <p:nvSpPr>
            <p:cNvPr id="7" name="Flowchart: Multidocument 6">
              <a:hlinkClick r:id="rId4"/>
            </p:cNvPr>
            <p:cNvSpPr/>
            <p:nvPr/>
          </p:nvSpPr>
          <p:spPr>
            <a:xfrm>
              <a:off x="2654939" y="2983366"/>
              <a:ext cx="1224136" cy="2808312"/>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Statements of Guidance</a:t>
              </a:r>
            </a:p>
            <a:p>
              <a:pPr algn="ctr"/>
              <a:r>
                <a:rPr lang="en-US" sz="1200" i="1" dirty="0" smtClean="0"/>
                <a:t>(gap analysis)</a:t>
              </a:r>
              <a:endParaRPr lang="en-US" sz="1400" i="1" dirty="0"/>
            </a:p>
          </p:txBody>
        </p:sp>
        <p:sp>
          <p:nvSpPr>
            <p:cNvPr id="17" name="Flowchart: Multidocument 16">
              <a:hlinkClick r:id="rId5"/>
            </p:cNvPr>
            <p:cNvSpPr/>
            <p:nvPr/>
          </p:nvSpPr>
          <p:spPr>
            <a:xfrm>
              <a:off x="286928" y="5589240"/>
              <a:ext cx="5149168" cy="692696"/>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WMO Application Areas</a:t>
              </a:r>
            </a:p>
            <a:p>
              <a:pPr algn="ctr"/>
              <a:r>
                <a:rPr lang="en-US" sz="1400" i="1" dirty="0" smtClean="0"/>
                <a:t>(direct use of observations)</a:t>
              </a:r>
              <a:endParaRPr lang="en-US" sz="1400" i="1" dirty="0"/>
            </a:p>
          </p:txBody>
        </p:sp>
        <p:grpSp>
          <p:nvGrpSpPr>
            <p:cNvPr id="15" name="Group 14"/>
            <p:cNvGrpSpPr/>
            <p:nvPr/>
          </p:nvGrpSpPr>
          <p:grpSpPr>
            <a:xfrm>
              <a:off x="487072" y="4941168"/>
              <a:ext cx="880864" cy="1024880"/>
              <a:chOff x="827584" y="4437112"/>
              <a:chExt cx="880864" cy="1024880"/>
            </a:xfrm>
          </p:grpSpPr>
          <p:sp>
            <p:nvSpPr>
              <p:cNvPr id="8" name="Smiley Face 7"/>
              <p:cNvSpPr/>
              <p:nvPr/>
            </p:nvSpPr>
            <p:spPr>
              <a:xfrm>
                <a:off x="827584" y="4437112"/>
                <a:ext cx="576064" cy="72008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y Face 8"/>
              <p:cNvSpPr/>
              <p:nvPr/>
            </p:nvSpPr>
            <p:spPr>
              <a:xfrm>
                <a:off x="979984" y="4589512"/>
                <a:ext cx="576064" cy="72008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p:cNvSpPr/>
              <p:nvPr/>
            </p:nvSpPr>
            <p:spPr>
              <a:xfrm>
                <a:off x="1132384" y="4741912"/>
                <a:ext cx="576064" cy="72008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Arrow Connector 19"/>
            <p:cNvCxnSpPr/>
            <p:nvPr/>
          </p:nvCxnSpPr>
          <p:spPr>
            <a:xfrm flipV="1">
              <a:off x="1732210" y="4513312"/>
              <a:ext cx="679550" cy="622039"/>
            </a:xfrm>
            <a:prstGeom prst="straightConnector1">
              <a:avLst/>
            </a:prstGeom>
            <a:ln w="50800" cmpd="sng">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19017328">
              <a:off x="973070" y="3894041"/>
              <a:ext cx="1576081" cy="830997"/>
            </a:xfrm>
            <a:prstGeom prst="rect">
              <a:avLst/>
            </a:prstGeom>
            <a:noFill/>
          </p:spPr>
          <p:txBody>
            <a:bodyPr wrap="square" rtlCol="0">
              <a:spAutoFit/>
            </a:bodyPr>
            <a:lstStyle/>
            <a:p>
              <a:r>
                <a:rPr lang="en-US" sz="1200" b="1" dirty="0" smtClean="0">
                  <a:solidFill>
                    <a:schemeClr val="accent2">
                      <a:lumMod val="75000"/>
                    </a:schemeClr>
                  </a:solidFill>
                </a:rPr>
                <a:t>Critical review:</a:t>
              </a:r>
            </a:p>
            <a:p>
              <a:pPr marL="171450" indent="-171450">
                <a:buFont typeface="Arial" panose="020B0604020202020204" pitchFamily="34" charset="0"/>
                <a:buChar char="•"/>
              </a:pPr>
              <a:r>
                <a:rPr lang="en-US" sz="1200" b="1" dirty="0" smtClean="0"/>
                <a:t>Gap analysis</a:t>
              </a:r>
            </a:p>
            <a:p>
              <a:pPr marL="171450" indent="-171450">
                <a:buFont typeface="Arial" panose="020B0604020202020204" pitchFamily="34" charset="0"/>
                <a:buChar char="•"/>
              </a:pPr>
              <a:r>
                <a:rPr lang="en-US" sz="1200" b="1" dirty="0" smtClean="0"/>
                <a:t>Impact studies</a:t>
              </a:r>
            </a:p>
            <a:p>
              <a:pPr marL="171450" indent="-171450">
                <a:buFont typeface="Arial" panose="020B0604020202020204" pitchFamily="34" charset="0"/>
                <a:buChar char="•"/>
              </a:pPr>
              <a:r>
                <a:rPr lang="en-US" sz="1200" b="1" dirty="0" smtClean="0"/>
                <a:t>Expert knowledge</a:t>
              </a:r>
              <a:endParaRPr lang="en-US" sz="1200" b="1" dirty="0"/>
            </a:p>
          </p:txBody>
        </p:sp>
        <p:grpSp>
          <p:nvGrpSpPr>
            <p:cNvPr id="25" name="Group 24"/>
            <p:cNvGrpSpPr/>
            <p:nvPr/>
          </p:nvGrpSpPr>
          <p:grpSpPr>
            <a:xfrm>
              <a:off x="474832" y="967423"/>
              <a:ext cx="880864" cy="1024880"/>
              <a:chOff x="827584" y="4437112"/>
              <a:chExt cx="880864" cy="1024880"/>
            </a:xfrm>
          </p:grpSpPr>
          <p:sp>
            <p:nvSpPr>
              <p:cNvPr id="26" name="Smiley Face 25"/>
              <p:cNvSpPr/>
              <p:nvPr/>
            </p:nvSpPr>
            <p:spPr>
              <a:xfrm>
                <a:off x="827584" y="4437112"/>
                <a:ext cx="576064" cy="72008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miley Face 26"/>
              <p:cNvSpPr/>
              <p:nvPr/>
            </p:nvSpPr>
            <p:spPr>
              <a:xfrm>
                <a:off x="979984" y="4589512"/>
                <a:ext cx="576064" cy="72008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miley Face 27"/>
              <p:cNvSpPr/>
              <p:nvPr/>
            </p:nvSpPr>
            <p:spPr>
              <a:xfrm>
                <a:off x="1132384" y="4741912"/>
                <a:ext cx="576064" cy="72008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U-Turn Arrow 35"/>
            <p:cNvSpPr/>
            <p:nvPr/>
          </p:nvSpPr>
          <p:spPr>
            <a:xfrm rot="5400000">
              <a:off x="1133036" y="1783312"/>
              <a:ext cx="1207368" cy="483064"/>
            </a:xfrm>
            <a:prstGeom prst="uturnArrow">
              <a:avLst>
                <a:gd name="adj1" fmla="val 26358"/>
                <a:gd name="adj2" fmla="val 25000"/>
                <a:gd name="adj3" fmla="val 23642"/>
                <a:gd name="adj4" fmla="val 41035"/>
                <a:gd name="adj5"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p:cNvSpPr txBox="1"/>
            <p:nvPr/>
          </p:nvSpPr>
          <p:spPr>
            <a:xfrm>
              <a:off x="1829866" y="1622971"/>
              <a:ext cx="1590006" cy="738664"/>
            </a:xfrm>
            <a:prstGeom prst="rect">
              <a:avLst/>
            </a:prstGeom>
            <a:noFill/>
          </p:spPr>
          <p:txBody>
            <a:bodyPr wrap="square" rtlCol="0">
              <a:spAutoFit/>
            </a:bodyPr>
            <a:lstStyle/>
            <a:p>
              <a:pPr algn="ctr"/>
              <a:r>
                <a:rPr lang="en-US" sz="1400" b="1" dirty="0" smtClean="0">
                  <a:solidFill>
                    <a:schemeClr val="accent2">
                      <a:lumMod val="75000"/>
                    </a:schemeClr>
                  </a:solidFill>
                </a:rPr>
                <a:t>WIGOS Metadata</a:t>
              </a:r>
            </a:p>
            <a:p>
              <a:pPr algn="ctr"/>
              <a:r>
                <a:rPr lang="en-US" sz="1400" b="1" i="1" dirty="0" smtClean="0">
                  <a:solidFill>
                    <a:schemeClr val="accent2">
                      <a:lumMod val="75000"/>
                    </a:schemeClr>
                  </a:solidFill>
                </a:rPr>
                <a:t>(capabilities – space &amp; surface)</a:t>
              </a:r>
              <a:endParaRPr lang="en-US" sz="1400" b="1" i="1" dirty="0">
                <a:solidFill>
                  <a:schemeClr val="accent2">
                    <a:lumMod val="75000"/>
                  </a:schemeClr>
                </a:solidFill>
              </a:endParaRPr>
            </a:p>
          </p:txBody>
        </p:sp>
        <p:sp>
          <p:nvSpPr>
            <p:cNvPr id="38" name="Vertical Scroll 37">
              <a:hlinkClick r:id="rId6"/>
            </p:cNvPr>
            <p:cNvSpPr/>
            <p:nvPr/>
          </p:nvSpPr>
          <p:spPr>
            <a:xfrm>
              <a:off x="4574759" y="1687503"/>
              <a:ext cx="1731617" cy="2048933"/>
            </a:xfrm>
            <a:prstGeom prst="verticalScroll">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accent4">
                      <a:lumMod val="75000"/>
                    </a:schemeClr>
                  </a:solidFill>
                </a:rPr>
                <a:t>Implementation Plan</a:t>
              </a:r>
            </a:p>
            <a:p>
              <a:pPr algn="ctr"/>
              <a:endParaRPr lang="en-US" sz="1200" dirty="0" smtClean="0">
                <a:solidFill>
                  <a:schemeClr val="accent4">
                    <a:lumMod val="75000"/>
                  </a:schemeClr>
                </a:solidFill>
              </a:endParaRPr>
            </a:p>
            <a:p>
              <a:pPr algn="ctr"/>
              <a:r>
                <a:rPr lang="en-US" dirty="0" smtClean="0">
                  <a:solidFill>
                    <a:schemeClr val="accent4">
                      <a:lumMod val="75000"/>
                    </a:schemeClr>
                  </a:solidFill>
                </a:rPr>
                <a:t>EGOS-IP</a:t>
              </a:r>
            </a:p>
            <a:p>
              <a:pPr algn="ctr"/>
              <a:endParaRPr lang="en-US" dirty="0" smtClean="0">
                <a:solidFill>
                  <a:schemeClr val="accent4">
                    <a:lumMod val="75000"/>
                  </a:schemeClr>
                </a:solidFill>
              </a:endParaRPr>
            </a:p>
            <a:p>
              <a:pPr algn="ctr"/>
              <a:r>
                <a:rPr lang="en-US" sz="1400" i="1" dirty="0" smtClean="0">
                  <a:solidFill>
                    <a:schemeClr val="accent4">
                      <a:lumMod val="75000"/>
                    </a:schemeClr>
                  </a:solidFill>
                </a:rPr>
                <a:t>(115 actions</a:t>
              </a:r>
              <a:r>
                <a:rPr lang="en-US" sz="1400" dirty="0" smtClean="0">
                  <a:solidFill>
                    <a:schemeClr val="accent4">
                      <a:lumMod val="75000"/>
                    </a:schemeClr>
                  </a:solidFill>
                </a:rPr>
                <a:t>)</a:t>
              </a:r>
              <a:endParaRPr lang="en-US" sz="1400" i="1" dirty="0">
                <a:solidFill>
                  <a:schemeClr val="accent4">
                    <a:lumMod val="75000"/>
                  </a:schemeClr>
                </a:solidFill>
              </a:endParaRPr>
            </a:p>
          </p:txBody>
        </p:sp>
        <p:sp>
          <p:nvSpPr>
            <p:cNvPr id="39" name="Cloud 38"/>
            <p:cNvSpPr/>
            <p:nvPr/>
          </p:nvSpPr>
          <p:spPr>
            <a:xfrm>
              <a:off x="7453548" y="1052736"/>
              <a:ext cx="1618376" cy="36689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t>Other considerations:</a:t>
              </a:r>
            </a:p>
            <a:p>
              <a:pPr marL="171450" indent="-171450">
                <a:buFont typeface="Arial" panose="020B0604020202020204" pitchFamily="34" charset="0"/>
                <a:buChar char="•"/>
              </a:pPr>
              <a:r>
                <a:rPr lang="en-US" sz="1000" dirty="0" smtClean="0"/>
                <a:t>WMO Priorities</a:t>
              </a:r>
            </a:p>
            <a:p>
              <a:pPr marL="171450" indent="-171450">
                <a:buFont typeface="Arial" panose="020B0604020202020204" pitchFamily="34" charset="0"/>
                <a:buChar char="•"/>
              </a:pPr>
              <a:r>
                <a:rPr lang="en-US" sz="1000" dirty="0" smtClean="0"/>
                <a:t>Cost effectiveness</a:t>
              </a:r>
            </a:p>
            <a:p>
              <a:pPr marL="171450" indent="-171450">
                <a:buFont typeface="Arial" panose="020B0604020202020204" pitchFamily="34" charset="0"/>
                <a:buChar char="•"/>
              </a:pPr>
              <a:r>
                <a:rPr lang="en-US" sz="1000" dirty="0" smtClean="0"/>
                <a:t>New Technologies</a:t>
              </a:r>
            </a:p>
            <a:p>
              <a:pPr marL="171450" indent="-171450">
                <a:buFont typeface="Arial" panose="020B0604020202020204" pitchFamily="34" charset="0"/>
                <a:buChar char="•"/>
              </a:pPr>
              <a:r>
                <a:rPr lang="en-US" sz="1000" dirty="0" smtClean="0"/>
                <a:t>Current national investments and plans</a:t>
              </a:r>
            </a:p>
            <a:p>
              <a:pPr marL="171450" indent="-171450">
                <a:buFont typeface="Arial" panose="020B0604020202020204" pitchFamily="34" charset="0"/>
                <a:buChar char="•"/>
              </a:pPr>
              <a:r>
                <a:rPr lang="en-US" sz="1000" dirty="0" smtClean="0"/>
                <a:t>…</a:t>
              </a:r>
              <a:endParaRPr lang="en-US" sz="1000" dirty="0"/>
            </a:p>
          </p:txBody>
        </p:sp>
        <p:sp>
          <p:nvSpPr>
            <p:cNvPr id="42" name="Rounded Rectangle 41"/>
            <p:cNvSpPr/>
            <p:nvPr/>
          </p:nvSpPr>
          <p:spPr>
            <a:xfrm>
              <a:off x="6444208" y="4941168"/>
              <a:ext cx="1713880" cy="872480"/>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ounded Rectangle 47"/>
            <p:cNvSpPr/>
            <p:nvPr/>
          </p:nvSpPr>
          <p:spPr>
            <a:xfrm>
              <a:off x="6596608" y="5093568"/>
              <a:ext cx="1713880" cy="872480"/>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ounded Rectangle 48"/>
            <p:cNvSpPr/>
            <p:nvPr/>
          </p:nvSpPr>
          <p:spPr>
            <a:xfrm>
              <a:off x="6749008" y="5245968"/>
              <a:ext cx="1713880" cy="872480"/>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ounded Rectangle 49"/>
            <p:cNvSpPr/>
            <p:nvPr/>
          </p:nvSpPr>
          <p:spPr>
            <a:xfrm>
              <a:off x="6901408" y="5398368"/>
              <a:ext cx="1713880" cy="872480"/>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ounded Rectangle 50"/>
            <p:cNvSpPr/>
            <p:nvPr/>
          </p:nvSpPr>
          <p:spPr>
            <a:xfrm>
              <a:off x="7053808" y="5550768"/>
              <a:ext cx="1713880" cy="872480"/>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ounded Rectangle 51"/>
            <p:cNvSpPr/>
            <p:nvPr/>
          </p:nvSpPr>
          <p:spPr>
            <a:xfrm>
              <a:off x="7206208" y="5703168"/>
              <a:ext cx="1713880" cy="872480"/>
            </a:xfrm>
            <a:prstGeom prst="roundRect">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2">
                      <a:lumMod val="75000"/>
                    </a:schemeClr>
                  </a:solidFill>
                </a:rPr>
                <a:t>WMO Members</a:t>
              </a:r>
              <a:endParaRPr lang="en-US" dirty="0">
                <a:solidFill>
                  <a:schemeClr val="accent2">
                    <a:lumMod val="75000"/>
                  </a:schemeClr>
                </a:solidFill>
              </a:endParaRPr>
            </a:p>
          </p:txBody>
        </p:sp>
        <p:sp>
          <p:nvSpPr>
            <p:cNvPr id="53" name="Left-Right Arrow 52"/>
            <p:cNvSpPr/>
            <p:nvPr/>
          </p:nvSpPr>
          <p:spPr>
            <a:xfrm rot="20597968">
              <a:off x="5623754" y="5459818"/>
              <a:ext cx="988611" cy="820860"/>
            </a:xfrm>
            <a:prstGeom prst="leftRightArrow">
              <a:avLst>
                <a:gd name="adj1" fmla="val 49316"/>
                <a:gd name="adj2" fmla="val 32863"/>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5865952" y="4332148"/>
              <a:ext cx="880864" cy="1024880"/>
              <a:chOff x="827584" y="4437112"/>
              <a:chExt cx="880864" cy="1024880"/>
            </a:xfrm>
          </p:grpSpPr>
          <p:sp>
            <p:nvSpPr>
              <p:cNvPr id="55" name="Smiley Face 54"/>
              <p:cNvSpPr/>
              <p:nvPr/>
            </p:nvSpPr>
            <p:spPr>
              <a:xfrm>
                <a:off x="827584" y="4437112"/>
                <a:ext cx="576064" cy="72008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miley Face 55"/>
              <p:cNvSpPr/>
              <p:nvPr/>
            </p:nvSpPr>
            <p:spPr>
              <a:xfrm>
                <a:off x="979984" y="4589512"/>
                <a:ext cx="576064" cy="72008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miley Face 56">
                <a:hlinkClick r:id="rId7"/>
              </p:cNvPr>
              <p:cNvSpPr/>
              <p:nvPr/>
            </p:nvSpPr>
            <p:spPr>
              <a:xfrm>
                <a:off x="1132384" y="4741912"/>
                <a:ext cx="576064" cy="72008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sp>
          <p:nvSpPr>
            <p:cNvPr id="58" name="Left Arrow 57"/>
            <p:cNvSpPr/>
            <p:nvPr/>
          </p:nvSpPr>
          <p:spPr>
            <a:xfrm>
              <a:off x="6636448" y="1835711"/>
              <a:ext cx="306992" cy="1691346"/>
            </a:xfrm>
            <a:prstGeom prst="leftArrow">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eft Arrow 58"/>
            <p:cNvSpPr/>
            <p:nvPr/>
          </p:nvSpPr>
          <p:spPr>
            <a:xfrm rot="16200000">
              <a:off x="5307207" y="575486"/>
              <a:ext cx="306992" cy="1691346"/>
            </a:xfrm>
            <a:prstGeom prst="leftArrow">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eft Arrow 59"/>
            <p:cNvSpPr/>
            <p:nvPr/>
          </p:nvSpPr>
          <p:spPr>
            <a:xfrm rot="10088077">
              <a:off x="4097164" y="2375126"/>
              <a:ext cx="306992" cy="1691346"/>
            </a:xfrm>
            <a:prstGeom prst="leftArrow">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4283968" y="4293096"/>
              <a:ext cx="880864" cy="1024880"/>
              <a:chOff x="827584" y="4437112"/>
              <a:chExt cx="880864" cy="1024880"/>
            </a:xfrm>
          </p:grpSpPr>
          <p:sp>
            <p:nvSpPr>
              <p:cNvPr id="62" name="Smiley Face 61"/>
              <p:cNvSpPr/>
              <p:nvPr/>
            </p:nvSpPr>
            <p:spPr>
              <a:xfrm>
                <a:off x="827584" y="4437112"/>
                <a:ext cx="576064" cy="72008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miley Face 62"/>
              <p:cNvSpPr/>
              <p:nvPr/>
            </p:nvSpPr>
            <p:spPr>
              <a:xfrm>
                <a:off x="979984" y="4589512"/>
                <a:ext cx="576064" cy="72008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Smiley Face 63"/>
              <p:cNvSpPr/>
              <p:nvPr/>
            </p:nvSpPr>
            <p:spPr>
              <a:xfrm>
                <a:off x="1132384" y="4741912"/>
                <a:ext cx="576064" cy="72008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5" name="TextBox 64"/>
            <p:cNvSpPr txBox="1"/>
            <p:nvPr/>
          </p:nvSpPr>
          <p:spPr>
            <a:xfrm>
              <a:off x="4078622" y="4552091"/>
              <a:ext cx="1414420" cy="523220"/>
            </a:xfrm>
            <a:prstGeom prst="rect">
              <a:avLst/>
            </a:prstGeom>
            <a:noFill/>
          </p:spPr>
          <p:txBody>
            <a:bodyPr wrap="square" rtlCol="0">
              <a:spAutoFit/>
            </a:bodyPr>
            <a:lstStyle/>
            <a:p>
              <a:pPr algn="ctr"/>
              <a:r>
                <a:rPr lang="en-US" sz="1400" b="1" dirty="0" smtClean="0">
                  <a:solidFill>
                    <a:schemeClr val="tx2">
                      <a:lumMod val="20000"/>
                      <a:lumOff val="80000"/>
                    </a:schemeClr>
                  </a:solidFill>
                </a:rPr>
                <a:t>Action</a:t>
              </a:r>
            </a:p>
            <a:p>
              <a:pPr algn="ctr"/>
              <a:r>
                <a:rPr lang="en-US" sz="1400" b="1" i="1" dirty="0" smtClean="0">
                  <a:solidFill>
                    <a:schemeClr val="tx2">
                      <a:lumMod val="20000"/>
                      <a:lumOff val="80000"/>
                    </a:schemeClr>
                  </a:solidFill>
                </a:rPr>
                <a:t>“owners”</a:t>
              </a:r>
              <a:endParaRPr lang="en-US" sz="1400" b="1" i="1" dirty="0">
                <a:solidFill>
                  <a:schemeClr val="tx2">
                    <a:lumMod val="20000"/>
                    <a:lumOff val="80000"/>
                  </a:schemeClr>
                </a:solidFill>
              </a:endParaRPr>
            </a:p>
          </p:txBody>
        </p:sp>
        <p:sp>
          <p:nvSpPr>
            <p:cNvPr id="66" name="TextBox 65"/>
            <p:cNvSpPr txBox="1"/>
            <p:nvPr/>
          </p:nvSpPr>
          <p:spPr>
            <a:xfrm>
              <a:off x="5775100" y="4921423"/>
              <a:ext cx="1414420" cy="307777"/>
            </a:xfrm>
            <a:prstGeom prst="rect">
              <a:avLst/>
            </a:prstGeom>
            <a:noFill/>
          </p:spPr>
          <p:txBody>
            <a:bodyPr wrap="square" rtlCol="0">
              <a:spAutoFit/>
            </a:bodyPr>
            <a:lstStyle/>
            <a:p>
              <a:pPr algn="ctr"/>
              <a:r>
                <a:rPr lang="en-US" sz="1400" b="1" dirty="0" smtClean="0">
                  <a:solidFill>
                    <a:schemeClr val="tx2">
                      <a:lumMod val="20000"/>
                      <a:lumOff val="80000"/>
                    </a:schemeClr>
                  </a:solidFill>
                </a:rPr>
                <a:t>NFPs</a:t>
              </a:r>
              <a:endParaRPr lang="en-US" sz="1400" b="1" i="1" dirty="0">
                <a:solidFill>
                  <a:schemeClr val="tx2">
                    <a:lumMod val="20000"/>
                    <a:lumOff val="80000"/>
                  </a:schemeClr>
                </a:solidFill>
              </a:endParaRPr>
            </a:p>
          </p:txBody>
        </p:sp>
        <p:sp>
          <p:nvSpPr>
            <p:cNvPr id="67" name="Left Arrow 66"/>
            <p:cNvSpPr/>
            <p:nvPr/>
          </p:nvSpPr>
          <p:spPr>
            <a:xfrm rot="13221537">
              <a:off x="6085014" y="3848535"/>
              <a:ext cx="1409861" cy="724037"/>
            </a:xfrm>
            <a:prstGeom prst="leftArrow">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nvSpPr>
          <p:spPr>
            <a:xfrm rot="2423217">
              <a:off x="6082327" y="4018139"/>
              <a:ext cx="1304528" cy="276999"/>
            </a:xfrm>
            <a:prstGeom prst="rect">
              <a:avLst/>
            </a:prstGeom>
            <a:noFill/>
          </p:spPr>
          <p:txBody>
            <a:bodyPr wrap="square" rtlCol="0">
              <a:spAutoFit/>
            </a:bodyPr>
            <a:lstStyle/>
            <a:p>
              <a:r>
                <a:rPr lang="en-US" sz="1200" b="1" dirty="0" smtClean="0">
                  <a:solidFill>
                    <a:schemeClr val="accent2">
                      <a:lumMod val="75000"/>
                    </a:schemeClr>
                  </a:solidFill>
                </a:rPr>
                <a:t>Implementation</a:t>
              </a:r>
              <a:endParaRPr lang="en-US" sz="1200" b="1" dirty="0">
                <a:solidFill>
                  <a:schemeClr val="accent2">
                    <a:lumMod val="75000"/>
                  </a:schemeClr>
                </a:solidFill>
              </a:endParaRPr>
            </a:p>
          </p:txBody>
        </p:sp>
        <p:cxnSp>
          <p:nvCxnSpPr>
            <p:cNvPr id="73" name="Straight Arrow Connector 72"/>
            <p:cNvCxnSpPr/>
            <p:nvPr/>
          </p:nvCxnSpPr>
          <p:spPr>
            <a:xfrm flipH="1">
              <a:off x="4876800" y="3882329"/>
              <a:ext cx="319460" cy="505193"/>
            </a:xfrm>
            <a:prstGeom prst="straightConnector1">
              <a:avLst/>
            </a:prstGeom>
            <a:ln w="50800">
              <a:solidFill>
                <a:schemeClr val="accent1">
                  <a:lumMod val="40000"/>
                  <a:lumOff val="60000"/>
                </a:schemeClr>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729791" y="4007967"/>
              <a:ext cx="1664919" cy="246221"/>
            </a:xfrm>
            <a:prstGeom prst="rect">
              <a:avLst/>
            </a:prstGeom>
            <a:noFill/>
          </p:spPr>
          <p:txBody>
            <a:bodyPr wrap="square" rtlCol="0">
              <a:spAutoFit/>
            </a:bodyPr>
            <a:lstStyle/>
            <a:p>
              <a:r>
                <a:rPr lang="en-US" sz="1000" b="1" dirty="0" smtClean="0">
                  <a:solidFill>
                    <a:schemeClr val="accent2">
                      <a:lumMod val="75000"/>
                    </a:schemeClr>
                  </a:solidFill>
                </a:rPr>
                <a:t>Monitoring of actions</a:t>
              </a:r>
              <a:endParaRPr lang="en-US" sz="1000" b="1" dirty="0">
                <a:solidFill>
                  <a:schemeClr val="accent2">
                    <a:lumMod val="75000"/>
                  </a:schemeClr>
                </a:solidFill>
              </a:endParaRPr>
            </a:p>
          </p:txBody>
        </p:sp>
      </p:grpSp>
      <p:sp>
        <p:nvSpPr>
          <p:cNvPr id="2" name="Rounded Rectangle 1">
            <a:hlinkClick r:id="rId8"/>
          </p:cNvPr>
          <p:cNvSpPr/>
          <p:nvPr/>
        </p:nvSpPr>
        <p:spPr>
          <a:xfrm>
            <a:off x="13646" y="13648"/>
            <a:ext cx="2316226" cy="6414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Rolling Review of Requirements (RRR)</a:t>
            </a:r>
            <a:endParaRPr lang="en-US" b="1" dirty="0"/>
          </a:p>
        </p:txBody>
      </p:sp>
      <p:sp>
        <p:nvSpPr>
          <p:cNvPr id="3" name="Slide Number Placeholder 2"/>
          <p:cNvSpPr>
            <a:spLocks noGrp="1"/>
          </p:cNvSpPr>
          <p:nvPr>
            <p:ph type="sldNum" sz="quarter" idx="12"/>
          </p:nvPr>
        </p:nvSpPr>
        <p:spPr>
          <a:xfrm>
            <a:off x="7010400" y="6527800"/>
            <a:ext cx="2133600" cy="365125"/>
          </a:xfrm>
        </p:spPr>
        <p:txBody>
          <a:bodyPr/>
          <a:lstStyle/>
          <a:p>
            <a:fld id="{9259AF2F-52C6-9B46-B8B2-0579234AE62E}" type="slidenum">
              <a:rPr lang="en-US" smtClean="0"/>
              <a:t>18</a:t>
            </a:fld>
            <a:endParaRPr lang="en-US" dirty="0"/>
          </a:p>
        </p:txBody>
      </p:sp>
    </p:spTree>
    <p:extLst>
      <p:ext uri="{BB962C8B-B14F-4D97-AF65-F5344CB8AC3E}">
        <p14:creationId xmlns:p14="http://schemas.microsoft.com/office/powerpoint/2010/main" val="2234297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03" y="0"/>
            <a:ext cx="8857397" cy="620689"/>
          </a:xfrm>
        </p:spPr>
        <p:txBody>
          <a:bodyPr>
            <a:noAutofit/>
          </a:bodyPr>
          <a:lstStyle/>
          <a:p>
            <a:r>
              <a:rPr lang="en-GB" sz="4000" noProof="0" dirty="0" smtClean="0"/>
              <a:t>Oceans &amp; RRR</a:t>
            </a:r>
            <a:endParaRPr lang="en-GB" sz="4000" noProof="0" dirty="0"/>
          </a:p>
        </p:txBody>
      </p:sp>
      <p:sp>
        <p:nvSpPr>
          <p:cNvPr id="3" name="Content Placeholder 2"/>
          <p:cNvSpPr>
            <a:spLocks noGrp="1"/>
          </p:cNvSpPr>
          <p:nvPr>
            <p:ph idx="1"/>
          </p:nvPr>
        </p:nvSpPr>
        <p:spPr>
          <a:xfrm>
            <a:off x="286603" y="830239"/>
            <a:ext cx="8704997" cy="5810250"/>
          </a:xfrm>
        </p:spPr>
        <p:txBody>
          <a:bodyPr>
            <a:normAutofit fontScale="77500" lnSpcReduction="20000"/>
          </a:bodyPr>
          <a:lstStyle/>
          <a:p>
            <a:r>
              <a:rPr lang="en-GB" noProof="0" dirty="0" smtClean="0"/>
              <a:t>Observational Requirements of Ocean Applications</a:t>
            </a:r>
          </a:p>
          <a:p>
            <a:pPr lvl="1"/>
            <a:r>
              <a:rPr lang="en-GB" noProof="0" dirty="0" smtClean="0"/>
              <a:t>Consideration of sub-applications: Marine Services, Wave models, Operational Ocean Forecasting, Tsunami monitoring</a:t>
            </a:r>
          </a:p>
          <a:p>
            <a:pPr lvl="1"/>
            <a:r>
              <a:rPr lang="en-GB" noProof="0" dirty="0" smtClean="0"/>
              <a:t>New Point of Contact needed (JCOMM to nominate)</a:t>
            </a:r>
          </a:p>
          <a:p>
            <a:pPr lvl="1"/>
            <a:r>
              <a:rPr lang="en-GB" noProof="0" dirty="0" smtClean="0"/>
              <a:t>OSCAR/Requirements (</a:t>
            </a:r>
            <a:r>
              <a:rPr lang="en-GB" noProof="0" dirty="0" smtClean="0">
                <a:hlinkClick r:id="rId2"/>
              </a:rPr>
              <a:t>Ocean req.</a:t>
            </a:r>
            <a:r>
              <a:rPr lang="en-GB" noProof="0" dirty="0" smtClean="0"/>
              <a:t>)</a:t>
            </a:r>
          </a:p>
          <a:p>
            <a:pPr lvl="1"/>
            <a:r>
              <a:rPr lang="en-GB" noProof="0" dirty="0" smtClean="0">
                <a:hlinkClick r:id="rId3"/>
              </a:rPr>
              <a:t>SoG for Ocean Applications</a:t>
            </a:r>
            <a:r>
              <a:rPr lang="en-GB" noProof="0" dirty="0" smtClean="0"/>
              <a:t> (June 2016)</a:t>
            </a:r>
          </a:p>
          <a:p>
            <a:pPr lvl="1"/>
            <a:r>
              <a:rPr lang="en-GB" dirty="0" smtClean="0"/>
              <a:t>Critical Variables (JCOMM-5 Decision 14) : Sea Level &amp; SSHA, Waves, SLP, Visibility</a:t>
            </a:r>
          </a:p>
          <a:p>
            <a:pPr lvl="1"/>
            <a:r>
              <a:rPr lang="en-GB" noProof="0" dirty="0" smtClean="0"/>
              <a:t>Consideration of Coastal Requirements</a:t>
            </a:r>
          </a:p>
          <a:p>
            <a:r>
              <a:rPr lang="en-GB" noProof="0" dirty="0" smtClean="0"/>
              <a:t>Ocean observations required for other WMO Application Areas</a:t>
            </a:r>
          </a:p>
          <a:p>
            <a:pPr lvl="1"/>
            <a:r>
              <a:rPr lang="en-GB" noProof="0" dirty="0" smtClean="0"/>
              <a:t>GNWP, HRNWP, SSLP, GCOS …</a:t>
            </a:r>
          </a:p>
          <a:p>
            <a:r>
              <a:rPr lang="en-GB" noProof="0" dirty="0" smtClean="0"/>
              <a:t>OOPC comments (Annex 16 of </a:t>
            </a:r>
            <a:r>
              <a:rPr lang="en-GB" noProof="0" dirty="0" smtClean="0">
                <a:hlinkClick r:id="rId4"/>
              </a:rPr>
              <a:t>IPET-OSDE-3 report</a:t>
            </a:r>
            <a:r>
              <a:rPr lang="en-GB" noProof="0" dirty="0" smtClean="0"/>
              <a:t>)</a:t>
            </a:r>
          </a:p>
          <a:p>
            <a:pPr lvl="1"/>
            <a:r>
              <a:rPr lang="en-GB" dirty="0" smtClean="0"/>
              <a:t>Reflecting coupled models (e.g. consideration of air-sea coupling processes, e.g. strong SST gradients), new observing technologies, changes proposed to SSLP SoG (e.g. Argo cannot do near-boundary or shelf-break regions &amp; other technologies needed; deep Argo in selected deep ocean basins …)</a:t>
            </a:r>
            <a:endParaRPr lang="en-GB" noProof="0" dirty="0" smtClean="0"/>
          </a:p>
          <a:p>
            <a:endParaRPr lang="en-GB" noProof="0" dirty="0" smtClean="0"/>
          </a:p>
          <a:p>
            <a:endParaRPr lang="en-GB" noProof="0" dirty="0"/>
          </a:p>
        </p:txBody>
      </p:sp>
      <p:sp>
        <p:nvSpPr>
          <p:cNvPr id="4" name="Slide Number Placeholder 3"/>
          <p:cNvSpPr>
            <a:spLocks noGrp="1"/>
          </p:cNvSpPr>
          <p:nvPr>
            <p:ph type="sldNum" sz="quarter" idx="12"/>
          </p:nvPr>
        </p:nvSpPr>
        <p:spPr/>
        <p:txBody>
          <a:bodyPr/>
          <a:lstStyle/>
          <a:p>
            <a:fld id="{9259AF2F-52C6-9B46-B8B2-0579234AE62E}" type="slidenum">
              <a:rPr lang="en-US" smtClean="0"/>
              <a:t>19</a:t>
            </a:fld>
            <a:endParaRPr lang="en-US"/>
          </a:p>
        </p:txBody>
      </p:sp>
    </p:spTree>
    <p:extLst>
      <p:ext uri="{BB962C8B-B14F-4D97-AF65-F5344CB8AC3E}">
        <p14:creationId xmlns:p14="http://schemas.microsoft.com/office/powerpoint/2010/main" val="11529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a:xfrm>
            <a:off x="457200" y="11219"/>
            <a:ext cx="8229600" cy="794000"/>
          </a:xfrm>
        </p:spPr>
        <p:txBody>
          <a:bodyPr>
            <a:noAutofit/>
          </a:bodyPr>
          <a:lstStyle/>
          <a:p>
            <a:r>
              <a:rPr lang="en-GB" sz="3600" b="1" noProof="0" dirty="0" smtClean="0">
                <a:solidFill>
                  <a:srgbClr val="0070C0"/>
                </a:solidFill>
              </a:rPr>
              <a:t>World Meteorological Organization</a:t>
            </a:r>
            <a:br>
              <a:rPr lang="en-GB" sz="3600" b="1" noProof="0" dirty="0" smtClean="0">
                <a:solidFill>
                  <a:srgbClr val="0070C0"/>
                </a:solidFill>
              </a:rPr>
            </a:br>
            <a:r>
              <a:rPr lang="en-GB" sz="2400" b="1" noProof="0" dirty="0" smtClean="0">
                <a:solidFill>
                  <a:srgbClr val="0070C0"/>
                </a:solidFill>
              </a:rPr>
              <a:t>UN Specialized Agency</a:t>
            </a:r>
            <a:endParaRPr lang="en-GB" sz="2400" b="1" noProof="0" dirty="0">
              <a:solidFill>
                <a:srgbClr val="0070C0"/>
              </a:solidFill>
            </a:endParaRPr>
          </a:p>
        </p:txBody>
      </p:sp>
      <p:sp>
        <p:nvSpPr>
          <p:cNvPr id="4" name="Content Placeholder 3"/>
          <p:cNvSpPr>
            <a:spLocks noGrp="1"/>
          </p:cNvSpPr>
          <p:nvPr>
            <p:ph idx="1"/>
          </p:nvPr>
        </p:nvSpPr>
        <p:spPr>
          <a:xfrm>
            <a:off x="3664070" y="883251"/>
            <a:ext cx="5445269" cy="5786109"/>
          </a:xfrm>
        </p:spPr>
        <p:txBody>
          <a:bodyPr>
            <a:noAutofit/>
          </a:bodyPr>
          <a:lstStyle/>
          <a:p>
            <a:pPr marL="0" indent="0">
              <a:buNone/>
            </a:pPr>
            <a:r>
              <a:rPr lang="en-GB" sz="1800" b="1" noProof="0" dirty="0" smtClean="0"/>
              <a:t>Authoritative voice on weather, climate and water, enabling world-wide observations, research and services needed to meet the enormous challenge of climate change…</a:t>
            </a:r>
          </a:p>
          <a:p>
            <a:pPr lvl="0"/>
            <a:r>
              <a:rPr lang="en-GB" sz="1800" noProof="0" dirty="0" smtClean="0"/>
              <a:t>Facilitate networks of monitoring stations and service centres </a:t>
            </a:r>
          </a:p>
          <a:p>
            <a:pPr lvl="0"/>
            <a:r>
              <a:rPr lang="en-GB" sz="1800" noProof="0" dirty="0" smtClean="0"/>
              <a:t>Promote systems for real time global exchange of data</a:t>
            </a:r>
          </a:p>
          <a:p>
            <a:pPr lvl="0"/>
            <a:r>
              <a:rPr lang="en-GB" sz="1800" noProof="0" dirty="0" smtClean="0"/>
              <a:t>Promote standardization of observations </a:t>
            </a:r>
          </a:p>
          <a:p>
            <a:pPr lvl="0"/>
            <a:r>
              <a:rPr lang="en-GB" sz="1800" noProof="0" dirty="0" smtClean="0"/>
              <a:t>Further the application of meteorology to socioeconomic sectors;</a:t>
            </a:r>
          </a:p>
          <a:p>
            <a:pPr lvl="0"/>
            <a:r>
              <a:rPr lang="en-GB" sz="1800" noProof="0" dirty="0" smtClean="0"/>
              <a:t>Promote activities in operational hydrology and cooperation among meteorological and hydrological services;</a:t>
            </a:r>
          </a:p>
          <a:p>
            <a:pPr lvl="0"/>
            <a:r>
              <a:rPr lang="en-GB" sz="1800" noProof="0" dirty="0" smtClean="0"/>
              <a:t>Encourage research and training</a:t>
            </a:r>
            <a:endParaRPr lang="en-GB" sz="1800" noProof="0" dirty="0"/>
          </a:p>
        </p:txBody>
      </p:sp>
      <p:sp>
        <p:nvSpPr>
          <p:cNvPr id="3" name="Rectangle 2"/>
          <p:cNvSpPr/>
          <p:nvPr/>
        </p:nvSpPr>
        <p:spPr>
          <a:xfrm>
            <a:off x="561039" y="3527623"/>
            <a:ext cx="3586236" cy="354555"/>
          </a:xfrm>
          <a:prstGeom prst="rect">
            <a:avLst/>
          </a:prstGeom>
        </p:spPr>
        <p:txBody>
          <a:bodyPr wrap="square" lIns="107287" tIns="53643" rIns="107287" bIns="53643">
            <a:spAutoFit/>
          </a:bodyPr>
          <a:lstStyle/>
          <a:p>
            <a:pPr defTabSz="457209"/>
            <a:r>
              <a:rPr lang="en-US" sz="1600" dirty="0">
                <a:solidFill>
                  <a:prstClr val="black"/>
                </a:solidFill>
              </a:rPr>
              <a:t>WMO HQ in Geneva</a:t>
            </a:r>
          </a:p>
        </p:txBody>
      </p:sp>
      <p:sp>
        <p:nvSpPr>
          <p:cNvPr id="5" name="Slide Number Placeholder 4"/>
          <p:cNvSpPr>
            <a:spLocks noGrp="1"/>
          </p:cNvSpPr>
          <p:nvPr>
            <p:ph type="sldNum" sz="quarter" idx="12"/>
          </p:nvPr>
        </p:nvSpPr>
        <p:spPr/>
        <p:txBody>
          <a:bodyPr/>
          <a:lstStyle/>
          <a:p>
            <a:fld id="{9259AF2F-52C6-9B46-B8B2-0579234AE62E}" type="slidenum">
              <a:rPr lang="en-US" smtClean="0">
                <a:solidFill>
                  <a:prstClr val="black">
                    <a:tint val="75000"/>
                  </a:prstClr>
                </a:solidFill>
              </a:rPr>
              <a:pPr/>
              <a:t>2</a:t>
            </a:fld>
            <a:endParaRPr lang="en-US" dirty="0">
              <a:solidFill>
                <a:prstClr val="black">
                  <a:tint val="75000"/>
                </a:prstClr>
              </a:solidFill>
            </a:endParaRPr>
          </a:p>
        </p:txBody>
      </p:sp>
      <p:pic>
        <p:nvPicPr>
          <p:cNvPr id="1026" name="Picture 2" descr="http://www.triangle.eu.com/wp-content/uploads/2011/06/WMO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93" y="1262803"/>
            <a:ext cx="2481309" cy="25262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894" y="4189863"/>
            <a:ext cx="3402176" cy="2479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5199797" y="5429610"/>
            <a:ext cx="3909542" cy="1360713"/>
            <a:chOff x="4822685" y="5440892"/>
            <a:chExt cx="4321315" cy="1417108"/>
          </a:xfrm>
        </p:grpSpPr>
        <p:grpSp>
          <p:nvGrpSpPr>
            <p:cNvPr id="10" name="Group 9"/>
            <p:cNvGrpSpPr/>
            <p:nvPr/>
          </p:nvGrpSpPr>
          <p:grpSpPr>
            <a:xfrm>
              <a:off x="7118550" y="5440892"/>
              <a:ext cx="2025450" cy="1417108"/>
              <a:chOff x="3623114" y="1261641"/>
              <a:chExt cx="4050900" cy="3036782"/>
            </a:xfrm>
          </p:grpSpPr>
          <p:pic>
            <p:nvPicPr>
              <p:cNvPr id="11" name="Picture 10"/>
              <p:cNvPicPr>
                <a:picLocks noChangeAspect="1"/>
              </p:cNvPicPr>
              <p:nvPr/>
            </p:nvPicPr>
            <p:blipFill>
              <a:blip r:embed="rId6"/>
              <a:stretch>
                <a:fillRect/>
              </a:stretch>
            </p:blipFill>
            <p:spPr>
              <a:xfrm>
                <a:off x="3623114" y="1261641"/>
                <a:ext cx="4050900" cy="3036782"/>
              </a:xfrm>
              <a:prstGeom prst="rect">
                <a:avLst/>
              </a:prstGeom>
              <a:effectLst>
                <a:softEdge rad="38100"/>
              </a:effectLst>
            </p:spPr>
          </p:pic>
          <p:sp>
            <p:nvSpPr>
              <p:cNvPr id="12" name="TextBox 11"/>
              <p:cNvSpPr txBox="1"/>
              <p:nvPr/>
            </p:nvSpPr>
            <p:spPr>
              <a:xfrm>
                <a:off x="3684086" y="1303818"/>
                <a:ext cx="2712924" cy="791458"/>
              </a:xfrm>
              <a:prstGeom prst="rect">
                <a:avLst/>
              </a:prstGeom>
              <a:noFill/>
            </p:spPr>
            <p:txBody>
              <a:bodyPr wrap="none" rtlCol="0">
                <a:spAutoFit/>
              </a:bodyPr>
              <a:lstStyle/>
              <a:p>
                <a:r>
                  <a:rPr lang="en-US" sz="900" b="1" dirty="0" err="1">
                    <a:solidFill>
                      <a:srgbClr val="0000FF"/>
                    </a:solidFill>
                  </a:rPr>
                  <a:t>Tanggula</a:t>
                </a:r>
                <a:r>
                  <a:rPr lang="en-US" sz="900" b="1" dirty="0">
                    <a:solidFill>
                      <a:srgbClr val="0000FF"/>
                    </a:solidFill>
                  </a:rPr>
                  <a:t>, 5100 m, China</a:t>
                </a:r>
              </a:p>
              <a:p>
                <a:r>
                  <a:rPr lang="en-US" sz="900" b="1" dirty="0">
                    <a:solidFill>
                      <a:srgbClr val="0000FF"/>
                    </a:solidFill>
                  </a:rPr>
                  <a:t>Snow, Permafrost</a:t>
                </a:r>
              </a:p>
            </p:txBody>
          </p:sp>
        </p:grpSp>
        <p:pic>
          <p:nvPicPr>
            <p:cNvPr id="1028" name="Picture 4" descr="Dust Strom / GAW / WM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2685" y="5460574"/>
              <a:ext cx="2299763" cy="13528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9295512"/>
      </p:ext>
    </p:extLst>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240"/>
            <a:ext cx="8229600" cy="777922"/>
          </a:xfrm>
        </p:spPr>
        <p:txBody>
          <a:bodyPr>
            <a:normAutofit fontScale="90000"/>
          </a:bodyPr>
          <a:lstStyle/>
          <a:p>
            <a:r>
              <a:rPr lang="en-GB" noProof="0" dirty="0" smtClean="0"/>
              <a:t>Draft WIGOS Vision 2040</a:t>
            </a:r>
            <a:br>
              <a:rPr lang="en-GB" noProof="0" dirty="0" smtClean="0"/>
            </a:br>
            <a:r>
              <a:rPr lang="en-GB" sz="2700" i="1" noProof="0" dirty="0" smtClean="0"/>
              <a:t>(for 18</a:t>
            </a:r>
            <a:r>
              <a:rPr lang="en-GB" sz="2700" i="1" baseline="30000" noProof="0" dirty="0" smtClean="0"/>
              <a:t>th</a:t>
            </a:r>
            <a:r>
              <a:rPr lang="en-GB" sz="2700" i="1" noProof="0" dirty="0" smtClean="0"/>
              <a:t> Congress adoption in 2019)</a:t>
            </a:r>
            <a:endParaRPr lang="en-GB" sz="2700" i="1" noProof="0" dirty="0"/>
          </a:p>
        </p:txBody>
      </p:sp>
      <p:sp>
        <p:nvSpPr>
          <p:cNvPr id="3" name="Content Placeholder 2"/>
          <p:cNvSpPr>
            <a:spLocks noGrp="1"/>
          </p:cNvSpPr>
          <p:nvPr>
            <p:ph idx="1"/>
          </p:nvPr>
        </p:nvSpPr>
        <p:spPr>
          <a:xfrm>
            <a:off x="259307" y="1122531"/>
            <a:ext cx="8884693" cy="4964373"/>
          </a:xfrm>
        </p:spPr>
        <p:txBody>
          <a:bodyPr>
            <a:noAutofit/>
          </a:bodyPr>
          <a:lstStyle/>
          <a:p>
            <a:pPr marL="0" indent="0">
              <a:lnSpc>
                <a:spcPct val="120000"/>
              </a:lnSpc>
              <a:spcBef>
                <a:spcPts val="600"/>
              </a:spcBef>
              <a:buNone/>
            </a:pPr>
            <a:r>
              <a:rPr lang="en-GB" sz="2000" b="1" noProof="0" dirty="0" smtClean="0"/>
              <a:t>CHAPTER I: Introduction, Purpose and Scope</a:t>
            </a:r>
          </a:p>
          <a:p>
            <a:pPr marL="914400" lvl="1" indent="-419100">
              <a:lnSpc>
                <a:spcPct val="120000"/>
              </a:lnSpc>
              <a:spcBef>
                <a:spcPts val="600"/>
              </a:spcBef>
              <a:buFont typeface="+mj-lt"/>
              <a:buAutoNum type="arabicPeriod"/>
              <a:tabLst>
                <a:tab pos="531813" algn="l"/>
              </a:tabLst>
            </a:pPr>
            <a:r>
              <a:rPr lang="en-GB" sz="1600" noProof="0" dirty="0" smtClean="0"/>
              <a:t>Key drivers for meteorological services</a:t>
            </a:r>
          </a:p>
          <a:p>
            <a:pPr marL="914400" lvl="1" indent="-419100">
              <a:lnSpc>
                <a:spcPct val="120000"/>
              </a:lnSpc>
              <a:spcBef>
                <a:spcPts val="600"/>
              </a:spcBef>
              <a:buFont typeface="+mj-lt"/>
              <a:buAutoNum type="arabicPeriod"/>
              <a:tabLst>
                <a:tab pos="531813" algn="l"/>
              </a:tabLst>
            </a:pPr>
            <a:r>
              <a:rPr lang="en-GB" sz="1600" noProof="0" dirty="0" smtClean="0"/>
              <a:t>Trends in capabilities and requirements for meteorological service delivery</a:t>
            </a:r>
          </a:p>
          <a:p>
            <a:pPr marL="914400" lvl="1" indent="-419100">
              <a:lnSpc>
                <a:spcPct val="120000"/>
              </a:lnSpc>
              <a:spcBef>
                <a:spcPts val="600"/>
              </a:spcBef>
              <a:buFont typeface="+mj-lt"/>
              <a:buAutoNum type="arabicPeriod"/>
              <a:tabLst>
                <a:tab pos="531813" algn="l"/>
              </a:tabLst>
            </a:pPr>
            <a:r>
              <a:rPr lang="en-GB" sz="1600" noProof="0" dirty="0" smtClean="0"/>
              <a:t>WIGOS principles and design drivers</a:t>
            </a:r>
          </a:p>
          <a:p>
            <a:pPr marL="914400" lvl="1" indent="-419100">
              <a:lnSpc>
                <a:spcPct val="120000"/>
              </a:lnSpc>
              <a:spcBef>
                <a:spcPts val="600"/>
              </a:spcBef>
              <a:buFont typeface="+mj-lt"/>
              <a:buAutoNum type="arabicPeriod"/>
              <a:tabLst>
                <a:tab pos="531813" algn="l"/>
              </a:tabLst>
            </a:pPr>
            <a:r>
              <a:rPr lang="en-GB" sz="1600" noProof="0" dirty="0" smtClean="0"/>
              <a:t>Integration in WIGOS</a:t>
            </a:r>
          </a:p>
          <a:p>
            <a:pPr marL="0" indent="0">
              <a:lnSpc>
                <a:spcPct val="120000"/>
              </a:lnSpc>
              <a:spcBef>
                <a:spcPts val="600"/>
              </a:spcBef>
              <a:buNone/>
            </a:pPr>
            <a:r>
              <a:rPr lang="en-GB" sz="2000" b="1" noProof="0" dirty="0" smtClean="0"/>
              <a:t>CHAPTER II: The Space-Based Observing System Components of WIGOS in 2040</a:t>
            </a:r>
          </a:p>
          <a:p>
            <a:pPr marL="900113" lvl="1" indent="-449263">
              <a:lnSpc>
                <a:spcPct val="120000"/>
              </a:lnSpc>
              <a:spcBef>
                <a:spcPts val="600"/>
              </a:spcBef>
              <a:buFont typeface="+mj-lt"/>
              <a:buAutoNum type="arabicPeriod"/>
              <a:tabLst>
                <a:tab pos="900113" algn="l"/>
              </a:tabLst>
            </a:pPr>
            <a:r>
              <a:rPr lang="en-GB" sz="1600" noProof="0" dirty="0" smtClean="0"/>
              <a:t>General trends and issues (requirements and capabilities)</a:t>
            </a:r>
          </a:p>
          <a:p>
            <a:pPr marL="900113" lvl="1" indent="-449263">
              <a:lnSpc>
                <a:spcPct val="120000"/>
              </a:lnSpc>
              <a:spcBef>
                <a:spcPts val="600"/>
              </a:spcBef>
              <a:buFont typeface="+mj-lt"/>
              <a:buAutoNum type="arabicPeriod"/>
              <a:tabLst>
                <a:tab pos="900113" algn="l"/>
              </a:tabLst>
            </a:pPr>
            <a:r>
              <a:rPr lang="en-GB" sz="1600" noProof="0" dirty="0" smtClean="0"/>
              <a:t>Approach to developing the space-based component of the Vision</a:t>
            </a:r>
          </a:p>
          <a:p>
            <a:pPr marL="0" indent="0">
              <a:lnSpc>
                <a:spcPct val="120000"/>
              </a:lnSpc>
              <a:spcBef>
                <a:spcPts val="600"/>
              </a:spcBef>
              <a:buNone/>
            </a:pPr>
            <a:r>
              <a:rPr lang="en-GB" sz="2000" b="1" noProof="0" dirty="0" smtClean="0"/>
              <a:t>CHAPTER III: The Surface-Based Observing System Components of WIGOS in 2040</a:t>
            </a:r>
          </a:p>
          <a:p>
            <a:pPr marL="914400" lvl="1" indent="-463550">
              <a:lnSpc>
                <a:spcPct val="120000"/>
              </a:lnSpc>
              <a:spcBef>
                <a:spcPts val="600"/>
              </a:spcBef>
              <a:buFont typeface="+mj-lt"/>
              <a:buAutoNum type="arabicPeriod"/>
              <a:tabLst>
                <a:tab pos="900113" algn="l"/>
              </a:tabLst>
            </a:pPr>
            <a:r>
              <a:rPr lang="en-GB" sz="1600" noProof="0" dirty="0" smtClean="0"/>
              <a:t>General trends and issues</a:t>
            </a:r>
          </a:p>
          <a:p>
            <a:pPr marL="914400" lvl="1" indent="-463550">
              <a:lnSpc>
                <a:spcPct val="120000"/>
              </a:lnSpc>
              <a:spcBef>
                <a:spcPts val="600"/>
              </a:spcBef>
              <a:buFont typeface="+mj-lt"/>
              <a:buAutoNum type="arabicPeriod"/>
              <a:tabLst>
                <a:tab pos="900113" algn="l"/>
              </a:tabLst>
            </a:pPr>
            <a:r>
              <a:rPr lang="en-GB" sz="1600" noProof="0" dirty="0" smtClean="0"/>
              <a:t>The Surface-based component: evolution and trends</a:t>
            </a:r>
          </a:p>
          <a:p>
            <a:pPr marL="0" indent="0">
              <a:lnSpc>
                <a:spcPct val="120000"/>
              </a:lnSpc>
              <a:spcBef>
                <a:spcPts val="600"/>
              </a:spcBef>
              <a:buNone/>
            </a:pPr>
            <a:r>
              <a:rPr lang="en-GB" sz="2000" b="1" noProof="0" dirty="0" smtClean="0"/>
              <a:t>ANNEX A  OBSERVING NETWORK DESIGN PRINCIPLES</a:t>
            </a:r>
            <a:endParaRPr lang="en-GB" sz="2000" b="1" noProof="0" dirty="0"/>
          </a:p>
        </p:txBody>
      </p:sp>
      <p:sp>
        <p:nvSpPr>
          <p:cNvPr id="4" name="Slide Number Placeholder 3"/>
          <p:cNvSpPr>
            <a:spLocks noGrp="1"/>
          </p:cNvSpPr>
          <p:nvPr>
            <p:ph type="sldNum" sz="quarter" idx="12"/>
          </p:nvPr>
        </p:nvSpPr>
        <p:spPr/>
        <p:txBody>
          <a:bodyPr/>
          <a:lstStyle/>
          <a:p>
            <a:fld id="{9259AF2F-52C6-9B46-B8B2-0579234AE62E}" type="slidenum">
              <a:rPr lang="en-US" smtClean="0"/>
              <a:t>20</a:t>
            </a:fld>
            <a:endParaRPr lang="en-US"/>
          </a:p>
        </p:txBody>
      </p:sp>
    </p:spTree>
    <p:extLst>
      <p:ext uri="{BB962C8B-B14F-4D97-AF65-F5344CB8AC3E}">
        <p14:creationId xmlns:p14="http://schemas.microsoft.com/office/powerpoint/2010/main" val="11969124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14149"/>
          </a:xfrm>
        </p:spPr>
        <p:txBody>
          <a:bodyPr>
            <a:normAutofit fontScale="90000"/>
          </a:bodyPr>
          <a:lstStyle/>
          <a:p>
            <a:r>
              <a:rPr lang="en-GB" noProof="0" dirty="0" smtClean="0"/>
              <a:t>Observing Network Design Principles</a:t>
            </a:r>
            <a:endParaRPr lang="en-GB" noProof="0" dirty="0"/>
          </a:p>
        </p:txBody>
      </p:sp>
      <p:sp>
        <p:nvSpPr>
          <p:cNvPr id="3" name="Content Placeholder 2"/>
          <p:cNvSpPr>
            <a:spLocks noGrp="1"/>
          </p:cNvSpPr>
          <p:nvPr>
            <p:ph idx="1"/>
          </p:nvPr>
        </p:nvSpPr>
        <p:spPr>
          <a:xfrm>
            <a:off x="1446662" y="740390"/>
            <a:ext cx="7240137" cy="4525963"/>
          </a:xfrm>
        </p:spPr>
        <p:txBody>
          <a:bodyPr>
            <a:noAutofit/>
          </a:bodyPr>
          <a:lstStyle/>
          <a:p>
            <a:pPr>
              <a:lnSpc>
                <a:spcPct val="150000"/>
              </a:lnSpc>
              <a:buFont typeface="+mj-lt"/>
              <a:buAutoNum type="arabicPeriod"/>
            </a:pPr>
            <a:r>
              <a:rPr lang="en-GB" sz="2400" noProof="0" dirty="0" smtClean="0"/>
              <a:t>Serving many application areas</a:t>
            </a:r>
          </a:p>
          <a:p>
            <a:pPr>
              <a:lnSpc>
                <a:spcPct val="150000"/>
              </a:lnSpc>
              <a:buFont typeface="+mj-lt"/>
              <a:buAutoNum type="arabicPeriod"/>
            </a:pPr>
            <a:r>
              <a:rPr lang="en-GB" sz="2400" noProof="0" dirty="0" smtClean="0"/>
              <a:t>Responding to user requirements</a:t>
            </a:r>
          </a:p>
          <a:p>
            <a:pPr>
              <a:lnSpc>
                <a:spcPct val="150000"/>
              </a:lnSpc>
              <a:buFont typeface="+mj-lt"/>
              <a:buAutoNum type="arabicPeriod"/>
            </a:pPr>
            <a:r>
              <a:rPr lang="en-GB" sz="2400" noProof="0" dirty="0" smtClean="0"/>
              <a:t>Meeting national, regional and global requirements</a:t>
            </a:r>
          </a:p>
          <a:p>
            <a:pPr>
              <a:lnSpc>
                <a:spcPct val="150000"/>
              </a:lnSpc>
              <a:buFont typeface="+mj-lt"/>
              <a:buAutoNum type="arabicPeriod"/>
            </a:pPr>
            <a:r>
              <a:rPr lang="en-GB" sz="2400" noProof="0" dirty="0" smtClean="0"/>
              <a:t>Designing appropriately spaced networks</a:t>
            </a:r>
          </a:p>
          <a:p>
            <a:pPr>
              <a:lnSpc>
                <a:spcPct val="150000"/>
              </a:lnSpc>
              <a:buFont typeface="+mj-lt"/>
              <a:buAutoNum type="arabicPeriod"/>
            </a:pPr>
            <a:r>
              <a:rPr lang="en-GB" sz="2400" noProof="0" dirty="0" smtClean="0"/>
              <a:t>Designing cost-effective networks</a:t>
            </a:r>
          </a:p>
          <a:p>
            <a:pPr>
              <a:lnSpc>
                <a:spcPct val="150000"/>
              </a:lnSpc>
              <a:buFont typeface="+mj-lt"/>
              <a:buAutoNum type="arabicPeriod"/>
            </a:pPr>
            <a:r>
              <a:rPr lang="en-GB" sz="2400" noProof="0" dirty="0" smtClean="0"/>
              <a:t>Achieving homogeneity in observational data</a:t>
            </a:r>
          </a:p>
          <a:p>
            <a:pPr>
              <a:lnSpc>
                <a:spcPct val="150000"/>
              </a:lnSpc>
              <a:buFont typeface="+mj-lt"/>
              <a:buAutoNum type="arabicPeriod"/>
            </a:pPr>
            <a:r>
              <a:rPr lang="en-GB" sz="2400" noProof="0" dirty="0" smtClean="0"/>
              <a:t>Designing through a tiered approach</a:t>
            </a:r>
          </a:p>
          <a:p>
            <a:pPr>
              <a:lnSpc>
                <a:spcPct val="150000"/>
              </a:lnSpc>
              <a:buFont typeface="+mj-lt"/>
              <a:buAutoNum type="arabicPeriod"/>
            </a:pPr>
            <a:r>
              <a:rPr lang="en-GB" sz="2400" noProof="0" dirty="0" smtClean="0"/>
              <a:t>Designing reliable and stable networks</a:t>
            </a:r>
          </a:p>
          <a:p>
            <a:pPr>
              <a:lnSpc>
                <a:spcPct val="150000"/>
              </a:lnSpc>
              <a:buFont typeface="+mj-lt"/>
              <a:buAutoNum type="arabicPeriod"/>
            </a:pPr>
            <a:r>
              <a:rPr lang="en-GB" sz="2400" noProof="0" dirty="0" smtClean="0"/>
              <a:t>Making observational data available</a:t>
            </a:r>
            <a:endParaRPr lang="en-GB" sz="2400" noProof="0" dirty="0"/>
          </a:p>
        </p:txBody>
      </p:sp>
      <p:sp>
        <p:nvSpPr>
          <p:cNvPr id="4" name="Slide Number Placeholder 3"/>
          <p:cNvSpPr>
            <a:spLocks noGrp="1"/>
          </p:cNvSpPr>
          <p:nvPr>
            <p:ph type="sldNum" sz="quarter" idx="12"/>
          </p:nvPr>
        </p:nvSpPr>
        <p:spPr/>
        <p:txBody>
          <a:bodyPr/>
          <a:lstStyle/>
          <a:p>
            <a:fld id="{9259AF2F-52C6-9B46-B8B2-0579234AE62E}" type="slidenum">
              <a:rPr lang="en-US" smtClean="0"/>
              <a:t>21</a:t>
            </a:fld>
            <a:endParaRPr lang="en-US"/>
          </a:p>
        </p:txBody>
      </p:sp>
    </p:spTree>
    <p:extLst>
      <p:ext uri="{BB962C8B-B14F-4D97-AF65-F5344CB8AC3E}">
        <p14:creationId xmlns:p14="http://schemas.microsoft.com/office/powerpoint/2010/main" val="16036853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C43952C-76A9-5544-A75B-35D420D2DCFA}"/>
              </a:ext>
            </a:extLst>
          </p:cNvPr>
          <p:cNvSpPr>
            <a:spLocks noGrp="1"/>
          </p:cNvSpPr>
          <p:nvPr>
            <p:ph type="title"/>
          </p:nvPr>
        </p:nvSpPr>
        <p:spPr>
          <a:xfrm>
            <a:off x="457200" y="42622"/>
            <a:ext cx="8229600" cy="1143000"/>
          </a:xfrm>
        </p:spPr>
        <p:txBody>
          <a:bodyPr>
            <a:normAutofit fontScale="90000"/>
          </a:bodyPr>
          <a:lstStyle/>
          <a:p>
            <a:r>
              <a:rPr lang="en-GB" noProof="0" dirty="0" smtClean="0"/>
              <a:t>WMO Information System - WIS 2.0 : Implementation approach</a:t>
            </a:r>
            <a:endParaRPr lang="en-GB" noProof="0" dirty="0"/>
          </a:p>
        </p:txBody>
      </p:sp>
      <p:pic>
        <p:nvPicPr>
          <p:cNvPr id="4" name="Image 10">
            <a:extLst>
              <a:ext uri="{FF2B5EF4-FFF2-40B4-BE49-F238E27FC236}">
                <a16:creationId xmlns="" xmlns:a16="http://schemas.microsoft.com/office/drawing/2014/main" id="{01C761D1-5492-794A-96EA-C05EA04F772B}"/>
              </a:ext>
            </a:extLst>
          </p:cNvPr>
          <p:cNvPicPr>
            <a:picLocks noChangeAspect="1"/>
          </p:cNvPicPr>
          <p:nvPr/>
        </p:nvPicPr>
        <p:blipFill>
          <a:blip r:embed="rId2"/>
          <a:srcRect/>
          <a:stretch>
            <a:fillRect/>
          </a:stretch>
        </p:blipFill>
        <p:spPr bwMode="auto">
          <a:xfrm>
            <a:off x="5952075" y="4339987"/>
            <a:ext cx="3122578" cy="2436125"/>
          </a:xfrm>
          <a:prstGeom prst="rect">
            <a:avLst/>
          </a:prstGeom>
          <a:noFill/>
          <a:ln w="9525">
            <a:noFill/>
            <a:miter lim="800000"/>
            <a:headEnd/>
            <a:tailEnd/>
          </a:ln>
        </p:spPr>
      </p:pic>
      <p:sp>
        <p:nvSpPr>
          <p:cNvPr id="5" name="Espace réservé du contenu 2">
            <a:extLst>
              <a:ext uri="{FF2B5EF4-FFF2-40B4-BE49-F238E27FC236}">
                <a16:creationId xmlns="" xmlns:a16="http://schemas.microsoft.com/office/drawing/2014/main" id="{43708BA5-80F4-F449-8B44-F65A493441F8}"/>
              </a:ext>
            </a:extLst>
          </p:cNvPr>
          <p:cNvSpPr txBox="1">
            <a:spLocks/>
          </p:cNvSpPr>
          <p:nvPr/>
        </p:nvSpPr>
        <p:spPr>
          <a:xfrm>
            <a:off x="457201" y="1518139"/>
            <a:ext cx="8229600" cy="452596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We are not starting from </a:t>
            </a:r>
            <a:r>
              <a:rPr lang="en-GB" dirty="0" smtClean="0"/>
              <a:t>scratch </a:t>
            </a:r>
            <a:endParaRPr lang="en-GB" dirty="0"/>
          </a:p>
          <a:p>
            <a:pPr lvl="1"/>
            <a:r>
              <a:rPr lang="en-GB" dirty="0"/>
              <a:t>WIS 2.0 will be built on activities already engaged :</a:t>
            </a:r>
          </a:p>
          <a:p>
            <a:pPr lvl="2"/>
            <a:r>
              <a:rPr lang="en-GB" dirty="0"/>
              <a:t>NMHS initiative</a:t>
            </a:r>
          </a:p>
          <a:p>
            <a:pPr lvl="2"/>
            <a:r>
              <a:rPr lang="en-GB" dirty="0"/>
              <a:t>EUMETSAT DIAS, ECMWF CDS</a:t>
            </a:r>
          </a:p>
          <a:p>
            <a:pPr lvl="2"/>
            <a:r>
              <a:rPr lang="en-GB" dirty="0"/>
              <a:t>European H2020 projects</a:t>
            </a:r>
          </a:p>
          <a:p>
            <a:pPr lvl="2"/>
            <a:r>
              <a:rPr lang="en-GB" dirty="0"/>
              <a:t>GEOSS Common Infrastructure</a:t>
            </a:r>
          </a:p>
          <a:p>
            <a:r>
              <a:rPr lang="en-GB" dirty="0"/>
              <a:t>We are working on the implementation plan for WIS 2.0</a:t>
            </a:r>
          </a:p>
          <a:p>
            <a:pPr lvl="1"/>
            <a:r>
              <a:rPr lang="en-GB" dirty="0"/>
              <a:t>Final version available late November</a:t>
            </a:r>
          </a:p>
          <a:p>
            <a:pPr lvl="1"/>
            <a:r>
              <a:rPr lang="en-GB" dirty="0" err="1"/>
              <a:t>Endorsment</a:t>
            </a:r>
            <a:r>
              <a:rPr lang="en-GB" dirty="0"/>
              <a:t> by Congress-18</a:t>
            </a:r>
          </a:p>
          <a:p>
            <a:pPr lvl="1"/>
            <a:r>
              <a:rPr lang="en-GB" dirty="0"/>
              <a:t>Implementation 2020-2025</a:t>
            </a:r>
          </a:p>
        </p:txBody>
      </p:sp>
      <p:sp>
        <p:nvSpPr>
          <p:cNvPr id="3" name="Slide Number Placeholder 2"/>
          <p:cNvSpPr>
            <a:spLocks noGrp="1"/>
          </p:cNvSpPr>
          <p:nvPr>
            <p:ph type="sldNum" sz="quarter" idx="12"/>
          </p:nvPr>
        </p:nvSpPr>
        <p:spPr>
          <a:xfrm>
            <a:off x="6941053" y="6410987"/>
            <a:ext cx="2133600" cy="365125"/>
          </a:xfrm>
        </p:spPr>
        <p:txBody>
          <a:bodyPr/>
          <a:lstStyle/>
          <a:p>
            <a:fld id="{9259AF2F-52C6-9B46-B8B2-0579234AE62E}" type="slidenum">
              <a:rPr lang="en-US" smtClean="0"/>
              <a:t>22</a:t>
            </a:fld>
            <a:endParaRPr lang="en-US" dirty="0"/>
          </a:p>
        </p:txBody>
      </p:sp>
    </p:spTree>
    <p:extLst>
      <p:ext uri="{BB962C8B-B14F-4D97-AF65-F5344CB8AC3E}">
        <p14:creationId xmlns:p14="http://schemas.microsoft.com/office/powerpoint/2010/main" val="37890052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90363" y="1419367"/>
            <a:ext cx="5701004" cy="5240740"/>
          </a:xfrm>
        </p:spPr>
        <p:txBody>
          <a:bodyPr>
            <a:noAutofit/>
          </a:bodyPr>
          <a:lstStyle/>
          <a:p>
            <a:r>
              <a:rPr lang="en-GB" sz="2000" noProof="0" dirty="0" smtClean="0"/>
              <a:t>Worldwide network of operational centres operated by WMO Members</a:t>
            </a:r>
          </a:p>
          <a:p>
            <a:r>
              <a:rPr lang="en-GB" sz="2000" b="1" noProof="0" dirty="0" smtClean="0"/>
              <a:t>Purpose</a:t>
            </a:r>
            <a:r>
              <a:rPr lang="en-GB" sz="2000" noProof="0" dirty="0" smtClean="0"/>
              <a:t>: Make operationally available among WMO Members and relevant operational organizations defined products and services for applications related to weather, climate, water and environment </a:t>
            </a:r>
          </a:p>
          <a:p>
            <a:r>
              <a:rPr lang="en-GB" sz="2000" noProof="0" dirty="0" smtClean="0"/>
              <a:t>EC-68 endorsed a Vision for a </a:t>
            </a:r>
            <a:r>
              <a:rPr lang="en-GB" sz="2000" b="1" noProof="0" dirty="0" smtClean="0"/>
              <a:t>future Seamless GDPFS</a:t>
            </a:r>
            <a:r>
              <a:rPr lang="en-GB" sz="2000" noProof="0" dirty="0" smtClean="0"/>
              <a:t> to make information of relevance to the mandate of WMO available across all timescales and domains of the Earth system, and provide impact-based forecasts &amp; risk-based warnings …</a:t>
            </a:r>
          </a:p>
          <a:p>
            <a:r>
              <a:rPr lang="en-GB" sz="2000" dirty="0" smtClean="0"/>
              <a:t>Regulated in </a:t>
            </a:r>
            <a:r>
              <a:rPr lang="en-GB" sz="2000" dirty="0" smtClean="0">
                <a:hlinkClick r:id="rId2"/>
              </a:rPr>
              <a:t>WMO No. 485</a:t>
            </a:r>
            <a:r>
              <a:rPr lang="en-GB" sz="2000" dirty="0" smtClean="0"/>
              <a:t>, GDPFS Manual</a:t>
            </a:r>
            <a:endParaRPr lang="en-GB" sz="2000" noProof="0" dirty="0" smtClean="0"/>
          </a:p>
        </p:txBody>
      </p:sp>
      <p:sp>
        <p:nvSpPr>
          <p:cNvPr id="5" name="Rectangle 4"/>
          <p:cNvSpPr/>
          <p:nvPr/>
        </p:nvSpPr>
        <p:spPr>
          <a:xfrm>
            <a:off x="436728" y="251957"/>
            <a:ext cx="8364341" cy="523220"/>
          </a:xfrm>
          <a:prstGeom prst="rect">
            <a:avLst/>
          </a:prstGeom>
          <a:noFill/>
        </p:spPr>
        <p:txBody>
          <a:bodyPr wrap="square">
            <a:spAutoFit/>
          </a:bodyPr>
          <a:lstStyle/>
          <a:p>
            <a:pPr lvl="0" algn="ctr" hangingPunct="1">
              <a:defRPr/>
            </a:pPr>
            <a:r>
              <a:rPr lang="en-GB" sz="2800" b="1" dirty="0" smtClean="0"/>
              <a:t>Global Data Processing and Forecasting System (GDPFS)</a:t>
            </a:r>
            <a:endParaRPr lang="en-US" sz="2800" b="1" dirty="0"/>
          </a:p>
        </p:txBody>
      </p:sp>
      <p:pic>
        <p:nvPicPr>
          <p:cNvPr id="6" name="コンテンツ プレースホルダー 8">
            <a:hlinkClick r:id="rId2"/>
          </p:cNvPr>
          <p:cNvPicPr>
            <a:picLocks noChangeAspect="1"/>
          </p:cNvPicPr>
          <p:nvPr/>
        </p:nvPicPr>
        <p:blipFill>
          <a:blip r:embed="rId3"/>
          <a:srcRect/>
          <a:stretch>
            <a:fillRect/>
          </a:stretch>
        </p:blipFill>
        <p:spPr bwMode="auto">
          <a:xfrm>
            <a:off x="6137977" y="1637731"/>
            <a:ext cx="2810234" cy="3902591"/>
          </a:xfrm>
          <a:prstGeom prst="rect">
            <a:avLst/>
          </a:prstGeom>
          <a:noFill/>
          <a:ln w="9525">
            <a:noFill/>
            <a:miter lim="800000"/>
            <a:headEnd/>
            <a:tailEnd/>
          </a:ln>
        </p:spPr>
      </p:pic>
    </p:spTree>
    <p:extLst>
      <p:ext uri="{BB962C8B-B14F-4D97-AF65-F5344CB8AC3E}">
        <p14:creationId xmlns:p14="http://schemas.microsoft.com/office/powerpoint/2010/main" val="23272940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77"/>
            <a:ext cx="8229600" cy="875186"/>
          </a:xfrm>
        </p:spPr>
        <p:txBody>
          <a:bodyPr/>
          <a:lstStyle/>
          <a:p>
            <a:r>
              <a:rPr lang="en-GB" noProof="0" dirty="0" smtClean="0"/>
              <a:t>GDPFS activities</a:t>
            </a:r>
            <a:endParaRPr lang="en-GB" noProof="0" dirty="0"/>
          </a:p>
        </p:txBody>
      </p:sp>
      <p:sp>
        <p:nvSpPr>
          <p:cNvPr id="3" name="Content Placeholder 2"/>
          <p:cNvSpPr>
            <a:spLocks noGrp="1"/>
          </p:cNvSpPr>
          <p:nvPr>
            <p:ph idx="1"/>
          </p:nvPr>
        </p:nvSpPr>
        <p:spPr>
          <a:xfrm>
            <a:off x="163773" y="859809"/>
            <a:ext cx="8768687" cy="5266354"/>
          </a:xfrm>
        </p:spPr>
        <p:txBody>
          <a:bodyPr>
            <a:noAutofit/>
          </a:bodyPr>
          <a:lstStyle/>
          <a:p>
            <a:r>
              <a:rPr lang="en-GB" sz="2400" noProof="0" dirty="0" smtClean="0"/>
              <a:t>General-purpose activities:</a:t>
            </a:r>
          </a:p>
          <a:p>
            <a:pPr marL="457200" lvl="1" indent="0">
              <a:buNone/>
            </a:pPr>
            <a:r>
              <a:rPr lang="en-GB" sz="1800" noProof="0" dirty="0" smtClean="0"/>
              <a:t>Global deterministic NWP, Limited-area deterministic NWP, Global ensemble NWP, Limited-area ensemble NWP, Global numerical long-range prediction, </a:t>
            </a:r>
            <a:r>
              <a:rPr lang="en-GB" sz="1800" noProof="0" dirty="0" smtClean="0">
                <a:solidFill>
                  <a:srgbClr val="FF0000"/>
                </a:solidFill>
              </a:rPr>
              <a:t>Numerical ocean wave prediction, Global numerical ocean prediction, </a:t>
            </a:r>
            <a:r>
              <a:rPr lang="en-GB" sz="1800" noProof="0" dirty="0" smtClean="0"/>
              <a:t>Nowcasting</a:t>
            </a:r>
          </a:p>
          <a:p>
            <a:r>
              <a:rPr lang="en-GB" sz="2400" noProof="0" dirty="0" smtClean="0"/>
              <a:t>Specialized activities:</a:t>
            </a:r>
          </a:p>
          <a:p>
            <a:pPr marL="457200" lvl="1" indent="0">
              <a:buNone/>
            </a:pPr>
            <a:r>
              <a:rPr lang="en-GB" sz="1800" noProof="0" dirty="0" smtClean="0"/>
              <a:t>Regional climate prediction and monitoring, Coordination of multi-model ensemble prediction for long-range forecasts (LRFs), Annual to decadal climate prediction, Coordination of annual to decadal climate prediction, Regional severe weather forecasting, </a:t>
            </a:r>
            <a:r>
              <a:rPr lang="en-GB" sz="1800" noProof="0" dirty="0" smtClean="0">
                <a:solidFill>
                  <a:srgbClr val="FF0000"/>
                </a:solidFill>
              </a:rPr>
              <a:t>Tropical cyclone forecasting, including marine-related hazards, </a:t>
            </a:r>
            <a:r>
              <a:rPr lang="en-GB" sz="1800" noProof="0" dirty="0" smtClean="0"/>
              <a:t>Nuclear environmental emergency response, Non-nuclear environmental emergency response, Atmospheric sandstorm and </a:t>
            </a:r>
            <a:r>
              <a:rPr lang="en-GB" sz="1800" noProof="0" dirty="0" err="1" smtClean="0"/>
              <a:t>duststorm</a:t>
            </a:r>
            <a:r>
              <a:rPr lang="en-GB" sz="1800" noProof="0" dirty="0" smtClean="0"/>
              <a:t> forecasts, Volcano watch services for international air navigation, </a:t>
            </a:r>
            <a:r>
              <a:rPr lang="en-GB" sz="1800" noProof="0" dirty="0" smtClean="0">
                <a:solidFill>
                  <a:srgbClr val="FF0000"/>
                </a:solidFill>
              </a:rPr>
              <a:t>Marine meteorological services, Marine environmental emergency response</a:t>
            </a:r>
          </a:p>
          <a:p>
            <a:r>
              <a:rPr lang="en-GB" sz="2400" noProof="0" dirty="0" smtClean="0"/>
              <a:t>Non-real-time coordination activities:</a:t>
            </a:r>
          </a:p>
          <a:p>
            <a:pPr marL="457200" lvl="1" indent="0">
              <a:buNone/>
            </a:pPr>
            <a:r>
              <a:rPr lang="en-GB" sz="1800" noProof="0" dirty="0" smtClean="0"/>
              <a:t>Coordination of deterministic NWP verification (DNV), Coordination of Ensemble Prediction System (EPS) verification, Coordination of LRF verification, </a:t>
            </a:r>
            <a:r>
              <a:rPr lang="en-GB" sz="1800" noProof="0" dirty="0" smtClean="0">
                <a:solidFill>
                  <a:srgbClr val="FF0000"/>
                </a:solidFill>
              </a:rPr>
              <a:t>Coordination of wave forecast verification (WFV), Coordination of tropical cyclone forecast verification (TCFV), Coordination of observation monitoring</a:t>
            </a:r>
            <a:endParaRPr lang="en-GB" sz="1800" noProof="0" dirty="0">
              <a:solidFill>
                <a:srgbClr val="FF0000"/>
              </a:solidFill>
            </a:endParaRPr>
          </a:p>
        </p:txBody>
      </p:sp>
      <p:sp>
        <p:nvSpPr>
          <p:cNvPr id="4" name="Slide Number Placeholder 3"/>
          <p:cNvSpPr>
            <a:spLocks noGrp="1"/>
          </p:cNvSpPr>
          <p:nvPr>
            <p:ph type="sldNum" sz="quarter" idx="12"/>
          </p:nvPr>
        </p:nvSpPr>
        <p:spPr/>
        <p:txBody>
          <a:bodyPr/>
          <a:lstStyle/>
          <a:p>
            <a:fld id="{9259AF2F-52C6-9B46-B8B2-0579234AE62E}" type="slidenum">
              <a:rPr lang="en-US" smtClean="0"/>
              <a:t>24</a:t>
            </a:fld>
            <a:endParaRPr lang="en-US"/>
          </a:p>
        </p:txBody>
      </p:sp>
    </p:spTree>
    <p:extLst>
      <p:ext uri="{BB962C8B-B14F-4D97-AF65-F5344CB8AC3E}">
        <p14:creationId xmlns:p14="http://schemas.microsoft.com/office/powerpoint/2010/main" val="2985717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9"/>
            <a:ext cx="8229600" cy="820595"/>
          </a:xfrm>
        </p:spPr>
        <p:txBody>
          <a:bodyPr/>
          <a:lstStyle/>
          <a:p>
            <a:r>
              <a:rPr lang="en-GB" noProof="0" dirty="0" smtClean="0"/>
              <a:t>GDPFS Centres</a:t>
            </a:r>
            <a:endParaRPr lang="en-GB" noProof="0" dirty="0"/>
          </a:p>
        </p:txBody>
      </p:sp>
      <p:sp>
        <p:nvSpPr>
          <p:cNvPr id="3" name="Content Placeholder 2"/>
          <p:cNvSpPr>
            <a:spLocks noGrp="1"/>
          </p:cNvSpPr>
          <p:nvPr>
            <p:ph idx="1"/>
          </p:nvPr>
        </p:nvSpPr>
        <p:spPr>
          <a:xfrm>
            <a:off x="457200" y="1023582"/>
            <a:ext cx="8229600" cy="5418161"/>
          </a:xfrm>
        </p:spPr>
        <p:txBody>
          <a:bodyPr>
            <a:normAutofit fontScale="85000" lnSpcReduction="20000"/>
          </a:bodyPr>
          <a:lstStyle/>
          <a:p>
            <a:r>
              <a:rPr lang="en-GB" noProof="0" dirty="0" smtClean="0"/>
              <a:t>World Meteorological Centres (WMCs)</a:t>
            </a:r>
          </a:p>
          <a:p>
            <a:pPr lvl="1"/>
            <a:r>
              <a:rPr lang="en-GB" noProof="0" dirty="0" smtClean="0"/>
              <a:t>Global deterministic NWP, Global ensemble NWP, Global numerical long-range prediction</a:t>
            </a:r>
          </a:p>
          <a:p>
            <a:pPr lvl="1"/>
            <a:r>
              <a:rPr lang="en-GB" noProof="0" dirty="0" smtClean="0"/>
              <a:t>Beijing, ECMWF, Exeter, Melbourne (southern hemisphere only), Montreal, Moscow, Tokyo, Washington</a:t>
            </a:r>
          </a:p>
          <a:p>
            <a:r>
              <a:rPr lang="en-GB" noProof="0" dirty="0" smtClean="0"/>
              <a:t>Regional Specialized Meteorological Centres (RSMCs)</a:t>
            </a:r>
          </a:p>
          <a:p>
            <a:pPr lvl="1"/>
            <a:r>
              <a:rPr lang="en-GB" noProof="0" dirty="0" smtClean="0"/>
              <a:t>…</a:t>
            </a:r>
          </a:p>
          <a:p>
            <a:pPr lvl="1"/>
            <a:r>
              <a:rPr lang="en-GB" noProof="0" dirty="0" smtClean="0">
                <a:solidFill>
                  <a:srgbClr val="FF0000"/>
                </a:solidFill>
              </a:rPr>
              <a:t>RSMCs for Tropical Cyclone Forecasting</a:t>
            </a:r>
            <a:r>
              <a:rPr lang="en-GB" noProof="0" dirty="0" smtClean="0"/>
              <a:t>, including marine-related hazards: Honolulu, La </a:t>
            </a:r>
            <a:r>
              <a:rPr lang="en-GB" noProof="0" dirty="0" err="1" smtClean="0"/>
              <a:t>Réunion</a:t>
            </a:r>
            <a:r>
              <a:rPr lang="en-GB" noProof="0" dirty="0" smtClean="0"/>
              <a:t>, </a:t>
            </a:r>
            <a:r>
              <a:rPr lang="en-GB" noProof="0" dirty="0" err="1" smtClean="0"/>
              <a:t>Nadi</a:t>
            </a:r>
            <a:r>
              <a:rPr lang="en-GB" noProof="0" dirty="0" smtClean="0"/>
              <a:t>, New Delhi, Miami, Tokyo</a:t>
            </a:r>
          </a:p>
          <a:p>
            <a:pPr lvl="1"/>
            <a:r>
              <a:rPr lang="en-GB" noProof="0" dirty="0" smtClean="0"/>
              <a:t>ECMWF is recommended for RSMC for </a:t>
            </a:r>
            <a:r>
              <a:rPr lang="en-GB" noProof="0" dirty="0" smtClean="0">
                <a:solidFill>
                  <a:srgbClr val="FF0000"/>
                </a:solidFill>
              </a:rPr>
              <a:t>verification of wave data</a:t>
            </a:r>
          </a:p>
          <a:p>
            <a:pPr lvl="1"/>
            <a:r>
              <a:rPr lang="en-GB" noProof="0" dirty="0" smtClean="0"/>
              <a:t>Canada, France, Japan are recommended for </a:t>
            </a:r>
            <a:r>
              <a:rPr lang="en-GB" noProof="0" dirty="0" smtClean="0">
                <a:solidFill>
                  <a:srgbClr val="FF0000"/>
                </a:solidFill>
              </a:rPr>
              <a:t>numerical ocean wave prediction</a:t>
            </a:r>
          </a:p>
          <a:p>
            <a:r>
              <a:rPr lang="en-GB" noProof="0" dirty="0" smtClean="0"/>
              <a:t>National Meteorological Centres (NMCs)</a:t>
            </a:r>
            <a:endParaRPr lang="en-GB" noProof="0" dirty="0"/>
          </a:p>
        </p:txBody>
      </p:sp>
      <p:sp>
        <p:nvSpPr>
          <p:cNvPr id="4" name="Slide Number Placeholder 3"/>
          <p:cNvSpPr>
            <a:spLocks noGrp="1"/>
          </p:cNvSpPr>
          <p:nvPr>
            <p:ph type="sldNum" sz="quarter" idx="12"/>
          </p:nvPr>
        </p:nvSpPr>
        <p:spPr/>
        <p:txBody>
          <a:bodyPr/>
          <a:lstStyle/>
          <a:p>
            <a:fld id="{9259AF2F-52C6-9B46-B8B2-0579234AE62E}" type="slidenum">
              <a:rPr lang="en-US" smtClean="0"/>
              <a:t>25</a:t>
            </a:fld>
            <a:endParaRPr lang="en-US"/>
          </a:p>
        </p:txBody>
      </p:sp>
    </p:spTree>
    <p:extLst>
      <p:ext uri="{BB962C8B-B14F-4D97-AF65-F5344CB8AC3E}">
        <p14:creationId xmlns:p14="http://schemas.microsoft.com/office/powerpoint/2010/main" val="7131073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524160" y="6308255"/>
            <a:ext cx="1619840" cy="216000"/>
          </a:xfrm>
          <a:prstGeom prst="rect">
            <a:avLst/>
          </a:prstGeom>
        </p:spPr>
        <p:txBody>
          <a:bodyPr/>
          <a:lstStyle/>
          <a:p>
            <a:pPr defTabSz="457200"/>
            <a:fld id="{6B3B0B0F-E794-1244-9699-107C60B9C23A}" type="slidenum">
              <a:rPr lang="en-US" smtClean="0">
                <a:solidFill>
                  <a:srgbClr val="4F81BD">
                    <a:lumMod val="75000"/>
                  </a:srgbClr>
                </a:solidFill>
              </a:rPr>
              <a:pPr defTabSz="457200"/>
              <a:t>26</a:t>
            </a:fld>
            <a:endParaRPr lang="en-US" dirty="0">
              <a:solidFill>
                <a:srgbClr val="4F81BD">
                  <a:lumMod val="75000"/>
                </a:srgbClr>
              </a:solidFill>
            </a:endParaRPr>
          </a:p>
        </p:txBody>
      </p:sp>
      <p:pic>
        <p:nvPicPr>
          <p:cNvPr id="8" name="Picture 7" descr="1.1_OurEarthSystem-BLU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1" cy="5391150"/>
          </a:xfrm>
          <a:prstGeom prst="rect">
            <a:avLst/>
          </a:prstGeom>
        </p:spPr>
      </p:pic>
    </p:spTree>
    <p:extLst>
      <p:ext uri="{BB962C8B-B14F-4D97-AF65-F5344CB8AC3E}">
        <p14:creationId xmlns:p14="http://schemas.microsoft.com/office/powerpoint/2010/main" val="15272393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720453" y="6553200"/>
            <a:ext cx="5715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spcBef>
                <a:spcPct val="0"/>
              </a:spcBef>
              <a:spcAft>
                <a:spcPct val="0"/>
              </a:spcAft>
              <a:buNone/>
              <a:defRPr/>
            </a:pPr>
            <a:r>
              <a:rPr lang="en-US" altLang="en-US" sz="1200">
                <a:solidFill>
                  <a:srgbClr val="000000"/>
                </a:solidFill>
              </a:rPr>
              <a:t>P Bauer </a:t>
            </a:r>
            <a:r>
              <a:rPr lang="en-US" altLang="en-US" sz="1200" i="1">
                <a:solidFill>
                  <a:srgbClr val="000000"/>
                </a:solidFill>
              </a:rPr>
              <a:t>et </a:t>
            </a:r>
            <a:r>
              <a:rPr lang="en-GB" altLang="zh-CN" sz="1200" i="1">
                <a:solidFill>
                  <a:srgbClr val="000000"/>
                </a:solidFill>
                <a:ea typeface="宋体" pitchFamily="2" charset="-122"/>
              </a:rPr>
              <a:t>al. Nature </a:t>
            </a:r>
            <a:r>
              <a:rPr lang="en-US" altLang="zh-CN" sz="1200" b="1">
                <a:solidFill>
                  <a:srgbClr val="000000"/>
                </a:solidFill>
                <a:ea typeface="宋体" pitchFamily="2" charset="-122"/>
              </a:rPr>
              <a:t>525</a:t>
            </a:r>
            <a:r>
              <a:rPr lang="en-GB" altLang="zh-CN" sz="1200">
                <a:solidFill>
                  <a:srgbClr val="000000"/>
                </a:solidFill>
                <a:ea typeface="宋体" pitchFamily="2" charset="-122"/>
              </a:rPr>
              <a:t>, 47-55 (2015) </a:t>
            </a:r>
            <a:r>
              <a:rPr lang="en-US" altLang="en-US" sz="1200">
                <a:solidFill>
                  <a:srgbClr val="000000"/>
                </a:solidFill>
              </a:rPr>
              <a:t>doi:10.1038/nature14956</a:t>
            </a:r>
          </a:p>
        </p:txBody>
      </p:sp>
      <p:sp>
        <p:nvSpPr>
          <p:cNvPr id="3075" name="Text Box 8"/>
          <p:cNvSpPr txBox="1">
            <a:spLocks noChangeArrowheads="1"/>
          </p:cNvSpPr>
          <p:nvPr/>
        </p:nvSpPr>
        <p:spPr bwMode="auto">
          <a:xfrm>
            <a:off x="1384061" y="76200"/>
            <a:ext cx="6298406"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0" fontAlgn="base" hangingPunct="0">
              <a:spcAft>
                <a:spcPct val="0"/>
              </a:spcAft>
              <a:buNone/>
              <a:defRPr/>
            </a:pPr>
            <a:r>
              <a:rPr lang="en-US" altLang="en-US" sz="1200" dirty="0">
                <a:solidFill>
                  <a:srgbClr val="000000"/>
                </a:solidFill>
              </a:rPr>
              <a:t>A measure of forecast skill at three-, five-, seven- and ten-day ranges, </a:t>
            </a:r>
          </a:p>
          <a:p>
            <a:pPr algn="ctr" eaLnBrk="0" fontAlgn="base" hangingPunct="0">
              <a:spcAft>
                <a:spcPct val="0"/>
              </a:spcAft>
              <a:buNone/>
              <a:defRPr/>
            </a:pPr>
            <a:r>
              <a:rPr lang="en-US" altLang="en-US" sz="1200" dirty="0">
                <a:solidFill>
                  <a:srgbClr val="000000"/>
                </a:solidFill>
              </a:rPr>
              <a:t>computed over the extra-tropical northern and southern </a:t>
            </a:r>
            <a:r>
              <a:rPr lang="en-US" altLang="en-US" sz="1200" dirty="0" smtClean="0">
                <a:solidFill>
                  <a:srgbClr val="000000"/>
                </a:solidFill>
              </a:rPr>
              <a:t>hemispheres (ECMWF)</a:t>
            </a:r>
            <a:endParaRPr lang="en-US" altLang="en-US" sz="1200" dirty="0">
              <a:solidFill>
                <a:srgbClr val="000000"/>
              </a:solidFill>
            </a:endParaRPr>
          </a:p>
        </p:txBody>
      </p:sp>
      <p:pic>
        <p:nvPicPr>
          <p:cNvPr id="3078" name="Picture 6" descr="nature14956-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285" y="792480"/>
            <a:ext cx="6533751" cy="530352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bwMode="auto">
          <a:xfrm flipV="1">
            <a:off x="1834515" y="2484120"/>
            <a:ext cx="5842236" cy="76200"/>
          </a:xfrm>
          <a:prstGeom prst="line">
            <a:avLst/>
          </a:prstGeom>
          <a:solidFill>
            <a:schemeClr val="accent1"/>
          </a:solidFill>
          <a:ln w="15875" cap="flat" cmpd="sng" algn="ctr">
            <a:solidFill>
              <a:srgbClr val="FF0000"/>
            </a:solidFill>
            <a:prstDash val="dash"/>
            <a:round/>
            <a:headEnd type="none" w="med" len="med"/>
            <a:tailEnd type="none" w="med" len="med"/>
          </a:ln>
          <a:effectLst/>
        </p:spPr>
      </p:cxn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8643" b="733"/>
          <a:stretch/>
        </p:blipFill>
        <p:spPr>
          <a:xfrm>
            <a:off x="1246206" y="1364564"/>
            <a:ext cx="6822696" cy="4459462"/>
          </a:xfrm>
          <a:prstGeom prst="rect">
            <a:avLst/>
          </a:prstGeom>
        </p:spPr>
      </p:pic>
      <p:sp>
        <p:nvSpPr>
          <p:cNvPr id="4" name="Slide Number Placeholder 3"/>
          <p:cNvSpPr>
            <a:spLocks noGrp="1"/>
          </p:cNvSpPr>
          <p:nvPr>
            <p:ph type="sldNum" sz="quarter" idx="12"/>
          </p:nvPr>
        </p:nvSpPr>
        <p:spPr/>
        <p:txBody>
          <a:bodyPr/>
          <a:lstStyle/>
          <a:p>
            <a:fld id="{9259AF2F-52C6-9B46-B8B2-0579234AE62E}" type="slidenum">
              <a:rPr lang="en-US" smtClean="0"/>
              <a:t>27</a:t>
            </a:fld>
            <a:endParaRPr lang="en-US"/>
          </a:p>
        </p:txBody>
      </p:sp>
    </p:spTree>
    <p:extLst>
      <p:ext uri="{BB962C8B-B14F-4D97-AF65-F5344CB8AC3E}">
        <p14:creationId xmlns:p14="http://schemas.microsoft.com/office/powerpoint/2010/main" val="121127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938"/>
            <a:ext cx="8782050" cy="982662"/>
          </a:xfrm>
        </p:spPr>
        <p:txBody>
          <a:bodyPr>
            <a:noAutofit/>
          </a:bodyPr>
          <a:lstStyle/>
          <a:p>
            <a:r>
              <a:rPr lang="en-US" sz="3200" b="1" dirty="0">
                <a:solidFill>
                  <a:srgbClr val="4F81BD">
                    <a:lumMod val="50000"/>
                  </a:srgbClr>
                </a:solidFill>
                <a:latin typeface="Helvetica" panose="020B0604020202020204" pitchFamily="34" charset="0"/>
                <a:cs typeface="Helvetica" panose="020B0604020202020204" pitchFamily="34" charset="0"/>
              </a:rPr>
              <a:t>ECMWF atmosphere-ocean coupling, since 5 June </a:t>
            </a:r>
            <a:r>
              <a:rPr lang="en-US" sz="3200" b="1" dirty="0" smtClean="0">
                <a:solidFill>
                  <a:srgbClr val="4F81BD">
                    <a:lumMod val="50000"/>
                  </a:srgbClr>
                </a:solidFill>
                <a:latin typeface="Helvetica" panose="020B0604020202020204" pitchFamily="34" charset="0"/>
                <a:cs typeface="Helvetica" panose="020B0604020202020204" pitchFamily="34" charset="0"/>
              </a:rPr>
              <a:t>2018</a:t>
            </a:r>
            <a:endParaRPr lang="en-US" sz="3200" dirty="0"/>
          </a:p>
        </p:txBody>
      </p:sp>
      <p:sp>
        <p:nvSpPr>
          <p:cNvPr id="3" name="Content Placeholder 2"/>
          <p:cNvSpPr>
            <a:spLocks noGrp="1"/>
          </p:cNvSpPr>
          <p:nvPr>
            <p:ph idx="1"/>
          </p:nvPr>
        </p:nvSpPr>
        <p:spPr>
          <a:xfrm>
            <a:off x="457200" y="1066800"/>
            <a:ext cx="8553450" cy="5619750"/>
          </a:xfrm>
        </p:spPr>
        <p:txBody>
          <a:bodyPr>
            <a:noAutofit/>
          </a:bodyPr>
          <a:lstStyle/>
          <a:p>
            <a:pPr marL="367200" indent="-367200">
              <a:buClr>
                <a:srgbClr val="839DB2"/>
              </a:buClr>
              <a:buFont typeface="Wingdings" panose="05000000000000000000" pitchFamily="2" charset="2"/>
              <a:buChar char="§"/>
            </a:pPr>
            <a:r>
              <a:rPr lang="en-GB" sz="2400" dirty="0">
                <a:latin typeface="+mj-lt"/>
                <a:cs typeface="Helvetica" panose="020B0604020202020204" pitchFamily="34" charset="0"/>
                <a:hlinkClick r:id="rId2"/>
              </a:rPr>
              <a:t>The newly introduced version of the ECMWF forecasting system </a:t>
            </a:r>
            <a:r>
              <a:rPr lang="en-GB" sz="2400" dirty="0">
                <a:latin typeface="+mj-lt"/>
                <a:cs typeface="Helvetica" panose="020B0604020202020204" pitchFamily="34" charset="0"/>
              </a:rPr>
              <a:t>includes coupling with the ocean, also for the high-resolution (HRES, 9km) forecast. </a:t>
            </a:r>
          </a:p>
          <a:p>
            <a:pPr marL="800100" lvl="1" indent="-342900">
              <a:buClr>
                <a:srgbClr val="839DB2"/>
              </a:buClr>
              <a:buFont typeface="Arial" panose="020B0604020202020204" pitchFamily="34" charset="0"/>
              <a:buChar char="•"/>
            </a:pPr>
            <a:r>
              <a:rPr lang="en-GB" sz="2400" dirty="0">
                <a:latin typeface="+mj-lt"/>
                <a:cs typeface="Helvetica" panose="020B0604020202020204" pitchFamily="34" charset="0"/>
              </a:rPr>
              <a:t>Previously, the medium range ensemble (ENS, 18km) was coupled, as well as the seasonal forecasts</a:t>
            </a:r>
          </a:p>
          <a:p>
            <a:pPr marL="367200" indent="-367200">
              <a:buClr>
                <a:srgbClr val="839DB2"/>
              </a:buClr>
              <a:buFont typeface="Wingdings" panose="05000000000000000000" pitchFamily="2" charset="2"/>
              <a:buChar char="§"/>
            </a:pPr>
            <a:r>
              <a:rPr lang="en-GB" sz="2400" dirty="0">
                <a:latin typeface="+mj-lt"/>
                <a:cs typeface="Helvetica" panose="020B0604020202020204" pitchFamily="34" charset="0"/>
              </a:rPr>
              <a:t>The HRES </a:t>
            </a:r>
            <a:r>
              <a:rPr lang="en-GB" sz="2400" dirty="0" smtClean="0">
                <a:latin typeface="+mj-lt"/>
                <a:cs typeface="Helvetica" panose="020B0604020202020204" pitchFamily="34" charset="0"/>
              </a:rPr>
              <a:t>forecasting </a:t>
            </a:r>
            <a:r>
              <a:rPr lang="en-GB" sz="2400" dirty="0">
                <a:latin typeface="+mj-lt"/>
                <a:cs typeface="Helvetica" panose="020B0604020202020204" pitchFamily="34" charset="0"/>
              </a:rPr>
              <a:t>is now coupled to the NEMO ocean model at ¼ degree resolution</a:t>
            </a:r>
          </a:p>
          <a:p>
            <a:pPr marL="367200" indent="-367200">
              <a:buClr>
                <a:srgbClr val="839DB2"/>
              </a:buClr>
              <a:buFont typeface="Wingdings" panose="05000000000000000000" pitchFamily="2" charset="2"/>
              <a:buChar char="§"/>
            </a:pPr>
            <a:r>
              <a:rPr lang="en-GB" sz="2400" dirty="0">
                <a:latin typeface="+mj-lt"/>
                <a:cs typeface="Helvetica" panose="020B0604020202020204" pitchFamily="34" charset="0"/>
              </a:rPr>
              <a:t>ECMWF receives, monitors &amp;</a:t>
            </a:r>
            <a:r>
              <a:rPr lang="en-GB" sz="2400" dirty="0" smtClean="0">
                <a:latin typeface="+mj-lt"/>
                <a:cs typeface="Helvetica" panose="020B0604020202020204" pitchFamily="34" charset="0"/>
              </a:rPr>
              <a:t> </a:t>
            </a:r>
            <a:r>
              <a:rPr lang="en-GB" sz="2400" dirty="0">
                <a:latin typeface="+mj-lt"/>
                <a:cs typeface="Helvetica" panose="020B0604020202020204" pitchFamily="34" charset="0"/>
              </a:rPr>
              <a:t>assimilates real-time ocean observations for the HRES, ENS and climate-reanalyses - for Global NWP, the requirements for timely, good quality data of the ocean (and other Earth system components) are </a:t>
            </a:r>
            <a:r>
              <a:rPr lang="en-GB" sz="2400" dirty="0" smtClean="0">
                <a:latin typeface="+mj-lt"/>
                <a:cs typeface="Helvetica" panose="020B0604020202020204" pitchFamily="34" charset="0"/>
              </a:rPr>
              <a:t>increasing</a:t>
            </a:r>
            <a:endParaRPr lang="en-GB" sz="2400" dirty="0">
              <a:latin typeface="+mj-lt"/>
              <a:cs typeface="Helvetica" panose="020B0604020202020204" pitchFamily="34" charset="0"/>
            </a:endParaRPr>
          </a:p>
          <a:p>
            <a:pPr marL="367200" indent="-367200">
              <a:buClr>
                <a:srgbClr val="839DB2"/>
              </a:buClr>
              <a:buFont typeface="Wingdings" panose="05000000000000000000" pitchFamily="2" charset="2"/>
              <a:buChar char="§"/>
            </a:pPr>
            <a:r>
              <a:rPr lang="en-GB" sz="2400" b="1" dirty="0">
                <a:latin typeface="+mj-lt"/>
                <a:cs typeface="Helvetica" panose="020B0604020202020204" pitchFamily="34" charset="0"/>
              </a:rPr>
              <a:t>Significant forecast skill improvement has been demonstrated in terms of tropical cyclone intensity, and more generally in the </a:t>
            </a:r>
            <a:r>
              <a:rPr lang="en-GB" sz="2400" b="1" dirty="0" smtClean="0">
                <a:latin typeface="+mj-lt"/>
                <a:cs typeface="Helvetica" panose="020B0604020202020204" pitchFamily="34" charset="0"/>
              </a:rPr>
              <a:t>tropics</a:t>
            </a:r>
            <a:endParaRPr lang="en-GB" sz="2400" b="1" dirty="0">
              <a:latin typeface="+mj-lt"/>
              <a:cs typeface="Helvetica" panose="020B0604020202020204" pitchFamily="34" charset="0"/>
            </a:endParaRPr>
          </a:p>
        </p:txBody>
      </p:sp>
      <p:sp>
        <p:nvSpPr>
          <p:cNvPr id="4" name="Slide Number Placeholder 3"/>
          <p:cNvSpPr>
            <a:spLocks noGrp="1"/>
          </p:cNvSpPr>
          <p:nvPr>
            <p:ph type="sldNum" sz="quarter" idx="12"/>
          </p:nvPr>
        </p:nvSpPr>
        <p:spPr/>
        <p:txBody>
          <a:bodyPr/>
          <a:lstStyle/>
          <a:p>
            <a:fld id="{9259AF2F-52C6-9B46-B8B2-0579234AE62E}" type="slidenum">
              <a:rPr lang="en-US" smtClean="0"/>
              <a:t>28</a:t>
            </a:fld>
            <a:endParaRPr lang="en-US"/>
          </a:p>
        </p:txBody>
      </p:sp>
    </p:spTree>
    <p:extLst>
      <p:ext uri="{BB962C8B-B14F-4D97-AF65-F5344CB8AC3E}">
        <p14:creationId xmlns:p14="http://schemas.microsoft.com/office/powerpoint/2010/main" val="19990194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617" y="152400"/>
            <a:ext cx="5186363" cy="659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450683" y="821870"/>
            <a:ext cx="3301682" cy="4641670"/>
          </a:xfrm>
        </p:spPr>
        <p:txBody>
          <a:bodyPr>
            <a:normAutofit fontScale="90000"/>
          </a:bodyPr>
          <a:lstStyle/>
          <a:p>
            <a:r>
              <a:rPr lang="en-GB" dirty="0">
                <a:solidFill>
                  <a:schemeClr val="tx2"/>
                </a:solidFill>
              </a:rPr>
              <a:t>HRES coupling with the ocean improves the weather forecast scores</a:t>
            </a:r>
            <a:r>
              <a:rPr lang="en-GB" sz="1800" dirty="0">
                <a:solidFill>
                  <a:schemeClr val="tx1"/>
                </a:solidFill>
              </a:rPr>
              <a:t>.</a:t>
            </a:r>
            <a:br>
              <a:rPr lang="en-GB" sz="1800" dirty="0">
                <a:solidFill>
                  <a:schemeClr val="tx1"/>
                </a:solidFill>
              </a:rPr>
            </a:br>
            <a:r>
              <a:rPr lang="en-GB" sz="1800" dirty="0">
                <a:solidFill>
                  <a:schemeClr val="tx1"/>
                </a:solidFill>
              </a:rPr>
              <a:t/>
            </a:r>
            <a:br>
              <a:rPr lang="en-GB" sz="1800" dirty="0">
                <a:solidFill>
                  <a:schemeClr val="tx1"/>
                </a:solidFill>
              </a:rPr>
            </a:br>
            <a:r>
              <a:rPr lang="en-GB" sz="1800" dirty="0">
                <a:solidFill>
                  <a:schemeClr val="tx1"/>
                </a:solidFill>
              </a:rPr>
              <a:t>Plots show RMSE reduction (blue)  in  Day+5 weather forecast by coupling to the ocean in the tropics</a:t>
            </a:r>
            <a:br>
              <a:rPr lang="en-GB" sz="1800" dirty="0">
                <a:solidFill>
                  <a:schemeClr val="tx1"/>
                </a:solidFill>
              </a:rPr>
            </a:br>
            <a:r>
              <a:rPr lang="en-GB" sz="1800" dirty="0">
                <a:solidFill>
                  <a:schemeClr val="tx1"/>
                </a:solidFill>
              </a:rPr>
              <a:t/>
            </a:r>
            <a:br>
              <a:rPr lang="en-GB" sz="1800" dirty="0">
                <a:solidFill>
                  <a:schemeClr val="tx1"/>
                </a:solidFill>
              </a:rPr>
            </a:br>
            <a:r>
              <a:rPr lang="en-GB" sz="1800" dirty="0">
                <a:solidFill>
                  <a:schemeClr val="tx1"/>
                </a:solidFill>
              </a:rPr>
              <a:t>Large benefit across the tropics. </a:t>
            </a:r>
            <a:br>
              <a:rPr lang="en-GB" sz="1800" dirty="0">
                <a:solidFill>
                  <a:schemeClr val="tx1"/>
                </a:solidFill>
              </a:rPr>
            </a:br>
            <a:r>
              <a:rPr lang="en-GB" sz="1800" dirty="0">
                <a:solidFill>
                  <a:schemeClr val="tx1"/>
                </a:solidFill>
              </a:rPr>
              <a:t/>
            </a:r>
            <a:br>
              <a:rPr lang="en-GB" sz="1800" dirty="0">
                <a:solidFill>
                  <a:schemeClr val="tx1"/>
                </a:solidFill>
              </a:rPr>
            </a:br>
            <a:r>
              <a:rPr lang="en-GB" sz="1800" dirty="0">
                <a:solidFill>
                  <a:srgbClr val="00B050"/>
                </a:solidFill>
              </a:rPr>
              <a:t>Tropical cyclone intensity forecasts also </a:t>
            </a:r>
            <a:r>
              <a:rPr lang="en-GB" sz="1800">
                <a:solidFill>
                  <a:srgbClr val="00B050"/>
                </a:solidFill>
              </a:rPr>
              <a:t>show significant improvement</a:t>
            </a:r>
            <a:r>
              <a:rPr lang="en-GB" sz="1800" dirty="0">
                <a:solidFill>
                  <a:srgbClr val="00B050"/>
                </a:solidFill>
              </a:rPr>
              <a:t>. </a:t>
            </a:r>
          </a:p>
        </p:txBody>
      </p:sp>
      <p:sp>
        <p:nvSpPr>
          <p:cNvPr id="3" name="Slide Number Placeholder 2"/>
          <p:cNvSpPr>
            <a:spLocks noGrp="1"/>
          </p:cNvSpPr>
          <p:nvPr>
            <p:ph type="sldNum" sz="quarter" idx="4294967295"/>
          </p:nvPr>
        </p:nvSpPr>
        <p:spPr>
          <a:xfrm>
            <a:off x="6553200" y="6477000"/>
            <a:ext cx="2286000" cy="228600"/>
          </a:xfrm>
          <a:prstGeom prst="rect">
            <a:avLst/>
          </a:prstGeom>
        </p:spPr>
        <p:txBody>
          <a:bodyPr/>
          <a:lstStyle/>
          <a:p>
            <a:pPr>
              <a:defRPr/>
            </a:pPr>
            <a:fld id="{FBC62027-4C2B-834E-AD52-26EBE09A2B71}" type="slidenum">
              <a:rPr lang="en-US" smtClean="0"/>
              <a:pPr>
                <a:defRPr/>
              </a:pPr>
              <a:t>29</a:t>
            </a:fld>
            <a:endParaRPr lang="en-US"/>
          </a:p>
        </p:txBody>
      </p:sp>
    </p:spTree>
    <p:extLst>
      <p:ext uri="{BB962C8B-B14F-4D97-AF65-F5344CB8AC3E}">
        <p14:creationId xmlns:p14="http://schemas.microsoft.com/office/powerpoint/2010/main" val="11042250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707"/>
            <a:ext cx="8229600" cy="651681"/>
          </a:xfrm>
        </p:spPr>
        <p:txBody>
          <a:bodyPr>
            <a:noAutofit/>
          </a:bodyPr>
          <a:lstStyle/>
          <a:p>
            <a:r>
              <a:rPr lang="en-GB" sz="2800" noProof="0" dirty="0" smtClean="0"/>
              <a:t>WMO Membership and Regional Associations</a:t>
            </a:r>
            <a:endParaRPr lang="en-GB" sz="2800" noProof="0" dirty="0"/>
          </a:p>
        </p:txBody>
      </p:sp>
      <p:pic>
        <p:nvPicPr>
          <p:cNvPr id="6146" name="Picture 2" descr="WMO Reg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2456" y="3766319"/>
            <a:ext cx="5332427" cy="28632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9116" y="985884"/>
            <a:ext cx="6980829" cy="2308324"/>
          </a:xfrm>
          <a:prstGeom prst="rect">
            <a:avLst/>
          </a:prstGeom>
        </p:spPr>
        <p:txBody>
          <a:bodyPr wrap="square">
            <a:spAutoFit/>
          </a:bodyPr>
          <a:lstStyle/>
          <a:p>
            <a:r>
              <a:rPr lang="en-US" dirty="0" smtClean="0"/>
              <a:t>WMO </a:t>
            </a:r>
            <a:r>
              <a:rPr lang="en-US" dirty="0"/>
              <a:t>has 185 Member States and 6 Member </a:t>
            </a:r>
            <a:r>
              <a:rPr lang="en-US" dirty="0" smtClean="0"/>
              <a:t>Territories from:</a:t>
            </a:r>
          </a:p>
          <a:p>
            <a:endParaRPr lang="en-US" dirty="0"/>
          </a:p>
          <a:p>
            <a:pPr marL="285750" indent="-285750">
              <a:buFont typeface="Arial" panose="020B0604020202020204" pitchFamily="34" charset="0"/>
              <a:buChar char="•"/>
            </a:pPr>
            <a:r>
              <a:rPr lang="en-US" dirty="0" smtClean="0"/>
              <a:t>Region </a:t>
            </a:r>
            <a:r>
              <a:rPr lang="en-US" dirty="0"/>
              <a:t>I: Africa</a:t>
            </a:r>
          </a:p>
          <a:p>
            <a:pPr marL="285750" indent="-285750">
              <a:buFont typeface="Arial" panose="020B0604020202020204" pitchFamily="34" charset="0"/>
              <a:buChar char="•"/>
            </a:pPr>
            <a:r>
              <a:rPr lang="en-US" dirty="0"/>
              <a:t>Region II: Asia</a:t>
            </a:r>
          </a:p>
          <a:p>
            <a:pPr marL="285750" indent="-285750">
              <a:buFont typeface="Arial" panose="020B0604020202020204" pitchFamily="34" charset="0"/>
              <a:buChar char="•"/>
            </a:pPr>
            <a:r>
              <a:rPr lang="en-US" dirty="0"/>
              <a:t>Region III: South America</a:t>
            </a:r>
          </a:p>
          <a:p>
            <a:pPr marL="285750" indent="-285750">
              <a:buFont typeface="Arial" panose="020B0604020202020204" pitchFamily="34" charset="0"/>
              <a:buChar char="•"/>
            </a:pPr>
            <a:r>
              <a:rPr lang="en-US" dirty="0"/>
              <a:t>Region IV: North America, Central America and the Caribbean</a:t>
            </a:r>
          </a:p>
          <a:p>
            <a:pPr marL="285750" indent="-285750">
              <a:buFont typeface="Arial" panose="020B0604020202020204" pitchFamily="34" charset="0"/>
              <a:buChar char="•"/>
            </a:pPr>
            <a:r>
              <a:rPr lang="en-US" dirty="0"/>
              <a:t>Region V: South-West Pacific</a:t>
            </a:r>
          </a:p>
          <a:p>
            <a:pPr marL="285750" indent="-285750">
              <a:buFont typeface="Arial" panose="020B0604020202020204" pitchFamily="34" charset="0"/>
              <a:buChar char="•"/>
            </a:pPr>
            <a:r>
              <a:rPr lang="en-US" dirty="0"/>
              <a:t>Region VI: Europe</a:t>
            </a:r>
          </a:p>
        </p:txBody>
      </p:sp>
      <p:sp>
        <p:nvSpPr>
          <p:cNvPr id="3" name="Slide Number Placeholder 2"/>
          <p:cNvSpPr>
            <a:spLocks noGrp="1"/>
          </p:cNvSpPr>
          <p:nvPr>
            <p:ph type="sldNum" sz="quarter" idx="12"/>
          </p:nvPr>
        </p:nvSpPr>
        <p:spPr/>
        <p:txBody>
          <a:bodyPr/>
          <a:lstStyle/>
          <a:p>
            <a:fld id="{9259AF2F-52C6-9B46-B8B2-0579234AE62E}" type="slidenum">
              <a:rPr lang="en-US" smtClean="0"/>
              <a:t>3</a:t>
            </a:fld>
            <a:endParaRPr lang="en-US"/>
          </a:p>
        </p:txBody>
      </p:sp>
    </p:spTree>
    <p:extLst>
      <p:ext uri="{BB962C8B-B14F-4D97-AF65-F5344CB8AC3E}">
        <p14:creationId xmlns:p14="http://schemas.microsoft.com/office/powerpoint/2010/main" val="29947559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951" y="1048690"/>
            <a:ext cx="4216002" cy="1093244"/>
          </a:xfrm>
        </p:spPr>
        <p:txBody>
          <a:bodyPr/>
          <a:lstStyle/>
          <a:p>
            <a:r>
              <a:rPr lang="en-GB" sz="1400" noProof="0" dirty="0" smtClean="0"/>
              <a:t>Standard deviation of the surface </a:t>
            </a:r>
            <a:r>
              <a:rPr lang="en-GB" sz="1400" noProof="0" dirty="0" smtClean="0">
                <a:solidFill>
                  <a:srgbClr val="FF0000"/>
                </a:solidFill>
              </a:rPr>
              <a:t>wind speed</a:t>
            </a:r>
            <a:r>
              <a:rPr lang="en-GB" sz="1400" noProof="0" dirty="0" smtClean="0"/>
              <a:t> difference between </a:t>
            </a:r>
            <a:r>
              <a:rPr lang="en-GB" sz="1400" noProof="0" dirty="0" smtClean="0">
                <a:solidFill>
                  <a:srgbClr val="FF0000"/>
                </a:solidFill>
              </a:rPr>
              <a:t>Sentinel-3A</a:t>
            </a:r>
            <a:r>
              <a:rPr lang="en-GB" sz="1400" noProof="0" dirty="0" smtClean="0"/>
              <a:t> and ECMWF model (13 Dec. 2016 – 12 Dec. 2017)</a:t>
            </a:r>
            <a:endParaRPr lang="en-GB" sz="1400" noProof="0" dirty="0"/>
          </a:p>
        </p:txBody>
      </p:sp>
      <p:pic>
        <p:nvPicPr>
          <p:cNvPr id="7" name="Picture 6"/>
          <p:cNvPicPr>
            <a:picLocks noChangeAspect="1"/>
          </p:cNvPicPr>
          <p:nvPr/>
        </p:nvPicPr>
        <p:blipFill>
          <a:blip r:embed="rId3"/>
          <a:stretch>
            <a:fillRect/>
          </a:stretch>
        </p:blipFill>
        <p:spPr>
          <a:xfrm>
            <a:off x="5072950" y="2025175"/>
            <a:ext cx="3660911" cy="2364700"/>
          </a:xfrm>
          <a:prstGeom prst="rect">
            <a:avLst/>
          </a:prstGeom>
        </p:spPr>
      </p:pic>
      <p:sp>
        <p:nvSpPr>
          <p:cNvPr id="6" name="Title 1"/>
          <p:cNvSpPr txBox="1">
            <a:spLocks/>
          </p:cNvSpPr>
          <p:nvPr/>
        </p:nvSpPr>
        <p:spPr>
          <a:xfrm>
            <a:off x="311114" y="1045435"/>
            <a:ext cx="3824742" cy="1095726"/>
          </a:xfrm>
          <a:prstGeom prst="rect">
            <a:avLst/>
          </a:prstGeom>
        </p:spPr>
        <p:txBody>
          <a:bodyPr lIns="0" tIns="0" rIns="0" bIns="0"/>
          <a:lstStyle>
            <a:lvl1pPr algn="l" defTabSz="457200" rtl="0" eaLnBrk="1" latinLnBrk="0" hangingPunct="1">
              <a:lnSpc>
                <a:spcPts val="2800"/>
              </a:lnSpc>
              <a:spcBef>
                <a:spcPct val="0"/>
              </a:spcBef>
              <a:buNone/>
              <a:defRPr sz="2400" kern="1200">
                <a:solidFill>
                  <a:srgbClr val="064E83"/>
                </a:solidFill>
                <a:latin typeface="+mj-lt"/>
                <a:ea typeface="+mj-ea"/>
                <a:cs typeface="+mj-cs"/>
              </a:defRPr>
            </a:lvl1pPr>
          </a:lstStyle>
          <a:p>
            <a:r>
              <a:rPr lang="en-US" sz="1600" dirty="0"/>
              <a:t>Mean </a:t>
            </a:r>
            <a:r>
              <a:rPr lang="en-US" sz="1600" dirty="0">
                <a:solidFill>
                  <a:srgbClr val="FF0000"/>
                </a:solidFill>
              </a:rPr>
              <a:t>Sentinel-3A</a:t>
            </a:r>
            <a:r>
              <a:rPr lang="en-US" sz="1600" dirty="0"/>
              <a:t>  surface </a:t>
            </a:r>
            <a:r>
              <a:rPr lang="en-US" sz="1600" dirty="0">
                <a:solidFill>
                  <a:srgbClr val="FF0000"/>
                </a:solidFill>
              </a:rPr>
              <a:t>wind speed</a:t>
            </a:r>
            <a:r>
              <a:rPr lang="en-US" sz="1600" dirty="0"/>
              <a:t> (13 Dec. 2016 – 12 Dec. 2017)</a:t>
            </a:r>
            <a:endParaRPr lang="en-US" dirty="0"/>
          </a:p>
        </p:txBody>
      </p:sp>
      <p:pic>
        <p:nvPicPr>
          <p:cNvPr id="8" name="Picture 7"/>
          <p:cNvPicPr>
            <a:picLocks noChangeAspect="1"/>
          </p:cNvPicPr>
          <p:nvPr/>
        </p:nvPicPr>
        <p:blipFill>
          <a:blip r:embed="rId4"/>
          <a:stretch>
            <a:fillRect/>
          </a:stretch>
        </p:blipFill>
        <p:spPr>
          <a:xfrm>
            <a:off x="474946" y="2025175"/>
            <a:ext cx="3660911" cy="2364700"/>
          </a:xfrm>
          <a:prstGeom prst="rect">
            <a:avLst/>
          </a:prstGeom>
        </p:spPr>
      </p:pic>
      <p:sp>
        <p:nvSpPr>
          <p:cNvPr id="3" name="TextBox 2"/>
          <p:cNvSpPr txBox="1"/>
          <p:nvPr/>
        </p:nvSpPr>
        <p:spPr>
          <a:xfrm>
            <a:off x="577005" y="403163"/>
            <a:ext cx="7862942" cy="646331"/>
          </a:xfrm>
          <a:prstGeom prst="rect">
            <a:avLst/>
          </a:prstGeom>
          <a:noFill/>
        </p:spPr>
        <p:txBody>
          <a:bodyPr wrap="square" rtlCol="0">
            <a:spAutoFit/>
          </a:bodyPr>
          <a:lstStyle/>
          <a:p>
            <a:r>
              <a:rPr lang="en-GB" dirty="0"/>
              <a:t>NWP : In situ data valuable for verification on wind speed and waves, complementing altimeter</a:t>
            </a:r>
          </a:p>
        </p:txBody>
      </p:sp>
      <p:sp>
        <p:nvSpPr>
          <p:cNvPr id="10" name="TextBox 9"/>
          <p:cNvSpPr txBox="1"/>
          <p:nvPr/>
        </p:nvSpPr>
        <p:spPr>
          <a:xfrm>
            <a:off x="731736" y="5649686"/>
            <a:ext cx="3147332" cy="369332"/>
          </a:xfrm>
          <a:prstGeom prst="rect">
            <a:avLst/>
          </a:prstGeom>
          <a:noFill/>
        </p:spPr>
        <p:txBody>
          <a:bodyPr wrap="square" rtlCol="0">
            <a:spAutoFit/>
          </a:bodyPr>
          <a:lstStyle/>
          <a:p>
            <a:r>
              <a:rPr lang="en-GB" dirty="0"/>
              <a:t>Courtesy of Saleh </a:t>
            </a:r>
            <a:r>
              <a:rPr lang="en-GB" dirty="0" err="1"/>
              <a:t>Abdalla</a:t>
            </a:r>
            <a:endParaRPr lang="en-GB" dirty="0"/>
          </a:p>
        </p:txBody>
      </p:sp>
      <p:pic>
        <p:nvPicPr>
          <p:cNvPr id="11" name="Picture 10"/>
          <p:cNvPicPr>
            <a:picLocks noChangeAspect="1"/>
          </p:cNvPicPr>
          <p:nvPr/>
        </p:nvPicPr>
        <p:blipFill>
          <a:blip r:embed="rId5"/>
          <a:stretch>
            <a:fillRect/>
          </a:stretch>
        </p:blipFill>
        <p:spPr>
          <a:xfrm>
            <a:off x="5072951" y="4440407"/>
            <a:ext cx="1849221" cy="2442945"/>
          </a:xfrm>
          <a:prstGeom prst="rect">
            <a:avLst/>
          </a:prstGeom>
        </p:spPr>
      </p:pic>
      <p:sp>
        <p:nvSpPr>
          <p:cNvPr id="4" name="Slide Number Placeholder 3"/>
          <p:cNvSpPr>
            <a:spLocks noGrp="1"/>
          </p:cNvSpPr>
          <p:nvPr>
            <p:ph type="sldNum" sz="quarter" idx="10"/>
          </p:nvPr>
        </p:nvSpPr>
        <p:spPr/>
        <p:txBody>
          <a:bodyPr/>
          <a:lstStyle/>
          <a:p>
            <a:pPr defTabSz="457200"/>
            <a:fld id="{6B3B0B0F-E794-1244-9699-107C60B9C23A}" type="slidenum">
              <a:rPr lang="en-US" smtClean="0">
                <a:solidFill>
                  <a:srgbClr val="4F81BD">
                    <a:lumMod val="75000"/>
                  </a:srgbClr>
                </a:solidFill>
              </a:rPr>
              <a:pPr defTabSz="457200"/>
              <a:t>30</a:t>
            </a:fld>
            <a:endParaRPr lang="en-US" dirty="0">
              <a:solidFill>
                <a:srgbClr val="4F81BD">
                  <a:lumMod val="75000"/>
                </a:srgbClr>
              </a:solidFill>
            </a:endParaRPr>
          </a:p>
        </p:txBody>
      </p:sp>
    </p:spTree>
    <p:extLst>
      <p:ext uri="{BB962C8B-B14F-4D97-AF65-F5344CB8AC3E}">
        <p14:creationId xmlns:p14="http://schemas.microsoft.com/office/powerpoint/2010/main" val="15549721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1942"/>
          <a:stretch/>
        </p:blipFill>
        <p:spPr>
          <a:xfrm>
            <a:off x="214542" y="856185"/>
            <a:ext cx="2557661" cy="1516212"/>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31724"/>
          <a:stretch/>
        </p:blipFill>
        <p:spPr>
          <a:xfrm>
            <a:off x="3711889" y="779981"/>
            <a:ext cx="2557661" cy="1521079"/>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t="33671"/>
          <a:stretch/>
        </p:blipFill>
        <p:spPr>
          <a:xfrm>
            <a:off x="5386587" y="1949609"/>
            <a:ext cx="2557661" cy="1477702"/>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t="32053"/>
          <a:stretch/>
        </p:blipFill>
        <p:spPr>
          <a:xfrm>
            <a:off x="6566568" y="3028716"/>
            <a:ext cx="2557661" cy="1513744"/>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t="32490"/>
          <a:stretch/>
        </p:blipFill>
        <p:spPr>
          <a:xfrm>
            <a:off x="1119011" y="1954819"/>
            <a:ext cx="2557661" cy="1504009"/>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t="32011"/>
          <a:stretch/>
        </p:blipFill>
        <p:spPr>
          <a:xfrm>
            <a:off x="2259055" y="3041248"/>
            <a:ext cx="2557661" cy="1514703"/>
          </a:xfrm>
          <a:prstGeom prst="rect">
            <a:avLst/>
          </a:prstGeom>
        </p:spPr>
      </p:pic>
      <p:pic>
        <p:nvPicPr>
          <p:cNvPr id="9" name="Picture 8"/>
          <p:cNvPicPr>
            <a:picLocks noChangeAspect="1"/>
          </p:cNvPicPr>
          <p:nvPr/>
        </p:nvPicPr>
        <p:blipFill rotWithShape="1">
          <a:blip r:embed="rId9">
            <a:extLst>
              <a:ext uri="{28A0092B-C50C-407E-A947-70E740481C1C}">
                <a14:useLocalDpi xmlns:a14="http://schemas.microsoft.com/office/drawing/2010/main" val="0"/>
              </a:ext>
            </a:extLst>
          </a:blip>
          <a:srcRect t="33547"/>
          <a:stretch/>
        </p:blipFill>
        <p:spPr>
          <a:xfrm>
            <a:off x="3470636" y="4138370"/>
            <a:ext cx="2557661" cy="1480474"/>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t="31593"/>
          <a:stretch/>
        </p:blipFill>
        <p:spPr>
          <a:xfrm>
            <a:off x="4659500" y="5201265"/>
            <a:ext cx="2557661" cy="1524000"/>
          </a:xfrm>
          <a:prstGeom prst="rect">
            <a:avLst/>
          </a:prstGeom>
        </p:spPr>
      </p:pic>
      <p:sp>
        <p:nvSpPr>
          <p:cNvPr id="2" name="TextBox 1"/>
          <p:cNvSpPr txBox="1"/>
          <p:nvPr/>
        </p:nvSpPr>
        <p:spPr>
          <a:xfrm>
            <a:off x="72444" y="856185"/>
            <a:ext cx="494654" cy="369332"/>
          </a:xfrm>
          <a:prstGeom prst="rect">
            <a:avLst/>
          </a:prstGeom>
          <a:solidFill>
            <a:schemeClr val="tx2">
              <a:lumMod val="60000"/>
              <a:lumOff val="40000"/>
            </a:schemeClr>
          </a:solidFill>
          <a:ln>
            <a:solidFill>
              <a:schemeClr val="tx2">
                <a:lumMod val="60000"/>
                <a:lumOff val="40000"/>
              </a:schemeClr>
            </a:solidFill>
          </a:ln>
        </p:spPr>
        <p:txBody>
          <a:bodyPr wrap="square" rtlCol="0">
            <a:spAutoFit/>
          </a:bodyPr>
          <a:lstStyle/>
          <a:p>
            <a:r>
              <a:rPr lang="en-GB" dirty="0">
                <a:solidFill>
                  <a:schemeClr val="bg1"/>
                </a:solidFill>
              </a:rPr>
              <a:t>5m</a:t>
            </a:r>
          </a:p>
        </p:txBody>
      </p:sp>
      <p:sp>
        <p:nvSpPr>
          <p:cNvPr id="16" name="TextBox 15"/>
          <p:cNvSpPr txBox="1"/>
          <p:nvPr/>
        </p:nvSpPr>
        <p:spPr>
          <a:xfrm>
            <a:off x="77241" y="2706821"/>
            <a:ext cx="618658" cy="646331"/>
          </a:xfrm>
          <a:prstGeom prst="rect">
            <a:avLst/>
          </a:prstGeom>
          <a:solidFill>
            <a:schemeClr val="tx2">
              <a:lumMod val="60000"/>
              <a:lumOff val="40000"/>
            </a:schemeClr>
          </a:solidFill>
          <a:ln>
            <a:solidFill>
              <a:schemeClr val="tx2">
                <a:lumMod val="60000"/>
                <a:lumOff val="40000"/>
              </a:schemeClr>
            </a:solidFill>
          </a:ln>
        </p:spPr>
        <p:txBody>
          <a:bodyPr wrap="square" rtlCol="0">
            <a:spAutoFit/>
          </a:bodyPr>
          <a:lstStyle/>
          <a:p>
            <a:r>
              <a:rPr lang="en-GB" dirty="0">
                <a:solidFill>
                  <a:schemeClr val="bg1"/>
                </a:solidFill>
              </a:rPr>
              <a:t>200m</a:t>
            </a:r>
          </a:p>
        </p:txBody>
      </p:sp>
      <p:sp>
        <p:nvSpPr>
          <p:cNvPr id="18" name="TextBox 17"/>
          <p:cNvSpPr txBox="1"/>
          <p:nvPr/>
        </p:nvSpPr>
        <p:spPr>
          <a:xfrm>
            <a:off x="121773" y="3953704"/>
            <a:ext cx="618658" cy="646331"/>
          </a:xfrm>
          <a:prstGeom prst="rect">
            <a:avLst/>
          </a:prstGeom>
          <a:solidFill>
            <a:schemeClr val="tx2">
              <a:lumMod val="60000"/>
              <a:lumOff val="40000"/>
            </a:schemeClr>
          </a:solidFill>
          <a:ln>
            <a:solidFill>
              <a:schemeClr val="tx2">
                <a:lumMod val="60000"/>
                <a:lumOff val="40000"/>
              </a:schemeClr>
            </a:solidFill>
          </a:ln>
        </p:spPr>
        <p:txBody>
          <a:bodyPr wrap="square" rtlCol="0">
            <a:spAutoFit/>
          </a:bodyPr>
          <a:lstStyle/>
          <a:p>
            <a:r>
              <a:rPr lang="en-GB" dirty="0">
                <a:solidFill>
                  <a:schemeClr val="bg1"/>
                </a:solidFill>
              </a:rPr>
              <a:t>600m</a:t>
            </a:r>
          </a:p>
        </p:txBody>
      </p:sp>
      <p:sp>
        <p:nvSpPr>
          <p:cNvPr id="19" name="TextBox 18"/>
          <p:cNvSpPr txBox="1"/>
          <p:nvPr/>
        </p:nvSpPr>
        <p:spPr>
          <a:xfrm>
            <a:off x="121772" y="5155565"/>
            <a:ext cx="876947" cy="369332"/>
          </a:xfrm>
          <a:prstGeom prst="rect">
            <a:avLst/>
          </a:prstGeom>
          <a:solidFill>
            <a:schemeClr val="tx2">
              <a:lumMod val="60000"/>
              <a:lumOff val="40000"/>
            </a:schemeClr>
          </a:solidFill>
          <a:ln>
            <a:solidFill>
              <a:schemeClr val="tx2">
                <a:lumMod val="60000"/>
                <a:lumOff val="40000"/>
              </a:schemeClr>
            </a:solidFill>
          </a:ln>
        </p:spPr>
        <p:txBody>
          <a:bodyPr wrap="square" rtlCol="0">
            <a:spAutoFit/>
          </a:bodyPr>
          <a:lstStyle/>
          <a:p>
            <a:r>
              <a:rPr lang="en-GB" dirty="0">
                <a:solidFill>
                  <a:schemeClr val="bg1"/>
                </a:solidFill>
              </a:rPr>
              <a:t>1000m</a:t>
            </a:r>
          </a:p>
        </p:txBody>
      </p:sp>
      <p:sp>
        <p:nvSpPr>
          <p:cNvPr id="20" name="TextBox 19"/>
          <p:cNvSpPr txBox="1"/>
          <p:nvPr/>
        </p:nvSpPr>
        <p:spPr>
          <a:xfrm>
            <a:off x="128624" y="6355933"/>
            <a:ext cx="876947" cy="369332"/>
          </a:xfrm>
          <a:prstGeom prst="rect">
            <a:avLst/>
          </a:prstGeom>
          <a:solidFill>
            <a:schemeClr val="tx2">
              <a:lumMod val="60000"/>
              <a:lumOff val="40000"/>
            </a:schemeClr>
          </a:solidFill>
          <a:ln>
            <a:solidFill>
              <a:schemeClr val="tx2">
                <a:lumMod val="60000"/>
                <a:lumOff val="40000"/>
              </a:schemeClr>
            </a:solidFill>
          </a:ln>
        </p:spPr>
        <p:txBody>
          <a:bodyPr wrap="square" rtlCol="0">
            <a:spAutoFit/>
          </a:bodyPr>
          <a:lstStyle/>
          <a:p>
            <a:r>
              <a:rPr lang="en-GB" dirty="0">
                <a:solidFill>
                  <a:schemeClr val="bg1"/>
                </a:solidFill>
              </a:rPr>
              <a:t>2000m</a:t>
            </a:r>
          </a:p>
        </p:txBody>
      </p:sp>
      <p:sp>
        <p:nvSpPr>
          <p:cNvPr id="3" name="TextBox 2"/>
          <p:cNvSpPr txBox="1"/>
          <p:nvPr/>
        </p:nvSpPr>
        <p:spPr>
          <a:xfrm>
            <a:off x="1430350" y="178130"/>
            <a:ext cx="1657412" cy="369332"/>
          </a:xfrm>
          <a:prstGeom prst="rect">
            <a:avLst/>
          </a:prstGeom>
          <a:noFill/>
        </p:spPr>
        <p:txBody>
          <a:bodyPr wrap="square" rtlCol="0">
            <a:spAutoFit/>
          </a:bodyPr>
          <a:lstStyle/>
          <a:p>
            <a:r>
              <a:rPr lang="en-GB" b="1" dirty="0">
                <a:solidFill>
                  <a:schemeClr val="bg1"/>
                </a:solidFill>
              </a:rPr>
              <a:t>Argo</a:t>
            </a:r>
          </a:p>
        </p:txBody>
      </p:sp>
      <p:sp>
        <p:nvSpPr>
          <p:cNvPr id="21" name="TextBox 20"/>
          <p:cNvSpPr txBox="1"/>
          <p:nvPr/>
        </p:nvSpPr>
        <p:spPr>
          <a:xfrm>
            <a:off x="5412243" y="320818"/>
            <a:ext cx="1657412" cy="369332"/>
          </a:xfrm>
          <a:prstGeom prst="rect">
            <a:avLst/>
          </a:prstGeom>
          <a:noFill/>
        </p:spPr>
        <p:txBody>
          <a:bodyPr wrap="square" rtlCol="0">
            <a:spAutoFit/>
          </a:bodyPr>
          <a:lstStyle/>
          <a:p>
            <a:r>
              <a:rPr lang="en-GB" b="1" dirty="0">
                <a:solidFill>
                  <a:schemeClr val="bg1"/>
                </a:solidFill>
              </a:rPr>
              <a:t>Moorings</a:t>
            </a:r>
          </a:p>
        </p:txBody>
      </p:sp>
      <p:sp>
        <p:nvSpPr>
          <p:cNvPr id="4" name="TextBox 3"/>
          <p:cNvSpPr txBox="1"/>
          <p:nvPr/>
        </p:nvSpPr>
        <p:spPr>
          <a:xfrm>
            <a:off x="7473788" y="5148016"/>
            <a:ext cx="1516283" cy="923330"/>
          </a:xfrm>
          <a:prstGeom prst="rect">
            <a:avLst/>
          </a:prstGeom>
          <a:noFill/>
        </p:spPr>
        <p:txBody>
          <a:bodyPr wrap="square" rtlCol="0">
            <a:spAutoFit/>
          </a:bodyPr>
          <a:lstStyle/>
          <a:p>
            <a:r>
              <a:rPr lang="en-GB" dirty="0"/>
              <a:t>Number of Temperature Observations</a:t>
            </a:r>
          </a:p>
        </p:txBody>
      </p:sp>
      <p:sp>
        <p:nvSpPr>
          <p:cNvPr id="10" name="TextBox 9"/>
          <p:cNvSpPr txBox="1"/>
          <p:nvPr/>
        </p:nvSpPr>
        <p:spPr>
          <a:xfrm>
            <a:off x="399250" y="136152"/>
            <a:ext cx="8287550" cy="461665"/>
          </a:xfrm>
          <a:prstGeom prst="rect">
            <a:avLst/>
          </a:prstGeom>
          <a:noFill/>
        </p:spPr>
        <p:txBody>
          <a:bodyPr wrap="square" rtlCol="0">
            <a:spAutoFit/>
          </a:bodyPr>
          <a:lstStyle/>
          <a:p>
            <a:pPr algn="ctr"/>
            <a:r>
              <a:rPr lang="en-GB" sz="2400" dirty="0"/>
              <a:t>Ocean observation monitoring – floats and moored buoys</a:t>
            </a:r>
          </a:p>
        </p:txBody>
      </p:sp>
      <p:sp>
        <p:nvSpPr>
          <p:cNvPr id="5" name="Slide Number Placeholder 4"/>
          <p:cNvSpPr>
            <a:spLocks noGrp="1"/>
          </p:cNvSpPr>
          <p:nvPr>
            <p:ph type="sldNum" sz="quarter" idx="12"/>
          </p:nvPr>
        </p:nvSpPr>
        <p:spPr/>
        <p:txBody>
          <a:bodyPr/>
          <a:lstStyle/>
          <a:p>
            <a:fld id="{9259AF2F-52C6-9B46-B8B2-0579234AE62E}" type="slidenum">
              <a:rPr lang="en-US" smtClean="0"/>
              <a:t>31</a:t>
            </a:fld>
            <a:endParaRPr lang="en-US"/>
          </a:p>
        </p:txBody>
      </p:sp>
    </p:spTree>
    <p:extLst>
      <p:ext uri="{BB962C8B-B14F-4D97-AF65-F5344CB8AC3E}">
        <p14:creationId xmlns:p14="http://schemas.microsoft.com/office/powerpoint/2010/main" val="896907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noProof="0" dirty="0" smtClean="0"/>
              <a:t>JCOMM (SFSPA) drivers with regard to Marine Services</a:t>
            </a:r>
            <a:endParaRPr lang="en-GB" noProof="0" dirty="0"/>
          </a:p>
        </p:txBody>
      </p:sp>
      <p:sp>
        <p:nvSpPr>
          <p:cNvPr id="3" name="Content Placeholder 2"/>
          <p:cNvSpPr>
            <a:spLocks noGrp="1"/>
          </p:cNvSpPr>
          <p:nvPr>
            <p:ph idx="1"/>
          </p:nvPr>
        </p:nvSpPr>
        <p:spPr/>
        <p:txBody>
          <a:bodyPr>
            <a:normAutofit fontScale="85000" lnSpcReduction="20000"/>
          </a:bodyPr>
          <a:lstStyle/>
          <a:p>
            <a:endParaRPr lang="en-GB" noProof="0" dirty="0" smtClean="0"/>
          </a:p>
          <a:p>
            <a:r>
              <a:rPr lang="en-GB" noProof="0" dirty="0" smtClean="0"/>
              <a:t>Experienced forecasters issue warnings and forecasts, and relates their impacts. Forecast models produce guidance. </a:t>
            </a:r>
          </a:p>
          <a:p>
            <a:r>
              <a:rPr lang="en-GB" noProof="0" dirty="0" smtClean="0"/>
              <a:t>Observations are critical inputs to the weather forecast process. </a:t>
            </a:r>
          </a:p>
          <a:p>
            <a:r>
              <a:rPr lang="en-GB" noProof="0" dirty="0" smtClean="0"/>
              <a:t>Fully coupled models should lead to improved maritime forecasts. Closer interaction among the ocean/weather and research/operational communities are keys to success. </a:t>
            </a:r>
          </a:p>
          <a:p>
            <a:r>
              <a:rPr lang="en-GB" noProof="0" dirty="0" smtClean="0"/>
              <a:t>Product and service delivery to ships at sea must be modernized!  </a:t>
            </a:r>
            <a:endParaRPr lang="en-GB" noProof="0" dirty="0"/>
          </a:p>
        </p:txBody>
      </p:sp>
      <p:sp>
        <p:nvSpPr>
          <p:cNvPr id="4" name="Slide Number Placeholder 3"/>
          <p:cNvSpPr>
            <a:spLocks noGrp="1"/>
          </p:cNvSpPr>
          <p:nvPr>
            <p:ph type="sldNum" sz="quarter" idx="12"/>
          </p:nvPr>
        </p:nvSpPr>
        <p:spPr/>
        <p:txBody>
          <a:bodyPr/>
          <a:lstStyle/>
          <a:p>
            <a:fld id="{9259AF2F-52C6-9B46-B8B2-0579234AE62E}" type="slidenum">
              <a:rPr lang="en-US" smtClean="0"/>
              <a:t>32</a:t>
            </a:fld>
            <a:endParaRPr lang="en-US"/>
          </a:p>
        </p:txBody>
      </p:sp>
    </p:spTree>
    <p:extLst>
      <p:ext uri="{BB962C8B-B14F-4D97-AF65-F5344CB8AC3E}">
        <p14:creationId xmlns:p14="http://schemas.microsoft.com/office/powerpoint/2010/main" val="22114496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741" y="0"/>
            <a:ext cx="8475260" cy="634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516203" y="5813946"/>
            <a:ext cx="627798" cy="533885"/>
          </a:xfrm>
          <a:prstGeom prst="rect">
            <a:avLst/>
          </a:prstGeom>
          <a:solidFill>
            <a:schemeClr val="bg1"/>
          </a:solidFill>
          <a:ln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9259AF2F-52C6-9B46-B8B2-0579234AE62E}" type="slidenum">
              <a:rPr lang="en-US" smtClean="0"/>
              <a:t>33</a:t>
            </a:fld>
            <a:endParaRPr lang="en-US"/>
          </a:p>
        </p:txBody>
      </p:sp>
    </p:spTree>
    <p:extLst>
      <p:ext uri="{BB962C8B-B14F-4D97-AF65-F5344CB8AC3E}">
        <p14:creationId xmlns:p14="http://schemas.microsoft.com/office/powerpoint/2010/main" val="24996306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
            <a:ext cx="8229600" cy="1143000"/>
          </a:xfrm>
        </p:spPr>
        <p:txBody>
          <a:bodyPr>
            <a:normAutofit fontScale="90000"/>
          </a:bodyPr>
          <a:lstStyle/>
          <a:p>
            <a:r>
              <a:rPr lang="en-GB" noProof="0" dirty="0" smtClean="0"/>
              <a:t>JCOMM (SFSPA) Vision for Services and Forecast Systems</a:t>
            </a:r>
            <a:endParaRPr lang="en-GB" noProof="0" dirty="0"/>
          </a:p>
        </p:txBody>
      </p:sp>
      <p:sp>
        <p:nvSpPr>
          <p:cNvPr id="3" name="Content Placeholder 2"/>
          <p:cNvSpPr>
            <a:spLocks noGrp="1"/>
          </p:cNvSpPr>
          <p:nvPr>
            <p:ph idx="1"/>
          </p:nvPr>
        </p:nvSpPr>
        <p:spPr/>
        <p:txBody>
          <a:bodyPr>
            <a:normAutofit fontScale="70000" lnSpcReduction="20000"/>
          </a:bodyPr>
          <a:lstStyle/>
          <a:p>
            <a:r>
              <a:rPr lang="en-GB" noProof="0" dirty="0" smtClean="0"/>
              <a:t>New structure, to reflect evolving requirements of the marine meteorological and oceanographic community</a:t>
            </a:r>
          </a:p>
          <a:p>
            <a:r>
              <a:rPr lang="en-GB" noProof="0" dirty="0" smtClean="0"/>
              <a:t>Enhance the positioning of NMHS as the authoritative voice on national marine services</a:t>
            </a:r>
          </a:p>
          <a:p>
            <a:r>
              <a:rPr lang="en-GB" noProof="0" dirty="0" smtClean="0"/>
              <a:t>Continued focus on safety of life and property in the coastal zones, on the high seas, and in polar regions</a:t>
            </a:r>
          </a:p>
          <a:p>
            <a:pPr lvl="1"/>
            <a:r>
              <a:rPr lang="en-GB" noProof="0" dirty="0" smtClean="0"/>
              <a:t>Improve alignment to support marine meteorological and oceanographic forecasts &amp; maritime safety information</a:t>
            </a:r>
          </a:p>
          <a:p>
            <a:r>
              <a:rPr lang="en-GB" noProof="0" dirty="0" smtClean="0"/>
              <a:t>Build resiliency in maritime service delivery with the identification of marine Global Data Processing and Forecasting System </a:t>
            </a:r>
            <a:r>
              <a:rPr lang="en-GB" noProof="0" dirty="0" err="1" smtClean="0"/>
              <a:t>centers</a:t>
            </a:r>
            <a:r>
              <a:rPr lang="en-GB" noProof="0" dirty="0" smtClean="0"/>
              <a:t> and arrangements for their backup</a:t>
            </a:r>
          </a:p>
          <a:p>
            <a:r>
              <a:rPr lang="en-GB" noProof="0" dirty="0" smtClean="0"/>
              <a:t>Provide support and response for marine environmental emergencies</a:t>
            </a:r>
          </a:p>
          <a:p>
            <a:r>
              <a:rPr lang="en-GB" noProof="0" dirty="0" smtClean="0"/>
              <a:t>Increase focus on disaster risk reduction in the coastal and marine environments</a:t>
            </a:r>
            <a:endParaRPr lang="en-GB" noProof="0" dirty="0"/>
          </a:p>
        </p:txBody>
      </p:sp>
      <p:sp>
        <p:nvSpPr>
          <p:cNvPr id="4" name="Slide Number Placeholder 3"/>
          <p:cNvSpPr>
            <a:spLocks noGrp="1"/>
          </p:cNvSpPr>
          <p:nvPr>
            <p:ph type="sldNum" sz="quarter" idx="12"/>
          </p:nvPr>
        </p:nvSpPr>
        <p:spPr/>
        <p:txBody>
          <a:bodyPr/>
          <a:lstStyle/>
          <a:p>
            <a:fld id="{9259AF2F-52C6-9B46-B8B2-0579234AE62E}" type="slidenum">
              <a:rPr lang="en-US" smtClean="0"/>
              <a:t>34</a:t>
            </a:fld>
            <a:endParaRPr lang="en-US"/>
          </a:p>
        </p:txBody>
      </p:sp>
    </p:spTree>
    <p:extLst>
      <p:ext uri="{BB962C8B-B14F-4D97-AF65-F5344CB8AC3E}">
        <p14:creationId xmlns:p14="http://schemas.microsoft.com/office/powerpoint/2010/main" val="38262904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GB" noProof="0" dirty="0" smtClean="0"/>
              <a:t>WMO Contribution to GOOS</a:t>
            </a:r>
            <a:endParaRPr lang="en-GB" noProof="0" dirty="0"/>
          </a:p>
        </p:txBody>
      </p:sp>
      <p:sp>
        <p:nvSpPr>
          <p:cNvPr id="3" name="Content Placeholder 2"/>
          <p:cNvSpPr>
            <a:spLocks noGrp="1"/>
          </p:cNvSpPr>
          <p:nvPr>
            <p:ph idx="1"/>
          </p:nvPr>
        </p:nvSpPr>
        <p:spPr>
          <a:xfrm>
            <a:off x="457200" y="980934"/>
            <a:ext cx="8458200" cy="5534166"/>
          </a:xfrm>
        </p:spPr>
        <p:txBody>
          <a:bodyPr>
            <a:normAutofit fontScale="70000" lnSpcReduction="20000"/>
          </a:bodyPr>
          <a:lstStyle/>
          <a:p>
            <a:r>
              <a:rPr lang="en-GB" noProof="0" dirty="0" smtClean="0"/>
              <a:t>Ocean observing networks partly funded and maintained by NMHSs (e.g. some drifters, coastal moorings &amp; Argo floats)</a:t>
            </a:r>
          </a:p>
          <a:p>
            <a:r>
              <a:rPr lang="en-GB" noProof="0" dirty="0" smtClean="0"/>
              <a:t>Infrastructure for data distribution and exchange (WIS, GTS)</a:t>
            </a:r>
          </a:p>
          <a:p>
            <a:pPr lvl="1"/>
            <a:r>
              <a:rPr lang="en-GB" noProof="0" dirty="0" smtClean="0"/>
              <a:t>Open approach of WMO in WIGOS context, e.g. Open GTS Project of JCOMM</a:t>
            </a:r>
          </a:p>
          <a:p>
            <a:r>
              <a:rPr lang="en-GB" noProof="0" dirty="0" smtClean="0"/>
              <a:t>Ocean data assimilated in NWP and coupled ocean-atmosphere models</a:t>
            </a:r>
          </a:p>
          <a:p>
            <a:pPr lvl="1"/>
            <a:r>
              <a:rPr lang="en-GB" noProof="0" dirty="0" smtClean="0"/>
              <a:t>Some NMHSs operating Ocean models</a:t>
            </a:r>
          </a:p>
          <a:p>
            <a:r>
              <a:rPr lang="en-GB" noProof="0" dirty="0" smtClean="0"/>
              <a:t>Marine Services (maritime safety, sea-ice services, coastal inundation forecasting,  marine pollution prevention &amp; mitigation, sea state,  …)</a:t>
            </a:r>
          </a:p>
          <a:p>
            <a:r>
              <a:rPr lang="en-GB" noProof="0" dirty="0" smtClean="0"/>
              <a:t>Rolling Review of Requirements (RRR)</a:t>
            </a:r>
          </a:p>
          <a:p>
            <a:r>
              <a:rPr lang="en-GB" noProof="0" dirty="0" smtClean="0"/>
              <a:t>Joint Centres with IOC: Marine Instrument Centres (RMICs), Marine Climate Centres (CMOCs)</a:t>
            </a:r>
          </a:p>
          <a:p>
            <a:r>
              <a:rPr lang="en-GB" dirty="0" smtClean="0"/>
              <a:t>Monitoring of quality of observations (WDQMS)</a:t>
            </a:r>
            <a:endParaRPr lang="en-GB" noProof="0" dirty="0" smtClean="0"/>
          </a:p>
          <a:p>
            <a:r>
              <a:rPr lang="en-GB" noProof="0" dirty="0" smtClean="0"/>
              <a:t>Management of JCOMMOPS (closely with IOC)</a:t>
            </a:r>
          </a:p>
          <a:p>
            <a:r>
              <a:rPr lang="en-GB" noProof="0" dirty="0" smtClean="0"/>
              <a:t>Standards and Best Practices (incl. WIGOS, JCOMM TRs &amp; DBCP TDs, Technical Regulations and Guidance material)</a:t>
            </a:r>
            <a:endParaRPr lang="en-GB" noProof="0" dirty="0"/>
          </a:p>
        </p:txBody>
      </p:sp>
      <p:sp>
        <p:nvSpPr>
          <p:cNvPr id="4" name="Slide Number Placeholder 3"/>
          <p:cNvSpPr>
            <a:spLocks noGrp="1"/>
          </p:cNvSpPr>
          <p:nvPr>
            <p:ph type="sldNum" sz="quarter" idx="12"/>
          </p:nvPr>
        </p:nvSpPr>
        <p:spPr/>
        <p:txBody>
          <a:bodyPr/>
          <a:lstStyle/>
          <a:p>
            <a:fld id="{9259AF2F-52C6-9B46-B8B2-0579234AE62E}" type="slidenum">
              <a:rPr lang="en-US" smtClean="0"/>
              <a:t>35</a:t>
            </a:fld>
            <a:endParaRPr lang="en-US"/>
          </a:p>
        </p:txBody>
      </p:sp>
    </p:spTree>
    <p:extLst>
      <p:ext uri="{BB962C8B-B14F-4D97-AF65-F5344CB8AC3E}">
        <p14:creationId xmlns:p14="http://schemas.microsoft.com/office/powerpoint/2010/main" val="28740714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19279786"/>
              </p:ext>
            </p:extLst>
          </p:nvPr>
        </p:nvGraphicFramePr>
        <p:xfrm>
          <a:off x="245659" y="81887"/>
          <a:ext cx="8898341" cy="6856617"/>
        </p:xfrm>
        <a:graphic>
          <a:graphicData uri="http://schemas.openxmlformats.org/drawingml/2006/table">
            <a:tbl>
              <a:tblPr firstRow="1" firstCol="1" bandRow="1">
                <a:tableStyleId>{5C22544A-7EE6-4342-B048-85BDC9FD1C3A}</a:tableStyleId>
              </a:tblPr>
              <a:tblGrid>
                <a:gridCol w="2620371"/>
                <a:gridCol w="2442949"/>
                <a:gridCol w="3835021"/>
              </a:tblGrid>
              <a:tr h="541502">
                <a:tc>
                  <a:txBody>
                    <a:bodyPr/>
                    <a:lstStyle/>
                    <a:p>
                      <a:pPr>
                        <a:lnSpc>
                          <a:spcPct val="115000"/>
                        </a:lnSpc>
                        <a:spcAft>
                          <a:spcPts val="0"/>
                        </a:spcAft>
                      </a:pPr>
                      <a:r>
                        <a:rPr lang="en-US" sz="1600" dirty="0">
                          <a:effectLst/>
                        </a:rPr>
                        <a:t>GOOS Strategy 2040</a:t>
                      </a:r>
                      <a:endParaRPr lang="en-US" sz="1800" dirty="0">
                        <a:effectLst/>
                        <a:latin typeface="Arial"/>
                        <a:ea typeface="Arial"/>
                      </a:endParaRPr>
                    </a:p>
                  </a:txBody>
                  <a:tcPr marL="33109" marR="33109" marT="0" marB="0"/>
                </a:tc>
                <a:tc>
                  <a:txBody>
                    <a:bodyPr/>
                    <a:lstStyle/>
                    <a:p>
                      <a:pPr marL="75565">
                        <a:lnSpc>
                          <a:spcPct val="115000"/>
                        </a:lnSpc>
                        <a:spcAft>
                          <a:spcPts val="0"/>
                        </a:spcAft>
                      </a:pPr>
                      <a:r>
                        <a:rPr lang="en-US" sz="1600">
                          <a:effectLst/>
                        </a:rPr>
                        <a:t>Draft WMO Strategic Plan 2020-2023</a:t>
                      </a:r>
                      <a:endParaRPr lang="en-US" sz="1800">
                        <a:effectLst/>
                        <a:latin typeface="Arial"/>
                        <a:ea typeface="Arial"/>
                      </a:endParaRPr>
                    </a:p>
                  </a:txBody>
                  <a:tcPr marL="33109" marR="33109" marT="0" marB="0"/>
                </a:tc>
                <a:tc>
                  <a:txBody>
                    <a:bodyPr/>
                    <a:lstStyle/>
                    <a:p>
                      <a:pPr marL="75565">
                        <a:lnSpc>
                          <a:spcPct val="115000"/>
                        </a:lnSpc>
                        <a:spcAft>
                          <a:spcPts val="0"/>
                        </a:spcAft>
                      </a:pPr>
                      <a:r>
                        <a:rPr lang="en-US" sz="1600">
                          <a:effectLst/>
                        </a:rPr>
                        <a:t>Draft WIGOS Vision 2040</a:t>
                      </a:r>
                      <a:endParaRPr lang="en-US" sz="1800">
                        <a:effectLst/>
                        <a:latin typeface="Arial"/>
                        <a:ea typeface="Arial"/>
                      </a:endParaRPr>
                    </a:p>
                  </a:txBody>
                  <a:tcPr marL="33109" marR="33109" marT="0" marB="0"/>
                </a:tc>
              </a:tr>
              <a:tr h="541502">
                <a:tc>
                  <a:txBody>
                    <a:bodyPr/>
                    <a:lstStyle/>
                    <a:p>
                      <a:pPr>
                        <a:lnSpc>
                          <a:spcPct val="115000"/>
                        </a:lnSpc>
                        <a:spcAft>
                          <a:spcPts val="0"/>
                        </a:spcAft>
                      </a:pPr>
                      <a:r>
                        <a:rPr lang="en-US" sz="1600" dirty="0">
                          <a:effectLst/>
                        </a:rPr>
                        <a:t>Goal 1: Deepening Engagement &amp; Impact</a:t>
                      </a:r>
                      <a:endParaRPr lang="en-US" sz="1800" dirty="0">
                        <a:effectLst/>
                        <a:latin typeface="Arial"/>
                        <a:ea typeface="Arial"/>
                      </a:endParaRPr>
                    </a:p>
                  </a:txBody>
                  <a:tcPr marL="33109" marR="33109" marT="0" marB="0"/>
                </a:tc>
                <a:tc>
                  <a:txBody>
                    <a:bodyPr/>
                    <a:lstStyle/>
                    <a:p>
                      <a:pPr marL="75565">
                        <a:lnSpc>
                          <a:spcPct val="115000"/>
                        </a:lnSpc>
                        <a:spcAft>
                          <a:spcPts val="0"/>
                        </a:spcAft>
                      </a:pPr>
                      <a:r>
                        <a:rPr lang="en-US" sz="1600" dirty="0">
                          <a:effectLst/>
                        </a:rPr>
                        <a:t>Long Term Goals 1, 2, 3, 4</a:t>
                      </a:r>
                      <a:endParaRPr lang="en-US" sz="1800" dirty="0">
                        <a:effectLst/>
                        <a:latin typeface="Arial"/>
                        <a:ea typeface="Arial"/>
                      </a:endParaRPr>
                    </a:p>
                  </a:txBody>
                  <a:tcPr marL="33109" marR="33109" marT="0" marB="0"/>
                </a:tc>
                <a:tc>
                  <a:txBody>
                    <a:bodyPr/>
                    <a:lstStyle/>
                    <a:p>
                      <a:pPr marL="75565">
                        <a:lnSpc>
                          <a:spcPct val="115000"/>
                        </a:lnSpc>
                        <a:spcAft>
                          <a:spcPts val="0"/>
                        </a:spcAft>
                      </a:pPr>
                      <a:r>
                        <a:rPr lang="en-US" sz="1600">
                          <a:effectLst/>
                        </a:rPr>
                        <a:t> </a:t>
                      </a:r>
                      <a:endParaRPr lang="en-US" sz="1800">
                        <a:effectLst/>
                        <a:latin typeface="Arial"/>
                        <a:ea typeface="Arial"/>
                      </a:endParaRPr>
                    </a:p>
                  </a:txBody>
                  <a:tcPr marL="33109" marR="33109" marT="0" marB="0"/>
                </a:tc>
              </a:tr>
              <a:tr h="1380839">
                <a:tc>
                  <a:txBody>
                    <a:bodyPr/>
                    <a:lstStyle/>
                    <a:p>
                      <a:pPr marL="0" lvl="0" indent="0" rtl="0">
                        <a:lnSpc>
                          <a:spcPct val="115000"/>
                        </a:lnSpc>
                        <a:spcAft>
                          <a:spcPts val="0"/>
                        </a:spcAft>
                        <a:buFont typeface="+mj-lt"/>
                        <a:buNone/>
                      </a:pPr>
                      <a:r>
                        <a:rPr lang="en-US" sz="1600" dirty="0" smtClean="0">
                          <a:effectLst/>
                        </a:rPr>
                        <a:t>1. </a:t>
                      </a:r>
                      <a:r>
                        <a:rPr lang="en-US" sz="1600" b="1" kern="1200" dirty="0" smtClean="0">
                          <a:solidFill>
                            <a:schemeClr val="lt1"/>
                          </a:solidFill>
                          <a:effectLst/>
                          <a:latin typeface="+mn-lt"/>
                          <a:ea typeface="+mn-ea"/>
                          <a:cs typeface="+mn-cs"/>
                        </a:rPr>
                        <a:t>Strengthen partnerships, to improve delivery to end users from observations through forecasts, services, and scientific assessments</a:t>
                      </a:r>
                      <a:endParaRPr lang="en-US" sz="1600" dirty="0">
                        <a:effectLst/>
                        <a:latin typeface="Arial"/>
                        <a:ea typeface="Arial"/>
                      </a:endParaRPr>
                    </a:p>
                  </a:txBody>
                  <a:tcPr marL="33109" marR="33109" marT="0" marB="0"/>
                </a:tc>
                <a:tc>
                  <a:txBody>
                    <a:bodyPr/>
                    <a:lstStyle/>
                    <a:p>
                      <a:pPr marL="75565">
                        <a:lnSpc>
                          <a:spcPct val="115000"/>
                        </a:lnSpc>
                        <a:spcAft>
                          <a:spcPts val="0"/>
                        </a:spcAft>
                      </a:pPr>
                      <a:r>
                        <a:rPr lang="en-US" sz="1600" dirty="0" smtClean="0">
                          <a:effectLst/>
                        </a:rPr>
                        <a:t>SO </a:t>
                      </a:r>
                      <a:r>
                        <a:rPr lang="en-US" sz="1600" dirty="0">
                          <a:effectLst/>
                        </a:rPr>
                        <a:t>4.3 (partnership)</a:t>
                      </a:r>
                      <a:endParaRPr lang="en-US" sz="1800" dirty="0">
                        <a:effectLst/>
                        <a:latin typeface="Arial"/>
                        <a:ea typeface="Arial"/>
                      </a:endParaRPr>
                    </a:p>
                  </a:txBody>
                  <a:tcPr marL="33109" marR="33109" marT="0" marB="0"/>
                </a:tc>
                <a:tc>
                  <a:txBody>
                    <a:bodyPr/>
                    <a:lstStyle/>
                    <a:p>
                      <a:pPr marL="75565">
                        <a:lnSpc>
                          <a:spcPct val="115000"/>
                        </a:lnSpc>
                        <a:spcAft>
                          <a:spcPts val="0"/>
                        </a:spcAft>
                      </a:pPr>
                      <a:r>
                        <a:rPr lang="en-US" sz="1600" dirty="0">
                          <a:effectLst/>
                        </a:rPr>
                        <a:t>1.4 Integration in WIGOS (… integrate NMHS and partner observations into one overall system to the extent possible …)</a:t>
                      </a:r>
                      <a:endParaRPr lang="en-US" sz="1800" dirty="0">
                        <a:effectLst/>
                        <a:latin typeface="Arial"/>
                        <a:ea typeface="Arial"/>
                      </a:endParaRPr>
                    </a:p>
                  </a:txBody>
                  <a:tcPr marL="33109" marR="33109" marT="0" marB="0"/>
                </a:tc>
              </a:tr>
              <a:tr h="1660618">
                <a:tc>
                  <a:txBody>
                    <a:bodyPr/>
                    <a:lstStyle/>
                    <a:p>
                      <a:pPr marL="0" lvl="0" indent="0" rtl="0">
                        <a:lnSpc>
                          <a:spcPct val="115000"/>
                        </a:lnSpc>
                        <a:spcAft>
                          <a:spcPts val="0"/>
                        </a:spcAft>
                        <a:buFont typeface="+mj-lt"/>
                        <a:buNone/>
                      </a:pPr>
                      <a:r>
                        <a:rPr lang="en-US" sz="1600" dirty="0" smtClean="0">
                          <a:effectLst/>
                        </a:rPr>
                        <a:t>2. </a:t>
                      </a:r>
                      <a:r>
                        <a:rPr lang="en-US" sz="1600" b="1" kern="1200" dirty="0" smtClean="0">
                          <a:solidFill>
                            <a:schemeClr val="lt1"/>
                          </a:solidFill>
                          <a:effectLst/>
                          <a:latin typeface="+mn-lt"/>
                          <a:ea typeface="+mn-ea"/>
                          <a:cs typeface="+mn-cs"/>
                        </a:rPr>
                        <a:t>Build advocacy and visibility for the sustained observing system with stakeholders, including key users and national funders</a:t>
                      </a:r>
                      <a:endParaRPr lang="en-US" sz="1600" dirty="0">
                        <a:effectLst/>
                        <a:latin typeface="Arial"/>
                        <a:ea typeface="Arial"/>
                      </a:endParaRPr>
                    </a:p>
                  </a:txBody>
                  <a:tcPr marL="33109" marR="33109" marT="0" marB="0"/>
                </a:tc>
                <a:tc>
                  <a:txBody>
                    <a:bodyPr/>
                    <a:lstStyle/>
                    <a:p>
                      <a:pPr marL="75565">
                        <a:lnSpc>
                          <a:spcPct val="115000"/>
                        </a:lnSpc>
                        <a:spcAft>
                          <a:spcPts val="0"/>
                        </a:spcAft>
                      </a:pPr>
                      <a:r>
                        <a:rPr lang="en-US" sz="1600" dirty="0" smtClean="0">
                          <a:effectLst/>
                        </a:rPr>
                        <a:t>SO 1.2 </a:t>
                      </a:r>
                      <a:r>
                        <a:rPr lang="en-US" sz="1600" dirty="0">
                          <a:effectLst/>
                        </a:rPr>
                        <a:t>(policy decisions on climate information &amp; services</a:t>
                      </a:r>
                      <a:r>
                        <a:rPr lang="en-US" sz="1600" dirty="0" smtClean="0">
                          <a:effectLst/>
                        </a:rPr>
                        <a:t>), SO  </a:t>
                      </a:r>
                      <a:r>
                        <a:rPr lang="en-US" sz="1600" dirty="0">
                          <a:effectLst/>
                        </a:rPr>
                        <a:t>3.3 (advance policy relevant science</a:t>
                      </a:r>
                      <a:r>
                        <a:rPr lang="en-US" sz="1600" dirty="0" smtClean="0">
                          <a:effectLst/>
                        </a:rPr>
                        <a:t>), SO </a:t>
                      </a:r>
                      <a:r>
                        <a:rPr lang="en-US" sz="1600" dirty="0">
                          <a:effectLst/>
                        </a:rPr>
                        <a:t>4.1 (capacity development)</a:t>
                      </a:r>
                      <a:endParaRPr lang="en-US" sz="1800" dirty="0">
                        <a:effectLst/>
                        <a:latin typeface="Arial"/>
                        <a:ea typeface="Arial"/>
                      </a:endParaRPr>
                    </a:p>
                  </a:txBody>
                  <a:tcPr marL="33109" marR="33109" marT="0" marB="0"/>
                </a:tc>
                <a:tc>
                  <a:txBody>
                    <a:bodyPr/>
                    <a:lstStyle/>
                    <a:p>
                      <a:pPr marL="75565">
                        <a:lnSpc>
                          <a:spcPct val="115000"/>
                        </a:lnSpc>
                        <a:spcAft>
                          <a:spcPts val="0"/>
                        </a:spcAft>
                      </a:pPr>
                      <a:r>
                        <a:rPr lang="en-US" sz="1600">
                          <a:effectLst/>
                        </a:rPr>
                        <a:t> </a:t>
                      </a:r>
                      <a:endParaRPr lang="en-US" sz="1800">
                        <a:effectLst/>
                        <a:latin typeface="Arial"/>
                        <a:ea typeface="Arial"/>
                      </a:endParaRPr>
                    </a:p>
                  </a:txBody>
                  <a:tcPr marL="33109" marR="33109" marT="0" marB="0"/>
                </a:tc>
              </a:tr>
              <a:tr h="1550591">
                <a:tc>
                  <a:txBody>
                    <a:bodyPr/>
                    <a:lstStyle/>
                    <a:p>
                      <a:pPr marL="0" lvl="0" indent="0" rtl="0">
                        <a:lnSpc>
                          <a:spcPct val="115000"/>
                        </a:lnSpc>
                        <a:spcAft>
                          <a:spcPts val="0"/>
                        </a:spcAft>
                        <a:buFont typeface="+mj-lt"/>
                        <a:buNone/>
                      </a:pPr>
                      <a:r>
                        <a:rPr lang="en-US" sz="1600" dirty="0" smtClean="0">
                          <a:effectLst/>
                        </a:rPr>
                        <a:t>3. Regularly </a:t>
                      </a:r>
                      <a:r>
                        <a:rPr lang="en-US" sz="1600" dirty="0">
                          <a:effectLst/>
                        </a:rPr>
                        <a:t>evaluate the system to assess </a:t>
                      </a:r>
                      <a:r>
                        <a:rPr lang="en-US" sz="1600" dirty="0" smtClean="0">
                          <a:effectLst/>
                        </a:rPr>
                        <a:t>fitness-for-purpose</a:t>
                      </a:r>
                      <a:endParaRPr lang="en-US" sz="1800" dirty="0">
                        <a:effectLst/>
                        <a:latin typeface="Arial"/>
                        <a:ea typeface="Arial"/>
                      </a:endParaRPr>
                    </a:p>
                  </a:txBody>
                  <a:tcPr marL="33109" marR="33109" marT="0" marB="0"/>
                </a:tc>
                <a:tc>
                  <a:txBody>
                    <a:bodyPr/>
                    <a:lstStyle/>
                    <a:p>
                      <a:pPr marL="75565">
                        <a:lnSpc>
                          <a:spcPct val="115000"/>
                        </a:lnSpc>
                        <a:spcAft>
                          <a:spcPts val="0"/>
                        </a:spcAft>
                      </a:pPr>
                      <a:r>
                        <a:rPr lang="en-US" sz="1600" dirty="0" smtClean="0">
                          <a:effectLst/>
                        </a:rPr>
                        <a:t>SO </a:t>
                      </a:r>
                      <a:r>
                        <a:rPr lang="en-US" sz="1600" dirty="0">
                          <a:effectLst/>
                        </a:rPr>
                        <a:t>2.1 (WIGOS/RRR)</a:t>
                      </a:r>
                      <a:endParaRPr lang="en-US" sz="1800" dirty="0">
                        <a:effectLst/>
                        <a:latin typeface="Arial"/>
                        <a:ea typeface="Arial"/>
                      </a:endParaRPr>
                    </a:p>
                  </a:txBody>
                  <a:tcPr marL="33109" marR="33109" marT="0" marB="0"/>
                </a:tc>
                <a:tc>
                  <a:txBody>
                    <a:bodyPr/>
                    <a:lstStyle/>
                    <a:p>
                      <a:pPr marL="75565">
                        <a:lnSpc>
                          <a:spcPct val="115000"/>
                        </a:lnSpc>
                        <a:spcAft>
                          <a:spcPts val="0"/>
                        </a:spcAft>
                      </a:pPr>
                      <a:r>
                        <a:rPr lang="en-US" sz="1600" dirty="0">
                          <a:effectLst/>
                        </a:rPr>
                        <a:t>1.1 Key drivers for meteorological services</a:t>
                      </a:r>
                      <a:endParaRPr lang="en-US" sz="1800" dirty="0">
                        <a:effectLst/>
                      </a:endParaRPr>
                    </a:p>
                    <a:p>
                      <a:pPr marL="75565">
                        <a:lnSpc>
                          <a:spcPct val="115000"/>
                        </a:lnSpc>
                        <a:spcAft>
                          <a:spcPts val="0"/>
                        </a:spcAft>
                      </a:pPr>
                      <a:r>
                        <a:rPr lang="en-US" sz="1600" dirty="0">
                          <a:effectLst/>
                        </a:rPr>
                        <a:t>1.2 Trends in capabilities and requirements for meteorological service delivery</a:t>
                      </a:r>
                      <a:endParaRPr lang="en-US" sz="1800" dirty="0">
                        <a:effectLst/>
                      </a:endParaRPr>
                    </a:p>
                    <a:p>
                      <a:pPr marL="75565">
                        <a:lnSpc>
                          <a:spcPct val="115000"/>
                        </a:lnSpc>
                        <a:spcAft>
                          <a:spcPts val="0"/>
                        </a:spcAft>
                      </a:pPr>
                      <a:r>
                        <a:rPr lang="en-US" sz="1600" dirty="0">
                          <a:effectLst/>
                        </a:rPr>
                        <a:t>1.3 WIGOS Principles and design drivers</a:t>
                      </a:r>
                      <a:endParaRPr lang="en-US" sz="1800" dirty="0">
                        <a:effectLst/>
                      </a:endParaRPr>
                    </a:p>
                    <a:p>
                      <a:pPr marL="75565">
                        <a:lnSpc>
                          <a:spcPct val="115000"/>
                        </a:lnSpc>
                        <a:spcAft>
                          <a:spcPts val="0"/>
                        </a:spcAft>
                      </a:pPr>
                      <a:r>
                        <a:rPr lang="en-US" sz="1600" dirty="0">
                          <a:effectLst/>
                        </a:rPr>
                        <a:t>Observing Network Design </a:t>
                      </a:r>
                      <a:r>
                        <a:rPr lang="en-US" sz="1600" dirty="0" smtClean="0">
                          <a:effectLst/>
                        </a:rPr>
                        <a:t>Principles</a:t>
                      </a:r>
                      <a:endParaRPr lang="en-US" sz="1800" dirty="0">
                        <a:effectLst/>
                      </a:endParaRPr>
                    </a:p>
                  </a:txBody>
                  <a:tcPr marL="33109" marR="33109" marT="0" marB="0"/>
                </a:tc>
              </a:tr>
              <a:tr h="1101060">
                <a:tc>
                  <a:txBody>
                    <a:bodyPr/>
                    <a:lstStyle/>
                    <a:p>
                      <a:pPr marL="0" lvl="0" indent="0" rtl="0">
                        <a:lnSpc>
                          <a:spcPct val="115000"/>
                        </a:lnSpc>
                        <a:spcAft>
                          <a:spcPts val="0"/>
                        </a:spcAft>
                        <a:buFont typeface="+mj-lt"/>
                        <a:buNone/>
                      </a:pPr>
                      <a:r>
                        <a:rPr lang="en-US" sz="1600" dirty="0" smtClean="0">
                          <a:effectLst/>
                        </a:rPr>
                        <a:t>4.</a:t>
                      </a:r>
                      <a:r>
                        <a:rPr lang="en-US" sz="1600" baseline="0" dirty="0" smtClean="0">
                          <a:effectLst/>
                        </a:rPr>
                        <a:t> </a:t>
                      </a:r>
                      <a:r>
                        <a:rPr lang="en-US" sz="1600" dirty="0" smtClean="0">
                          <a:effectLst/>
                        </a:rPr>
                        <a:t>Strengthen </a:t>
                      </a:r>
                      <a:r>
                        <a:rPr lang="en-US" sz="1600" dirty="0">
                          <a:effectLst/>
                        </a:rPr>
                        <a:t>knowledge and exchange around value </a:t>
                      </a:r>
                      <a:r>
                        <a:rPr lang="en-US" sz="1600" dirty="0" smtClean="0">
                          <a:effectLst/>
                        </a:rPr>
                        <a:t>creation …</a:t>
                      </a:r>
                      <a:endParaRPr lang="en-US" sz="1800" dirty="0">
                        <a:effectLst/>
                        <a:latin typeface="Arial"/>
                        <a:ea typeface="Arial"/>
                      </a:endParaRPr>
                    </a:p>
                  </a:txBody>
                  <a:tcPr marL="33109" marR="33109" marT="0" marB="0"/>
                </a:tc>
                <a:tc>
                  <a:txBody>
                    <a:bodyPr/>
                    <a:lstStyle/>
                    <a:p>
                      <a:pPr marL="75565">
                        <a:lnSpc>
                          <a:spcPct val="115000"/>
                        </a:lnSpc>
                        <a:spcAft>
                          <a:spcPts val="0"/>
                        </a:spcAft>
                      </a:pPr>
                      <a:r>
                        <a:rPr lang="en-US" sz="1600" dirty="0" smtClean="0">
                          <a:effectLst/>
                        </a:rPr>
                        <a:t>SO </a:t>
                      </a:r>
                      <a:r>
                        <a:rPr lang="en-US" sz="1600" dirty="0">
                          <a:effectLst/>
                        </a:rPr>
                        <a:t>3.1 (advance scientific research</a:t>
                      </a:r>
                      <a:r>
                        <a:rPr lang="en-US" sz="1600" dirty="0" smtClean="0">
                          <a:effectLst/>
                        </a:rPr>
                        <a:t>) </a:t>
                      </a:r>
                    </a:p>
                    <a:p>
                      <a:pPr marL="75565">
                        <a:lnSpc>
                          <a:spcPct val="115000"/>
                        </a:lnSpc>
                        <a:spcAft>
                          <a:spcPts val="0"/>
                        </a:spcAft>
                      </a:pPr>
                      <a:r>
                        <a:rPr lang="en-US" sz="1600" dirty="0" smtClean="0">
                          <a:effectLst/>
                        </a:rPr>
                        <a:t>SO </a:t>
                      </a:r>
                      <a:r>
                        <a:rPr lang="en-US" sz="1600" dirty="0">
                          <a:effectLst/>
                        </a:rPr>
                        <a:t>3.2 (enhance science to service value chain)</a:t>
                      </a:r>
                      <a:endParaRPr lang="en-US" sz="1800" dirty="0">
                        <a:effectLst/>
                        <a:latin typeface="Arial"/>
                        <a:ea typeface="Arial"/>
                      </a:endParaRPr>
                    </a:p>
                  </a:txBody>
                  <a:tcPr marL="33109" marR="33109" marT="0" marB="0"/>
                </a:tc>
                <a:tc>
                  <a:txBody>
                    <a:bodyPr/>
                    <a:lstStyle/>
                    <a:p>
                      <a:pPr marL="75565">
                        <a:lnSpc>
                          <a:spcPct val="115000"/>
                        </a:lnSpc>
                        <a:spcAft>
                          <a:spcPts val="0"/>
                        </a:spcAft>
                      </a:pPr>
                      <a:r>
                        <a:rPr lang="en-US" sz="1600" dirty="0">
                          <a:effectLst/>
                        </a:rPr>
                        <a:t>1.1 Key drivers for meteorological services</a:t>
                      </a:r>
                      <a:endParaRPr lang="en-US" sz="1800" dirty="0">
                        <a:effectLst/>
                      </a:endParaRPr>
                    </a:p>
                    <a:p>
                      <a:pPr marL="75565">
                        <a:lnSpc>
                          <a:spcPct val="115000"/>
                        </a:lnSpc>
                        <a:spcAft>
                          <a:spcPts val="0"/>
                        </a:spcAft>
                      </a:pPr>
                      <a:r>
                        <a:rPr lang="en-US" sz="1600" dirty="0">
                          <a:effectLst/>
                        </a:rPr>
                        <a:t> </a:t>
                      </a:r>
                      <a:endParaRPr lang="en-US" sz="1800" dirty="0">
                        <a:effectLst/>
                        <a:latin typeface="Arial"/>
                        <a:ea typeface="Arial"/>
                      </a:endParaRPr>
                    </a:p>
                  </a:txBody>
                  <a:tcPr marL="33109" marR="33109" marT="0" marB="0"/>
                </a:tc>
              </a:tr>
            </a:tbl>
          </a:graphicData>
        </a:graphic>
      </p:graphicFrame>
      <p:sp>
        <p:nvSpPr>
          <p:cNvPr id="3" name="Slide Number Placeholder 2"/>
          <p:cNvSpPr>
            <a:spLocks noGrp="1"/>
          </p:cNvSpPr>
          <p:nvPr>
            <p:ph type="sldNum" sz="quarter" idx="12"/>
          </p:nvPr>
        </p:nvSpPr>
        <p:spPr/>
        <p:txBody>
          <a:bodyPr/>
          <a:lstStyle/>
          <a:p>
            <a:fld id="{9259AF2F-52C6-9B46-B8B2-0579234AE62E}" type="slidenum">
              <a:rPr lang="en-US" smtClean="0"/>
              <a:t>36</a:t>
            </a:fld>
            <a:endParaRPr lang="en-US"/>
          </a:p>
        </p:txBody>
      </p:sp>
    </p:spTree>
    <p:extLst>
      <p:ext uri="{BB962C8B-B14F-4D97-AF65-F5344CB8AC3E}">
        <p14:creationId xmlns:p14="http://schemas.microsoft.com/office/powerpoint/2010/main" val="13009986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0634303"/>
              </p:ext>
            </p:extLst>
          </p:nvPr>
        </p:nvGraphicFramePr>
        <p:xfrm>
          <a:off x="95535" y="136478"/>
          <a:ext cx="8993876" cy="6721523"/>
        </p:xfrm>
        <a:graphic>
          <a:graphicData uri="http://schemas.openxmlformats.org/drawingml/2006/table">
            <a:tbl>
              <a:tblPr firstRow="1" firstCol="1" bandRow="1">
                <a:tableStyleId>{5C22544A-7EE6-4342-B048-85BDC9FD1C3A}</a:tableStyleId>
              </a:tblPr>
              <a:tblGrid>
                <a:gridCol w="3642444"/>
                <a:gridCol w="2430810"/>
                <a:gridCol w="2920622"/>
              </a:tblGrid>
              <a:tr h="692601">
                <a:tc>
                  <a:txBody>
                    <a:bodyPr/>
                    <a:lstStyle/>
                    <a:p>
                      <a:pPr>
                        <a:lnSpc>
                          <a:spcPct val="115000"/>
                        </a:lnSpc>
                        <a:spcAft>
                          <a:spcPts val="0"/>
                        </a:spcAft>
                      </a:pPr>
                      <a:r>
                        <a:rPr lang="en-US" sz="1600" dirty="0">
                          <a:effectLst/>
                        </a:rPr>
                        <a:t>GOOS Strategy 2040</a:t>
                      </a:r>
                      <a:endParaRPr lang="en-US" sz="1800" dirty="0">
                        <a:effectLst/>
                        <a:latin typeface="Arial"/>
                        <a:ea typeface="Arial"/>
                      </a:endParaRPr>
                    </a:p>
                  </a:txBody>
                  <a:tcPr marL="33109" marR="33109" marT="0" marB="0"/>
                </a:tc>
                <a:tc>
                  <a:txBody>
                    <a:bodyPr/>
                    <a:lstStyle/>
                    <a:p>
                      <a:pPr marL="75565">
                        <a:lnSpc>
                          <a:spcPct val="115000"/>
                        </a:lnSpc>
                        <a:spcAft>
                          <a:spcPts val="0"/>
                        </a:spcAft>
                      </a:pPr>
                      <a:r>
                        <a:rPr lang="en-US" sz="1600">
                          <a:effectLst/>
                        </a:rPr>
                        <a:t>Draft WMO Strategic Plan 2020-2023</a:t>
                      </a:r>
                      <a:endParaRPr lang="en-US" sz="1800">
                        <a:effectLst/>
                        <a:latin typeface="Arial"/>
                        <a:ea typeface="Arial"/>
                      </a:endParaRPr>
                    </a:p>
                  </a:txBody>
                  <a:tcPr marL="33109" marR="33109" marT="0" marB="0"/>
                </a:tc>
                <a:tc>
                  <a:txBody>
                    <a:bodyPr/>
                    <a:lstStyle/>
                    <a:p>
                      <a:pPr marL="75565">
                        <a:lnSpc>
                          <a:spcPct val="115000"/>
                        </a:lnSpc>
                        <a:spcAft>
                          <a:spcPts val="0"/>
                        </a:spcAft>
                      </a:pPr>
                      <a:r>
                        <a:rPr lang="en-US" sz="1600">
                          <a:effectLst/>
                        </a:rPr>
                        <a:t>Draft WIGOS Vision 2040</a:t>
                      </a:r>
                      <a:endParaRPr lang="en-US" sz="1800">
                        <a:effectLst/>
                        <a:latin typeface="Arial"/>
                        <a:ea typeface="Arial"/>
                      </a:endParaRPr>
                    </a:p>
                  </a:txBody>
                  <a:tcPr marL="33109" marR="33109" marT="0" marB="0"/>
                </a:tc>
              </a:tr>
              <a:tr h="606345">
                <a:tc>
                  <a:txBody>
                    <a:bodyPr/>
                    <a:lstStyle/>
                    <a:p>
                      <a:pPr>
                        <a:lnSpc>
                          <a:spcPct val="115000"/>
                        </a:lnSpc>
                        <a:spcAft>
                          <a:spcPts val="0"/>
                        </a:spcAft>
                      </a:pPr>
                      <a:r>
                        <a:rPr lang="en-US" sz="1600" dirty="0">
                          <a:effectLst/>
                        </a:rPr>
                        <a:t>Goal 2: Supporting Integration &amp; Delivery</a:t>
                      </a:r>
                      <a:endParaRPr lang="en-US" sz="1800" dirty="0">
                        <a:effectLst/>
                        <a:latin typeface="Arial"/>
                        <a:ea typeface="Arial"/>
                      </a:endParaRPr>
                    </a:p>
                  </a:txBody>
                  <a:tcPr marL="33109" marR="33109" marT="0" marB="0"/>
                </a:tc>
                <a:tc>
                  <a:txBody>
                    <a:bodyPr/>
                    <a:lstStyle/>
                    <a:p>
                      <a:pPr marL="75565">
                        <a:lnSpc>
                          <a:spcPct val="115000"/>
                        </a:lnSpc>
                        <a:spcAft>
                          <a:spcPts val="0"/>
                        </a:spcAft>
                      </a:pPr>
                      <a:r>
                        <a:rPr lang="en-US" sz="1600" dirty="0">
                          <a:effectLst/>
                        </a:rPr>
                        <a:t>Long Term Goals 2, 4</a:t>
                      </a:r>
                      <a:endParaRPr lang="en-US" sz="1800" dirty="0">
                        <a:effectLst/>
                        <a:latin typeface="Arial"/>
                        <a:ea typeface="Arial"/>
                      </a:endParaRPr>
                    </a:p>
                  </a:txBody>
                  <a:tcPr marL="33109" marR="33109" marT="0" marB="0"/>
                </a:tc>
                <a:tc>
                  <a:txBody>
                    <a:bodyPr/>
                    <a:lstStyle/>
                    <a:p>
                      <a:pPr marL="75565">
                        <a:lnSpc>
                          <a:spcPct val="115000"/>
                        </a:lnSpc>
                        <a:spcAft>
                          <a:spcPts val="0"/>
                        </a:spcAft>
                      </a:pPr>
                      <a:r>
                        <a:rPr lang="en-US" sz="1600" dirty="0">
                          <a:effectLst/>
                        </a:rPr>
                        <a:t> </a:t>
                      </a:r>
                      <a:endParaRPr lang="en-US" sz="1800" dirty="0">
                        <a:effectLst/>
                        <a:latin typeface="Arial"/>
                        <a:ea typeface="Arial"/>
                      </a:endParaRPr>
                    </a:p>
                  </a:txBody>
                  <a:tcPr marL="33109" marR="33109" marT="0" marB="0"/>
                </a:tc>
              </a:tr>
              <a:tr h="1581769">
                <a:tc>
                  <a:txBody>
                    <a:bodyPr/>
                    <a:lstStyle/>
                    <a:p>
                      <a:pPr marL="0" lvl="0" indent="0" rtl="0">
                        <a:spcAft>
                          <a:spcPts val="0"/>
                        </a:spcAft>
                        <a:buFont typeface="+mj-lt"/>
                        <a:buNone/>
                      </a:pPr>
                      <a:r>
                        <a:rPr lang="en-US" sz="1600" u="none" strike="noStrike" dirty="0" smtClean="0">
                          <a:effectLst/>
                        </a:rPr>
                        <a:t>5. Provide </a:t>
                      </a:r>
                      <a:r>
                        <a:rPr lang="en-US" sz="1600" u="none" strike="noStrike" dirty="0">
                          <a:effectLst/>
                        </a:rPr>
                        <a:t>authoritative guidance on implementation for integrated observing, synthesizing across evolving </a:t>
                      </a:r>
                      <a:r>
                        <a:rPr lang="en-US" sz="1600" u="none" strike="noStrike" dirty="0" smtClean="0">
                          <a:effectLst/>
                        </a:rPr>
                        <a:t>requirements</a:t>
                      </a:r>
                      <a:endParaRPr lang="en-US" sz="1800" u="none" strike="noStrike" dirty="0">
                        <a:effectLst/>
                        <a:latin typeface="Calibri"/>
                      </a:endParaRPr>
                    </a:p>
                  </a:txBody>
                  <a:tcPr marL="33109" marR="33109" marT="0" marB="0"/>
                </a:tc>
                <a:tc>
                  <a:txBody>
                    <a:bodyPr/>
                    <a:lstStyle/>
                    <a:p>
                      <a:pPr marL="75565">
                        <a:spcAft>
                          <a:spcPts val="0"/>
                        </a:spcAft>
                      </a:pPr>
                      <a:r>
                        <a:rPr lang="en-US" sz="1600" dirty="0" smtClean="0">
                          <a:effectLst/>
                        </a:rPr>
                        <a:t>SO </a:t>
                      </a:r>
                      <a:r>
                        <a:rPr lang="en-US" sz="1600" dirty="0">
                          <a:effectLst/>
                        </a:rPr>
                        <a:t>2.1 (WIGOS)</a:t>
                      </a:r>
                      <a:endParaRPr lang="en-US" sz="1800" dirty="0">
                        <a:effectLst/>
                        <a:latin typeface="Calibri"/>
                      </a:endParaRPr>
                    </a:p>
                  </a:txBody>
                  <a:tcPr marL="33109" marR="33109" marT="0" marB="0"/>
                </a:tc>
                <a:tc>
                  <a:txBody>
                    <a:bodyPr/>
                    <a:lstStyle/>
                    <a:p>
                      <a:pPr marL="75565">
                        <a:spcAft>
                          <a:spcPts val="0"/>
                        </a:spcAft>
                      </a:pPr>
                      <a:r>
                        <a:rPr lang="en-US" sz="1600" dirty="0">
                          <a:effectLst/>
                        </a:rPr>
                        <a:t>1.4 Integration in WIGOS (… WIGOS Manual and Guide, …)</a:t>
                      </a:r>
                      <a:endParaRPr lang="en-US" sz="1800" dirty="0">
                        <a:effectLst/>
                      </a:endParaRPr>
                    </a:p>
                    <a:p>
                      <a:pPr marL="75565">
                        <a:spcAft>
                          <a:spcPts val="0"/>
                        </a:spcAft>
                      </a:pPr>
                      <a:r>
                        <a:rPr lang="en-US" sz="1600" dirty="0">
                          <a:effectLst/>
                        </a:rPr>
                        <a:t>Observing Network Design Principles</a:t>
                      </a:r>
                      <a:endParaRPr lang="en-US" sz="1800" dirty="0">
                        <a:effectLst/>
                        <a:latin typeface="Calibri"/>
                      </a:endParaRPr>
                    </a:p>
                  </a:txBody>
                  <a:tcPr marL="33109" marR="33109" marT="0" marB="0"/>
                </a:tc>
              </a:tr>
              <a:tr h="2636282">
                <a:tc>
                  <a:txBody>
                    <a:bodyPr/>
                    <a:lstStyle/>
                    <a:p>
                      <a:pPr marL="0" lvl="0" indent="0" rtl="0">
                        <a:spcAft>
                          <a:spcPts val="0"/>
                        </a:spcAft>
                        <a:buFont typeface="+mj-lt"/>
                        <a:buNone/>
                      </a:pPr>
                      <a:r>
                        <a:rPr lang="en-US" sz="1600" u="none" strike="noStrike" dirty="0" smtClean="0">
                          <a:effectLst/>
                        </a:rPr>
                        <a:t>6. Sustain</a:t>
                      </a:r>
                      <a:r>
                        <a:rPr lang="en-US" sz="1600" u="none" strike="noStrike" dirty="0">
                          <a:effectLst/>
                        </a:rPr>
                        <a:t>, strengthen and expand observations coordination through GOOS and </a:t>
                      </a:r>
                      <a:r>
                        <a:rPr lang="en-US" sz="1600" u="none" strike="noStrike" dirty="0" smtClean="0">
                          <a:effectLst/>
                        </a:rPr>
                        <a:t>partners …</a:t>
                      </a:r>
                      <a:endParaRPr lang="en-US" sz="1800" u="none" strike="noStrike" dirty="0">
                        <a:effectLst/>
                        <a:latin typeface="Calibri"/>
                      </a:endParaRPr>
                    </a:p>
                  </a:txBody>
                  <a:tcPr marL="33109" marR="33109" marT="0" marB="0"/>
                </a:tc>
                <a:tc>
                  <a:txBody>
                    <a:bodyPr/>
                    <a:lstStyle/>
                    <a:p>
                      <a:pPr marL="75565">
                        <a:spcAft>
                          <a:spcPts val="0"/>
                        </a:spcAft>
                      </a:pPr>
                      <a:r>
                        <a:rPr lang="en-US" sz="1600" dirty="0" smtClean="0">
                          <a:effectLst/>
                        </a:rPr>
                        <a:t>SO </a:t>
                      </a:r>
                      <a:r>
                        <a:rPr lang="en-US" sz="1600" dirty="0">
                          <a:effectLst/>
                        </a:rPr>
                        <a:t>2.1 (WIGOS)</a:t>
                      </a:r>
                      <a:endParaRPr lang="en-US" sz="1800" dirty="0">
                        <a:effectLst/>
                      </a:endParaRPr>
                    </a:p>
                    <a:p>
                      <a:pPr marL="75565">
                        <a:spcAft>
                          <a:spcPts val="0"/>
                        </a:spcAft>
                      </a:pPr>
                      <a:r>
                        <a:rPr lang="en-US" sz="1600" dirty="0" smtClean="0">
                          <a:effectLst/>
                        </a:rPr>
                        <a:t>SO </a:t>
                      </a:r>
                      <a:r>
                        <a:rPr lang="en-US" sz="1600" dirty="0">
                          <a:effectLst/>
                        </a:rPr>
                        <a:t>4.3 (partnership)</a:t>
                      </a:r>
                      <a:endParaRPr lang="en-US" sz="1800" dirty="0">
                        <a:effectLst/>
                        <a:latin typeface="Calibri"/>
                      </a:endParaRPr>
                    </a:p>
                  </a:txBody>
                  <a:tcPr marL="33109" marR="33109" marT="0" marB="0"/>
                </a:tc>
                <a:tc>
                  <a:txBody>
                    <a:bodyPr/>
                    <a:lstStyle/>
                    <a:p>
                      <a:pPr marL="75565">
                        <a:spcAft>
                          <a:spcPts val="0"/>
                        </a:spcAft>
                      </a:pPr>
                      <a:r>
                        <a:rPr lang="en-US" sz="1600">
                          <a:effectLst/>
                        </a:rPr>
                        <a:t>1.4 Integration in WIGOS (… WIGOS Manual and Guide, Observing Network Design Principles …)</a:t>
                      </a:r>
                      <a:endParaRPr lang="en-US" sz="1800">
                        <a:effectLst/>
                      </a:endParaRPr>
                    </a:p>
                    <a:p>
                      <a:pPr marL="75565">
                        <a:spcAft>
                          <a:spcPts val="0"/>
                        </a:spcAft>
                      </a:pPr>
                      <a:r>
                        <a:rPr lang="en-US" sz="1600">
                          <a:effectLst/>
                        </a:rPr>
                        <a:t>Chapter II (Space, General trends and issues, expansion)</a:t>
                      </a:r>
                      <a:endParaRPr lang="en-US" sz="1800">
                        <a:effectLst/>
                      </a:endParaRPr>
                    </a:p>
                    <a:p>
                      <a:pPr marL="75565">
                        <a:spcAft>
                          <a:spcPts val="0"/>
                        </a:spcAft>
                      </a:pPr>
                      <a:r>
                        <a:rPr lang="en-US" sz="1600">
                          <a:effectLst/>
                        </a:rPr>
                        <a:t>Chapter III (Surface, Evolution and trends)</a:t>
                      </a:r>
                      <a:endParaRPr lang="en-US" sz="1800">
                        <a:effectLst/>
                        <a:latin typeface="Calibri"/>
                      </a:endParaRPr>
                    </a:p>
                  </a:txBody>
                  <a:tcPr marL="33109" marR="33109" marT="0" marB="0"/>
                </a:tc>
              </a:tr>
              <a:tr h="1204526">
                <a:tc>
                  <a:txBody>
                    <a:bodyPr/>
                    <a:lstStyle/>
                    <a:p>
                      <a:pPr marL="0" lvl="0" indent="0" rtl="0">
                        <a:spcAft>
                          <a:spcPts val="0"/>
                        </a:spcAft>
                        <a:buFont typeface="+mj-lt"/>
                        <a:buNone/>
                      </a:pPr>
                      <a:r>
                        <a:rPr lang="en-US" sz="1600" u="none" strike="noStrike" dirty="0" smtClean="0">
                          <a:effectLst/>
                        </a:rPr>
                        <a:t>7. Ensure </a:t>
                      </a:r>
                      <a:r>
                        <a:rPr lang="en-US" sz="1600" u="none" strike="noStrike" dirty="0">
                          <a:effectLst/>
                        </a:rPr>
                        <a:t>GOOS ocean observing data and information are findable, accessible, </a:t>
                      </a:r>
                      <a:r>
                        <a:rPr lang="en-US" sz="1600" u="none" strike="noStrike" dirty="0" smtClean="0">
                          <a:effectLst/>
                        </a:rPr>
                        <a:t>interoperable &amp; reusable …</a:t>
                      </a:r>
                      <a:endParaRPr lang="en-US" sz="1800" u="none" strike="noStrike" dirty="0">
                        <a:effectLst/>
                        <a:latin typeface="Calibri"/>
                      </a:endParaRPr>
                    </a:p>
                  </a:txBody>
                  <a:tcPr marL="33109" marR="33109" marT="0" marB="0"/>
                </a:tc>
                <a:tc>
                  <a:txBody>
                    <a:bodyPr/>
                    <a:lstStyle/>
                    <a:p>
                      <a:pPr marL="75565">
                        <a:spcAft>
                          <a:spcPts val="0"/>
                        </a:spcAft>
                      </a:pPr>
                      <a:r>
                        <a:rPr lang="en-US" sz="1600" dirty="0" smtClean="0">
                          <a:effectLst/>
                        </a:rPr>
                        <a:t>SO </a:t>
                      </a:r>
                      <a:r>
                        <a:rPr lang="en-US" sz="1600" dirty="0">
                          <a:effectLst/>
                        </a:rPr>
                        <a:t>2.2 (WIS)</a:t>
                      </a:r>
                      <a:endParaRPr lang="en-US" sz="1800" dirty="0">
                        <a:effectLst/>
                        <a:latin typeface="Calibri"/>
                      </a:endParaRPr>
                    </a:p>
                  </a:txBody>
                  <a:tcPr marL="33109" marR="33109" marT="0" marB="0"/>
                </a:tc>
                <a:tc>
                  <a:txBody>
                    <a:bodyPr/>
                    <a:lstStyle/>
                    <a:p>
                      <a:pPr marL="75565">
                        <a:spcAft>
                          <a:spcPts val="0"/>
                        </a:spcAft>
                      </a:pPr>
                      <a:r>
                        <a:rPr lang="en-US" sz="1600" dirty="0">
                          <a:effectLst/>
                        </a:rPr>
                        <a:t>Observing Network Design Principle 9 (making data available)</a:t>
                      </a:r>
                      <a:endParaRPr lang="en-US" sz="1800" dirty="0">
                        <a:effectLst/>
                        <a:latin typeface="Calibri"/>
                      </a:endParaRPr>
                    </a:p>
                  </a:txBody>
                  <a:tcPr marL="33109" marR="33109" marT="0" marB="0"/>
                </a:tc>
              </a:tr>
            </a:tbl>
          </a:graphicData>
        </a:graphic>
      </p:graphicFrame>
      <p:sp>
        <p:nvSpPr>
          <p:cNvPr id="3" name="Slide Number Placeholder 2"/>
          <p:cNvSpPr>
            <a:spLocks noGrp="1"/>
          </p:cNvSpPr>
          <p:nvPr>
            <p:ph type="sldNum" sz="quarter" idx="12"/>
          </p:nvPr>
        </p:nvSpPr>
        <p:spPr/>
        <p:txBody>
          <a:bodyPr/>
          <a:lstStyle/>
          <a:p>
            <a:fld id="{9259AF2F-52C6-9B46-B8B2-0579234AE62E}" type="slidenum">
              <a:rPr lang="en-US" smtClean="0"/>
              <a:t>37</a:t>
            </a:fld>
            <a:endParaRPr lang="en-US"/>
          </a:p>
        </p:txBody>
      </p:sp>
    </p:spTree>
    <p:extLst>
      <p:ext uri="{BB962C8B-B14F-4D97-AF65-F5344CB8AC3E}">
        <p14:creationId xmlns:p14="http://schemas.microsoft.com/office/powerpoint/2010/main" val="7975743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06792875"/>
              </p:ext>
            </p:extLst>
          </p:nvPr>
        </p:nvGraphicFramePr>
        <p:xfrm>
          <a:off x="95535" y="204716"/>
          <a:ext cx="8993876" cy="6456448"/>
        </p:xfrm>
        <a:graphic>
          <a:graphicData uri="http://schemas.openxmlformats.org/drawingml/2006/table">
            <a:tbl>
              <a:tblPr firstRow="1" firstCol="1" bandRow="1">
                <a:tableStyleId>{5C22544A-7EE6-4342-B048-85BDC9FD1C3A}</a:tableStyleId>
              </a:tblPr>
              <a:tblGrid>
                <a:gridCol w="3642444"/>
                <a:gridCol w="2430810"/>
                <a:gridCol w="2920622"/>
              </a:tblGrid>
              <a:tr h="533909">
                <a:tc>
                  <a:txBody>
                    <a:bodyPr/>
                    <a:lstStyle/>
                    <a:p>
                      <a:pPr>
                        <a:lnSpc>
                          <a:spcPct val="115000"/>
                        </a:lnSpc>
                        <a:spcAft>
                          <a:spcPts val="0"/>
                        </a:spcAft>
                      </a:pPr>
                      <a:r>
                        <a:rPr lang="en-US" sz="1600" dirty="0">
                          <a:effectLst/>
                        </a:rPr>
                        <a:t>GOOS Strategy 2040</a:t>
                      </a:r>
                      <a:endParaRPr lang="en-US" sz="1800" dirty="0">
                        <a:effectLst/>
                        <a:latin typeface="Arial"/>
                        <a:ea typeface="Arial"/>
                      </a:endParaRPr>
                    </a:p>
                  </a:txBody>
                  <a:tcPr marL="33109" marR="33109" marT="0" marB="0"/>
                </a:tc>
                <a:tc>
                  <a:txBody>
                    <a:bodyPr/>
                    <a:lstStyle/>
                    <a:p>
                      <a:pPr marL="75565">
                        <a:lnSpc>
                          <a:spcPct val="115000"/>
                        </a:lnSpc>
                        <a:spcAft>
                          <a:spcPts val="0"/>
                        </a:spcAft>
                      </a:pPr>
                      <a:r>
                        <a:rPr lang="en-US" sz="1600">
                          <a:effectLst/>
                        </a:rPr>
                        <a:t>Draft WMO Strategic Plan 2020-2023</a:t>
                      </a:r>
                      <a:endParaRPr lang="en-US" sz="1800">
                        <a:effectLst/>
                        <a:latin typeface="Arial"/>
                        <a:ea typeface="Arial"/>
                      </a:endParaRPr>
                    </a:p>
                  </a:txBody>
                  <a:tcPr marL="33109" marR="33109" marT="0" marB="0"/>
                </a:tc>
                <a:tc>
                  <a:txBody>
                    <a:bodyPr/>
                    <a:lstStyle/>
                    <a:p>
                      <a:pPr marL="75565">
                        <a:lnSpc>
                          <a:spcPct val="115000"/>
                        </a:lnSpc>
                        <a:spcAft>
                          <a:spcPts val="0"/>
                        </a:spcAft>
                      </a:pPr>
                      <a:r>
                        <a:rPr lang="en-US" sz="1600">
                          <a:effectLst/>
                        </a:rPr>
                        <a:t>Draft WIGOS Vision 2040</a:t>
                      </a:r>
                      <a:endParaRPr lang="en-US" sz="1800">
                        <a:effectLst/>
                        <a:latin typeface="Arial"/>
                        <a:ea typeface="Arial"/>
                      </a:endParaRPr>
                    </a:p>
                  </a:txBody>
                  <a:tcPr marL="33109" marR="33109" marT="0" marB="0"/>
                </a:tc>
              </a:tr>
              <a:tr h="467416">
                <a:tc>
                  <a:txBody>
                    <a:bodyPr/>
                    <a:lstStyle/>
                    <a:p>
                      <a:pPr>
                        <a:lnSpc>
                          <a:spcPct val="115000"/>
                        </a:lnSpc>
                        <a:spcAft>
                          <a:spcPts val="0"/>
                        </a:spcAft>
                      </a:pPr>
                      <a:r>
                        <a:rPr lang="en-US" sz="1600" dirty="0">
                          <a:effectLst/>
                        </a:rPr>
                        <a:t>Goal 3: Building for the future</a:t>
                      </a:r>
                      <a:endParaRPr lang="en-US" sz="1800" dirty="0">
                        <a:effectLst/>
                        <a:latin typeface="Arial"/>
                        <a:ea typeface="Arial"/>
                      </a:endParaRPr>
                    </a:p>
                  </a:txBody>
                  <a:tcPr marL="33109" marR="33109" marT="0" marB="0"/>
                </a:tc>
                <a:tc>
                  <a:txBody>
                    <a:bodyPr/>
                    <a:lstStyle/>
                    <a:p>
                      <a:pPr marL="75565">
                        <a:lnSpc>
                          <a:spcPct val="115000"/>
                        </a:lnSpc>
                        <a:spcAft>
                          <a:spcPts val="0"/>
                        </a:spcAft>
                      </a:pPr>
                      <a:r>
                        <a:rPr lang="en-US" sz="1600" dirty="0">
                          <a:effectLst/>
                        </a:rPr>
                        <a:t>Long Term Goals 2, 3, 4, 5</a:t>
                      </a:r>
                      <a:endParaRPr lang="en-US" sz="1800" dirty="0">
                        <a:effectLst/>
                        <a:latin typeface="Arial"/>
                        <a:ea typeface="Arial"/>
                      </a:endParaRPr>
                    </a:p>
                  </a:txBody>
                  <a:tcPr marL="33109" marR="33109" marT="0" marB="0"/>
                </a:tc>
                <a:tc>
                  <a:txBody>
                    <a:bodyPr/>
                    <a:lstStyle/>
                    <a:p>
                      <a:pPr marL="75565">
                        <a:lnSpc>
                          <a:spcPct val="115000"/>
                        </a:lnSpc>
                        <a:spcAft>
                          <a:spcPts val="0"/>
                        </a:spcAft>
                      </a:pPr>
                      <a:r>
                        <a:rPr lang="en-US" sz="1600">
                          <a:effectLst/>
                        </a:rPr>
                        <a:t> </a:t>
                      </a:r>
                      <a:endParaRPr lang="en-US" sz="1800">
                        <a:effectLst/>
                        <a:latin typeface="Arial"/>
                        <a:ea typeface="Arial"/>
                      </a:endParaRPr>
                    </a:p>
                  </a:txBody>
                  <a:tcPr marL="33109" marR="33109" marT="0" marB="0"/>
                </a:tc>
              </a:tr>
              <a:tr h="1219347">
                <a:tc>
                  <a:txBody>
                    <a:bodyPr/>
                    <a:lstStyle/>
                    <a:p>
                      <a:pPr marL="0" lvl="0" indent="0" rtl="0">
                        <a:spcAft>
                          <a:spcPts val="0"/>
                        </a:spcAft>
                        <a:buFont typeface="+mj-lt"/>
                        <a:buNone/>
                      </a:pPr>
                      <a:r>
                        <a:rPr lang="en-US" sz="1600" u="none" strike="noStrike" dirty="0" smtClean="0">
                          <a:effectLst/>
                        </a:rPr>
                        <a:t>8. Support </a:t>
                      </a:r>
                      <a:r>
                        <a:rPr lang="en-US" sz="1600" u="none" strike="noStrike" dirty="0">
                          <a:effectLst/>
                        </a:rPr>
                        <a:t>innovation in observing technologies and </a:t>
                      </a:r>
                      <a:r>
                        <a:rPr lang="en-US" sz="1600" u="none" strike="noStrike" dirty="0" smtClean="0">
                          <a:effectLst/>
                        </a:rPr>
                        <a:t>networks</a:t>
                      </a:r>
                      <a:endParaRPr lang="en-US" sz="1800" u="none" strike="noStrike" dirty="0">
                        <a:effectLst/>
                        <a:latin typeface="Calibri"/>
                      </a:endParaRPr>
                    </a:p>
                  </a:txBody>
                  <a:tcPr marL="33109" marR="33109" marT="0" marB="0"/>
                </a:tc>
                <a:tc>
                  <a:txBody>
                    <a:bodyPr/>
                    <a:lstStyle/>
                    <a:p>
                      <a:pPr marL="75565">
                        <a:spcAft>
                          <a:spcPts val="0"/>
                        </a:spcAft>
                      </a:pPr>
                      <a:r>
                        <a:rPr lang="en-US" sz="1600" dirty="0" smtClean="0">
                          <a:effectLst/>
                        </a:rPr>
                        <a:t>SO </a:t>
                      </a:r>
                      <a:r>
                        <a:rPr lang="en-US" sz="1600" dirty="0">
                          <a:effectLst/>
                        </a:rPr>
                        <a:t>2.1 (WIGOS)</a:t>
                      </a:r>
                      <a:endParaRPr lang="en-US" sz="1800" dirty="0">
                        <a:effectLst/>
                        <a:latin typeface="Calibri"/>
                      </a:endParaRPr>
                    </a:p>
                  </a:txBody>
                  <a:tcPr marL="33109" marR="33109" marT="0" marB="0"/>
                </a:tc>
                <a:tc>
                  <a:txBody>
                    <a:bodyPr/>
                    <a:lstStyle/>
                    <a:p>
                      <a:pPr marL="75565">
                        <a:spcAft>
                          <a:spcPts val="0"/>
                        </a:spcAft>
                      </a:pPr>
                      <a:r>
                        <a:rPr lang="en-US" sz="1600">
                          <a:effectLst/>
                        </a:rPr>
                        <a:t>Chapter II (Space, Trends in system capabilities)</a:t>
                      </a:r>
                      <a:endParaRPr lang="en-US" sz="1800">
                        <a:effectLst/>
                      </a:endParaRPr>
                    </a:p>
                    <a:p>
                      <a:pPr marL="75565">
                        <a:spcAft>
                          <a:spcPts val="0"/>
                        </a:spcAft>
                      </a:pPr>
                      <a:r>
                        <a:rPr lang="en-US" sz="1600">
                          <a:effectLst/>
                        </a:rPr>
                        <a:t>Chapter III (Surface, Evolution and trends, automation and technology trends)</a:t>
                      </a:r>
                      <a:endParaRPr lang="en-US" sz="1800">
                        <a:effectLst/>
                        <a:latin typeface="Calibri"/>
                      </a:endParaRPr>
                    </a:p>
                  </a:txBody>
                  <a:tcPr marL="33109" marR="33109" marT="0" marB="0"/>
                </a:tc>
              </a:tr>
              <a:tr h="928538">
                <a:tc>
                  <a:txBody>
                    <a:bodyPr/>
                    <a:lstStyle/>
                    <a:p>
                      <a:pPr marL="0" lvl="0" indent="0" rtl="0">
                        <a:spcAft>
                          <a:spcPts val="0"/>
                        </a:spcAft>
                        <a:buFont typeface="+mj-lt"/>
                        <a:buNone/>
                      </a:pPr>
                      <a:r>
                        <a:rPr lang="en-US" sz="1600" u="none" strike="noStrike" dirty="0" smtClean="0">
                          <a:effectLst/>
                        </a:rPr>
                        <a:t>9. Develop </a:t>
                      </a:r>
                      <a:r>
                        <a:rPr lang="en-US" sz="1600" u="none" strike="noStrike" dirty="0">
                          <a:effectLst/>
                        </a:rPr>
                        <a:t>capacity to ensure a broader range of stakeholders participate in, and benefit from, </a:t>
                      </a:r>
                      <a:r>
                        <a:rPr lang="en-US" sz="1600" u="none" strike="noStrike" dirty="0" smtClean="0">
                          <a:effectLst/>
                        </a:rPr>
                        <a:t>GOOS</a:t>
                      </a:r>
                      <a:endParaRPr lang="en-US" sz="1800" u="none" strike="noStrike" dirty="0">
                        <a:effectLst/>
                        <a:latin typeface="Calibri"/>
                      </a:endParaRPr>
                    </a:p>
                  </a:txBody>
                  <a:tcPr marL="33109" marR="33109" marT="0" marB="0"/>
                </a:tc>
                <a:tc>
                  <a:txBody>
                    <a:bodyPr/>
                    <a:lstStyle/>
                    <a:p>
                      <a:pPr marL="75565">
                        <a:spcAft>
                          <a:spcPts val="0"/>
                        </a:spcAft>
                      </a:pPr>
                      <a:r>
                        <a:rPr lang="en-US" sz="1600" dirty="0" smtClean="0">
                          <a:effectLst/>
                        </a:rPr>
                        <a:t>SO </a:t>
                      </a:r>
                      <a:r>
                        <a:rPr lang="en-US" sz="1600" dirty="0">
                          <a:effectLst/>
                        </a:rPr>
                        <a:t>4.1 (capacity development)</a:t>
                      </a:r>
                      <a:endParaRPr lang="en-US" sz="1800" dirty="0">
                        <a:effectLst/>
                      </a:endParaRPr>
                    </a:p>
                    <a:p>
                      <a:pPr marL="75565">
                        <a:spcAft>
                          <a:spcPts val="0"/>
                        </a:spcAft>
                      </a:pPr>
                      <a:r>
                        <a:rPr lang="en-US" sz="1600" dirty="0" smtClean="0">
                          <a:effectLst/>
                        </a:rPr>
                        <a:t>SO </a:t>
                      </a:r>
                      <a:r>
                        <a:rPr lang="en-US" sz="1600" dirty="0">
                          <a:effectLst/>
                        </a:rPr>
                        <a:t>4.2 (develop competencies)</a:t>
                      </a:r>
                      <a:endParaRPr lang="en-US" sz="1800" dirty="0">
                        <a:effectLst/>
                        <a:latin typeface="Calibri"/>
                      </a:endParaRPr>
                    </a:p>
                  </a:txBody>
                  <a:tcPr marL="33109" marR="33109" marT="0" marB="0"/>
                </a:tc>
                <a:tc>
                  <a:txBody>
                    <a:bodyPr/>
                    <a:lstStyle/>
                    <a:p>
                      <a:pPr marL="75565">
                        <a:spcAft>
                          <a:spcPts val="0"/>
                        </a:spcAft>
                      </a:pPr>
                      <a:r>
                        <a:rPr lang="en-US" sz="1600">
                          <a:effectLst/>
                        </a:rPr>
                        <a:t> </a:t>
                      </a:r>
                      <a:endParaRPr lang="en-US" sz="1800">
                        <a:effectLst/>
                        <a:latin typeface="Calibri"/>
                      </a:endParaRPr>
                    </a:p>
                  </a:txBody>
                  <a:tcPr marL="33109" marR="33109" marT="0" marB="0"/>
                </a:tc>
              </a:tr>
              <a:tr h="1625795">
                <a:tc>
                  <a:txBody>
                    <a:bodyPr/>
                    <a:lstStyle/>
                    <a:p>
                      <a:pPr marL="0" lvl="0" indent="0" rtl="0">
                        <a:spcAft>
                          <a:spcPts val="0"/>
                        </a:spcAft>
                        <a:buFont typeface="+mj-lt"/>
                        <a:buNone/>
                      </a:pPr>
                      <a:r>
                        <a:rPr lang="en-US" sz="1600" u="none" strike="noStrike" dirty="0" smtClean="0">
                          <a:effectLst/>
                        </a:rPr>
                        <a:t>10. Extend </a:t>
                      </a:r>
                      <a:r>
                        <a:rPr lang="en-US" sz="1600" u="none" strike="noStrike" dirty="0">
                          <a:effectLst/>
                        </a:rPr>
                        <a:t>systematic observations to understand human impacts on the </a:t>
                      </a:r>
                      <a:r>
                        <a:rPr lang="en-US" sz="1600" u="none" strike="noStrike" dirty="0" smtClean="0">
                          <a:effectLst/>
                        </a:rPr>
                        <a:t>ocean</a:t>
                      </a:r>
                      <a:endParaRPr lang="en-US" sz="1800" u="none" strike="noStrike" dirty="0">
                        <a:effectLst/>
                        <a:latin typeface="Calibri"/>
                      </a:endParaRPr>
                    </a:p>
                  </a:txBody>
                  <a:tcPr marL="33109" marR="33109" marT="0" marB="0"/>
                </a:tc>
                <a:tc>
                  <a:txBody>
                    <a:bodyPr/>
                    <a:lstStyle/>
                    <a:p>
                      <a:pPr marL="75565">
                        <a:spcAft>
                          <a:spcPts val="0"/>
                        </a:spcAft>
                      </a:pPr>
                      <a:r>
                        <a:rPr lang="en-US" sz="1600" dirty="0" smtClean="0">
                          <a:effectLst/>
                        </a:rPr>
                        <a:t>SO </a:t>
                      </a:r>
                      <a:r>
                        <a:rPr lang="en-US" sz="1600" dirty="0">
                          <a:effectLst/>
                        </a:rPr>
                        <a:t>2.1 (WIGOS</a:t>
                      </a:r>
                      <a:r>
                        <a:rPr lang="en-US" sz="1600" dirty="0" smtClean="0">
                          <a:effectLst/>
                        </a:rPr>
                        <a:t>), SO </a:t>
                      </a:r>
                      <a:r>
                        <a:rPr lang="en-US" sz="1600" dirty="0">
                          <a:effectLst/>
                        </a:rPr>
                        <a:t>3.1 (advance scientific research</a:t>
                      </a:r>
                      <a:r>
                        <a:rPr lang="en-US" sz="1600" dirty="0" smtClean="0">
                          <a:effectLst/>
                        </a:rPr>
                        <a:t>), SO </a:t>
                      </a:r>
                      <a:r>
                        <a:rPr lang="en-US" sz="1600" dirty="0">
                          <a:effectLst/>
                        </a:rPr>
                        <a:t>3.2 (enhance science to service value chain)</a:t>
                      </a:r>
                      <a:endParaRPr lang="en-US" sz="1800" dirty="0">
                        <a:effectLst/>
                        <a:latin typeface="Calibri"/>
                      </a:endParaRPr>
                    </a:p>
                  </a:txBody>
                  <a:tcPr marL="33109" marR="33109" marT="0" marB="0"/>
                </a:tc>
                <a:tc>
                  <a:txBody>
                    <a:bodyPr/>
                    <a:lstStyle/>
                    <a:p>
                      <a:pPr marL="75565">
                        <a:spcAft>
                          <a:spcPts val="0"/>
                        </a:spcAft>
                      </a:pPr>
                      <a:r>
                        <a:rPr lang="en-US" sz="1600">
                          <a:effectLst/>
                        </a:rPr>
                        <a:t>1.1 Key drivers for meteorological services</a:t>
                      </a:r>
                      <a:endParaRPr lang="en-US" sz="1800">
                        <a:effectLst/>
                      </a:endParaRPr>
                    </a:p>
                    <a:p>
                      <a:pPr marL="75565">
                        <a:spcAft>
                          <a:spcPts val="0"/>
                        </a:spcAft>
                      </a:pPr>
                      <a:r>
                        <a:rPr lang="en-US" sz="1600">
                          <a:effectLst/>
                        </a:rPr>
                        <a:t>Chapter II (Space, General trends and issues, expansion)</a:t>
                      </a:r>
                      <a:endParaRPr lang="en-US" sz="1800">
                        <a:effectLst/>
                      </a:endParaRPr>
                    </a:p>
                    <a:p>
                      <a:pPr marL="75565">
                        <a:spcAft>
                          <a:spcPts val="0"/>
                        </a:spcAft>
                      </a:pPr>
                      <a:r>
                        <a:rPr lang="en-US" sz="1600">
                          <a:effectLst/>
                        </a:rPr>
                        <a:t>Chapter III (Surface, Evolution and trends)</a:t>
                      </a:r>
                      <a:endParaRPr lang="en-US" sz="1800">
                        <a:effectLst/>
                        <a:latin typeface="Calibri"/>
                      </a:endParaRPr>
                    </a:p>
                  </a:txBody>
                  <a:tcPr marL="33109" marR="33109" marT="0" marB="0"/>
                </a:tc>
              </a:tr>
              <a:tr h="1625795">
                <a:tc>
                  <a:txBody>
                    <a:bodyPr/>
                    <a:lstStyle/>
                    <a:p>
                      <a:pPr marL="0" lvl="0" indent="0" rtl="0">
                        <a:spcAft>
                          <a:spcPts val="0"/>
                        </a:spcAft>
                        <a:buFont typeface="+mj-lt"/>
                        <a:buNone/>
                      </a:pPr>
                      <a:r>
                        <a:rPr lang="en-US" sz="1600" u="none" strike="noStrike" dirty="0" smtClean="0">
                          <a:effectLst/>
                        </a:rPr>
                        <a:t>11. Play </a:t>
                      </a:r>
                      <a:r>
                        <a:rPr lang="en-US" sz="1600" u="none" strike="noStrike" dirty="0">
                          <a:effectLst/>
                        </a:rPr>
                        <a:t>a leading role in establishing effective governance </a:t>
                      </a:r>
                      <a:r>
                        <a:rPr lang="en-US" sz="1600" u="none" strike="noStrike" dirty="0" smtClean="0">
                          <a:effectLst/>
                        </a:rPr>
                        <a:t>… together </a:t>
                      </a:r>
                      <a:r>
                        <a:rPr lang="en-US" sz="1600" u="none" strike="noStrike" dirty="0">
                          <a:effectLst/>
                        </a:rPr>
                        <a:t>with partners </a:t>
                      </a:r>
                      <a:r>
                        <a:rPr lang="en-US" sz="1600" u="none" strike="noStrike" dirty="0" smtClean="0">
                          <a:effectLst/>
                        </a:rPr>
                        <a:t>&amp; stakeholders</a:t>
                      </a:r>
                      <a:endParaRPr lang="en-US" sz="1800" u="none" strike="noStrike" dirty="0">
                        <a:effectLst/>
                        <a:latin typeface="Calibri"/>
                      </a:endParaRPr>
                    </a:p>
                  </a:txBody>
                  <a:tcPr marL="33109" marR="33109" marT="0" marB="0"/>
                </a:tc>
                <a:tc>
                  <a:txBody>
                    <a:bodyPr/>
                    <a:lstStyle/>
                    <a:p>
                      <a:pPr marL="75565">
                        <a:spcAft>
                          <a:spcPts val="0"/>
                        </a:spcAft>
                      </a:pPr>
                      <a:r>
                        <a:rPr lang="en-US" sz="1600" dirty="0" smtClean="0">
                          <a:effectLst/>
                        </a:rPr>
                        <a:t>SO </a:t>
                      </a:r>
                      <a:r>
                        <a:rPr lang="en-US" sz="1600" dirty="0">
                          <a:effectLst/>
                        </a:rPr>
                        <a:t>5.1 (Optimize WMO Constituent Body Structure)</a:t>
                      </a:r>
                      <a:endParaRPr lang="en-US" sz="1800" dirty="0">
                        <a:effectLst/>
                      </a:endParaRPr>
                    </a:p>
                    <a:p>
                      <a:pPr marL="75565">
                        <a:spcAft>
                          <a:spcPts val="0"/>
                        </a:spcAft>
                      </a:pPr>
                      <a:r>
                        <a:rPr lang="en-US" sz="1600" dirty="0" smtClean="0">
                          <a:effectLst/>
                        </a:rPr>
                        <a:t>SO </a:t>
                      </a:r>
                      <a:r>
                        <a:rPr lang="en-US" sz="1600" dirty="0">
                          <a:effectLst/>
                        </a:rPr>
                        <a:t>5.2 (Streamline WMO Programmes)</a:t>
                      </a:r>
                      <a:endParaRPr lang="en-US" sz="1800" dirty="0">
                        <a:effectLst/>
                      </a:endParaRPr>
                    </a:p>
                    <a:p>
                      <a:pPr marL="75565">
                        <a:spcAft>
                          <a:spcPts val="0"/>
                        </a:spcAft>
                      </a:pPr>
                      <a:r>
                        <a:rPr lang="en-US" sz="1600" dirty="0" smtClean="0">
                          <a:effectLst/>
                        </a:rPr>
                        <a:t>SO  </a:t>
                      </a:r>
                      <a:r>
                        <a:rPr lang="en-US" sz="1600" dirty="0">
                          <a:effectLst/>
                        </a:rPr>
                        <a:t>5.3 (Gender balance)</a:t>
                      </a:r>
                      <a:endParaRPr lang="en-US" sz="1800" dirty="0">
                        <a:effectLst/>
                        <a:latin typeface="Calibri"/>
                      </a:endParaRPr>
                    </a:p>
                  </a:txBody>
                  <a:tcPr marL="33109" marR="33109" marT="0" marB="0"/>
                </a:tc>
                <a:tc>
                  <a:txBody>
                    <a:bodyPr/>
                    <a:lstStyle/>
                    <a:p>
                      <a:pPr marL="75565">
                        <a:spcAft>
                          <a:spcPts val="0"/>
                        </a:spcAft>
                      </a:pPr>
                      <a:r>
                        <a:rPr lang="en-US" sz="1600" dirty="0">
                          <a:effectLst/>
                        </a:rPr>
                        <a:t> </a:t>
                      </a:r>
                      <a:endParaRPr lang="en-US" sz="1800" dirty="0">
                        <a:effectLst/>
                        <a:latin typeface="Calibri"/>
                      </a:endParaRPr>
                    </a:p>
                  </a:txBody>
                  <a:tcPr marL="33109" marR="33109" marT="0" marB="0"/>
                </a:tc>
              </a:tr>
            </a:tbl>
          </a:graphicData>
        </a:graphic>
      </p:graphicFrame>
      <p:sp>
        <p:nvSpPr>
          <p:cNvPr id="3" name="Slide Number Placeholder 2"/>
          <p:cNvSpPr>
            <a:spLocks noGrp="1"/>
          </p:cNvSpPr>
          <p:nvPr>
            <p:ph type="sldNum" sz="quarter" idx="12"/>
          </p:nvPr>
        </p:nvSpPr>
        <p:spPr/>
        <p:txBody>
          <a:bodyPr/>
          <a:lstStyle/>
          <a:p>
            <a:fld id="{9259AF2F-52C6-9B46-B8B2-0579234AE62E}" type="slidenum">
              <a:rPr lang="en-US" smtClean="0"/>
              <a:t>38</a:t>
            </a:fld>
            <a:endParaRPr lang="en-US"/>
          </a:p>
        </p:txBody>
      </p:sp>
    </p:spTree>
    <p:extLst>
      <p:ext uri="{BB962C8B-B14F-4D97-AF65-F5344CB8AC3E}">
        <p14:creationId xmlns:p14="http://schemas.microsoft.com/office/powerpoint/2010/main" val="33609564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smtClean="0"/>
              <a:t>Updating GOOS Strategy 2030</a:t>
            </a:r>
            <a:endParaRPr lang="en-GB" noProof="0" dirty="0"/>
          </a:p>
        </p:txBody>
      </p:sp>
      <p:sp>
        <p:nvSpPr>
          <p:cNvPr id="3" name="Content Placeholder 2"/>
          <p:cNvSpPr>
            <a:spLocks noGrp="1"/>
          </p:cNvSpPr>
          <p:nvPr>
            <p:ph idx="1"/>
          </p:nvPr>
        </p:nvSpPr>
        <p:spPr/>
        <p:txBody>
          <a:bodyPr>
            <a:normAutofit fontScale="85000" lnSpcReduction="20000"/>
          </a:bodyPr>
          <a:lstStyle/>
          <a:p>
            <a:r>
              <a:rPr lang="en-GB" noProof="0" dirty="0" smtClean="0"/>
              <a:t>WMO inviting GSC to consider better reflecting the following elements in GOOS Strategy:</a:t>
            </a:r>
          </a:p>
          <a:p>
            <a:pPr lvl="1"/>
            <a:r>
              <a:rPr lang="en-GB" noProof="0" dirty="0" smtClean="0"/>
              <a:t>Link with WMO Strategic Plan, and particularly Long Term Goal 2 and its Strategic Objectives</a:t>
            </a:r>
          </a:p>
          <a:p>
            <a:pPr lvl="1"/>
            <a:r>
              <a:rPr lang="en-GB" noProof="0" dirty="0" smtClean="0"/>
              <a:t>Earth System Prediction, role of the ocean and polar regions (incl. cryosphere &amp; sea-ice)</a:t>
            </a:r>
          </a:p>
          <a:p>
            <a:pPr lvl="1"/>
            <a:r>
              <a:rPr lang="en-GB" noProof="0" dirty="0" smtClean="0"/>
              <a:t>Climate Services (GFCS)</a:t>
            </a:r>
          </a:p>
          <a:p>
            <a:pPr lvl="1"/>
            <a:r>
              <a:rPr lang="en-GB" noProof="0" dirty="0" smtClean="0"/>
              <a:t>Operational Marine Services</a:t>
            </a:r>
          </a:p>
          <a:p>
            <a:pPr lvl="1"/>
            <a:r>
              <a:rPr lang="en-GB" noProof="0" dirty="0" smtClean="0"/>
              <a:t>Tropical Cyclone prediction</a:t>
            </a:r>
          </a:p>
          <a:p>
            <a:pPr lvl="1"/>
            <a:r>
              <a:rPr lang="en-GB" noProof="0" dirty="0" smtClean="0"/>
              <a:t>Role of co-sponsors, incl. role of NMHSs and operational agencies</a:t>
            </a:r>
          </a:p>
          <a:p>
            <a:pPr lvl="1"/>
            <a:r>
              <a:rPr lang="en-GB" dirty="0" smtClean="0"/>
              <a:t>TPOS 2020</a:t>
            </a:r>
            <a:endParaRPr lang="en-GB" noProof="0" dirty="0"/>
          </a:p>
        </p:txBody>
      </p:sp>
      <p:sp>
        <p:nvSpPr>
          <p:cNvPr id="4" name="Slide Number Placeholder 3"/>
          <p:cNvSpPr>
            <a:spLocks noGrp="1"/>
          </p:cNvSpPr>
          <p:nvPr>
            <p:ph type="sldNum" sz="quarter" idx="12"/>
          </p:nvPr>
        </p:nvSpPr>
        <p:spPr/>
        <p:txBody>
          <a:bodyPr/>
          <a:lstStyle/>
          <a:p>
            <a:fld id="{9259AF2F-52C6-9B46-B8B2-0579234AE62E}" type="slidenum">
              <a:rPr lang="en-US" smtClean="0"/>
              <a:t>39</a:t>
            </a:fld>
            <a:endParaRPr lang="en-US"/>
          </a:p>
        </p:txBody>
      </p:sp>
    </p:spTree>
    <p:extLst>
      <p:ext uri="{BB962C8B-B14F-4D97-AF65-F5344CB8AC3E}">
        <p14:creationId xmlns:p14="http://schemas.microsoft.com/office/powerpoint/2010/main" val="18542904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95" y="0"/>
            <a:ext cx="8229600" cy="1143000"/>
          </a:xfrm>
        </p:spPr>
        <p:txBody>
          <a:bodyPr>
            <a:normAutofit/>
          </a:bodyPr>
          <a:lstStyle/>
          <a:p>
            <a:r>
              <a:rPr lang="en-GB" sz="4000" b="1" noProof="0" dirty="0" smtClean="0">
                <a:solidFill>
                  <a:srgbClr val="0070C0"/>
                </a:solidFill>
              </a:rPr>
              <a:t>WMO Priorities 2016-2019</a:t>
            </a:r>
            <a:endParaRPr lang="en-GB" sz="4000" b="1" noProof="0" dirty="0">
              <a:solidFill>
                <a:srgbClr val="0070C0"/>
              </a:solidFill>
            </a:endParaRPr>
          </a:p>
        </p:txBody>
      </p:sp>
      <p:sp>
        <p:nvSpPr>
          <p:cNvPr id="3" name="Content Placeholder 2"/>
          <p:cNvSpPr>
            <a:spLocks noGrp="1"/>
          </p:cNvSpPr>
          <p:nvPr>
            <p:ph idx="1"/>
          </p:nvPr>
        </p:nvSpPr>
        <p:spPr>
          <a:xfrm>
            <a:off x="3660406" y="1124745"/>
            <a:ext cx="5400600" cy="3663026"/>
          </a:xfrm>
        </p:spPr>
        <p:txBody>
          <a:bodyPr>
            <a:normAutofit/>
          </a:bodyPr>
          <a:lstStyle/>
          <a:p>
            <a:pPr>
              <a:lnSpc>
                <a:spcPct val="150000"/>
              </a:lnSpc>
            </a:pPr>
            <a:r>
              <a:rPr lang="en-GB" sz="2000" b="1" noProof="0" dirty="0" smtClean="0">
                <a:solidFill>
                  <a:srgbClr val="FF0000"/>
                </a:solidFill>
              </a:rPr>
              <a:t>Disaster Risk Reduction</a:t>
            </a:r>
          </a:p>
          <a:p>
            <a:pPr>
              <a:lnSpc>
                <a:spcPct val="150000"/>
              </a:lnSpc>
            </a:pPr>
            <a:r>
              <a:rPr lang="en-GB" sz="2000" b="1" noProof="0" dirty="0" smtClean="0">
                <a:solidFill>
                  <a:srgbClr val="FF0000"/>
                </a:solidFill>
              </a:rPr>
              <a:t>Global Framework for Climate Services</a:t>
            </a:r>
          </a:p>
          <a:p>
            <a:pPr>
              <a:lnSpc>
                <a:spcPct val="150000"/>
              </a:lnSpc>
            </a:pPr>
            <a:r>
              <a:rPr lang="en-GB" sz="2000" b="1" noProof="0" dirty="0" smtClean="0">
                <a:solidFill>
                  <a:srgbClr val="FF0000"/>
                </a:solidFill>
              </a:rPr>
              <a:t>WMO Integrated Global Observing System</a:t>
            </a:r>
          </a:p>
          <a:p>
            <a:pPr>
              <a:lnSpc>
                <a:spcPct val="150000"/>
              </a:lnSpc>
            </a:pPr>
            <a:r>
              <a:rPr lang="en-GB" sz="2000" b="1" noProof="0" dirty="0" smtClean="0"/>
              <a:t>Aviation Meteorological Services</a:t>
            </a:r>
          </a:p>
          <a:p>
            <a:pPr>
              <a:lnSpc>
                <a:spcPct val="150000"/>
              </a:lnSpc>
            </a:pPr>
            <a:r>
              <a:rPr lang="en-GB" sz="2000" b="1" noProof="0" dirty="0" smtClean="0">
                <a:solidFill>
                  <a:srgbClr val="FF0000"/>
                </a:solidFill>
              </a:rPr>
              <a:t>Polar and High-mountain Regions </a:t>
            </a:r>
          </a:p>
          <a:p>
            <a:pPr>
              <a:lnSpc>
                <a:spcPct val="150000"/>
              </a:lnSpc>
            </a:pPr>
            <a:r>
              <a:rPr lang="en-GB" sz="2000" b="1" noProof="0" dirty="0" smtClean="0">
                <a:solidFill>
                  <a:srgbClr val="FF0000"/>
                </a:solidFill>
              </a:rPr>
              <a:t>Capacity Development</a:t>
            </a:r>
          </a:p>
          <a:p>
            <a:pPr>
              <a:lnSpc>
                <a:spcPct val="150000"/>
              </a:lnSpc>
            </a:pPr>
            <a:r>
              <a:rPr lang="en-GB" sz="2000" b="1" noProof="0" dirty="0" smtClean="0">
                <a:solidFill>
                  <a:srgbClr val="FF0000"/>
                </a:solidFill>
              </a:rPr>
              <a:t>WMO Governance</a:t>
            </a:r>
            <a:endParaRPr lang="en-GB" sz="2000" b="1" noProof="0" dirty="0">
              <a:solidFill>
                <a:srgbClr val="FF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5343678"/>
            <a:ext cx="2015999" cy="1512000"/>
          </a:xfrm>
          <a:prstGeom prst="rect">
            <a:avLst/>
          </a:prstGeom>
        </p:spPr>
      </p:pic>
      <p:pic>
        <p:nvPicPr>
          <p:cNvPr id="1026" name="Picture 2" descr="C:\Users\rnitu\AppData\Local\Microsoft\Windows\Temporary Internet Files\Content.Outlook\1UDI4LPZ\ff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3" y="4787770"/>
            <a:ext cx="2822921" cy="208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7196" y="1135772"/>
            <a:ext cx="3096344" cy="4093428"/>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000"/>
              <a:t>Foundation for </a:t>
            </a:r>
            <a:r>
              <a:rPr lang="en-US" sz="2000" err="1"/>
              <a:t>WMO’s</a:t>
            </a:r>
            <a:r>
              <a:rPr lang="en-US" sz="2000"/>
              <a:t> substantial contribution to </a:t>
            </a:r>
          </a:p>
          <a:p>
            <a:pPr marL="285756" indent="-285756">
              <a:buFontTx/>
              <a:buChar char="-"/>
            </a:pPr>
            <a:r>
              <a:rPr lang="en-US" sz="2000" i="1" dirty="0"/>
              <a:t>“the protection of life and property against natural disasters, </a:t>
            </a:r>
          </a:p>
          <a:p>
            <a:pPr marL="285756" indent="-285756">
              <a:buFontTx/>
              <a:buChar char="-"/>
            </a:pPr>
            <a:r>
              <a:rPr lang="en-US" sz="2000" i="1" dirty="0"/>
              <a:t>safeguarding the environment enhancing the economic and social well-being of all sectors of society </a:t>
            </a:r>
          </a:p>
          <a:p>
            <a:r>
              <a:rPr lang="en-US" sz="2000" i="1" dirty="0"/>
              <a:t>in areas such as </a:t>
            </a:r>
            <a:r>
              <a:rPr lang="en-US" sz="2000" b="1" i="1" dirty="0"/>
              <a:t>food security, water resources and transport</a:t>
            </a:r>
            <a:r>
              <a:rPr lang="en-US" sz="2000" i="1" dirty="0"/>
              <a:t>”</a:t>
            </a:r>
            <a:endParaRPr lang="en-US" sz="2000" dirty="0"/>
          </a:p>
        </p:txBody>
      </p:sp>
      <p:sp>
        <p:nvSpPr>
          <p:cNvPr id="5" name="Slide Number Placeholder 4"/>
          <p:cNvSpPr>
            <a:spLocks noGrp="1"/>
          </p:cNvSpPr>
          <p:nvPr>
            <p:ph type="sldNum" sz="quarter" idx="12"/>
          </p:nvPr>
        </p:nvSpPr>
        <p:spPr/>
        <p:txBody>
          <a:bodyPr/>
          <a:lstStyle/>
          <a:p>
            <a:fld id="{9259AF2F-52C6-9B46-B8B2-0579234AE62E}" type="slidenum">
              <a:rPr lang="en-US" smtClean="0"/>
              <a:t>4</a:t>
            </a:fld>
            <a:endParaRPr lang="en-US"/>
          </a:p>
        </p:txBody>
      </p:sp>
    </p:spTree>
    <p:extLst>
      <p:ext uri="{BB962C8B-B14F-4D97-AF65-F5344CB8AC3E}">
        <p14:creationId xmlns:p14="http://schemas.microsoft.com/office/powerpoint/2010/main" val="6683837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650"/>
            <a:ext cx="8229600" cy="514350"/>
          </a:xfrm>
        </p:spPr>
        <p:txBody>
          <a:bodyPr>
            <a:noAutofit/>
          </a:bodyPr>
          <a:lstStyle/>
          <a:p>
            <a:r>
              <a:rPr lang="en-GB" sz="3600" noProof="0" dirty="0" smtClean="0"/>
              <a:t>Other issues 1/2</a:t>
            </a:r>
            <a:endParaRPr lang="en-GB" sz="3600" noProof="0" dirty="0"/>
          </a:p>
        </p:txBody>
      </p:sp>
      <p:sp>
        <p:nvSpPr>
          <p:cNvPr id="3" name="Content Placeholder 2"/>
          <p:cNvSpPr>
            <a:spLocks noGrp="1"/>
          </p:cNvSpPr>
          <p:nvPr>
            <p:ph idx="1"/>
          </p:nvPr>
        </p:nvSpPr>
        <p:spPr>
          <a:xfrm>
            <a:off x="171450" y="781050"/>
            <a:ext cx="8839200" cy="5695950"/>
          </a:xfrm>
        </p:spPr>
        <p:txBody>
          <a:bodyPr>
            <a:noAutofit/>
          </a:bodyPr>
          <a:lstStyle/>
          <a:p>
            <a:pPr>
              <a:spcBef>
                <a:spcPts val="300"/>
              </a:spcBef>
            </a:pPr>
            <a:r>
              <a:rPr lang="en-GB" sz="2800" noProof="0" dirty="0" smtClean="0"/>
              <a:t>EC-70 (June 2018)</a:t>
            </a:r>
          </a:p>
          <a:p>
            <a:pPr lvl="1">
              <a:spcBef>
                <a:spcPts val="300"/>
              </a:spcBef>
            </a:pPr>
            <a:r>
              <a:rPr lang="en-GB" noProof="0" dirty="0" smtClean="0"/>
              <a:t>WMO contributing to GOOS Strategy (requesting CBS &amp; JCOMM to engage with the GSC according to ICG-WIGOS guidance)</a:t>
            </a:r>
          </a:p>
          <a:p>
            <a:pPr lvl="1">
              <a:spcBef>
                <a:spcPts val="300"/>
              </a:spcBef>
            </a:pPr>
            <a:r>
              <a:rPr lang="en-GB" noProof="0" dirty="0" smtClean="0"/>
              <a:t>Recommend draft Cg-18 Resolution on </a:t>
            </a:r>
            <a:r>
              <a:rPr lang="en-GB" noProof="0" dirty="0" err="1" smtClean="0"/>
              <a:t>oper</a:t>
            </a:r>
            <a:r>
              <a:rPr lang="en-GB" noProof="0" dirty="0" smtClean="0"/>
              <a:t>. meteorological measurements (for deployment of instruments in EEZs)</a:t>
            </a:r>
          </a:p>
          <a:p>
            <a:pPr lvl="1">
              <a:spcBef>
                <a:spcPts val="300"/>
              </a:spcBef>
            </a:pPr>
            <a:r>
              <a:rPr lang="en-GB" noProof="0" dirty="0" smtClean="0"/>
              <a:t>Recommendations of JCOMM-5</a:t>
            </a:r>
          </a:p>
          <a:p>
            <a:pPr lvl="2">
              <a:spcBef>
                <a:spcPts val="300"/>
              </a:spcBef>
            </a:pPr>
            <a:r>
              <a:rPr lang="en-GB" noProof="0" dirty="0" smtClean="0"/>
              <a:t>TPOS 2020 , Masking scheme, strategy for data buoy vandalism, JCOMMOPS, Long Term Ship Observing Stations, VOS Classes, VOS Metadata</a:t>
            </a:r>
          </a:p>
          <a:p>
            <a:pPr lvl="2">
              <a:spcBef>
                <a:spcPts val="300"/>
              </a:spcBef>
            </a:pPr>
            <a:r>
              <a:rPr lang="en-GB" noProof="0" dirty="0" smtClean="0"/>
              <a:t>Recommendation to Cg-18 on Joint WMO-IOC Strategy for Data Management</a:t>
            </a:r>
          </a:p>
        </p:txBody>
      </p:sp>
      <p:sp>
        <p:nvSpPr>
          <p:cNvPr id="4" name="Slide Number Placeholder 3"/>
          <p:cNvSpPr>
            <a:spLocks noGrp="1"/>
          </p:cNvSpPr>
          <p:nvPr>
            <p:ph type="sldNum" sz="quarter" idx="12"/>
          </p:nvPr>
        </p:nvSpPr>
        <p:spPr/>
        <p:txBody>
          <a:bodyPr/>
          <a:lstStyle/>
          <a:p>
            <a:fld id="{9259AF2F-52C6-9B46-B8B2-0579234AE62E}" type="slidenum">
              <a:rPr lang="en-US" smtClean="0"/>
              <a:t>40</a:t>
            </a:fld>
            <a:endParaRPr lang="en-US"/>
          </a:p>
        </p:txBody>
      </p:sp>
    </p:spTree>
    <p:extLst>
      <p:ext uri="{BB962C8B-B14F-4D97-AF65-F5344CB8AC3E}">
        <p14:creationId xmlns:p14="http://schemas.microsoft.com/office/powerpoint/2010/main" val="38761170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5"/>
            <a:ext cx="8229600" cy="514350"/>
          </a:xfrm>
        </p:spPr>
        <p:txBody>
          <a:bodyPr>
            <a:noAutofit/>
          </a:bodyPr>
          <a:lstStyle/>
          <a:p>
            <a:r>
              <a:rPr lang="en-GB" sz="3600" noProof="0" dirty="0" smtClean="0"/>
              <a:t>Other issues 2/2</a:t>
            </a:r>
            <a:endParaRPr lang="en-GB" sz="3600" noProof="0" dirty="0"/>
          </a:p>
        </p:txBody>
      </p:sp>
      <p:sp>
        <p:nvSpPr>
          <p:cNvPr id="3" name="Content Placeholder 2"/>
          <p:cNvSpPr>
            <a:spLocks noGrp="1"/>
          </p:cNvSpPr>
          <p:nvPr>
            <p:ph idx="1"/>
          </p:nvPr>
        </p:nvSpPr>
        <p:spPr>
          <a:xfrm>
            <a:off x="171450" y="1162050"/>
            <a:ext cx="8839200" cy="5410200"/>
          </a:xfrm>
        </p:spPr>
        <p:txBody>
          <a:bodyPr>
            <a:noAutofit/>
          </a:bodyPr>
          <a:lstStyle/>
          <a:p>
            <a:pPr>
              <a:spcBef>
                <a:spcPts val="300"/>
              </a:spcBef>
            </a:pPr>
            <a:r>
              <a:rPr lang="en-GB" sz="2400" noProof="0" dirty="0" smtClean="0"/>
              <a:t>WMO Observer of the Arctic Council, </a:t>
            </a:r>
          </a:p>
          <a:p>
            <a:pPr lvl="1">
              <a:spcBef>
                <a:spcPts val="300"/>
              </a:spcBef>
            </a:pPr>
            <a:r>
              <a:rPr lang="en-GB" sz="2400" dirty="0" smtClean="0"/>
              <a:t>WMO can be proxy for IOC &amp; GOOS requirements (e.g. Cryosphere/Sea-Ice in Arctic)</a:t>
            </a:r>
            <a:endParaRPr lang="en-GB" sz="2400" dirty="0"/>
          </a:p>
          <a:p>
            <a:pPr lvl="1">
              <a:spcBef>
                <a:spcPts val="300"/>
              </a:spcBef>
            </a:pPr>
            <a:r>
              <a:rPr lang="en-GB" sz="2400" noProof="0" dirty="0" smtClean="0"/>
              <a:t>IOC to participate in EC-PHORS</a:t>
            </a:r>
          </a:p>
          <a:p>
            <a:pPr>
              <a:spcBef>
                <a:spcPts val="300"/>
              </a:spcBef>
            </a:pPr>
            <a:r>
              <a:rPr lang="en-GB" sz="2400" noProof="0" dirty="0" smtClean="0"/>
              <a:t>Addressing the gaps in the Value Chain </a:t>
            </a:r>
          </a:p>
          <a:p>
            <a:pPr lvl="1">
              <a:spcBef>
                <a:spcPts val="300"/>
              </a:spcBef>
            </a:pPr>
            <a:r>
              <a:rPr lang="en-GB" sz="2400" noProof="0" dirty="0" smtClean="0"/>
              <a:t>Particularly within JCOMM: SFSPA – DMPA – OPA</a:t>
            </a:r>
          </a:p>
          <a:p>
            <a:pPr>
              <a:spcBef>
                <a:spcPts val="300"/>
              </a:spcBef>
            </a:pPr>
            <a:r>
              <a:rPr lang="en-GB" sz="2400" noProof="0" dirty="0" smtClean="0"/>
              <a:t>Satellite observations</a:t>
            </a:r>
          </a:p>
          <a:p>
            <a:pPr lvl="1">
              <a:spcBef>
                <a:spcPts val="300"/>
              </a:spcBef>
            </a:pPr>
            <a:r>
              <a:rPr lang="en-GB" sz="2000" dirty="0" smtClean="0"/>
              <a:t>Coordinator on Satellite Data </a:t>
            </a:r>
            <a:r>
              <a:rPr lang="en-GB" sz="2000" dirty="0" smtClean="0"/>
              <a:t>Requirements (D. Halpern): feedback needed on GOOS Operational Services requiring satellite data and information to advance their missions</a:t>
            </a:r>
            <a:endParaRPr lang="en-GB" sz="2000" dirty="0" smtClean="0"/>
          </a:p>
          <a:p>
            <a:pPr lvl="1">
              <a:spcBef>
                <a:spcPts val="300"/>
              </a:spcBef>
            </a:pPr>
            <a:r>
              <a:rPr lang="en-GB" sz="2000" noProof="0" dirty="0" smtClean="0"/>
              <a:t>WMO Commission for Basic Systems (CBS) Expert Teams on Satellite Systems (ET-SAT and Satellite Utilization and Products (IPET-SUP)</a:t>
            </a:r>
          </a:p>
          <a:p>
            <a:pPr>
              <a:spcBef>
                <a:spcPts val="300"/>
              </a:spcBef>
            </a:pPr>
            <a:r>
              <a:rPr lang="en-GB" sz="2400" noProof="0" dirty="0" smtClean="0"/>
              <a:t>Guide on Operational Ocean Forecasting in preparation (ET-OOFS)</a:t>
            </a:r>
            <a:endParaRPr lang="en-GB" sz="2400" noProof="0" dirty="0"/>
          </a:p>
        </p:txBody>
      </p:sp>
      <p:sp>
        <p:nvSpPr>
          <p:cNvPr id="4" name="Slide Number Placeholder 3"/>
          <p:cNvSpPr>
            <a:spLocks noGrp="1"/>
          </p:cNvSpPr>
          <p:nvPr>
            <p:ph type="sldNum" sz="quarter" idx="12"/>
          </p:nvPr>
        </p:nvSpPr>
        <p:spPr/>
        <p:txBody>
          <a:bodyPr/>
          <a:lstStyle/>
          <a:p>
            <a:fld id="{9259AF2F-52C6-9B46-B8B2-0579234AE62E}" type="slidenum">
              <a:rPr lang="en-US" smtClean="0"/>
              <a:t>41</a:t>
            </a:fld>
            <a:endParaRPr lang="en-US"/>
          </a:p>
        </p:txBody>
      </p:sp>
    </p:spTree>
    <p:extLst>
      <p:ext uri="{BB962C8B-B14F-4D97-AF65-F5344CB8AC3E}">
        <p14:creationId xmlns:p14="http://schemas.microsoft.com/office/powerpoint/2010/main" val="4143576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mo2016_powerpoint_standard_v2_dark-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80000" cy="6885000"/>
          </a:xfrm>
          <a:prstGeom prst="rect">
            <a:avLst/>
          </a:prstGeom>
        </p:spPr>
      </p:pic>
      <p:sp>
        <p:nvSpPr>
          <p:cNvPr id="6" name="Title 1"/>
          <p:cNvSpPr txBox="1">
            <a:spLocks/>
          </p:cNvSpPr>
          <p:nvPr/>
        </p:nvSpPr>
        <p:spPr>
          <a:xfrm>
            <a:off x="457200" y="2002370"/>
            <a:ext cx="8229600"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chemeClr val="bg1"/>
                </a:solidFill>
              </a:rPr>
              <a:t>Thank you</a:t>
            </a:r>
          </a:p>
          <a:p>
            <a:r>
              <a:rPr lang="en-US" sz="4800" dirty="0" smtClean="0">
                <a:solidFill>
                  <a:schemeClr val="bg1"/>
                </a:solidFill>
              </a:rPr>
              <a:t>Merci</a:t>
            </a:r>
            <a:endParaRPr lang="en-US" sz="4800" dirty="0">
              <a:solidFill>
                <a:schemeClr val="bg1"/>
              </a:solidFill>
            </a:endParaRPr>
          </a:p>
        </p:txBody>
      </p:sp>
      <p:sp>
        <p:nvSpPr>
          <p:cNvPr id="3" name="Slide Number Placeholder 2"/>
          <p:cNvSpPr>
            <a:spLocks noGrp="1"/>
          </p:cNvSpPr>
          <p:nvPr>
            <p:ph type="sldNum" sz="quarter" idx="12"/>
          </p:nvPr>
        </p:nvSpPr>
        <p:spPr/>
        <p:txBody>
          <a:bodyPr/>
          <a:lstStyle/>
          <a:p>
            <a:fld id="{9259AF2F-52C6-9B46-B8B2-0579234AE62E}" type="slidenum">
              <a:rPr lang="en-US" smtClean="0"/>
              <a:t>42</a:t>
            </a:fld>
            <a:endParaRPr lang="en-US"/>
          </a:p>
        </p:txBody>
      </p:sp>
    </p:spTree>
    <p:extLst>
      <p:ext uri="{BB962C8B-B14F-4D97-AF65-F5344CB8AC3E}">
        <p14:creationId xmlns:p14="http://schemas.microsoft.com/office/powerpoint/2010/main" val="3802284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8" y="-21250"/>
            <a:ext cx="9178275" cy="6883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610212" y="2388358"/>
            <a:ext cx="1978925" cy="1746913"/>
          </a:xfrm>
          <a:prstGeom prst="ellipse">
            <a:avLst/>
          </a:prstGeom>
          <a:noFill/>
          <a:ln w="25400">
            <a:solidFill>
              <a:schemeClr val="tx2">
                <a:lumMod val="75000"/>
                <a:alpha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Line Callout 1 (Border and Accent Bar) 4"/>
          <p:cNvSpPr/>
          <p:nvPr/>
        </p:nvSpPr>
        <p:spPr>
          <a:xfrm>
            <a:off x="5145206" y="5950424"/>
            <a:ext cx="3179928" cy="791570"/>
          </a:xfrm>
          <a:prstGeom prst="accentBorderCallout1">
            <a:avLst>
              <a:gd name="adj1" fmla="val 18750"/>
              <a:gd name="adj2" fmla="val -8333"/>
              <a:gd name="adj3" fmla="val -246121"/>
              <a:gd name="adj4" fmla="val -464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WIGOS, WIS, GDPFS</a:t>
            </a:r>
          </a:p>
          <a:p>
            <a:pPr algn="ctr"/>
            <a:r>
              <a:rPr lang="en-US" dirty="0" smtClean="0"/>
              <a:t>Main link to GOOS Strategy</a:t>
            </a:r>
            <a:endParaRPr lang="en-US" dirty="0"/>
          </a:p>
        </p:txBody>
      </p:sp>
      <p:sp>
        <p:nvSpPr>
          <p:cNvPr id="2" name="Rectangle 1"/>
          <p:cNvSpPr/>
          <p:nvPr/>
        </p:nvSpPr>
        <p:spPr>
          <a:xfrm>
            <a:off x="6885294" y="-34898"/>
            <a:ext cx="2299649" cy="47767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CH" b="1" dirty="0" smtClean="0">
                <a:solidFill>
                  <a:schemeClr val="accent1">
                    <a:lumMod val="75000"/>
                  </a:schemeClr>
                </a:solidFill>
              </a:rPr>
              <a:t>(2020-2023), </a:t>
            </a:r>
            <a:r>
              <a:rPr lang="fr-CH" b="1" dirty="0" err="1" smtClean="0">
                <a:solidFill>
                  <a:schemeClr val="accent1">
                    <a:lumMod val="75000"/>
                  </a:schemeClr>
                </a:solidFill>
              </a:rPr>
              <a:t>Draft</a:t>
            </a:r>
            <a:endParaRPr lang="en-US" b="1" dirty="0">
              <a:solidFill>
                <a:schemeClr val="accent1">
                  <a:lumMod val="75000"/>
                </a:schemeClr>
              </a:solidFill>
            </a:endParaRPr>
          </a:p>
        </p:txBody>
      </p:sp>
      <p:sp>
        <p:nvSpPr>
          <p:cNvPr id="3" name="Slide Number Placeholder 2"/>
          <p:cNvSpPr>
            <a:spLocks noGrp="1"/>
          </p:cNvSpPr>
          <p:nvPr>
            <p:ph type="sldNum" sz="quarter" idx="12"/>
          </p:nvPr>
        </p:nvSpPr>
        <p:spPr/>
        <p:txBody>
          <a:bodyPr/>
          <a:lstStyle/>
          <a:p>
            <a:fld id="{9259AF2F-52C6-9B46-B8B2-0579234AE62E}" type="slidenum">
              <a:rPr lang="en-US" smtClean="0"/>
              <a:t>5</a:t>
            </a:fld>
            <a:endParaRPr lang="en-US"/>
          </a:p>
        </p:txBody>
      </p:sp>
    </p:spTree>
    <p:extLst>
      <p:ext uri="{BB962C8B-B14F-4D97-AF65-F5344CB8AC3E}">
        <p14:creationId xmlns:p14="http://schemas.microsoft.com/office/powerpoint/2010/main" val="27004983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4867"/>
            <a:ext cx="8229600" cy="702324"/>
          </a:xfrm>
        </p:spPr>
        <p:txBody>
          <a:bodyPr>
            <a:noAutofit/>
          </a:bodyPr>
          <a:lstStyle/>
          <a:p>
            <a:r>
              <a:rPr lang="en-GB" sz="2000" b="1" noProof="0" dirty="0" smtClean="0"/>
              <a:t>Goal 2 - Enhance Earth system observations and predictions: Strengthening the technical foundation for the future</a:t>
            </a:r>
            <a:endParaRPr lang="en-GB" sz="2000" b="1" noProof="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02687953"/>
              </p:ext>
            </p:extLst>
          </p:nvPr>
        </p:nvGraphicFramePr>
        <p:xfrm>
          <a:off x="395536" y="941302"/>
          <a:ext cx="8424935" cy="5251771"/>
        </p:xfrm>
        <a:graphic>
          <a:graphicData uri="http://schemas.openxmlformats.org/drawingml/2006/table">
            <a:tbl>
              <a:tblPr firstRow="1" firstCol="1" bandRow="1">
                <a:tableStyleId>{72833802-FEF1-4C79-8D5D-14CF1EAF98D9}</a:tableStyleId>
              </a:tblPr>
              <a:tblGrid>
                <a:gridCol w="4039986">
                  <a:extLst>
                    <a:ext uri="{9D8B030D-6E8A-4147-A177-3AD203B41FA5}">
                      <a16:colId xmlns="" xmlns:a16="http://schemas.microsoft.com/office/drawing/2014/main" val="20000"/>
                    </a:ext>
                  </a:extLst>
                </a:gridCol>
                <a:gridCol w="4384949">
                  <a:extLst>
                    <a:ext uri="{9D8B030D-6E8A-4147-A177-3AD203B41FA5}">
                      <a16:colId xmlns="" xmlns:a16="http://schemas.microsoft.com/office/drawing/2014/main" val="20001"/>
                    </a:ext>
                  </a:extLst>
                </a:gridCol>
              </a:tblGrid>
              <a:tr h="420882">
                <a:tc>
                  <a:txBody>
                    <a:bodyPr/>
                    <a:lstStyle/>
                    <a:p>
                      <a:pPr algn="ctr">
                        <a:spcAft>
                          <a:spcPts val="0"/>
                        </a:spcAft>
                      </a:pPr>
                      <a:r>
                        <a:rPr lang="en-US" sz="2000" dirty="0">
                          <a:effectLst/>
                        </a:rPr>
                        <a:t>Strategic objective</a:t>
                      </a:r>
                      <a:endParaRPr lang="en-US" sz="2000" dirty="0">
                        <a:effectLst/>
                        <a:latin typeface="+mn-lt"/>
                        <a:ea typeface="Arial"/>
                        <a:cs typeface="Arial"/>
                      </a:endParaRPr>
                    </a:p>
                  </a:txBody>
                  <a:tcPr marL="68580" marR="68580" marT="36195" marB="36195"/>
                </a:tc>
                <a:tc>
                  <a:txBody>
                    <a:bodyPr/>
                    <a:lstStyle/>
                    <a:p>
                      <a:pPr algn="ctr">
                        <a:spcAft>
                          <a:spcPts val="0"/>
                        </a:spcAft>
                      </a:pPr>
                      <a:r>
                        <a:rPr lang="en-US" sz="2000" dirty="0">
                          <a:effectLst/>
                        </a:rPr>
                        <a:t>Indicators</a:t>
                      </a:r>
                      <a:endParaRPr lang="en-US" sz="2000" dirty="0">
                        <a:effectLst/>
                        <a:latin typeface="+mn-lt"/>
                        <a:ea typeface="Arial"/>
                        <a:cs typeface="Arial"/>
                      </a:endParaRPr>
                    </a:p>
                  </a:txBody>
                  <a:tcPr marL="68580" marR="68580" marT="36195" marB="36195"/>
                </a:tc>
                <a:extLst>
                  <a:ext uri="{0D108BD9-81ED-4DB2-BD59-A6C34878D82A}">
                    <a16:rowId xmlns="" xmlns:a16="http://schemas.microsoft.com/office/drawing/2014/main" val="10000"/>
                  </a:ext>
                </a:extLst>
              </a:tr>
              <a:tr h="1556756">
                <a:tc>
                  <a:txBody>
                    <a:bodyPr/>
                    <a:lstStyle/>
                    <a:p>
                      <a:pPr>
                        <a:spcAft>
                          <a:spcPts val="0"/>
                        </a:spcAft>
                      </a:pPr>
                      <a:r>
                        <a:rPr lang="en-US" sz="1800" dirty="0">
                          <a:effectLst/>
                        </a:rPr>
                        <a:t>2.1 Optimize the acquisition of observation data through the </a:t>
                      </a:r>
                      <a:r>
                        <a:rPr lang="en-US" sz="1800" dirty="0">
                          <a:solidFill>
                            <a:srgbClr val="FF0000"/>
                          </a:solidFill>
                          <a:effectLst/>
                        </a:rPr>
                        <a:t>WMO Integrated Global Observing </a:t>
                      </a:r>
                      <a:r>
                        <a:rPr lang="en-US" sz="1800" dirty="0" smtClean="0">
                          <a:solidFill>
                            <a:srgbClr val="FF0000"/>
                          </a:solidFill>
                          <a:effectLst/>
                        </a:rPr>
                        <a:t>System (WIGOS</a:t>
                      </a:r>
                      <a:r>
                        <a:rPr lang="en-US" sz="1800" dirty="0" smtClean="0">
                          <a:effectLst/>
                        </a:rPr>
                        <a:t>)</a:t>
                      </a:r>
                      <a:endParaRPr lang="en-US" sz="1800" dirty="0">
                        <a:effectLst/>
                        <a:latin typeface="+mn-lt"/>
                        <a:ea typeface="Arial"/>
                        <a:cs typeface="Arial"/>
                      </a:endParaRPr>
                    </a:p>
                  </a:txBody>
                  <a:tcPr marL="68580" marR="68580" marT="36195" marB="36195"/>
                </a:tc>
                <a:tc>
                  <a:txBody>
                    <a:bodyPr/>
                    <a:lstStyle/>
                    <a:p>
                      <a:pPr>
                        <a:spcAft>
                          <a:spcPts val="0"/>
                        </a:spcAft>
                      </a:pPr>
                      <a:r>
                        <a:rPr lang="en-US" sz="1600" dirty="0">
                          <a:effectLst/>
                        </a:rPr>
                        <a:t>2.1.1 Percentage of the Earth system covered by observations (esp. hydrosphere, cryosphere, developing and LDCs, SIDs)</a:t>
                      </a:r>
                    </a:p>
                    <a:p>
                      <a:pPr>
                        <a:spcAft>
                          <a:spcPts val="0"/>
                        </a:spcAft>
                      </a:pPr>
                      <a:r>
                        <a:rPr lang="en-US" sz="1600" dirty="0">
                          <a:effectLst/>
                        </a:rPr>
                        <a:t> </a:t>
                      </a:r>
                      <a:r>
                        <a:rPr lang="en-US" sz="1600" dirty="0" smtClean="0">
                          <a:effectLst/>
                        </a:rPr>
                        <a:t>2.1.2 </a:t>
                      </a:r>
                      <a:r>
                        <a:rPr lang="en-US" sz="1600" dirty="0">
                          <a:effectLst/>
                        </a:rPr>
                        <a:t>Number of Members complying with WMO observation standards</a:t>
                      </a:r>
                    </a:p>
                    <a:p>
                      <a:pPr>
                        <a:spcAft>
                          <a:spcPts val="0"/>
                        </a:spcAft>
                      </a:pPr>
                      <a:r>
                        <a:rPr lang="en-US" sz="1600" dirty="0">
                          <a:effectLst/>
                        </a:rPr>
                        <a:t> </a:t>
                      </a:r>
                      <a:r>
                        <a:rPr lang="en-US" sz="1600" dirty="0" smtClean="0">
                          <a:effectLst/>
                        </a:rPr>
                        <a:t>2.1.3 </a:t>
                      </a:r>
                      <a:r>
                        <a:rPr lang="en-US" sz="1600" dirty="0">
                          <a:effectLst/>
                        </a:rPr>
                        <a:t>Number of Members implementing national observing system WIGOS</a:t>
                      </a:r>
                      <a:endParaRPr lang="en-US" sz="1600" dirty="0">
                        <a:effectLst/>
                        <a:latin typeface="+mn-lt"/>
                        <a:ea typeface="Arial"/>
                        <a:cs typeface="Arial"/>
                      </a:endParaRPr>
                    </a:p>
                  </a:txBody>
                  <a:tcPr marL="68580" marR="68580" marT="36195" marB="36195"/>
                </a:tc>
                <a:extLst>
                  <a:ext uri="{0D108BD9-81ED-4DB2-BD59-A6C34878D82A}">
                    <a16:rowId xmlns="" xmlns:a16="http://schemas.microsoft.com/office/drawing/2014/main" val="10001"/>
                  </a:ext>
                </a:extLst>
              </a:tr>
              <a:tr h="1516189">
                <a:tc>
                  <a:txBody>
                    <a:bodyPr/>
                    <a:lstStyle/>
                    <a:p>
                      <a:pPr>
                        <a:spcAft>
                          <a:spcPts val="0"/>
                        </a:spcAft>
                      </a:pPr>
                      <a:r>
                        <a:rPr lang="en-US" sz="1800" dirty="0">
                          <a:effectLst/>
                        </a:rPr>
                        <a:t>2.2 Improve and increase access to, exchange and management of current and past observation data and derived products through the </a:t>
                      </a:r>
                      <a:r>
                        <a:rPr lang="en-US" sz="1800" dirty="0">
                          <a:solidFill>
                            <a:srgbClr val="FF0000"/>
                          </a:solidFill>
                          <a:effectLst/>
                        </a:rPr>
                        <a:t>WMO Information </a:t>
                      </a:r>
                      <a:r>
                        <a:rPr lang="en-US" sz="1800" dirty="0" smtClean="0">
                          <a:solidFill>
                            <a:srgbClr val="FF0000"/>
                          </a:solidFill>
                          <a:effectLst/>
                        </a:rPr>
                        <a:t>System (WIS)</a:t>
                      </a:r>
                      <a:endParaRPr lang="en-US" sz="1800" dirty="0">
                        <a:solidFill>
                          <a:srgbClr val="FF0000"/>
                        </a:solidFill>
                        <a:effectLst/>
                        <a:latin typeface="+mn-lt"/>
                        <a:ea typeface="Arial"/>
                        <a:cs typeface="Arial"/>
                      </a:endParaRPr>
                    </a:p>
                  </a:txBody>
                  <a:tcPr marL="68580" marR="68580" marT="36195" marB="36195"/>
                </a:tc>
                <a:tc>
                  <a:txBody>
                    <a:bodyPr/>
                    <a:lstStyle/>
                    <a:p>
                      <a:pPr>
                        <a:spcAft>
                          <a:spcPts val="0"/>
                        </a:spcAft>
                      </a:pPr>
                      <a:r>
                        <a:rPr lang="en-US" sz="1600" dirty="0">
                          <a:effectLst/>
                        </a:rPr>
                        <a:t>2.2.1 Number of Members with national network monitoring and data management systems established</a:t>
                      </a:r>
                    </a:p>
                    <a:p>
                      <a:pPr>
                        <a:spcAft>
                          <a:spcPts val="0"/>
                        </a:spcAft>
                      </a:pPr>
                      <a:r>
                        <a:rPr lang="en-US" sz="1600" dirty="0">
                          <a:effectLst/>
                        </a:rPr>
                        <a:t> </a:t>
                      </a:r>
                      <a:r>
                        <a:rPr lang="en-US" sz="1600" dirty="0" smtClean="0">
                          <a:effectLst/>
                        </a:rPr>
                        <a:t>2.2.2 </a:t>
                      </a:r>
                      <a:r>
                        <a:rPr lang="en-US" sz="1600" dirty="0">
                          <a:effectLst/>
                        </a:rPr>
                        <a:t>Number of Members implementing data exchange policies, as per Resolutions 40, 25 and 60 </a:t>
                      </a:r>
                      <a:endParaRPr lang="en-US" sz="1600" dirty="0">
                        <a:effectLst/>
                        <a:latin typeface="+mn-lt"/>
                        <a:ea typeface="Arial"/>
                        <a:cs typeface="Arial"/>
                      </a:endParaRPr>
                    </a:p>
                  </a:txBody>
                  <a:tcPr marL="68580" marR="68580" marT="36195" marB="36195"/>
                </a:tc>
                <a:extLst>
                  <a:ext uri="{0D108BD9-81ED-4DB2-BD59-A6C34878D82A}">
                    <a16:rowId xmlns="" xmlns:a16="http://schemas.microsoft.com/office/drawing/2014/main" val="10002"/>
                  </a:ext>
                </a:extLst>
              </a:tr>
              <a:tr h="1341732">
                <a:tc>
                  <a:txBody>
                    <a:bodyPr/>
                    <a:lstStyle/>
                    <a:p>
                      <a:pPr>
                        <a:spcAft>
                          <a:spcPts val="0"/>
                        </a:spcAft>
                      </a:pPr>
                      <a:r>
                        <a:rPr lang="en-US" sz="1800" dirty="0">
                          <a:effectLst/>
                        </a:rPr>
                        <a:t>2.3 Enable access and use of numerical products at all temporal and spatial scales from the </a:t>
                      </a:r>
                      <a:r>
                        <a:rPr lang="en-US" sz="1800" dirty="0">
                          <a:solidFill>
                            <a:srgbClr val="FF0000"/>
                          </a:solidFill>
                          <a:effectLst/>
                        </a:rPr>
                        <a:t>WMO Global Data Processing and Forecast </a:t>
                      </a:r>
                      <a:r>
                        <a:rPr lang="en-US" sz="1800" dirty="0" smtClean="0">
                          <a:solidFill>
                            <a:srgbClr val="FF0000"/>
                          </a:solidFill>
                          <a:effectLst/>
                        </a:rPr>
                        <a:t>System (GDPFS)</a:t>
                      </a:r>
                      <a:endParaRPr lang="en-US" sz="1800" dirty="0">
                        <a:solidFill>
                          <a:srgbClr val="FF0000"/>
                        </a:solidFill>
                        <a:effectLst/>
                        <a:latin typeface="+mn-lt"/>
                        <a:ea typeface="Arial"/>
                        <a:cs typeface="Arial"/>
                      </a:endParaRPr>
                    </a:p>
                  </a:txBody>
                  <a:tcPr marL="68580" marR="68580" marT="36195" marB="36195"/>
                </a:tc>
                <a:tc>
                  <a:txBody>
                    <a:bodyPr/>
                    <a:lstStyle/>
                    <a:p>
                      <a:pPr>
                        <a:spcAft>
                          <a:spcPts val="0"/>
                        </a:spcAft>
                      </a:pPr>
                      <a:r>
                        <a:rPr lang="en-US" sz="1600" dirty="0">
                          <a:effectLst/>
                        </a:rPr>
                        <a:t>2.3.1 Number of Members (a) accessing and (b) using quantitative numerical model fields in support of national product generation and service delivery</a:t>
                      </a:r>
                    </a:p>
                    <a:p>
                      <a:pPr>
                        <a:spcAft>
                          <a:spcPts val="0"/>
                        </a:spcAft>
                      </a:pPr>
                      <a:r>
                        <a:rPr lang="en-US" sz="1600" dirty="0" smtClean="0">
                          <a:effectLst/>
                        </a:rPr>
                        <a:t>2.3.2 </a:t>
                      </a:r>
                      <a:r>
                        <a:rPr lang="en-US" sz="1600" dirty="0">
                          <a:effectLst/>
                        </a:rPr>
                        <a:t>Number of Members providing verification data to the producing centres</a:t>
                      </a:r>
                      <a:endParaRPr lang="en-US" sz="1600" dirty="0">
                        <a:effectLst/>
                        <a:latin typeface="+mn-lt"/>
                        <a:ea typeface="Arial"/>
                        <a:cs typeface="Arial"/>
                      </a:endParaRPr>
                    </a:p>
                  </a:txBody>
                  <a:tcPr marL="68580" marR="68580" marT="36195" marB="36195"/>
                </a:tc>
                <a:extLst>
                  <a:ext uri="{0D108BD9-81ED-4DB2-BD59-A6C34878D82A}">
                    <a16:rowId xmlns="" xmlns:a16="http://schemas.microsoft.com/office/drawing/2014/main" val="10003"/>
                  </a:ext>
                </a:extLst>
              </a:tr>
            </a:tbl>
          </a:graphicData>
        </a:graphic>
      </p:graphicFrame>
      <p:sp>
        <p:nvSpPr>
          <p:cNvPr id="3" name="Slide Number Placeholder 2"/>
          <p:cNvSpPr>
            <a:spLocks noGrp="1"/>
          </p:cNvSpPr>
          <p:nvPr>
            <p:ph type="sldNum" sz="quarter" idx="12"/>
          </p:nvPr>
        </p:nvSpPr>
        <p:spPr/>
        <p:txBody>
          <a:bodyPr/>
          <a:lstStyle/>
          <a:p>
            <a:fld id="{9259AF2F-52C6-9B46-B8B2-0579234AE62E}" type="slidenum">
              <a:rPr lang="en-US" smtClean="0"/>
              <a:t>6</a:t>
            </a:fld>
            <a:endParaRPr lang="en-US"/>
          </a:p>
        </p:txBody>
      </p:sp>
    </p:spTree>
    <p:extLst>
      <p:ext uri="{BB962C8B-B14F-4D97-AF65-F5344CB8AC3E}">
        <p14:creationId xmlns:p14="http://schemas.microsoft.com/office/powerpoint/2010/main" val="2145951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
            <a:ext cx="8229600" cy="970243"/>
          </a:xfrm>
        </p:spPr>
        <p:txBody>
          <a:bodyPr>
            <a:normAutofit/>
          </a:bodyPr>
          <a:lstStyle/>
          <a:p>
            <a:r>
              <a:rPr lang="en-GB" sz="3200" b="1" noProof="0" dirty="0" smtClean="0"/>
              <a:t>WMO Reform: Driving WMO in the 21</a:t>
            </a:r>
            <a:r>
              <a:rPr lang="en-GB" sz="3200" b="1" baseline="30000" noProof="0" dirty="0" smtClean="0"/>
              <a:t>st</a:t>
            </a:r>
            <a:r>
              <a:rPr lang="en-GB" sz="3200" b="1" noProof="0" dirty="0" smtClean="0"/>
              <a:t> Century</a:t>
            </a:r>
            <a:endParaRPr lang="en-GB" sz="3200" b="1" noProof="0" dirty="0"/>
          </a:p>
        </p:txBody>
      </p:sp>
      <p:sp>
        <p:nvSpPr>
          <p:cNvPr id="6" name="Content Placeholder 5"/>
          <p:cNvSpPr>
            <a:spLocks noGrp="1"/>
          </p:cNvSpPr>
          <p:nvPr>
            <p:ph idx="1"/>
          </p:nvPr>
        </p:nvSpPr>
        <p:spPr>
          <a:xfrm>
            <a:off x="95250" y="1174525"/>
            <a:ext cx="9048750" cy="5304065"/>
          </a:xfrm>
        </p:spPr>
        <p:txBody>
          <a:bodyPr>
            <a:normAutofit lnSpcReduction="10000"/>
          </a:bodyPr>
          <a:lstStyle/>
          <a:p>
            <a:pPr marL="0" indent="0">
              <a:buNone/>
            </a:pPr>
            <a:r>
              <a:rPr lang="en-GB" sz="2400" b="1" noProof="0" dirty="0" smtClean="0"/>
              <a:t>Some drivers</a:t>
            </a:r>
          </a:p>
          <a:p>
            <a:pPr>
              <a:buFont typeface="Arial" charset="0"/>
              <a:buChar char="•"/>
            </a:pPr>
            <a:r>
              <a:rPr lang="en-GB" sz="2400" dirty="0" smtClean="0"/>
              <a:t>Climate </a:t>
            </a:r>
            <a:r>
              <a:rPr lang="en-GB" sz="2400" dirty="0"/>
              <a:t>change, disasters and (lack of) water resources very high on the global agenda</a:t>
            </a:r>
          </a:p>
          <a:p>
            <a:pPr>
              <a:buFont typeface="Arial" charset="0"/>
              <a:buChar char="•"/>
            </a:pPr>
            <a:r>
              <a:rPr lang="en-GB" sz="2400" b="1" dirty="0" smtClean="0">
                <a:solidFill>
                  <a:srgbClr val="FF0000"/>
                </a:solidFill>
              </a:rPr>
              <a:t>Holistic </a:t>
            </a:r>
            <a:r>
              <a:rPr lang="en-GB" sz="2400" b="1" dirty="0">
                <a:solidFill>
                  <a:srgbClr val="FF0000"/>
                </a:solidFill>
              </a:rPr>
              <a:t>climate approach</a:t>
            </a:r>
            <a:r>
              <a:rPr lang="en-GB" sz="2400" dirty="0"/>
              <a:t>: climatology, climate services, science</a:t>
            </a:r>
          </a:p>
          <a:p>
            <a:pPr>
              <a:buFont typeface="Arial" charset="0"/>
              <a:buChar char="•"/>
            </a:pPr>
            <a:r>
              <a:rPr lang="en-GB" sz="2400" dirty="0"/>
              <a:t>Strengthening of global hydrological co-operation</a:t>
            </a:r>
          </a:p>
          <a:p>
            <a:pPr>
              <a:buFont typeface="Arial" charset="0"/>
              <a:buChar char="•"/>
            </a:pPr>
            <a:r>
              <a:rPr lang="en-GB" sz="2400" noProof="0" dirty="0" smtClean="0"/>
              <a:t>Need </a:t>
            </a:r>
            <a:r>
              <a:rPr lang="en-GB" sz="2400" noProof="0" dirty="0"/>
              <a:t>for wide range of data &amp; infrastructure: weather, </a:t>
            </a:r>
            <a:r>
              <a:rPr lang="en-GB" sz="2400" b="1" noProof="0" dirty="0">
                <a:solidFill>
                  <a:srgbClr val="FF0000"/>
                </a:solidFill>
              </a:rPr>
              <a:t>oceans</a:t>
            </a:r>
            <a:r>
              <a:rPr lang="en-GB" sz="2400" noProof="0" dirty="0"/>
              <a:t>, hydrosphere, cryosphere, sea ice, terrestrial, chemical composition</a:t>
            </a:r>
          </a:p>
          <a:p>
            <a:pPr>
              <a:buFont typeface="Arial" charset="0"/>
              <a:buChar char="•"/>
            </a:pPr>
            <a:r>
              <a:rPr lang="en-GB" sz="2400" noProof="0" dirty="0" smtClean="0">
                <a:solidFill>
                  <a:srgbClr val="FF0000"/>
                </a:solidFill>
              </a:rPr>
              <a:t>Enhanced </a:t>
            </a:r>
            <a:r>
              <a:rPr lang="en-GB" sz="2400" noProof="0" dirty="0">
                <a:solidFill>
                  <a:srgbClr val="FF0000"/>
                </a:solidFill>
              </a:rPr>
              <a:t>science-services interaction, contribution of </a:t>
            </a:r>
            <a:r>
              <a:rPr lang="en-GB" sz="2400" noProof="0" dirty="0" smtClean="0">
                <a:solidFill>
                  <a:srgbClr val="FF0000"/>
                </a:solidFill>
              </a:rPr>
              <a:t>academia</a:t>
            </a:r>
          </a:p>
          <a:p>
            <a:pPr>
              <a:buFont typeface="Arial" charset="0"/>
              <a:buChar char="•"/>
            </a:pPr>
            <a:r>
              <a:rPr lang="en-GB" sz="2400" dirty="0"/>
              <a:t>Multi-hazard and impact based services expected</a:t>
            </a:r>
          </a:p>
          <a:p>
            <a:pPr>
              <a:buFont typeface="Arial" charset="0"/>
              <a:buChar char="•"/>
            </a:pPr>
            <a:r>
              <a:rPr lang="en-GB" sz="2400" dirty="0" smtClean="0"/>
              <a:t>Coordinated </a:t>
            </a:r>
            <a:r>
              <a:rPr lang="en-GB" sz="2400" dirty="0"/>
              <a:t>engagement of private </a:t>
            </a:r>
            <a:r>
              <a:rPr lang="en-GB" sz="2400" dirty="0" smtClean="0"/>
              <a:t>sector: Data policy, National legislation, Code </a:t>
            </a:r>
            <a:r>
              <a:rPr lang="en-GB" sz="2400" dirty="0"/>
              <a:t>of </a:t>
            </a:r>
            <a:r>
              <a:rPr lang="en-GB" sz="2400" dirty="0" smtClean="0"/>
              <a:t>ethics, Public </a:t>
            </a:r>
            <a:r>
              <a:rPr lang="en-GB" sz="2400" dirty="0"/>
              <a:t>private partnerships, Global Weather </a:t>
            </a:r>
            <a:r>
              <a:rPr lang="en-GB" sz="2400" dirty="0" smtClean="0"/>
              <a:t>Enterprise</a:t>
            </a:r>
            <a:endParaRPr lang="en-GB" sz="2400" dirty="0"/>
          </a:p>
          <a:p>
            <a:pPr marL="0" indent="0">
              <a:buNone/>
            </a:pPr>
            <a:r>
              <a:rPr lang="en-GB" sz="2400" dirty="0" smtClean="0"/>
              <a:t>…</a:t>
            </a:r>
          </a:p>
        </p:txBody>
      </p:sp>
      <p:sp>
        <p:nvSpPr>
          <p:cNvPr id="4" name="Slide Number Placeholder 3"/>
          <p:cNvSpPr>
            <a:spLocks noGrp="1"/>
          </p:cNvSpPr>
          <p:nvPr>
            <p:ph type="sldNum" sz="quarter" idx="4294967295"/>
          </p:nvPr>
        </p:nvSpPr>
        <p:spPr>
          <a:xfrm>
            <a:off x="5867401" y="6478590"/>
            <a:ext cx="1152525" cy="312737"/>
          </a:xfrm>
          <a:prstGeom prst="rect">
            <a:avLst/>
          </a:prstGeom>
        </p:spPr>
        <p:txBody>
          <a:bodyPr/>
          <a:lstStyle/>
          <a:p>
            <a:fld id="{C06B6142-C4AC-42D9-AC05-600A53630494}" type="slidenum">
              <a:rPr lang="en-US" altLang="en-US" smtClean="0"/>
              <a:pPr/>
              <a:t>7</a:t>
            </a:fld>
            <a:endParaRPr lang="en-US" altLang="en-US"/>
          </a:p>
        </p:txBody>
      </p:sp>
    </p:spTree>
    <p:extLst>
      <p:ext uri="{BB962C8B-B14F-4D97-AF65-F5344CB8AC3E}">
        <p14:creationId xmlns:p14="http://schemas.microsoft.com/office/powerpoint/2010/main" val="37654051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nline images 2"/>
          <p:cNvSpPr>
            <a:spLocks noChangeAspect="1" noChangeArrowheads="1"/>
          </p:cNvSpPr>
          <p:nvPr/>
        </p:nvSpPr>
        <p:spPr bwMode="auto">
          <a:xfrm>
            <a:off x="155575" y="-1189038"/>
            <a:ext cx="5181600" cy="24765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6126"/>
            <a:ext cx="9144000" cy="4085747"/>
          </a:xfrm>
          <a:prstGeom prst="rect">
            <a:avLst/>
          </a:prstGeom>
        </p:spPr>
      </p:pic>
      <p:sp>
        <p:nvSpPr>
          <p:cNvPr id="6" name="Title 5"/>
          <p:cNvSpPr>
            <a:spLocks noGrp="1"/>
          </p:cNvSpPr>
          <p:nvPr>
            <p:ph type="title"/>
          </p:nvPr>
        </p:nvSpPr>
        <p:spPr>
          <a:xfrm>
            <a:off x="457200" y="8128"/>
            <a:ext cx="8229600" cy="1143000"/>
          </a:xfrm>
        </p:spPr>
        <p:txBody>
          <a:bodyPr>
            <a:normAutofit/>
          </a:bodyPr>
          <a:lstStyle/>
          <a:p>
            <a:r>
              <a:rPr lang="en-GB" sz="3200" b="1" noProof="0" dirty="0" smtClean="0">
                <a:solidFill>
                  <a:srgbClr val="0070C0"/>
                </a:solidFill>
              </a:rPr>
              <a:t>Current structure</a:t>
            </a:r>
            <a:endParaRPr lang="en-GB" sz="3200" b="1" noProof="0" dirty="0">
              <a:solidFill>
                <a:srgbClr val="0070C0"/>
              </a:solidFill>
            </a:endParaRPr>
          </a:p>
        </p:txBody>
      </p:sp>
      <p:sp>
        <p:nvSpPr>
          <p:cNvPr id="2" name="Slide Number Placeholder 1"/>
          <p:cNvSpPr>
            <a:spLocks noGrp="1"/>
          </p:cNvSpPr>
          <p:nvPr>
            <p:ph type="sldNum" sz="quarter" idx="12"/>
          </p:nvPr>
        </p:nvSpPr>
        <p:spPr/>
        <p:txBody>
          <a:bodyPr/>
          <a:lstStyle/>
          <a:p>
            <a:fld id="{9259AF2F-52C6-9B46-B8B2-0579234AE62E}" type="slidenum">
              <a:rPr lang="en-US" smtClean="0"/>
              <a:t>8</a:t>
            </a:fld>
            <a:endParaRPr lang="en-US"/>
          </a:p>
        </p:txBody>
      </p:sp>
    </p:spTree>
    <p:extLst>
      <p:ext uri="{BB962C8B-B14F-4D97-AF65-F5344CB8AC3E}">
        <p14:creationId xmlns:p14="http://schemas.microsoft.com/office/powerpoint/2010/main" val="37322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 xmlns:a16="http://schemas.microsoft.com/office/drawing/2014/main" id="{063A04CE-1DA9-4BAF-9EB0-48B625C6147B}"/>
              </a:ext>
            </a:extLst>
          </p:cNvPr>
          <p:cNvSpPr>
            <a:spLocks noGrp="1"/>
          </p:cNvSpPr>
          <p:nvPr>
            <p:ph type="sldNum" sz="quarter" idx="12"/>
          </p:nvPr>
        </p:nvSpPr>
        <p:spPr/>
        <p:txBody>
          <a:bodyPr/>
          <a:lstStyle/>
          <a:p>
            <a:fld id="{9259AF2F-52C6-9B46-B8B2-0579234AE62E}" type="slidenum">
              <a:rPr lang="en-US" smtClean="0"/>
              <a:t>9</a:t>
            </a:fld>
            <a:endParaRPr lang="en-US"/>
          </a:p>
        </p:txBody>
      </p:sp>
      <p:sp>
        <p:nvSpPr>
          <p:cNvPr id="7" name="Rettangolo 6">
            <a:extLst>
              <a:ext uri="{FF2B5EF4-FFF2-40B4-BE49-F238E27FC236}">
                <a16:creationId xmlns="" xmlns:a16="http://schemas.microsoft.com/office/drawing/2014/main" id="{FA3142A6-FA78-4621-AE92-6027962B7B48}"/>
              </a:ext>
            </a:extLst>
          </p:cNvPr>
          <p:cNvSpPr/>
          <p:nvPr/>
        </p:nvSpPr>
        <p:spPr>
          <a:xfrm>
            <a:off x="2816946" y="151666"/>
            <a:ext cx="2477729" cy="66367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Executive Council</a:t>
            </a:r>
          </a:p>
        </p:txBody>
      </p:sp>
      <p:sp>
        <p:nvSpPr>
          <p:cNvPr id="11" name="Rettangolo 10">
            <a:extLst>
              <a:ext uri="{FF2B5EF4-FFF2-40B4-BE49-F238E27FC236}">
                <a16:creationId xmlns="" xmlns:a16="http://schemas.microsoft.com/office/drawing/2014/main" id="{B8818BF2-A1F5-472E-AE68-CD869E8F1214}"/>
              </a:ext>
            </a:extLst>
          </p:cNvPr>
          <p:cNvSpPr/>
          <p:nvPr/>
        </p:nvSpPr>
        <p:spPr>
          <a:xfrm>
            <a:off x="3126659" y="1312654"/>
            <a:ext cx="1951705" cy="66367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Policy Advisory Committee</a:t>
            </a:r>
          </a:p>
        </p:txBody>
      </p:sp>
      <p:sp>
        <p:nvSpPr>
          <p:cNvPr id="13" name="Rettangolo 12">
            <a:extLst>
              <a:ext uri="{FF2B5EF4-FFF2-40B4-BE49-F238E27FC236}">
                <a16:creationId xmlns="" xmlns:a16="http://schemas.microsoft.com/office/drawing/2014/main" id="{6B2A92F5-9EB3-4C74-A19F-14297FB38035}"/>
              </a:ext>
            </a:extLst>
          </p:cNvPr>
          <p:cNvSpPr/>
          <p:nvPr/>
        </p:nvSpPr>
        <p:spPr>
          <a:xfrm>
            <a:off x="5668293" y="1317568"/>
            <a:ext cx="1951705" cy="663678"/>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Scientific Advisory Panel</a:t>
            </a:r>
          </a:p>
        </p:txBody>
      </p:sp>
      <p:sp>
        <p:nvSpPr>
          <p:cNvPr id="14" name="Rettangolo 13">
            <a:extLst>
              <a:ext uri="{FF2B5EF4-FFF2-40B4-BE49-F238E27FC236}">
                <a16:creationId xmlns="" xmlns:a16="http://schemas.microsoft.com/office/drawing/2014/main" id="{5AC5D240-D022-4E35-BBAA-A2DD71F8D467}"/>
              </a:ext>
            </a:extLst>
          </p:cNvPr>
          <p:cNvSpPr/>
          <p:nvPr/>
        </p:nvSpPr>
        <p:spPr>
          <a:xfrm>
            <a:off x="408043" y="1322482"/>
            <a:ext cx="1985513" cy="66367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600"/>
              </a:lnSpc>
            </a:pPr>
            <a:r>
              <a:rPr lang="en-US" b="1" dirty="0">
                <a:solidFill>
                  <a:schemeClr val="tx1"/>
                </a:solidFill>
              </a:rPr>
              <a:t>Technical Coordination Committee</a:t>
            </a:r>
          </a:p>
        </p:txBody>
      </p:sp>
      <p:cxnSp>
        <p:nvCxnSpPr>
          <p:cNvPr id="3" name="Connettore a gomito 2">
            <a:extLst>
              <a:ext uri="{FF2B5EF4-FFF2-40B4-BE49-F238E27FC236}">
                <a16:creationId xmlns="" xmlns:a16="http://schemas.microsoft.com/office/drawing/2014/main" id="{CD3BE827-27C6-4909-B767-B85885F15F56}"/>
              </a:ext>
            </a:extLst>
          </p:cNvPr>
          <p:cNvCxnSpPr>
            <a:cxnSpLocks/>
            <a:stCxn id="14" idx="0"/>
            <a:endCxn id="7" idx="2"/>
          </p:cNvCxnSpPr>
          <p:nvPr/>
        </p:nvCxnSpPr>
        <p:spPr>
          <a:xfrm rot="5400000" flipH="1" flipV="1">
            <a:off x="2474736" y="-258592"/>
            <a:ext cx="507138" cy="2655011"/>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8" name="Connettore a gomito 7">
            <a:extLst>
              <a:ext uri="{FF2B5EF4-FFF2-40B4-BE49-F238E27FC236}">
                <a16:creationId xmlns="" xmlns:a16="http://schemas.microsoft.com/office/drawing/2014/main" id="{C609E58E-49D4-472C-BB76-AEAF825457D7}"/>
              </a:ext>
            </a:extLst>
          </p:cNvPr>
          <p:cNvCxnSpPr>
            <a:cxnSpLocks/>
            <a:stCxn id="13" idx="0"/>
            <a:endCxn id="7" idx="2"/>
          </p:cNvCxnSpPr>
          <p:nvPr/>
        </p:nvCxnSpPr>
        <p:spPr>
          <a:xfrm rot="16200000" flipV="1">
            <a:off x="5098867" y="-227712"/>
            <a:ext cx="502224" cy="2588335"/>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10" name="Connettore diritto 9">
            <a:extLst>
              <a:ext uri="{FF2B5EF4-FFF2-40B4-BE49-F238E27FC236}">
                <a16:creationId xmlns="" xmlns:a16="http://schemas.microsoft.com/office/drawing/2014/main" id="{689EBFE7-D9C6-42E9-BE86-918513DB0624}"/>
              </a:ext>
            </a:extLst>
          </p:cNvPr>
          <p:cNvCxnSpPr>
            <a:cxnSpLocks/>
            <a:stCxn id="7" idx="2"/>
          </p:cNvCxnSpPr>
          <p:nvPr/>
        </p:nvCxnSpPr>
        <p:spPr>
          <a:xfrm>
            <a:off x="4055811" y="815344"/>
            <a:ext cx="0" cy="507139"/>
          </a:xfrm>
          <a:prstGeom prst="line">
            <a:avLst/>
          </a:prstGeom>
        </p:spPr>
        <p:style>
          <a:lnRef idx="2">
            <a:schemeClr val="accent1"/>
          </a:lnRef>
          <a:fillRef idx="0">
            <a:schemeClr val="accent1"/>
          </a:fillRef>
          <a:effectRef idx="1">
            <a:schemeClr val="accent1"/>
          </a:effectRef>
          <a:fontRef idx="minor">
            <a:schemeClr val="tx1"/>
          </a:fontRef>
        </p:style>
      </p:cxnSp>
      <p:sp>
        <p:nvSpPr>
          <p:cNvPr id="12" name="CasellaDiTesto 11">
            <a:extLst>
              <a:ext uri="{FF2B5EF4-FFF2-40B4-BE49-F238E27FC236}">
                <a16:creationId xmlns="" xmlns:a16="http://schemas.microsoft.com/office/drawing/2014/main" id="{9D2FD5CF-1D13-4B22-96C9-7FC11C25B424}"/>
              </a:ext>
            </a:extLst>
          </p:cNvPr>
          <p:cNvSpPr txBox="1"/>
          <p:nvPr/>
        </p:nvSpPr>
        <p:spPr>
          <a:xfrm>
            <a:off x="3126659" y="2005825"/>
            <a:ext cx="1951705" cy="2308324"/>
          </a:xfrm>
          <a:prstGeom prst="rect">
            <a:avLst/>
          </a:prstGeom>
          <a:noFill/>
        </p:spPr>
        <p:txBody>
          <a:bodyPr wrap="square" rtlCol="0">
            <a:spAutoFit/>
          </a:bodyPr>
          <a:lstStyle/>
          <a:p>
            <a:pPr marL="176213" indent="-176213">
              <a:buFont typeface="Arial" panose="020B0604020202020204" pitchFamily="34" charset="0"/>
              <a:buChar char="•"/>
            </a:pPr>
            <a:r>
              <a:rPr lang="en-US" dirty="0"/>
              <a:t>Strategic, operational and budget planning</a:t>
            </a:r>
          </a:p>
          <a:p>
            <a:pPr marL="176213" indent="-176213">
              <a:buFont typeface="Arial" panose="020B0604020202020204" pitchFamily="34" charset="0"/>
              <a:buChar char="•"/>
            </a:pPr>
            <a:r>
              <a:rPr lang="en-US" dirty="0"/>
              <a:t>Role of NMHSs</a:t>
            </a:r>
          </a:p>
          <a:p>
            <a:pPr marL="176213" indent="-176213">
              <a:buFont typeface="Arial" panose="020B0604020202020204" pitchFamily="34" charset="0"/>
              <a:buChar char="•"/>
            </a:pPr>
            <a:r>
              <a:rPr lang="en-US" dirty="0"/>
              <a:t>Streamline </a:t>
            </a:r>
            <a:r>
              <a:rPr lang="en-US" dirty="0" err="1"/>
              <a:t>programmes</a:t>
            </a:r>
            <a:endParaRPr lang="en-US" dirty="0"/>
          </a:p>
          <a:p>
            <a:pPr marL="176213" indent="-176213">
              <a:buFont typeface="Arial" panose="020B0604020202020204" pitchFamily="34" charset="0"/>
              <a:buChar char="•"/>
            </a:pPr>
            <a:r>
              <a:rPr lang="en-US" dirty="0"/>
              <a:t>Optimize structures</a:t>
            </a:r>
          </a:p>
        </p:txBody>
      </p:sp>
      <p:cxnSp>
        <p:nvCxnSpPr>
          <p:cNvPr id="16" name="Connettore diritto 15">
            <a:extLst>
              <a:ext uri="{FF2B5EF4-FFF2-40B4-BE49-F238E27FC236}">
                <a16:creationId xmlns="" xmlns:a16="http://schemas.microsoft.com/office/drawing/2014/main" id="{36EAA498-C70E-493A-994E-37C221E82609}"/>
              </a:ext>
            </a:extLst>
          </p:cNvPr>
          <p:cNvCxnSpPr>
            <a:stCxn id="14" idx="3"/>
            <a:endCxn id="11" idx="1"/>
          </p:cNvCxnSpPr>
          <p:nvPr/>
        </p:nvCxnSpPr>
        <p:spPr>
          <a:xfrm flipV="1">
            <a:off x="2393556" y="1644493"/>
            <a:ext cx="733103" cy="98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Connettore diritto 17">
            <a:extLst>
              <a:ext uri="{FF2B5EF4-FFF2-40B4-BE49-F238E27FC236}">
                <a16:creationId xmlns="" xmlns:a16="http://schemas.microsoft.com/office/drawing/2014/main" id="{A8EB6F68-D8EE-41AD-8F3C-824ADD5DE3BF}"/>
              </a:ext>
            </a:extLst>
          </p:cNvPr>
          <p:cNvCxnSpPr>
            <a:stCxn id="11" idx="3"/>
            <a:endCxn id="13" idx="1"/>
          </p:cNvCxnSpPr>
          <p:nvPr/>
        </p:nvCxnSpPr>
        <p:spPr>
          <a:xfrm>
            <a:off x="5078364" y="1644493"/>
            <a:ext cx="589929" cy="4914"/>
          </a:xfrm>
          <a:prstGeom prst="line">
            <a:avLst/>
          </a:prstGeom>
        </p:spPr>
        <p:style>
          <a:lnRef idx="2">
            <a:schemeClr val="accent1"/>
          </a:lnRef>
          <a:fillRef idx="0">
            <a:schemeClr val="accent1"/>
          </a:fillRef>
          <a:effectRef idx="1">
            <a:schemeClr val="accent1"/>
          </a:effectRef>
          <a:fontRef idx="minor">
            <a:schemeClr val="tx1"/>
          </a:fontRef>
        </p:style>
      </p:cxnSp>
      <p:sp>
        <p:nvSpPr>
          <p:cNvPr id="35" name="CasellaDiTesto 34">
            <a:extLst>
              <a:ext uri="{FF2B5EF4-FFF2-40B4-BE49-F238E27FC236}">
                <a16:creationId xmlns="" xmlns:a16="http://schemas.microsoft.com/office/drawing/2014/main" id="{D8578305-F1DA-4454-A7BA-F9F578DB1DA9}"/>
              </a:ext>
            </a:extLst>
          </p:cNvPr>
          <p:cNvSpPr txBox="1"/>
          <p:nvPr/>
        </p:nvSpPr>
        <p:spPr>
          <a:xfrm>
            <a:off x="417876" y="2010743"/>
            <a:ext cx="2231915" cy="2031325"/>
          </a:xfrm>
          <a:prstGeom prst="rect">
            <a:avLst/>
          </a:prstGeom>
          <a:noFill/>
        </p:spPr>
        <p:txBody>
          <a:bodyPr wrap="square" rtlCol="0">
            <a:spAutoFit/>
          </a:bodyPr>
          <a:lstStyle/>
          <a:p>
            <a:pPr marL="176213" indent="-176213">
              <a:buFont typeface="Arial" panose="020B0604020202020204" pitchFamily="34" charset="0"/>
              <a:buChar char="•"/>
            </a:pPr>
            <a:r>
              <a:rPr lang="en-US" dirty="0"/>
              <a:t>Enhance the collaboration between regional associations, technical commissions and the Research Board</a:t>
            </a:r>
          </a:p>
        </p:txBody>
      </p:sp>
      <p:sp>
        <p:nvSpPr>
          <p:cNvPr id="38" name="CasellaDiTesto 37">
            <a:extLst>
              <a:ext uri="{FF2B5EF4-FFF2-40B4-BE49-F238E27FC236}">
                <a16:creationId xmlns="" xmlns:a16="http://schemas.microsoft.com/office/drawing/2014/main" id="{52D1E260-48F7-4883-8978-7B367B3F5F3B}"/>
              </a:ext>
            </a:extLst>
          </p:cNvPr>
          <p:cNvSpPr txBox="1"/>
          <p:nvPr/>
        </p:nvSpPr>
        <p:spPr>
          <a:xfrm>
            <a:off x="5668294" y="1995998"/>
            <a:ext cx="1951705" cy="3416320"/>
          </a:xfrm>
          <a:prstGeom prst="rect">
            <a:avLst/>
          </a:prstGeom>
          <a:noFill/>
        </p:spPr>
        <p:txBody>
          <a:bodyPr wrap="square" rtlCol="0">
            <a:spAutoFit/>
          </a:bodyPr>
          <a:lstStyle/>
          <a:p>
            <a:pPr marL="176213" indent="-176213">
              <a:buFont typeface="Arial" panose="020B0604020202020204" pitchFamily="34" charset="0"/>
              <a:buChar char="•"/>
            </a:pPr>
            <a:r>
              <a:rPr lang="en-US" dirty="0"/>
              <a:t>Promote science</a:t>
            </a:r>
          </a:p>
          <a:p>
            <a:pPr marL="176213" indent="-176213">
              <a:buFont typeface="Arial" panose="020B0604020202020204" pitchFamily="34" charset="0"/>
              <a:buChar char="•"/>
            </a:pPr>
            <a:r>
              <a:rPr lang="en-US" dirty="0"/>
              <a:t>Guide development of seamless systems</a:t>
            </a:r>
          </a:p>
          <a:p>
            <a:pPr marL="176213" indent="-176213">
              <a:buFont typeface="Arial" panose="020B0604020202020204" pitchFamily="34" charset="0"/>
              <a:buChar char="•"/>
            </a:pPr>
            <a:r>
              <a:rPr lang="en-US" dirty="0"/>
              <a:t>Advice on investments in science and technology</a:t>
            </a:r>
          </a:p>
          <a:p>
            <a:pPr marL="176213" indent="-176213">
              <a:buFont typeface="Arial" panose="020B0604020202020204" pitchFamily="34" charset="0"/>
              <a:buChar char="•"/>
            </a:pPr>
            <a:r>
              <a:rPr lang="en-US" dirty="0"/>
              <a:t>Promote scientific collaboration</a:t>
            </a:r>
          </a:p>
        </p:txBody>
      </p:sp>
      <p:sp>
        <p:nvSpPr>
          <p:cNvPr id="40" name="Rettangolo 39">
            <a:extLst>
              <a:ext uri="{FF2B5EF4-FFF2-40B4-BE49-F238E27FC236}">
                <a16:creationId xmlns="" xmlns:a16="http://schemas.microsoft.com/office/drawing/2014/main" id="{B700F6BD-8DF9-4F27-A14F-37276BE32E1B}"/>
              </a:ext>
            </a:extLst>
          </p:cNvPr>
          <p:cNvSpPr/>
          <p:nvPr/>
        </p:nvSpPr>
        <p:spPr>
          <a:xfrm>
            <a:off x="408043" y="143677"/>
            <a:ext cx="1853075" cy="3398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Audit Committee</a:t>
            </a:r>
          </a:p>
        </p:txBody>
      </p:sp>
      <p:sp>
        <p:nvSpPr>
          <p:cNvPr id="45" name="Rettangolo 44">
            <a:extLst>
              <a:ext uri="{FF2B5EF4-FFF2-40B4-BE49-F238E27FC236}">
                <a16:creationId xmlns="" xmlns:a16="http://schemas.microsoft.com/office/drawing/2014/main" id="{DCEF0B4C-B159-4923-B03B-1F979E539632}"/>
              </a:ext>
            </a:extLst>
          </p:cNvPr>
          <p:cNvSpPr/>
          <p:nvPr/>
        </p:nvSpPr>
        <p:spPr>
          <a:xfrm>
            <a:off x="408042" y="563165"/>
            <a:ext cx="1853075" cy="3398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Fin. &amp; Adm. Comm.</a:t>
            </a:r>
          </a:p>
        </p:txBody>
      </p:sp>
      <p:cxnSp>
        <p:nvCxnSpPr>
          <p:cNvPr id="32" name="Connettore a gomito 31">
            <a:extLst>
              <a:ext uri="{FF2B5EF4-FFF2-40B4-BE49-F238E27FC236}">
                <a16:creationId xmlns="" xmlns:a16="http://schemas.microsoft.com/office/drawing/2014/main" id="{2E0C3848-95D1-4458-A066-72C7BCAD6CB1}"/>
              </a:ext>
            </a:extLst>
          </p:cNvPr>
          <p:cNvCxnSpPr>
            <a:stCxn id="40" idx="3"/>
            <a:endCxn id="7" idx="1"/>
          </p:cNvCxnSpPr>
          <p:nvPr/>
        </p:nvCxnSpPr>
        <p:spPr>
          <a:xfrm>
            <a:off x="2261118" y="313591"/>
            <a:ext cx="555828" cy="169914"/>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4" name="Connettore a gomito 33">
            <a:extLst>
              <a:ext uri="{FF2B5EF4-FFF2-40B4-BE49-F238E27FC236}">
                <a16:creationId xmlns="" xmlns:a16="http://schemas.microsoft.com/office/drawing/2014/main" id="{460CA061-4AF5-43F3-853A-C8C900B9D967}"/>
              </a:ext>
            </a:extLst>
          </p:cNvPr>
          <p:cNvCxnSpPr>
            <a:stCxn id="45" idx="3"/>
            <a:endCxn id="7" idx="1"/>
          </p:cNvCxnSpPr>
          <p:nvPr/>
        </p:nvCxnSpPr>
        <p:spPr>
          <a:xfrm flipV="1">
            <a:off x="2261117" y="483505"/>
            <a:ext cx="555829" cy="249574"/>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37" name="Connettore a gomito 36">
            <a:extLst>
              <a:ext uri="{FF2B5EF4-FFF2-40B4-BE49-F238E27FC236}">
                <a16:creationId xmlns="" xmlns:a16="http://schemas.microsoft.com/office/drawing/2014/main" id="{455EDF24-24F2-4572-88C3-705D3B9F2D25}"/>
              </a:ext>
            </a:extLst>
          </p:cNvPr>
          <p:cNvCxnSpPr>
            <a:stCxn id="13" idx="3"/>
          </p:cNvCxnSpPr>
          <p:nvPr/>
        </p:nvCxnSpPr>
        <p:spPr>
          <a:xfrm>
            <a:off x="7619998" y="1649407"/>
            <a:ext cx="339209" cy="4232164"/>
          </a:xfrm>
          <a:prstGeom prst="bentConnector3">
            <a:avLst>
              <a:gd name="adj1" fmla="val 167392"/>
            </a:avLst>
          </a:prstGeom>
          <a:ln>
            <a:prstDash val="sysDash"/>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55" name="Rettangolo 54">
            <a:extLst>
              <a:ext uri="{FF2B5EF4-FFF2-40B4-BE49-F238E27FC236}">
                <a16:creationId xmlns="" xmlns:a16="http://schemas.microsoft.com/office/drawing/2014/main" id="{8B73E35C-74ED-4A49-8182-734A2075AE1E}"/>
              </a:ext>
            </a:extLst>
          </p:cNvPr>
          <p:cNvSpPr/>
          <p:nvPr/>
        </p:nvSpPr>
        <p:spPr>
          <a:xfrm>
            <a:off x="5871710" y="318504"/>
            <a:ext cx="1853075" cy="3398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1"/>
                </a:solidFill>
              </a:rPr>
              <a:t>Other EC bodies</a:t>
            </a:r>
          </a:p>
        </p:txBody>
      </p:sp>
      <p:cxnSp>
        <p:nvCxnSpPr>
          <p:cNvPr id="43" name="Connettore diritto 42">
            <a:extLst>
              <a:ext uri="{FF2B5EF4-FFF2-40B4-BE49-F238E27FC236}">
                <a16:creationId xmlns="" xmlns:a16="http://schemas.microsoft.com/office/drawing/2014/main" id="{9BB3EE54-63A5-4E36-840E-69306036746E}"/>
              </a:ext>
            </a:extLst>
          </p:cNvPr>
          <p:cNvCxnSpPr>
            <a:stCxn id="7" idx="3"/>
          </p:cNvCxnSpPr>
          <p:nvPr/>
        </p:nvCxnSpPr>
        <p:spPr>
          <a:xfrm>
            <a:off x="5294675" y="483505"/>
            <a:ext cx="589931" cy="0"/>
          </a:xfrm>
          <a:prstGeom prst="line">
            <a:avLst/>
          </a:prstGeom>
        </p:spPr>
        <p:style>
          <a:lnRef idx="2">
            <a:schemeClr val="accent1"/>
          </a:lnRef>
          <a:fillRef idx="0">
            <a:schemeClr val="accent1"/>
          </a:fillRef>
          <a:effectRef idx="1">
            <a:schemeClr val="accent1"/>
          </a:effectRef>
          <a:fontRef idx="minor">
            <a:schemeClr val="tx1"/>
          </a:fontRef>
        </p:style>
      </p:cxnSp>
      <p:sp>
        <p:nvSpPr>
          <p:cNvPr id="56" name="CasellaDiTesto 55">
            <a:extLst>
              <a:ext uri="{FF2B5EF4-FFF2-40B4-BE49-F238E27FC236}">
                <a16:creationId xmlns="" xmlns:a16="http://schemas.microsoft.com/office/drawing/2014/main" id="{1D6D4D23-88E1-4FBB-9843-EA32DDFC7E5B}"/>
              </a:ext>
            </a:extLst>
          </p:cNvPr>
          <p:cNvSpPr txBox="1"/>
          <p:nvPr/>
        </p:nvSpPr>
        <p:spPr>
          <a:xfrm>
            <a:off x="4514851" y="5356892"/>
            <a:ext cx="2548088" cy="923330"/>
          </a:xfrm>
          <a:prstGeom prst="rect">
            <a:avLst/>
          </a:prstGeom>
          <a:noFill/>
        </p:spPr>
        <p:txBody>
          <a:bodyPr wrap="square" rtlCol="0">
            <a:spAutoFit/>
          </a:bodyPr>
          <a:lstStyle/>
          <a:p>
            <a:r>
              <a:rPr lang="en-US" dirty="0"/>
              <a:t>Coordination of WMO research </a:t>
            </a:r>
            <a:r>
              <a:rPr lang="en-US" dirty="0" err="1"/>
              <a:t>programmes</a:t>
            </a:r>
            <a:r>
              <a:rPr lang="en-US" dirty="0"/>
              <a:t> and partnerships</a:t>
            </a:r>
          </a:p>
        </p:txBody>
      </p:sp>
      <p:sp>
        <p:nvSpPr>
          <p:cNvPr id="58" name="Rettangolo 57">
            <a:extLst>
              <a:ext uri="{FF2B5EF4-FFF2-40B4-BE49-F238E27FC236}">
                <a16:creationId xmlns="" xmlns:a16="http://schemas.microsoft.com/office/drawing/2014/main" id="{A9CD9154-CC70-4AF0-8213-31DCD5BDDC63}"/>
              </a:ext>
            </a:extLst>
          </p:cNvPr>
          <p:cNvSpPr/>
          <p:nvPr/>
        </p:nvSpPr>
        <p:spPr>
          <a:xfrm>
            <a:off x="594846" y="5303380"/>
            <a:ext cx="1313835" cy="883724"/>
          </a:xfrm>
          <a:prstGeom prst="rect">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Presidents of Technical Commissions</a:t>
            </a:r>
          </a:p>
        </p:txBody>
      </p:sp>
      <p:sp>
        <p:nvSpPr>
          <p:cNvPr id="59" name="Rettangolo 58">
            <a:extLst>
              <a:ext uri="{FF2B5EF4-FFF2-40B4-BE49-F238E27FC236}">
                <a16:creationId xmlns="" xmlns:a16="http://schemas.microsoft.com/office/drawing/2014/main" id="{6338DBBB-E33B-42A0-AB6E-37A48A128B7C}"/>
              </a:ext>
            </a:extLst>
          </p:cNvPr>
          <p:cNvSpPr/>
          <p:nvPr/>
        </p:nvSpPr>
        <p:spPr>
          <a:xfrm>
            <a:off x="2247891" y="5313208"/>
            <a:ext cx="1313835" cy="883724"/>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Presidents of Regional Associations</a:t>
            </a:r>
          </a:p>
        </p:txBody>
      </p:sp>
      <p:cxnSp>
        <p:nvCxnSpPr>
          <p:cNvPr id="63" name="Connettore a gomito 62">
            <a:extLst>
              <a:ext uri="{FF2B5EF4-FFF2-40B4-BE49-F238E27FC236}">
                <a16:creationId xmlns="" xmlns:a16="http://schemas.microsoft.com/office/drawing/2014/main" id="{D5F43E99-5F0C-4B85-AA36-E9A16513F42C}"/>
              </a:ext>
            </a:extLst>
          </p:cNvPr>
          <p:cNvCxnSpPr>
            <a:cxnSpLocks/>
            <a:stCxn id="59" idx="0"/>
          </p:cNvCxnSpPr>
          <p:nvPr/>
        </p:nvCxnSpPr>
        <p:spPr>
          <a:xfrm rot="5400000" flipH="1" flipV="1">
            <a:off x="3302871" y="4752002"/>
            <a:ext cx="163144" cy="959268"/>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69" name="Connettore diritto 68">
            <a:extLst>
              <a:ext uri="{FF2B5EF4-FFF2-40B4-BE49-F238E27FC236}">
                <a16:creationId xmlns="" xmlns:a16="http://schemas.microsoft.com/office/drawing/2014/main" id="{35D92E5B-37E3-40C8-A6FC-FA562BFBCDFE}"/>
              </a:ext>
            </a:extLst>
          </p:cNvPr>
          <p:cNvCxnSpPr/>
          <p:nvPr/>
        </p:nvCxnSpPr>
        <p:spPr>
          <a:xfrm flipV="1">
            <a:off x="1076632" y="5145145"/>
            <a:ext cx="0" cy="158235"/>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Connettore diritto 70">
            <a:extLst>
              <a:ext uri="{FF2B5EF4-FFF2-40B4-BE49-F238E27FC236}">
                <a16:creationId xmlns="" xmlns:a16="http://schemas.microsoft.com/office/drawing/2014/main" id="{51720BD9-7CE8-4DF3-A36C-A49238B3E224}"/>
              </a:ext>
            </a:extLst>
          </p:cNvPr>
          <p:cNvCxnSpPr>
            <a:cxnSpLocks/>
          </p:cNvCxnSpPr>
          <p:nvPr/>
        </p:nvCxnSpPr>
        <p:spPr>
          <a:xfrm flipV="1">
            <a:off x="1076632" y="4042067"/>
            <a:ext cx="0" cy="1261314"/>
          </a:xfrm>
          <a:prstGeom prst="line">
            <a:avLst/>
          </a:prstGeom>
        </p:spPr>
        <p:style>
          <a:lnRef idx="2">
            <a:schemeClr val="accent1"/>
          </a:lnRef>
          <a:fillRef idx="0">
            <a:schemeClr val="accent1"/>
          </a:fillRef>
          <a:effectRef idx="1">
            <a:schemeClr val="accent1"/>
          </a:effectRef>
          <a:fontRef idx="minor">
            <a:schemeClr val="tx1"/>
          </a:fontRef>
        </p:style>
      </p:cxnSp>
      <p:cxnSp>
        <p:nvCxnSpPr>
          <p:cNvPr id="75" name="Connettore a gomito 74">
            <a:extLst>
              <a:ext uri="{FF2B5EF4-FFF2-40B4-BE49-F238E27FC236}">
                <a16:creationId xmlns="" xmlns:a16="http://schemas.microsoft.com/office/drawing/2014/main" id="{74539BB7-1F6D-41EB-B043-F24AEF50AD39}"/>
              </a:ext>
            </a:extLst>
          </p:cNvPr>
          <p:cNvCxnSpPr>
            <a:cxnSpLocks/>
            <a:stCxn id="59" idx="0"/>
            <a:endCxn id="35" idx="2"/>
          </p:cNvCxnSpPr>
          <p:nvPr/>
        </p:nvCxnSpPr>
        <p:spPr>
          <a:xfrm rot="16200000" flipV="1">
            <a:off x="1583752" y="3992150"/>
            <a:ext cx="1271140" cy="1370975"/>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8239125" y="2543175"/>
            <a:ext cx="461665" cy="2600325"/>
          </a:xfrm>
          <a:prstGeom prst="rect">
            <a:avLst/>
          </a:prstGeom>
          <a:noFill/>
        </p:spPr>
        <p:txBody>
          <a:bodyPr vert="eaVert" wrap="square" rtlCol="0">
            <a:spAutoFit/>
          </a:bodyPr>
          <a:lstStyle/>
          <a:p>
            <a:r>
              <a:rPr lang="en-US" dirty="0"/>
              <a:t>Guidance, not parent body</a:t>
            </a:r>
          </a:p>
        </p:txBody>
      </p:sp>
      <p:grpSp>
        <p:nvGrpSpPr>
          <p:cNvPr id="9" name="Group 8"/>
          <p:cNvGrpSpPr/>
          <p:nvPr/>
        </p:nvGrpSpPr>
        <p:grpSpPr>
          <a:xfrm>
            <a:off x="6343650" y="5316019"/>
            <a:ext cx="2007947" cy="934323"/>
            <a:chOff x="7458141" y="2835977"/>
            <a:chExt cx="1579324" cy="934323"/>
          </a:xfrm>
        </p:grpSpPr>
        <p:sp>
          <p:nvSpPr>
            <p:cNvPr id="39" name="Isosceles Triangle 38"/>
            <p:cNvSpPr/>
            <p:nvPr/>
          </p:nvSpPr>
          <p:spPr>
            <a:xfrm>
              <a:off x="7458141" y="2835977"/>
              <a:ext cx="1579324" cy="934323"/>
            </a:xfrm>
            <a:prstGeom prst="triangle">
              <a:avLst/>
            </a:prstGeom>
            <a:solidFill>
              <a:schemeClr val="accent5">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solidFill>
                  <a:schemeClr val="tx1"/>
                </a:solidFill>
              </a:endParaRPr>
            </a:p>
          </p:txBody>
        </p:sp>
        <p:sp>
          <p:nvSpPr>
            <p:cNvPr id="41" name="TextBox 40"/>
            <p:cNvSpPr txBox="1"/>
            <p:nvPr/>
          </p:nvSpPr>
          <p:spPr>
            <a:xfrm>
              <a:off x="7738366" y="3143734"/>
              <a:ext cx="1040672" cy="584775"/>
            </a:xfrm>
            <a:prstGeom prst="rect">
              <a:avLst/>
            </a:prstGeom>
            <a:noFill/>
          </p:spPr>
          <p:txBody>
            <a:bodyPr wrap="square" rtlCol="0">
              <a:spAutoFit/>
            </a:bodyPr>
            <a:lstStyle/>
            <a:p>
              <a:pPr algn="ctr"/>
              <a:r>
                <a:rPr lang="en-US" sz="1600" b="1" dirty="0"/>
                <a:t>Research </a:t>
              </a:r>
              <a:br>
                <a:rPr lang="en-US" sz="1600" b="1" dirty="0"/>
              </a:br>
              <a:r>
                <a:rPr lang="en-US" sz="1600" b="1" dirty="0"/>
                <a:t>Board</a:t>
              </a:r>
            </a:p>
          </p:txBody>
        </p:sp>
      </p:grpSp>
      <p:cxnSp>
        <p:nvCxnSpPr>
          <p:cNvPr id="21" name="Straight Connector 20"/>
          <p:cNvCxnSpPr/>
          <p:nvPr/>
        </p:nvCxnSpPr>
        <p:spPr>
          <a:xfrm flipV="1">
            <a:off x="3864077" y="4319067"/>
            <a:ext cx="0" cy="830997"/>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694919"/>
      </p:ext>
    </p:extLst>
  </p:cSld>
  <p:clrMapOvr>
    <a:masterClrMapping/>
  </p:clrMapOvr>
  <p:timing>
    <p:tnLst>
      <p:par>
        <p:cTn id="1" dur="indefinite" restart="never" nodeType="tmRoot"/>
      </p:par>
    </p:tnLst>
  </p:timing>
</p:sld>
</file>

<file path=ppt/theme/theme1.xml><?xml version="1.0" encoding="utf-8"?>
<a:theme xmlns:a="http://schemas.openxmlformats.org/drawingml/2006/main" name="WMO_BLU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WMO_BLUE_Powerpoint_en_fr</Template>
  <TotalTime>3923</TotalTime>
  <Words>3776</Words>
  <Application>Microsoft Office PowerPoint</Application>
  <PresentationFormat>On-screen Show (4:3)</PresentationFormat>
  <Paragraphs>496</Paragraphs>
  <Slides>42</Slides>
  <Notes>8</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WMO_BLUE_Powerpoint_en_fr</vt:lpstr>
      <vt:lpstr>PowerPoint Presentation</vt:lpstr>
      <vt:lpstr>World Meteorological Organization UN Specialized Agency</vt:lpstr>
      <vt:lpstr>WMO Membership and Regional Associations</vt:lpstr>
      <vt:lpstr>WMO Priorities 2016-2019</vt:lpstr>
      <vt:lpstr>PowerPoint Presentation</vt:lpstr>
      <vt:lpstr>Goal 2 - Enhance Earth system observations and predictions: Strengthening the technical foundation for the future</vt:lpstr>
      <vt:lpstr>WMO Reform: Driving WMO in the 21st Century</vt:lpstr>
      <vt:lpstr>Current structure</vt:lpstr>
      <vt:lpstr>PowerPoint Presentation</vt:lpstr>
      <vt:lpstr>PowerPoint Presentation</vt:lpstr>
      <vt:lpstr>Better engagement of RAs &amp; Regional experts</vt:lpstr>
      <vt:lpstr>Value Chain &amp; WMO Basic Infrastructure</vt:lpstr>
      <vt:lpstr>WIGOS</vt:lpstr>
      <vt:lpstr>PowerPoint Presentation</vt:lpstr>
      <vt:lpstr>PowerPoint Presentation</vt:lpstr>
      <vt:lpstr>WIGOS Data Quality Monitoring System (WDQMS)</vt:lpstr>
      <vt:lpstr>WMO Application Areas</vt:lpstr>
      <vt:lpstr>PowerPoint Presentation</vt:lpstr>
      <vt:lpstr>Oceans &amp; RRR</vt:lpstr>
      <vt:lpstr>Draft WIGOS Vision 2040 (for 18th Congress adoption in 2019)</vt:lpstr>
      <vt:lpstr>Observing Network Design Principles</vt:lpstr>
      <vt:lpstr>WMO Information System - WIS 2.0 : Implementation approach</vt:lpstr>
      <vt:lpstr>PowerPoint Presentation</vt:lpstr>
      <vt:lpstr>GDPFS activities</vt:lpstr>
      <vt:lpstr>GDPFS Centres</vt:lpstr>
      <vt:lpstr>PowerPoint Presentation</vt:lpstr>
      <vt:lpstr>PowerPoint Presentation</vt:lpstr>
      <vt:lpstr>ECMWF atmosphere-ocean coupling, since 5 June 2018</vt:lpstr>
      <vt:lpstr>HRES coupling with the ocean improves the weather forecast scores.  Plots show RMSE reduction (blue)  in  Day+5 weather forecast by coupling to the ocean in the tropics  Large benefit across the tropics.   Tropical cyclone intensity forecasts also show significant improvement. </vt:lpstr>
      <vt:lpstr>Standard deviation of the surface wind speed difference between Sentinel-3A and ECMWF model (13 Dec. 2016 – 12 Dec. 2017)</vt:lpstr>
      <vt:lpstr>PowerPoint Presentation</vt:lpstr>
      <vt:lpstr>JCOMM (SFSPA) drivers with regard to Marine Services</vt:lpstr>
      <vt:lpstr>PowerPoint Presentation</vt:lpstr>
      <vt:lpstr>JCOMM (SFSPA) Vision for Services and Forecast Systems</vt:lpstr>
      <vt:lpstr>WMO Contribution to GOOS</vt:lpstr>
      <vt:lpstr>PowerPoint Presentation</vt:lpstr>
      <vt:lpstr>PowerPoint Presentation</vt:lpstr>
      <vt:lpstr>PowerPoint Presentation</vt:lpstr>
      <vt:lpstr>Updating GOOS Strategy 2030</vt:lpstr>
      <vt:lpstr>Other issues 1/2</vt:lpstr>
      <vt:lpstr>Other issues 2/2</vt:lpstr>
      <vt:lpstr>PowerPoint Presentation</vt:lpstr>
    </vt:vector>
  </TitlesOfParts>
  <Company>World Meteorological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Etienne Charpentier</dc:creator>
  <cp:lastModifiedBy>Etienne Charpentier</cp:lastModifiedBy>
  <cp:revision>68</cp:revision>
  <cp:lastPrinted>2018-06-11T14:51:45Z</cp:lastPrinted>
  <dcterms:created xsi:type="dcterms:W3CDTF">2018-05-02T07:34:53Z</dcterms:created>
  <dcterms:modified xsi:type="dcterms:W3CDTF">2018-06-11T14:58:07Z</dcterms:modified>
</cp:coreProperties>
</file>