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27"/>
  </p:notesMasterIdLst>
  <p:handoutMasterIdLst>
    <p:handoutMasterId r:id="rId28"/>
  </p:handoutMasterIdLst>
  <p:sldIdLst>
    <p:sldId id="256" r:id="rId2"/>
    <p:sldId id="296" r:id="rId3"/>
    <p:sldId id="291" r:id="rId4"/>
    <p:sldId id="292" r:id="rId5"/>
    <p:sldId id="294" r:id="rId6"/>
    <p:sldId id="306" r:id="rId7"/>
    <p:sldId id="283" r:id="rId8"/>
    <p:sldId id="295" r:id="rId9"/>
    <p:sldId id="297" r:id="rId10"/>
    <p:sldId id="298" r:id="rId11"/>
    <p:sldId id="284" r:id="rId12"/>
    <p:sldId id="299" r:id="rId13"/>
    <p:sldId id="300" r:id="rId14"/>
    <p:sldId id="301" r:id="rId15"/>
    <p:sldId id="285" r:id="rId16"/>
    <p:sldId id="286" r:id="rId17"/>
    <p:sldId id="287" r:id="rId18"/>
    <p:sldId id="288" r:id="rId19"/>
    <p:sldId id="289" r:id="rId20"/>
    <p:sldId id="302" r:id="rId21"/>
    <p:sldId id="303" r:id="rId22"/>
    <p:sldId id="304" r:id="rId23"/>
    <p:sldId id="305" r:id="rId24"/>
    <p:sldId id="290" r:id="rId25"/>
    <p:sldId id="282"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s-E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29DC339-F373-45A0-AE1B-BEA02F150F1F}" type="datetimeFigureOut">
              <a:rPr lang="en-US" altLang="ru-RU"/>
              <a:pPr/>
              <a:t>10/30/2018</a:t>
            </a:fld>
            <a:endParaRPr lang="en-US" altLang="ru-RU"/>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s-E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2055458-863B-409C-9600-24ABE5FE5064}" type="slidenum">
              <a:rPr lang="en-US" altLang="ru-RU"/>
              <a:pPr/>
              <a:t>‹#›</a:t>
            </a:fld>
            <a:endParaRPr lang="en-US" altLang="ru-RU"/>
          </a:p>
        </p:txBody>
      </p:sp>
    </p:spTree>
    <p:extLst>
      <p:ext uri="{BB962C8B-B14F-4D97-AF65-F5344CB8AC3E}">
        <p14:creationId xmlns:p14="http://schemas.microsoft.com/office/powerpoint/2010/main" val="293849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s-E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FE2FCDE-678F-4CEC-8374-B25522349A9D}" type="datetimeFigureOut">
              <a:rPr lang="en-US" altLang="ru-RU"/>
              <a:pPr/>
              <a:t>10/30/2018</a:t>
            </a:fld>
            <a:endParaRPr lang="en-US" alt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60BCF1-14DA-49D2-B449-9AE463DA3730}" type="slidenum">
              <a:rPr lang="en-US" altLang="ru-RU"/>
              <a:pPr/>
              <a:t>‹#›</a:t>
            </a:fld>
            <a:endParaRPr lang="en-US" altLang="ru-RU"/>
          </a:p>
        </p:txBody>
      </p:sp>
    </p:spTree>
    <p:extLst>
      <p:ext uri="{BB962C8B-B14F-4D97-AF65-F5344CB8AC3E}">
        <p14:creationId xmlns:p14="http://schemas.microsoft.com/office/powerpoint/2010/main" val="393665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760BCF1-14DA-49D2-B449-9AE463DA3730}" type="slidenum">
              <a:rPr lang="en-US" altLang="ru-RU" smtClean="0"/>
              <a:pPr/>
              <a:t>2</a:t>
            </a:fld>
            <a:endParaRPr lang="en-US" altLang="ru-RU"/>
          </a:p>
        </p:txBody>
      </p:sp>
    </p:spTree>
    <p:extLst>
      <p:ext uri="{BB962C8B-B14F-4D97-AF65-F5344CB8AC3E}">
        <p14:creationId xmlns:p14="http://schemas.microsoft.com/office/powerpoint/2010/main" val="180847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9" name="Google Shape;16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80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9" name="Google Shape;16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75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9" name="Google Shape;16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928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6" descr="wmo-logoAcrony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201613"/>
            <a:ext cx="13192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86782"/>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42557"/>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791551FE-CD7D-4819-89A1-9A19AF1748A0}" type="datetime1">
              <a:rPr lang="en-US" altLang="ru-RU" smtClean="0"/>
              <a:t>10/30/2018</a:t>
            </a:fld>
            <a:endParaRPr lang="en-US" altLang="ru-RU"/>
          </a:p>
        </p:txBody>
      </p:sp>
      <p:sp>
        <p:nvSpPr>
          <p:cNvPr id="6" name="Footer Placeholder 4"/>
          <p:cNvSpPr>
            <a:spLocks noGrp="1"/>
          </p:cNvSpPr>
          <p:nvPr>
            <p:ph type="ftr" sz="quarter" idx="11"/>
          </p:nvPr>
        </p:nvSpPr>
        <p:spPr>
          <a:xfrm>
            <a:off x="1927225" y="6410325"/>
            <a:ext cx="5341938" cy="365125"/>
          </a:xfrm>
        </p:spPr>
        <p:txBody>
          <a:bodyPr/>
          <a:lstStyle>
            <a:lvl1pPr>
              <a:defRPr dirty="0" smtClean="0"/>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2F4BDDB5-B82D-4024-BD6D-968447E368E5}" type="slidenum">
              <a:rPr lang="en-US" altLang="ru-RU"/>
              <a:pPr/>
              <a:t>‹#›</a:t>
            </a:fld>
            <a:endParaRPr lang="en-US" altLang="ru-RU"/>
          </a:p>
        </p:txBody>
      </p:sp>
    </p:spTree>
    <p:extLst>
      <p:ext uri="{BB962C8B-B14F-4D97-AF65-F5344CB8AC3E}">
        <p14:creationId xmlns:p14="http://schemas.microsoft.com/office/powerpoint/2010/main" val="8196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677C7B8-7742-4EC5-BA98-BA33B472B344}" type="datetime1">
              <a:rPr lang="en-US" altLang="ru-RU" smtClean="0"/>
              <a:t>10/30/2018</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15DFAFA5-5B58-4960-A1F6-BE353A045644}" type="slidenum">
              <a:rPr lang="en-US" altLang="ru-RU"/>
              <a:pPr/>
              <a:t>‹#›</a:t>
            </a:fld>
            <a:endParaRPr lang="en-US" altLang="ru-RU"/>
          </a:p>
        </p:txBody>
      </p:sp>
    </p:spTree>
    <p:extLst>
      <p:ext uri="{BB962C8B-B14F-4D97-AF65-F5344CB8AC3E}">
        <p14:creationId xmlns:p14="http://schemas.microsoft.com/office/powerpoint/2010/main" val="211042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5E6D91A-BA4E-442D-94E0-D759DD3BA74E}" type="datetime1">
              <a:rPr lang="en-US" altLang="ru-RU" smtClean="0"/>
              <a:t>10/30/2018</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61CFCF76-362A-459E-9985-7E971FFE7D7A}" type="slidenum">
              <a:rPr lang="en-US" altLang="ru-RU"/>
              <a:pPr/>
              <a:t>‹#›</a:t>
            </a:fld>
            <a:endParaRPr lang="en-US" altLang="ru-RU"/>
          </a:p>
        </p:txBody>
      </p:sp>
    </p:spTree>
    <p:extLst>
      <p:ext uri="{BB962C8B-B14F-4D97-AF65-F5344CB8AC3E}">
        <p14:creationId xmlns:p14="http://schemas.microsoft.com/office/powerpoint/2010/main" val="312396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C2908F5-F5DD-451F-B94D-3E38B6D74029}" type="datetime1">
              <a:rPr lang="en-US" altLang="ru-RU" smtClean="0"/>
              <a:t>10/30/2018</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7B8374A8-47AC-432D-A968-73201800F704}" type="slidenum">
              <a:rPr lang="en-US" altLang="ru-RU"/>
              <a:pPr/>
              <a:t>‹#›</a:t>
            </a:fld>
            <a:endParaRPr lang="en-US" altLang="ru-RU"/>
          </a:p>
        </p:txBody>
      </p:sp>
    </p:spTree>
    <p:extLst>
      <p:ext uri="{BB962C8B-B14F-4D97-AF65-F5344CB8AC3E}">
        <p14:creationId xmlns:p14="http://schemas.microsoft.com/office/powerpoint/2010/main" val="390700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B6C938-DDBC-466C-B78D-7071E8CC3991}" type="datetime1">
              <a:rPr lang="en-US" altLang="ru-RU" smtClean="0"/>
              <a:t>10/30/2018</a:t>
            </a:fld>
            <a:endParaRPr lang="en-US" altLang="ru-RU"/>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5FE857BC-F89C-426B-B392-37770A19A82F}" type="slidenum">
              <a:rPr lang="en-US" altLang="ru-RU"/>
              <a:pPr/>
              <a:t>‹#›</a:t>
            </a:fld>
            <a:endParaRPr lang="en-US" altLang="ru-RU"/>
          </a:p>
        </p:txBody>
      </p:sp>
    </p:spTree>
    <p:extLst>
      <p:ext uri="{BB962C8B-B14F-4D97-AF65-F5344CB8AC3E}">
        <p14:creationId xmlns:p14="http://schemas.microsoft.com/office/powerpoint/2010/main" val="285496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086B3547-824A-4A62-9878-1B2A1987DBC9}" type="datetime1">
              <a:rPr lang="en-US" altLang="ru-RU" smtClean="0"/>
              <a:t>10/30/2018</a:t>
            </a:fld>
            <a:endParaRPr lang="en-US" altLang="ru-RU"/>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fld id="{DD2AF4BF-E246-490F-85CC-E584A3298507}" type="slidenum">
              <a:rPr lang="en-US" altLang="ru-RU"/>
              <a:pPr/>
              <a:t>‹#›</a:t>
            </a:fld>
            <a:endParaRPr lang="en-US" altLang="ru-RU"/>
          </a:p>
        </p:txBody>
      </p:sp>
    </p:spTree>
    <p:extLst>
      <p:ext uri="{BB962C8B-B14F-4D97-AF65-F5344CB8AC3E}">
        <p14:creationId xmlns:p14="http://schemas.microsoft.com/office/powerpoint/2010/main" val="326473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F27BADC7-8B3A-4173-AD67-CEFD0B71EDC1}" type="datetime1">
              <a:rPr lang="en-US" altLang="ru-RU" smtClean="0"/>
              <a:t>10/30/2018</a:t>
            </a:fld>
            <a:endParaRPr lang="en-US" altLang="ru-RU"/>
          </a:p>
        </p:txBody>
      </p:sp>
      <p:sp>
        <p:nvSpPr>
          <p:cNvPr id="9" name="Footer Placeholder 4"/>
          <p:cNvSpPr>
            <a:spLocks noGrp="1"/>
          </p:cNvSpPr>
          <p:nvPr>
            <p:ph type="ftr" sz="quarter" idx="11"/>
          </p:nvPr>
        </p:nvSpPr>
        <p:spPr/>
        <p:txBody>
          <a:bodyPr/>
          <a:lstStyle>
            <a:lvl1pPr>
              <a:defRPr/>
            </a:lvl1pPr>
          </a:lstStyle>
          <a:p>
            <a:pPr>
              <a:defRPr/>
            </a:pPr>
            <a:endParaRPr lang="es-ES"/>
          </a:p>
        </p:txBody>
      </p:sp>
      <p:sp>
        <p:nvSpPr>
          <p:cNvPr id="10" name="Slide Number Placeholder 5"/>
          <p:cNvSpPr>
            <a:spLocks noGrp="1"/>
          </p:cNvSpPr>
          <p:nvPr>
            <p:ph type="sldNum" sz="quarter" idx="12"/>
          </p:nvPr>
        </p:nvSpPr>
        <p:spPr/>
        <p:txBody>
          <a:bodyPr/>
          <a:lstStyle>
            <a:lvl1pPr>
              <a:defRPr/>
            </a:lvl1pPr>
          </a:lstStyle>
          <a:p>
            <a:fld id="{4D998E1E-BE0A-4AF7-8F0D-A8E2EA3B2559}" type="slidenum">
              <a:rPr lang="en-US" altLang="ru-RU"/>
              <a:pPr/>
              <a:t>‹#›</a:t>
            </a:fld>
            <a:endParaRPr lang="en-US" altLang="ru-RU"/>
          </a:p>
        </p:txBody>
      </p:sp>
    </p:spTree>
    <p:extLst>
      <p:ext uri="{BB962C8B-B14F-4D97-AF65-F5344CB8AC3E}">
        <p14:creationId xmlns:p14="http://schemas.microsoft.com/office/powerpoint/2010/main" val="62738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0FF9127B-B656-4B8F-9D97-41791A98CEC2}" type="datetime1">
              <a:rPr lang="en-US" altLang="ru-RU" smtClean="0"/>
              <a:t>10/30/2018</a:t>
            </a:fld>
            <a:endParaRPr lang="en-US" altLang="ru-RU"/>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3830F12C-5CE1-4412-AD18-FE07AE090155}" type="slidenum">
              <a:rPr lang="en-US" altLang="ru-RU"/>
              <a:pPr/>
              <a:t>‹#›</a:t>
            </a:fld>
            <a:endParaRPr lang="en-US" altLang="ru-RU"/>
          </a:p>
        </p:txBody>
      </p:sp>
    </p:spTree>
    <p:extLst>
      <p:ext uri="{BB962C8B-B14F-4D97-AF65-F5344CB8AC3E}">
        <p14:creationId xmlns:p14="http://schemas.microsoft.com/office/powerpoint/2010/main" val="132024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fld id="{23F699FF-CFBB-4829-B080-DA8CCFCA36B8}" type="datetime1">
              <a:rPr lang="en-US" altLang="ru-RU" smtClean="0"/>
              <a:t>10/30/2018</a:t>
            </a:fld>
            <a:endParaRPr lang="en-US" altLang="ru-RU"/>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93213335-E427-4061-B11B-60C617B399D6}" type="slidenum">
              <a:rPr lang="en-US" altLang="ru-RU"/>
              <a:pPr/>
              <a:t>‹#›</a:t>
            </a:fld>
            <a:endParaRPr lang="en-US" altLang="ru-RU"/>
          </a:p>
        </p:txBody>
      </p:sp>
    </p:spTree>
    <p:extLst>
      <p:ext uri="{BB962C8B-B14F-4D97-AF65-F5344CB8AC3E}">
        <p14:creationId xmlns:p14="http://schemas.microsoft.com/office/powerpoint/2010/main" val="387953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8627B38C-4178-47E3-AF5B-50F99894D570}" type="datetime1">
              <a:rPr lang="en-US" altLang="ru-RU" smtClean="0"/>
              <a:t>10/30/2018</a:t>
            </a:fld>
            <a:endParaRPr lang="en-US" altLang="ru-RU"/>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fld id="{545BA8D9-5D18-4A0E-B5B9-6CE290D1E63A}" type="slidenum">
              <a:rPr lang="en-US" altLang="ru-RU"/>
              <a:pPr/>
              <a:t>‹#›</a:t>
            </a:fld>
            <a:endParaRPr lang="en-US" altLang="ru-RU"/>
          </a:p>
        </p:txBody>
      </p:sp>
    </p:spTree>
    <p:extLst>
      <p:ext uri="{BB962C8B-B14F-4D97-AF65-F5344CB8AC3E}">
        <p14:creationId xmlns:p14="http://schemas.microsoft.com/office/powerpoint/2010/main" val="391379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Imagen 6" descr="wmo-logoAcrony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21425"/>
            <a:ext cx="676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02AAD9AE-72F3-4C5E-9522-E8425378D5D6}" type="datetime1">
              <a:rPr lang="en-US" altLang="ru-RU" smtClean="0"/>
              <a:t>10/30/2018</a:t>
            </a:fld>
            <a:endParaRPr lang="en-US" altLang="ru-RU"/>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fld id="{56FFE460-68A4-4370-AEFE-5B6A29E052A2}" type="slidenum">
              <a:rPr lang="en-US" altLang="ru-RU"/>
              <a:pPr/>
              <a:t>‹#›</a:t>
            </a:fld>
            <a:endParaRPr lang="en-US" altLang="ru-RU"/>
          </a:p>
        </p:txBody>
      </p:sp>
    </p:spTree>
    <p:extLst>
      <p:ext uri="{BB962C8B-B14F-4D97-AF65-F5344CB8AC3E}">
        <p14:creationId xmlns:p14="http://schemas.microsoft.com/office/powerpoint/2010/main" val="333536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09D7C8A6-0005-414C-98E4-C3A911B86CFA}" type="datetime1">
              <a:rPr lang="en-US" altLang="ru-RU" smtClean="0"/>
              <a:t>10/30/2018</a:t>
            </a:fld>
            <a:endParaRPr lang="en-US" alt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C1C3258-E103-4AF8-8ADA-179E6C30EF28}"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457200" rtl="0" eaLnBrk="0" fontAlgn="base" hangingPunct="0">
        <a:spcBef>
          <a:spcPct val="0"/>
        </a:spcBef>
        <a:spcAft>
          <a:spcPct val="0"/>
        </a:spcAft>
        <a:defRPr sz="3600" kern="1200">
          <a:solidFill>
            <a:schemeClr val="tx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2pPr>
      <a:lvl3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3pPr>
      <a:lvl4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4pPr>
      <a:lvl5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5pPr>
      <a:lvl6pPr marL="457200" algn="l" defTabSz="457200" rtl="0" fontAlgn="base">
        <a:spcBef>
          <a:spcPct val="0"/>
        </a:spcBef>
        <a:spcAft>
          <a:spcPct val="0"/>
        </a:spcAft>
        <a:defRPr sz="3600">
          <a:solidFill>
            <a:schemeClr val="tx1"/>
          </a:solidFill>
          <a:latin typeface="Arial" pitchFamily="-65" charset="0"/>
          <a:ea typeface="ＭＳ Ｐゴシック" pitchFamily="-65" charset="-128"/>
        </a:defRPr>
      </a:lvl6pPr>
      <a:lvl7pPr marL="914400" algn="l" defTabSz="457200" rtl="0" fontAlgn="base">
        <a:spcBef>
          <a:spcPct val="0"/>
        </a:spcBef>
        <a:spcAft>
          <a:spcPct val="0"/>
        </a:spcAft>
        <a:defRPr sz="3600">
          <a:solidFill>
            <a:schemeClr val="tx1"/>
          </a:solidFill>
          <a:latin typeface="Arial" pitchFamily="-65" charset="0"/>
          <a:ea typeface="ＭＳ Ｐゴシック" pitchFamily="-65" charset="-128"/>
        </a:defRPr>
      </a:lvl7pPr>
      <a:lvl8pPr marL="1371600" algn="l" defTabSz="457200" rtl="0" fontAlgn="base">
        <a:spcBef>
          <a:spcPct val="0"/>
        </a:spcBef>
        <a:spcAft>
          <a:spcPct val="0"/>
        </a:spcAft>
        <a:defRPr sz="3600">
          <a:solidFill>
            <a:schemeClr val="tx1"/>
          </a:solidFill>
          <a:latin typeface="Arial" pitchFamily="-65" charset="0"/>
          <a:ea typeface="ＭＳ Ｐゴシック" pitchFamily="-65" charset="-128"/>
        </a:defRPr>
      </a:lvl8pPr>
      <a:lvl9pPr marL="1828800" algn="l" defTabSz="457200" rtl="0" fontAlgn="base">
        <a:spcBef>
          <a:spcPct val="0"/>
        </a:spcBef>
        <a:spcAft>
          <a:spcPct val="0"/>
        </a:spcAft>
        <a:defRPr sz="3600">
          <a:solidFill>
            <a:schemeClr val="tx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7525"/>
            <a:ext cx="7772400" cy="1470025"/>
          </a:xfrm>
        </p:spPr>
        <p:txBody>
          <a:bodyPr>
            <a:normAutofit/>
          </a:bodyPr>
          <a:lstStyle/>
          <a:p>
            <a:pPr eaLnBrk="1" hangingPunct="1"/>
            <a:r>
              <a:rPr lang="en-US" altLang="ru-RU" sz="2600" b="1" dirty="0" smtClean="0">
                <a:latin typeface="Arial" panose="020B0604020202020204" pitchFamily="34" charset="0"/>
              </a:rPr>
              <a:t>Data Management </a:t>
            </a:r>
            <a:r>
              <a:rPr lang="en-US" altLang="ru-RU" sz="2600" b="1" dirty="0" err="1" smtClean="0">
                <a:latin typeface="Arial" panose="020B0604020202020204" pitchFamily="34" charset="0"/>
              </a:rPr>
              <a:t>Programme</a:t>
            </a:r>
            <a:r>
              <a:rPr lang="en-US" altLang="ru-RU" sz="2600" b="1" dirty="0" smtClean="0">
                <a:latin typeface="Arial" panose="020B0604020202020204" pitchFamily="34" charset="0"/>
              </a:rPr>
              <a:t> Area report</a:t>
            </a:r>
            <a:r>
              <a:rPr lang="en-US" altLang="ru-RU" dirty="0" smtClean="0">
                <a:latin typeface="Arial" panose="020B0604020202020204" pitchFamily="34" charset="0"/>
              </a:rPr>
              <a:t/>
            </a:r>
            <a:br>
              <a:rPr lang="en-US" altLang="ru-RU" dirty="0" smtClean="0">
                <a:latin typeface="Arial" panose="020B0604020202020204" pitchFamily="34" charset="0"/>
              </a:rPr>
            </a:br>
            <a:endParaRPr lang="en-US" altLang="ru-RU" dirty="0" smtClean="0">
              <a:latin typeface="Arial" panose="020B0604020202020204" pitchFamily="34" charset="0"/>
            </a:endParaRPr>
          </a:p>
        </p:txBody>
      </p:sp>
      <p:sp>
        <p:nvSpPr>
          <p:cNvPr id="3" name="Subtitle 2"/>
          <p:cNvSpPr>
            <a:spLocks noGrp="1"/>
          </p:cNvSpPr>
          <p:nvPr>
            <p:ph type="subTitle" idx="1"/>
          </p:nvPr>
        </p:nvSpPr>
        <p:spPr>
          <a:xfrm>
            <a:off x="1371600" y="3543300"/>
            <a:ext cx="6400800" cy="1752600"/>
          </a:xfrm>
        </p:spPr>
        <p:txBody>
          <a:bodyPr>
            <a:normAutofit lnSpcReduction="10000"/>
          </a:bodyPr>
          <a:lstStyle/>
          <a:p>
            <a:pPr eaLnBrk="1" hangingPunct="1">
              <a:buFont typeface="Arial" charset="0"/>
              <a:buNone/>
              <a:defRPr/>
            </a:pPr>
            <a:r>
              <a:rPr lang="en-US" dirty="0" smtClean="0">
                <a:solidFill>
                  <a:srgbClr val="595959"/>
                </a:solidFill>
                <a:latin typeface="Arial" charset="0"/>
                <a:ea typeface="ＭＳ Ｐゴシック" charset="0"/>
                <a:cs typeface="Arial" charset="0"/>
              </a:rPr>
              <a:t>Sergey Belov</a:t>
            </a:r>
            <a:endParaRPr lang="en-US" dirty="0">
              <a:solidFill>
                <a:srgbClr val="595959"/>
              </a:solidFill>
              <a:latin typeface="Arial" charset="0"/>
              <a:ea typeface="ＭＳ Ｐゴシック" charset="0"/>
              <a:cs typeface="Arial" charset="0"/>
            </a:endParaRPr>
          </a:p>
          <a:p>
            <a:pPr eaLnBrk="1" hangingPunct="1">
              <a:buFont typeface="Arial" charset="0"/>
              <a:buNone/>
              <a:defRPr/>
            </a:pPr>
            <a:r>
              <a:rPr lang="en-US" sz="2000" dirty="0" smtClean="0">
                <a:solidFill>
                  <a:srgbClr val="595959"/>
                </a:solidFill>
                <a:latin typeface="Arial" charset="0"/>
                <a:ea typeface="ＭＳ Ｐゴシック" charset="0"/>
                <a:cs typeface="Arial" charset="0"/>
              </a:rPr>
              <a:t>Chair DMPA</a:t>
            </a:r>
            <a:endParaRPr lang="en-US" sz="2000" dirty="0">
              <a:solidFill>
                <a:srgbClr val="595959"/>
              </a:solidFill>
              <a:latin typeface="Arial" charset="0"/>
              <a:ea typeface="ＭＳ Ｐゴシック" charset="0"/>
              <a:cs typeface="Arial" charset="0"/>
            </a:endParaRPr>
          </a:p>
          <a:p>
            <a:pPr eaLnBrk="1" hangingPunct="1">
              <a:buFont typeface="Arial" charset="0"/>
              <a:buNone/>
              <a:defRPr/>
            </a:pPr>
            <a:endParaRPr lang="en-US" sz="1600" dirty="0">
              <a:solidFill>
                <a:srgbClr val="595959"/>
              </a:solidFill>
              <a:latin typeface="Arial" charset="0"/>
              <a:ea typeface="ＭＳ Ｐゴシック" charset="0"/>
              <a:cs typeface="Arial" charset="0"/>
            </a:endParaRPr>
          </a:p>
          <a:p>
            <a:pPr eaLnBrk="1" hangingPunct="1">
              <a:buFont typeface="Arial" charset="0"/>
              <a:buNone/>
              <a:defRPr/>
            </a:pPr>
            <a:r>
              <a:rPr lang="en-US" sz="1600" dirty="0" smtClean="0">
                <a:solidFill>
                  <a:srgbClr val="595959"/>
                </a:solidFill>
                <a:latin typeface="Arial" charset="0"/>
                <a:ea typeface="ＭＳ Ｐゴシック" charset="0"/>
                <a:cs typeface="Arial" charset="0"/>
              </a:rPr>
              <a:t>15</a:t>
            </a:r>
            <a:r>
              <a:rPr lang="en-US" sz="1600" dirty="0" smtClean="0">
                <a:solidFill>
                  <a:srgbClr val="595959"/>
                </a:solidFill>
                <a:latin typeface="Arial" charset="0"/>
                <a:ea typeface="ＭＳ Ｐゴシック" charset="0"/>
                <a:cs typeface="Arial" charset="0"/>
              </a:rPr>
              <a:t>th </a:t>
            </a:r>
            <a:r>
              <a:rPr lang="en-US" sz="1600" dirty="0">
                <a:solidFill>
                  <a:srgbClr val="595959"/>
                </a:solidFill>
                <a:latin typeface="Arial" charset="0"/>
                <a:ea typeface="ＭＳ Ｐゴシック" charset="0"/>
                <a:cs typeface="Arial" charset="0"/>
              </a:rPr>
              <a:t>Session of the JCOMM </a:t>
            </a:r>
            <a:r>
              <a:rPr lang="en-US" sz="1600" dirty="0" smtClean="0">
                <a:solidFill>
                  <a:srgbClr val="595959"/>
                </a:solidFill>
                <a:latin typeface="Arial" charset="0"/>
                <a:ea typeface="ＭＳ Ｐゴシック" charset="0"/>
                <a:cs typeface="Arial" charset="0"/>
              </a:rPr>
              <a:t>Management Committee</a:t>
            </a:r>
            <a:endParaRPr lang="en-US" sz="1600" dirty="0">
              <a:solidFill>
                <a:srgbClr val="595959"/>
              </a:solidFill>
              <a:latin typeface="Arial" charset="0"/>
              <a:ea typeface="ＭＳ Ｐゴシック" charset="0"/>
              <a:cs typeface="Arial" charset="0"/>
            </a:endParaRPr>
          </a:p>
          <a:p>
            <a:pPr eaLnBrk="1" hangingPunct="1">
              <a:buFont typeface="Arial" charset="0"/>
              <a:buNone/>
              <a:defRPr/>
            </a:pPr>
            <a:r>
              <a:rPr lang="en-US" sz="1600" dirty="0" smtClean="0">
                <a:solidFill>
                  <a:srgbClr val="595959"/>
                </a:solidFill>
                <a:latin typeface="Arial" charset="0"/>
                <a:ea typeface="ＭＳ Ｐゴシック" charset="0"/>
                <a:cs typeface="Arial" charset="0"/>
              </a:rPr>
              <a:t>31</a:t>
            </a:r>
            <a:r>
              <a:rPr lang="en-US" sz="1600" dirty="0" smtClean="0">
                <a:solidFill>
                  <a:srgbClr val="595959"/>
                </a:solidFill>
                <a:latin typeface="Arial" charset="0"/>
                <a:ea typeface="ＭＳ Ｐゴシック" charset="0"/>
                <a:cs typeface="Arial" charset="0"/>
              </a:rPr>
              <a:t> October - 3 November </a:t>
            </a:r>
            <a:r>
              <a:rPr lang="en-US" sz="1600" dirty="0" smtClean="0">
                <a:solidFill>
                  <a:srgbClr val="595959"/>
                </a:solidFill>
                <a:latin typeface="Arial" charset="0"/>
                <a:ea typeface="ＭＳ Ｐゴシック" charset="0"/>
                <a:cs typeface="Arial" charset="0"/>
              </a:rPr>
              <a:t>2018, </a:t>
            </a:r>
            <a:r>
              <a:rPr lang="en-US" sz="1600" dirty="0" smtClean="0">
                <a:solidFill>
                  <a:srgbClr val="595959"/>
                </a:solidFill>
                <a:latin typeface="Arial" charset="0"/>
                <a:ea typeface="ＭＳ Ｐゴシック" charset="0"/>
                <a:cs typeface="Arial" charset="0"/>
              </a:rPr>
              <a:t>Paris </a:t>
            </a:r>
            <a:r>
              <a:rPr lang="en-US" sz="1600" dirty="0">
                <a:solidFill>
                  <a:srgbClr val="595959"/>
                </a:solidFill>
                <a:latin typeface="Arial" charset="0"/>
                <a:ea typeface="ＭＳ Ｐゴシック" charset="0"/>
                <a:cs typeface="Arial" charset="0"/>
              </a:rPr>
              <a:t>France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Highlights since JCOMM-5 – recommendations and decisions</a:t>
            </a:r>
            <a:endParaRPr lang="ru-RU" dirty="0"/>
          </a:p>
        </p:txBody>
      </p:sp>
      <p:sp>
        <p:nvSpPr>
          <p:cNvPr id="3" name="Объект 2"/>
          <p:cNvSpPr>
            <a:spLocks noGrp="1"/>
          </p:cNvSpPr>
          <p:nvPr>
            <p:ph idx="1"/>
          </p:nvPr>
        </p:nvSpPr>
        <p:spPr>
          <a:xfrm>
            <a:off x="457200" y="1600200"/>
            <a:ext cx="8229600" cy="4937078"/>
          </a:xfrm>
        </p:spPr>
        <p:txBody>
          <a:bodyPr/>
          <a:lstStyle/>
          <a:p>
            <a:pPr marL="0" lvl="0" indent="0">
              <a:spcBef>
                <a:spcPts val="0"/>
              </a:spcBef>
              <a:buNone/>
            </a:pPr>
            <a:r>
              <a:rPr lang="en-GB" sz="2200" b="1" dirty="0"/>
              <a:t>Decision 21 </a:t>
            </a:r>
            <a:r>
              <a:rPr lang="en-GB" sz="2200" dirty="0"/>
              <a:t>(EC-70) -</a:t>
            </a:r>
            <a:r>
              <a:rPr lang="en-GB" sz="2200" dirty="0">
                <a:solidFill>
                  <a:schemeClr val="accent1"/>
                </a:solidFill>
              </a:rPr>
              <a:t> Intergovernmental Oceanographic Commission Ocean Data and Information </a:t>
            </a:r>
            <a:r>
              <a:rPr lang="en-GB" sz="2200" dirty="0" smtClean="0">
                <a:solidFill>
                  <a:schemeClr val="accent1"/>
                </a:solidFill>
              </a:rPr>
              <a:t>System </a:t>
            </a:r>
            <a:r>
              <a:rPr lang="en-GB" sz="2200" dirty="0" smtClean="0"/>
              <a:t>(</a:t>
            </a:r>
            <a:r>
              <a:rPr lang="en-GB" sz="2200" i="1" dirty="0" smtClean="0"/>
              <a:t>see DMCG-7 A3.2/1, A3.2/2,  A3.4/1, A7.2/1</a:t>
            </a:r>
            <a:r>
              <a:rPr lang="en-GB" sz="2200" dirty="0" smtClean="0"/>
              <a:t>)</a:t>
            </a:r>
            <a:endParaRPr lang="en-GB" sz="2200" dirty="0"/>
          </a:p>
          <a:p>
            <a:pPr marL="0" indent="0">
              <a:spcBef>
                <a:spcPts val="0"/>
              </a:spcBef>
              <a:buNone/>
            </a:pPr>
            <a:r>
              <a:rPr lang="en-GB" sz="2200" b="1" dirty="0" smtClean="0"/>
              <a:t>Decision </a:t>
            </a:r>
            <a:r>
              <a:rPr lang="en-GB" sz="2200" b="1" dirty="0"/>
              <a:t>22 </a:t>
            </a:r>
            <a:r>
              <a:rPr lang="en-GB" sz="2200" dirty="0"/>
              <a:t>(EC-70) - </a:t>
            </a:r>
            <a:r>
              <a:rPr lang="en-GB" sz="2200" dirty="0">
                <a:solidFill>
                  <a:schemeClr val="accent1"/>
                </a:solidFill>
              </a:rPr>
              <a:t>Ocean data standards and best </a:t>
            </a:r>
            <a:r>
              <a:rPr lang="en-GB" sz="2200" dirty="0" smtClean="0">
                <a:solidFill>
                  <a:schemeClr val="accent1"/>
                </a:solidFill>
              </a:rPr>
              <a:t>practices </a:t>
            </a:r>
            <a:r>
              <a:rPr lang="en-GB" sz="2200" dirty="0" smtClean="0"/>
              <a:t>(</a:t>
            </a:r>
            <a:r>
              <a:rPr lang="en-GB" sz="2200" i="1" dirty="0" smtClean="0"/>
              <a:t>see DMCG-7 A3.3/1</a:t>
            </a:r>
            <a:r>
              <a:rPr lang="en-GB" sz="2200" dirty="0" smtClean="0"/>
              <a:t>)</a:t>
            </a:r>
            <a:endParaRPr lang="en-GB" sz="2200" dirty="0"/>
          </a:p>
          <a:p>
            <a:pPr marL="0" indent="0">
              <a:spcBef>
                <a:spcPts val="0"/>
              </a:spcBef>
              <a:buNone/>
            </a:pPr>
            <a:r>
              <a:rPr lang="en-GB" sz="2200" b="1" dirty="0" smtClean="0"/>
              <a:t>Decision </a:t>
            </a:r>
            <a:r>
              <a:rPr lang="en-GB" sz="2200" b="1" dirty="0"/>
              <a:t>23 </a:t>
            </a:r>
            <a:r>
              <a:rPr lang="en-GB" sz="2200" dirty="0"/>
              <a:t>(EC-70) - </a:t>
            </a:r>
            <a:r>
              <a:rPr lang="en-GB" sz="2200" dirty="0">
                <a:solidFill>
                  <a:schemeClr val="accent1"/>
                </a:solidFill>
              </a:rPr>
              <a:t>Establishment of Data Acquisition Centres, Global Data Assembly Centres and Centres for Marine Meteorological and Oceanographic Climate Data within the new Marine Climate Data </a:t>
            </a:r>
            <a:r>
              <a:rPr lang="en-GB" sz="2200" dirty="0" smtClean="0">
                <a:solidFill>
                  <a:schemeClr val="accent1"/>
                </a:solidFill>
              </a:rPr>
              <a:t>System </a:t>
            </a:r>
            <a:r>
              <a:rPr lang="en-GB" sz="2200" dirty="0" smtClean="0"/>
              <a:t>(</a:t>
            </a:r>
            <a:r>
              <a:rPr lang="en-GB" sz="2200" i="1" dirty="0" smtClean="0"/>
              <a:t>see DMCG-7 </a:t>
            </a:r>
            <a:r>
              <a:rPr lang="en-US" sz="2200" i="1" dirty="0"/>
              <a:t>A4.3/1, A4.3/2, A4.3/3</a:t>
            </a:r>
            <a:r>
              <a:rPr lang="en-GB" sz="2200" dirty="0" smtClean="0"/>
              <a:t>)</a:t>
            </a:r>
            <a:endParaRPr lang="en-GB" sz="2200" dirty="0"/>
          </a:p>
          <a:p>
            <a:pPr marL="0" indent="0">
              <a:spcBef>
                <a:spcPts val="0"/>
              </a:spcBef>
              <a:buNone/>
            </a:pPr>
            <a:r>
              <a:rPr lang="en-GB" sz="2200" b="1" dirty="0" smtClean="0"/>
              <a:t>Recommendation </a:t>
            </a:r>
            <a:r>
              <a:rPr lang="en-GB" sz="2200" b="1" dirty="0"/>
              <a:t>8 </a:t>
            </a:r>
            <a:r>
              <a:rPr lang="en-GB" sz="2200" dirty="0"/>
              <a:t>(EC-70) - </a:t>
            </a:r>
            <a:r>
              <a:rPr lang="en-GB" sz="2200" dirty="0">
                <a:solidFill>
                  <a:schemeClr val="accent1"/>
                </a:solidFill>
              </a:rPr>
              <a:t>Joint WMO and Intergovernmental Oceanographic Commission Strategy for Marine Meteorological and Oceanographic Data Management (2018–2021</a:t>
            </a:r>
            <a:r>
              <a:rPr lang="en-GB" sz="2200" dirty="0" smtClean="0">
                <a:solidFill>
                  <a:schemeClr val="accent1"/>
                </a:solidFill>
              </a:rPr>
              <a:t>) </a:t>
            </a:r>
            <a:r>
              <a:rPr lang="en-GB" sz="2200" dirty="0"/>
              <a:t>(</a:t>
            </a:r>
            <a:r>
              <a:rPr lang="en-GB" sz="2200" i="1" dirty="0"/>
              <a:t>see DMCG-7 </a:t>
            </a:r>
            <a:r>
              <a:rPr lang="en-GB" sz="2200" i="1" dirty="0" smtClean="0"/>
              <a:t>A9.1.1 - </a:t>
            </a:r>
            <a:r>
              <a:rPr lang="en-US" sz="2200" i="1" dirty="0" smtClean="0"/>
              <a:t>A9.1/3)</a:t>
            </a:r>
            <a:endParaRPr lang="en-GB" sz="2200" i="1" dirty="0"/>
          </a:p>
          <a:p>
            <a:pPr marL="0" indent="0">
              <a:spcBef>
                <a:spcPts val="0"/>
              </a:spcBef>
              <a:buNone/>
            </a:pPr>
            <a:endParaRPr lang="en-GB" sz="2200" dirty="0" smtClean="0">
              <a:solidFill>
                <a:schemeClr val="accent1"/>
              </a:solidFill>
            </a:endParaRPr>
          </a:p>
          <a:p>
            <a:pPr marL="0" indent="0">
              <a:spcBef>
                <a:spcPts val="0"/>
              </a:spcBef>
              <a:buNone/>
            </a:pPr>
            <a:endParaRPr lang="en-GB" sz="2200" dirty="0" smtClean="0">
              <a:solidFill>
                <a:schemeClr val="accent1"/>
              </a:solidFill>
            </a:endParaRPr>
          </a:p>
          <a:p>
            <a:pPr marL="0" indent="0">
              <a:spcBef>
                <a:spcPts val="0"/>
              </a:spcBef>
              <a:buNone/>
            </a:pPr>
            <a:endParaRPr lang="en-GB" sz="2200" dirty="0">
              <a:solidFill>
                <a:schemeClr val="accent1"/>
              </a:solidFill>
            </a:endParaRPr>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10</a:t>
            </a:fld>
            <a:endParaRPr lang="en-US" altLang="ru-RU"/>
          </a:p>
        </p:txBody>
      </p:sp>
    </p:spTree>
    <p:extLst>
      <p:ext uri="{BB962C8B-B14F-4D97-AF65-F5344CB8AC3E}">
        <p14:creationId xmlns:p14="http://schemas.microsoft.com/office/powerpoint/2010/main" val="214603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Workplan</a:t>
            </a:r>
            <a:r>
              <a:rPr lang="en-US" dirty="0"/>
              <a:t> through </a:t>
            </a:r>
            <a:r>
              <a:rPr lang="en-US" dirty="0" smtClean="0"/>
              <a:t>mid-2019 and plans beyond </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Present </a:t>
            </a:r>
            <a:r>
              <a:rPr lang="en-US" dirty="0"/>
              <a:t>the information on MCDS to the </a:t>
            </a:r>
            <a:r>
              <a:rPr lang="en-US" dirty="0" smtClean="0"/>
              <a:t>IODE-XXV (February 2019)</a:t>
            </a:r>
          </a:p>
          <a:p>
            <a:pPr>
              <a:buFont typeface="Wingdings" panose="05000000000000000000" pitchFamily="2" charset="2"/>
              <a:buChar char="q"/>
            </a:pPr>
            <a:r>
              <a:rPr lang="en-US" dirty="0"/>
              <a:t>develop a detailed </a:t>
            </a:r>
            <a:r>
              <a:rPr lang="en-US" dirty="0" err="1"/>
              <a:t>workplan</a:t>
            </a:r>
            <a:r>
              <a:rPr lang="en-US" dirty="0"/>
              <a:t> with deliverables and milestones to rewrite WMO no. 781. </a:t>
            </a:r>
            <a:r>
              <a:rPr lang="en-US" dirty="0" smtClean="0"/>
              <a:t>(March 2019)</a:t>
            </a:r>
          </a:p>
          <a:p>
            <a:pPr>
              <a:buFont typeface="Wingdings" panose="05000000000000000000" pitchFamily="2" charset="2"/>
              <a:buChar char="q"/>
            </a:pPr>
            <a:r>
              <a:rPr lang="en-US" dirty="0"/>
              <a:t>documents relevant to MCDS for submission to the 18th WMO Meteorological Congress in 2019 and the IOC-XXX Assembly in </a:t>
            </a:r>
            <a:r>
              <a:rPr lang="en-US" dirty="0" smtClean="0"/>
              <a:t>2019 (March 2019)</a:t>
            </a:r>
          </a:p>
          <a:p>
            <a:pPr>
              <a:buFont typeface="Wingdings" panose="05000000000000000000" pitchFamily="2" charset="2"/>
              <a:buChar char="q"/>
            </a:pPr>
            <a:r>
              <a:rPr lang="en-US" dirty="0"/>
              <a:t>organization of the CLIMAR-V </a:t>
            </a:r>
            <a:r>
              <a:rPr lang="en-US" dirty="0" smtClean="0"/>
              <a:t>workshop (May 2019)</a:t>
            </a:r>
          </a:p>
        </p:txBody>
      </p:sp>
      <p:sp>
        <p:nvSpPr>
          <p:cNvPr id="6" name="Номер слайда 5"/>
          <p:cNvSpPr>
            <a:spLocks noGrp="1"/>
          </p:cNvSpPr>
          <p:nvPr>
            <p:ph type="sldNum" sz="quarter" idx="12"/>
          </p:nvPr>
        </p:nvSpPr>
        <p:spPr/>
        <p:txBody>
          <a:bodyPr/>
          <a:lstStyle/>
          <a:p>
            <a:fld id="{7B8374A8-47AC-432D-A968-73201800F704}" type="slidenum">
              <a:rPr lang="en-US" altLang="ru-RU" smtClean="0"/>
              <a:pPr/>
              <a:t>11</a:t>
            </a:fld>
            <a:endParaRPr lang="en-US" altLang="ru-RU"/>
          </a:p>
        </p:txBody>
      </p:sp>
    </p:spTree>
    <p:extLst>
      <p:ext uri="{BB962C8B-B14F-4D97-AF65-F5344CB8AC3E}">
        <p14:creationId xmlns:p14="http://schemas.microsoft.com/office/powerpoint/2010/main" val="25549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Workplan</a:t>
            </a:r>
            <a:r>
              <a:rPr lang="en-US" dirty="0"/>
              <a:t> through </a:t>
            </a:r>
            <a:r>
              <a:rPr lang="en-US" dirty="0" smtClean="0"/>
              <a:t>mid-2019 and plans beyond </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Develop  </a:t>
            </a:r>
            <a:r>
              <a:rPr lang="en-US" dirty="0"/>
              <a:t>metrics to measure the progress of the MCDS </a:t>
            </a:r>
            <a:r>
              <a:rPr lang="en-US" dirty="0" smtClean="0"/>
              <a:t>implementation</a:t>
            </a:r>
            <a:r>
              <a:rPr lang="ru-RU" dirty="0"/>
              <a:t> </a:t>
            </a:r>
            <a:r>
              <a:rPr lang="ru-RU" dirty="0" smtClean="0"/>
              <a:t>(</a:t>
            </a:r>
            <a:r>
              <a:rPr lang="en-US" dirty="0"/>
              <a:t>June 2019</a:t>
            </a:r>
            <a:r>
              <a:rPr lang="ru-RU" dirty="0" smtClean="0"/>
              <a:t>)</a:t>
            </a:r>
          </a:p>
          <a:p>
            <a:pPr>
              <a:buFont typeface="Wingdings" panose="05000000000000000000" pitchFamily="2" charset="2"/>
              <a:buChar char="q"/>
            </a:pPr>
            <a:r>
              <a:rPr lang="en-US" dirty="0" smtClean="0"/>
              <a:t>Finalize </a:t>
            </a:r>
            <a:r>
              <a:rPr lang="en-US" dirty="0"/>
              <a:t>the Implementation Plan ahead of the EC-71 </a:t>
            </a:r>
            <a:r>
              <a:rPr lang="ru-RU" dirty="0"/>
              <a:t>(</a:t>
            </a:r>
            <a:r>
              <a:rPr lang="en-US" dirty="0"/>
              <a:t>June 2019</a:t>
            </a:r>
            <a:r>
              <a:rPr lang="ru-RU" dirty="0"/>
              <a:t>)</a:t>
            </a:r>
          </a:p>
          <a:p>
            <a:pPr>
              <a:buFont typeface="Wingdings" panose="05000000000000000000" pitchFamily="2" charset="2"/>
              <a:buChar char="q"/>
            </a:pPr>
            <a:r>
              <a:rPr lang="en-US" dirty="0" smtClean="0"/>
              <a:t>Preparations  </a:t>
            </a:r>
            <a:r>
              <a:rPr lang="en-US" dirty="0"/>
              <a:t>and organization of the MARCDAT-5 session in </a:t>
            </a:r>
            <a:r>
              <a:rPr lang="en-US" dirty="0" smtClean="0"/>
              <a:t>2020 (June 2019)</a:t>
            </a:r>
          </a:p>
          <a:p>
            <a:pPr>
              <a:buFont typeface="Wingdings" panose="05000000000000000000" pitchFamily="2" charset="2"/>
              <a:buChar char="q"/>
            </a:pPr>
            <a:r>
              <a:rPr lang="en-US" dirty="0" smtClean="0"/>
              <a:t>Review </a:t>
            </a:r>
            <a:r>
              <a:rPr lang="en-US" dirty="0"/>
              <a:t>and update the MCDS vision, strategy and implementation </a:t>
            </a:r>
            <a:r>
              <a:rPr lang="en-US" dirty="0" smtClean="0"/>
              <a:t>plan (2019)</a:t>
            </a:r>
            <a:endParaRPr lang="ru-RU"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12</a:t>
            </a:fld>
            <a:endParaRPr lang="en-US" altLang="ru-RU"/>
          </a:p>
        </p:txBody>
      </p:sp>
    </p:spTree>
    <p:extLst>
      <p:ext uri="{BB962C8B-B14F-4D97-AF65-F5344CB8AC3E}">
        <p14:creationId xmlns:p14="http://schemas.microsoft.com/office/powerpoint/2010/main" val="148629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Workplan</a:t>
            </a:r>
            <a:r>
              <a:rPr lang="en-US" dirty="0"/>
              <a:t> through </a:t>
            </a:r>
            <a:r>
              <a:rPr lang="en-US" dirty="0" smtClean="0"/>
              <a:t>mid-2019 and plans beyond </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WIS</a:t>
            </a:r>
          </a:p>
          <a:p>
            <a:pPr lvl="1">
              <a:buFont typeface="Wingdings" panose="05000000000000000000" pitchFamily="2" charset="2"/>
              <a:buChar char="q"/>
            </a:pPr>
            <a:r>
              <a:rPr lang="en-US" dirty="0"/>
              <a:t>IPET-MOIS provide the list of potential centers eligible for WIS certification (Feb 2019</a:t>
            </a:r>
            <a:r>
              <a:rPr lang="en-US" dirty="0" smtClean="0"/>
              <a:t>)</a:t>
            </a:r>
          </a:p>
          <a:p>
            <a:pPr lvl="1">
              <a:buFont typeface="Wingdings" panose="05000000000000000000" pitchFamily="2" charset="2"/>
              <a:buChar char="q"/>
            </a:pPr>
            <a:r>
              <a:rPr lang="en-US" dirty="0" smtClean="0"/>
              <a:t>IPET-MOIS </a:t>
            </a:r>
            <a:r>
              <a:rPr lang="en-US" dirty="0"/>
              <a:t>coordinate with and include the ETMC and ETDMP in developing the  WIS evaluation </a:t>
            </a:r>
            <a:r>
              <a:rPr lang="en-US" dirty="0" smtClean="0"/>
              <a:t>process</a:t>
            </a:r>
            <a:r>
              <a:rPr lang="en-US" dirty="0"/>
              <a:t> </a:t>
            </a:r>
            <a:r>
              <a:rPr lang="en-US" dirty="0" smtClean="0"/>
              <a:t>(March 2019)</a:t>
            </a:r>
          </a:p>
          <a:p>
            <a:pPr>
              <a:buFont typeface="Wingdings" panose="05000000000000000000" pitchFamily="2" charset="2"/>
              <a:buChar char="q"/>
            </a:pPr>
            <a:r>
              <a:rPr lang="en-US" dirty="0" smtClean="0"/>
              <a:t>ODIS</a:t>
            </a:r>
          </a:p>
          <a:p>
            <a:pPr lvl="1">
              <a:buFont typeface="Wingdings" panose="05000000000000000000" pitchFamily="2" charset="2"/>
              <a:buChar char="q"/>
            </a:pPr>
            <a:r>
              <a:rPr lang="en-US" dirty="0"/>
              <a:t>Expert Team on Data Management Practices (ETDMP) to support and assist the development of the ODIS concept </a:t>
            </a:r>
            <a:r>
              <a:rPr lang="en-US" dirty="0" smtClean="0"/>
              <a:t>paper</a:t>
            </a:r>
            <a:r>
              <a:rPr lang="en-US" dirty="0"/>
              <a:t> </a:t>
            </a:r>
            <a:r>
              <a:rPr lang="en-US" dirty="0" smtClean="0"/>
              <a:t>(Feb 2019)</a:t>
            </a:r>
          </a:p>
          <a:p>
            <a:pPr lvl="1">
              <a:buFont typeface="Wingdings" panose="05000000000000000000" pitchFamily="2" charset="2"/>
              <a:buChar char="q"/>
            </a:pPr>
            <a:endParaRPr lang="en-US" dirty="0" smtClean="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13</a:t>
            </a:fld>
            <a:endParaRPr lang="en-US" altLang="ru-RU"/>
          </a:p>
        </p:txBody>
      </p:sp>
    </p:spTree>
    <p:extLst>
      <p:ext uri="{BB962C8B-B14F-4D97-AF65-F5344CB8AC3E}">
        <p14:creationId xmlns:p14="http://schemas.microsoft.com/office/powerpoint/2010/main" val="290922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Workplan</a:t>
            </a:r>
            <a:r>
              <a:rPr lang="en-US" dirty="0"/>
              <a:t> through </a:t>
            </a:r>
            <a:r>
              <a:rPr lang="en-US" dirty="0" smtClean="0"/>
              <a:t>mid-2019 and plans beyond </a:t>
            </a:r>
            <a:endParaRPr lang="ru-RU" dirty="0"/>
          </a:p>
        </p:txBody>
      </p:sp>
      <p:sp>
        <p:nvSpPr>
          <p:cNvPr id="3" name="Объект 2"/>
          <p:cNvSpPr>
            <a:spLocks noGrp="1"/>
          </p:cNvSpPr>
          <p:nvPr>
            <p:ph idx="1"/>
          </p:nvPr>
        </p:nvSpPr>
        <p:spPr/>
        <p:txBody>
          <a:bodyPr/>
          <a:lstStyle/>
          <a:p>
            <a:pPr>
              <a:buFont typeface="Wingdings" panose="05000000000000000000" pitchFamily="2" charset="2"/>
              <a:buChar char="q"/>
            </a:pPr>
            <a:r>
              <a:rPr lang="en-US" dirty="0" smtClean="0"/>
              <a:t>DM Strategy</a:t>
            </a:r>
          </a:p>
          <a:p>
            <a:pPr lvl="1">
              <a:buFont typeface="Wingdings" panose="05000000000000000000" pitchFamily="2" charset="2"/>
              <a:buChar char="q"/>
            </a:pPr>
            <a:r>
              <a:rPr lang="en-US" dirty="0"/>
              <a:t>Finalize the Strategy in advance of IODE-XXV for </a:t>
            </a:r>
            <a:r>
              <a:rPr lang="en-US" dirty="0" smtClean="0"/>
              <a:t>endorsement</a:t>
            </a:r>
            <a:r>
              <a:rPr lang="en-US" dirty="0"/>
              <a:t> </a:t>
            </a:r>
            <a:r>
              <a:rPr lang="en-US" dirty="0" smtClean="0"/>
              <a:t>(January 2019)</a:t>
            </a:r>
          </a:p>
          <a:p>
            <a:pPr lvl="1">
              <a:buFont typeface="Wingdings" panose="05000000000000000000" pitchFamily="2" charset="2"/>
              <a:buChar char="q"/>
            </a:pPr>
            <a:r>
              <a:rPr lang="en-US" dirty="0"/>
              <a:t>final version of the DM Strategy, Implementation Plan and associated draft </a:t>
            </a:r>
            <a:r>
              <a:rPr lang="en-US" dirty="0" smtClean="0"/>
              <a:t>decisions  </a:t>
            </a:r>
            <a:r>
              <a:rPr lang="en-US" dirty="0"/>
              <a:t>for submission to the  and 18th WMO Meteorological Congress IOC-XXX Assembly in </a:t>
            </a:r>
            <a:r>
              <a:rPr lang="en-US" dirty="0" smtClean="0"/>
              <a:t>2019 (2019, </a:t>
            </a:r>
            <a:r>
              <a:rPr lang="en-US" i="1" dirty="0"/>
              <a:t>as per the doc deadline of the event</a:t>
            </a:r>
            <a:r>
              <a:rPr lang="en-US" dirty="0" smtClean="0"/>
              <a:t>)</a:t>
            </a:r>
          </a:p>
          <a:p>
            <a:pPr lvl="1">
              <a:buFont typeface="Wingdings" panose="05000000000000000000" pitchFamily="2" charset="2"/>
              <a:buChar char="q"/>
            </a:pPr>
            <a:r>
              <a:rPr lang="en-US" dirty="0"/>
              <a:t>finalize the implementation plan prior to WMO 18th </a:t>
            </a:r>
            <a:r>
              <a:rPr lang="en-US" dirty="0" smtClean="0"/>
              <a:t>Congress (March 2019)</a:t>
            </a:r>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14</a:t>
            </a:fld>
            <a:endParaRPr lang="en-US" altLang="ru-RU"/>
          </a:p>
        </p:txBody>
      </p:sp>
    </p:spTree>
    <p:extLst>
      <p:ext uri="{BB962C8B-B14F-4D97-AF65-F5344CB8AC3E}">
        <p14:creationId xmlns:p14="http://schemas.microsoft.com/office/powerpoint/2010/main" val="328708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8374A8-47AC-432D-A968-73201800F704}" type="slidenum">
              <a:rPr lang="en-US" altLang="ru-RU" smtClean="0"/>
              <a:pPr/>
              <a:t>15</a:t>
            </a:fld>
            <a:endParaRPr lang="en-US" altLang="ru-RU"/>
          </a:p>
        </p:txBody>
      </p:sp>
      <p:sp>
        <p:nvSpPr>
          <p:cNvPr id="12" name="Прямоугольник 11"/>
          <p:cNvSpPr/>
          <p:nvPr/>
        </p:nvSpPr>
        <p:spPr>
          <a:xfrm>
            <a:off x="893898" y="1"/>
            <a:ext cx="8250101" cy="159678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indent="-285750">
              <a:buFont typeface="Arial" panose="020B0604020202020204" pitchFamily="34" charset="0"/>
              <a:buChar char="•"/>
            </a:pPr>
            <a:r>
              <a:rPr lang="en-US" b="1" dirty="0" smtClean="0">
                <a:solidFill>
                  <a:schemeClr val="tx1"/>
                </a:solidFill>
              </a:rPr>
              <a:t>Implementing </a:t>
            </a:r>
            <a:r>
              <a:rPr lang="en-US" b="1" dirty="0">
                <a:solidFill>
                  <a:schemeClr val="tx1"/>
                </a:solidFill>
              </a:rPr>
              <a:t>and maintaining a fully integrated end-to-end data management system across the entire marine meteorology and oceanographic </a:t>
            </a:r>
            <a:r>
              <a:rPr lang="en-US" b="1" dirty="0" smtClean="0">
                <a:solidFill>
                  <a:schemeClr val="tx1"/>
                </a:solidFill>
              </a:rPr>
              <a:t>community</a:t>
            </a:r>
          </a:p>
          <a:p>
            <a:pPr marL="285750" indent="-285750">
              <a:buFont typeface="Arial" panose="020B0604020202020204" pitchFamily="34" charset="0"/>
              <a:buChar char="•"/>
            </a:pPr>
            <a:r>
              <a:rPr lang="en-US" b="1" dirty="0">
                <a:solidFill>
                  <a:schemeClr val="tx1"/>
                </a:solidFill>
              </a:rPr>
              <a:t>I</a:t>
            </a:r>
            <a:r>
              <a:rPr lang="en-US" b="1" dirty="0" smtClean="0">
                <a:solidFill>
                  <a:schemeClr val="tx1"/>
                </a:solidFill>
              </a:rPr>
              <a:t>mplementation </a:t>
            </a:r>
            <a:r>
              <a:rPr lang="en-US" b="1" dirty="0">
                <a:solidFill>
                  <a:schemeClr val="tx1"/>
                </a:solidFill>
              </a:rPr>
              <a:t>of the Marine Climate Data System (MCDS</a:t>
            </a:r>
            <a:r>
              <a:rPr lang="en-US" b="1" dirty="0" smtClean="0">
                <a:solidFill>
                  <a:schemeClr val="tx1"/>
                </a:solidFill>
              </a:rPr>
              <a:t>)</a:t>
            </a:r>
          </a:p>
          <a:p>
            <a:pPr marL="285750" indent="-285750">
              <a:buFont typeface="Arial" panose="020B0604020202020204" pitchFamily="34" charset="0"/>
              <a:buChar char="•"/>
            </a:pPr>
            <a:r>
              <a:rPr lang="en-US" b="1" dirty="0" smtClean="0">
                <a:solidFill>
                  <a:schemeClr val="tx1"/>
                </a:solidFill>
              </a:rPr>
              <a:t>Cross-cutting ETs (ETDMP, IPET-MOIS)</a:t>
            </a:r>
            <a:endParaRPr lang="ru-RU" b="1" dirty="0" smtClean="0">
              <a:solidFill>
                <a:schemeClr val="tx1"/>
              </a:solidFill>
            </a:endParaRPr>
          </a:p>
          <a:p>
            <a:pPr marL="285750" indent="-285750">
              <a:buFont typeface="Arial" panose="020B0604020202020204" pitchFamily="34" charset="0"/>
              <a:buChar char="•"/>
            </a:pPr>
            <a:endParaRPr lang="ru-RU" b="1" dirty="0">
              <a:solidFill>
                <a:schemeClr val="tx1"/>
              </a:solidFill>
            </a:endParaRPr>
          </a:p>
        </p:txBody>
      </p:sp>
      <p:sp>
        <p:nvSpPr>
          <p:cNvPr id="13" name="Прямоугольник 12"/>
          <p:cNvSpPr/>
          <p:nvPr/>
        </p:nvSpPr>
        <p:spPr>
          <a:xfrm>
            <a:off x="872752" y="1596789"/>
            <a:ext cx="8271248" cy="166502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285750" indent="-285750" algn="just">
              <a:buFont typeface="Arial" panose="020B0604020202020204" pitchFamily="34" charset="0"/>
              <a:buChar char="•"/>
            </a:pPr>
            <a:r>
              <a:rPr lang="en-US" b="1" dirty="0">
                <a:solidFill>
                  <a:schemeClr val="tx1"/>
                </a:solidFill>
              </a:rPr>
              <a:t>High expectations compared to available </a:t>
            </a:r>
            <a:r>
              <a:rPr lang="en-US" b="1" dirty="0" smtClean="0">
                <a:solidFill>
                  <a:schemeClr val="tx1"/>
                </a:solidFill>
              </a:rPr>
              <a:t>resources</a:t>
            </a:r>
            <a:endParaRPr lang="ru-RU" b="1" dirty="0" smtClean="0">
              <a:solidFill>
                <a:schemeClr val="tx1"/>
              </a:solidFill>
            </a:endParaRPr>
          </a:p>
          <a:p>
            <a:pPr marL="285750" indent="-285750" algn="just">
              <a:buFont typeface="Arial" panose="020B0604020202020204" pitchFamily="34" charset="0"/>
              <a:buChar char="•"/>
            </a:pPr>
            <a:r>
              <a:rPr lang="en-US" b="1" dirty="0" smtClean="0">
                <a:solidFill>
                  <a:schemeClr val="tx1"/>
                </a:solidFill>
              </a:rPr>
              <a:t>Lack of coordinated activities with IODE and WMO groups</a:t>
            </a:r>
          </a:p>
          <a:p>
            <a:pPr marL="285750" indent="-285750" algn="just">
              <a:buFont typeface="Arial" panose="020B0604020202020204" pitchFamily="34" charset="0"/>
              <a:buChar char="•"/>
            </a:pPr>
            <a:r>
              <a:rPr lang="en-US" b="1" dirty="0" smtClean="0">
                <a:solidFill>
                  <a:schemeClr val="tx1"/>
                </a:solidFill>
              </a:rPr>
              <a:t>Process for </a:t>
            </a:r>
            <a:r>
              <a:rPr lang="en-US" b="1" dirty="0">
                <a:solidFill>
                  <a:schemeClr val="tx1"/>
                </a:solidFill>
              </a:rPr>
              <a:t>the </a:t>
            </a:r>
            <a:r>
              <a:rPr lang="en-US" b="1" dirty="0" smtClean="0">
                <a:solidFill>
                  <a:schemeClr val="tx1"/>
                </a:solidFill>
              </a:rPr>
              <a:t>nomination and selection of </a:t>
            </a:r>
            <a:r>
              <a:rPr lang="en-US" b="1" dirty="0">
                <a:solidFill>
                  <a:schemeClr val="tx1"/>
                </a:solidFill>
              </a:rPr>
              <a:t>experts </a:t>
            </a:r>
            <a:r>
              <a:rPr lang="en-US" b="1" dirty="0" smtClean="0">
                <a:solidFill>
                  <a:schemeClr val="tx1"/>
                </a:solidFill>
              </a:rPr>
              <a:t>to the ETs</a:t>
            </a:r>
          </a:p>
          <a:p>
            <a:pPr marL="285750" indent="-285750" algn="just">
              <a:buFont typeface="Arial" panose="020B0604020202020204" pitchFamily="34" charset="0"/>
              <a:buChar char="•"/>
            </a:pPr>
            <a:r>
              <a:rPr lang="en-US" b="1" dirty="0" smtClean="0">
                <a:solidFill>
                  <a:schemeClr val="tx1"/>
                </a:solidFill>
              </a:rPr>
              <a:t>Establishment of new projects</a:t>
            </a:r>
          </a:p>
          <a:p>
            <a:pPr algn="just"/>
            <a:endParaRPr lang="en-US" b="1" dirty="0" smtClean="0">
              <a:solidFill>
                <a:schemeClr val="tx1"/>
              </a:solidFill>
            </a:endParaRPr>
          </a:p>
          <a:p>
            <a:pPr marL="285750" indent="-285750" algn="just">
              <a:buFont typeface="Arial" panose="020B0604020202020204" pitchFamily="34" charset="0"/>
              <a:buChar char="•"/>
            </a:pPr>
            <a:endParaRPr lang="ru-RU" b="1" dirty="0">
              <a:solidFill>
                <a:schemeClr val="tx1"/>
              </a:solidFill>
            </a:endParaRPr>
          </a:p>
        </p:txBody>
      </p:sp>
      <p:sp>
        <p:nvSpPr>
          <p:cNvPr id="14" name="Прямоугольник 13"/>
          <p:cNvSpPr/>
          <p:nvPr/>
        </p:nvSpPr>
        <p:spPr>
          <a:xfrm>
            <a:off x="893898" y="5001904"/>
            <a:ext cx="8250102" cy="18560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just">
              <a:buFont typeface="Arial" panose="020B0604020202020204" pitchFamily="34" charset="0"/>
              <a:buChar char="•"/>
            </a:pPr>
            <a:r>
              <a:rPr lang="en-US" b="1" dirty="0">
                <a:solidFill>
                  <a:schemeClr val="tx1"/>
                </a:solidFill>
              </a:rPr>
              <a:t>WMO Constituent bodies reform</a:t>
            </a:r>
            <a:endParaRPr lang="en-US" b="1" dirty="0" smtClean="0">
              <a:solidFill>
                <a:schemeClr val="tx1"/>
              </a:solidFill>
            </a:endParaRPr>
          </a:p>
          <a:p>
            <a:pPr marL="285750" indent="-285750" algn="just">
              <a:buFont typeface="Arial" panose="020B0604020202020204" pitchFamily="34" charset="0"/>
              <a:buChar char="•"/>
            </a:pPr>
            <a:r>
              <a:rPr lang="en-US" b="1" dirty="0" smtClean="0">
                <a:solidFill>
                  <a:schemeClr val="tx1"/>
                </a:solidFill>
              </a:rPr>
              <a:t>JCOM – from technical commission to consultation group</a:t>
            </a:r>
          </a:p>
          <a:p>
            <a:pPr marL="285750" indent="-285750" algn="just">
              <a:buFont typeface="Arial" panose="020B0604020202020204" pitchFamily="34" charset="0"/>
              <a:buChar char="•"/>
            </a:pPr>
            <a:r>
              <a:rPr lang="en-US" b="1" dirty="0" smtClean="0">
                <a:solidFill>
                  <a:schemeClr val="tx1"/>
                </a:solidFill>
              </a:rPr>
              <a:t>Low visibility within </a:t>
            </a:r>
            <a:r>
              <a:rPr lang="en-US" b="1" dirty="0">
                <a:solidFill>
                  <a:schemeClr val="tx1"/>
                </a:solidFill>
              </a:rPr>
              <a:t>other communities (RDA, </a:t>
            </a:r>
            <a:r>
              <a:rPr lang="en-US" b="1" dirty="0" smtClean="0">
                <a:solidFill>
                  <a:schemeClr val="tx1"/>
                </a:solidFill>
              </a:rPr>
              <a:t>CODATA</a:t>
            </a:r>
            <a:r>
              <a:rPr lang="en-US" b="1" dirty="0">
                <a:solidFill>
                  <a:schemeClr val="tx1"/>
                </a:solidFill>
              </a:rPr>
              <a:t>, Belmont </a:t>
            </a:r>
            <a:r>
              <a:rPr lang="en-US" b="1" dirty="0" smtClean="0">
                <a:solidFill>
                  <a:schemeClr val="tx1"/>
                </a:solidFill>
              </a:rPr>
              <a:t>Forum, etc.)</a:t>
            </a:r>
            <a:endParaRPr lang="ru-RU" b="1" dirty="0">
              <a:solidFill>
                <a:schemeClr val="tx1"/>
              </a:solidFill>
            </a:endParaRPr>
          </a:p>
        </p:txBody>
      </p:sp>
      <p:sp>
        <p:nvSpPr>
          <p:cNvPr id="15" name="Прямоугольник 14"/>
          <p:cNvSpPr/>
          <p:nvPr/>
        </p:nvSpPr>
        <p:spPr>
          <a:xfrm>
            <a:off x="872752" y="3145808"/>
            <a:ext cx="8271248" cy="185609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285750" indent="-285750" algn="just">
              <a:buFont typeface="Arial" panose="020B0604020202020204" pitchFamily="34" charset="0"/>
              <a:buChar char="•"/>
            </a:pPr>
            <a:r>
              <a:rPr lang="en-US" b="1" dirty="0" smtClean="0">
                <a:solidFill>
                  <a:schemeClr val="tx1"/>
                </a:solidFill>
              </a:rPr>
              <a:t>Bringing </a:t>
            </a:r>
            <a:r>
              <a:rPr lang="en-US" b="1" dirty="0">
                <a:solidFill>
                  <a:schemeClr val="tx1"/>
                </a:solidFill>
              </a:rPr>
              <a:t>coordination of data management activities within JCOMM to the new </a:t>
            </a:r>
            <a:r>
              <a:rPr lang="en-US" b="1" dirty="0" smtClean="0">
                <a:solidFill>
                  <a:schemeClr val="tx1"/>
                </a:solidFill>
              </a:rPr>
              <a:t>level</a:t>
            </a:r>
          </a:p>
          <a:p>
            <a:pPr marL="285750" indent="-285750" algn="just">
              <a:buFont typeface="Arial" panose="020B0604020202020204" pitchFamily="34" charset="0"/>
              <a:buChar char="•"/>
            </a:pPr>
            <a:r>
              <a:rPr lang="en-US" b="1" dirty="0" smtClean="0">
                <a:solidFill>
                  <a:schemeClr val="tx1"/>
                </a:solidFill>
              </a:rPr>
              <a:t>Contribution </a:t>
            </a:r>
            <a:r>
              <a:rPr lang="en-US" b="1" dirty="0">
                <a:solidFill>
                  <a:schemeClr val="tx1"/>
                </a:solidFill>
              </a:rPr>
              <a:t>to the implementation of IOC </a:t>
            </a:r>
            <a:r>
              <a:rPr lang="en-US" b="1" dirty="0" smtClean="0">
                <a:solidFill>
                  <a:schemeClr val="tx1"/>
                </a:solidFill>
              </a:rPr>
              <a:t>ODIS</a:t>
            </a:r>
          </a:p>
          <a:p>
            <a:pPr marL="285750" indent="-285750" algn="just">
              <a:buFont typeface="Arial" panose="020B0604020202020204" pitchFamily="34" charset="0"/>
              <a:buChar char="•"/>
            </a:pPr>
            <a:r>
              <a:rPr lang="en-US" b="1" dirty="0">
                <a:solidFill>
                  <a:schemeClr val="tx1"/>
                </a:solidFill>
              </a:rPr>
              <a:t>Contribution to the implementation of WIS </a:t>
            </a:r>
            <a:r>
              <a:rPr lang="en-US" b="1" dirty="0" smtClean="0">
                <a:solidFill>
                  <a:schemeClr val="tx1"/>
                </a:solidFill>
              </a:rPr>
              <a:t>2.0</a:t>
            </a:r>
            <a:endParaRPr lang="ru-RU" b="1" dirty="0" smtClean="0">
              <a:solidFill>
                <a:schemeClr val="tx1"/>
              </a:solidFill>
            </a:endParaRPr>
          </a:p>
          <a:p>
            <a:pPr marL="285750" indent="-285750" algn="just">
              <a:buFont typeface="Arial" panose="020B0604020202020204" pitchFamily="34" charset="0"/>
              <a:buChar char="•"/>
            </a:pPr>
            <a:r>
              <a:rPr lang="en-US" b="1" dirty="0">
                <a:solidFill>
                  <a:schemeClr val="tx1"/>
                </a:solidFill>
              </a:rPr>
              <a:t>Improved Workflows for End-to-End Systems</a:t>
            </a:r>
            <a:endParaRPr lang="en-US" b="1" dirty="0">
              <a:solidFill>
                <a:schemeClr val="tx1"/>
              </a:solidFill>
            </a:endParaRPr>
          </a:p>
        </p:txBody>
      </p:sp>
      <p:sp>
        <p:nvSpPr>
          <p:cNvPr id="16" name="Прямоугольник 15"/>
          <p:cNvSpPr/>
          <p:nvPr/>
        </p:nvSpPr>
        <p:spPr>
          <a:xfrm>
            <a:off x="113562" y="308382"/>
            <a:ext cx="64633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7" name="Прямоугольник 16"/>
          <p:cNvSpPr/>
          <p:nvPr/>
        </p:nvSpPr>
        <p:spPr>
          <a:xfrm>
            <a:off x="112916" y="1973408"/>
            <a:ext cx="83869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8" name="Прямоугольник 17"/>
          <p:cNvSpPr/>
          <p:nvPr/>
        </p:nvSpPr>
        <p:spPr>
          <a:xfrm>
            <a:off x="170623" y="3612191"/>
            <a:ext cx="72327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O</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19" name="Прямоугольник 18"/>
          <p:cNvSpPr/>
          <p:nvPr/>
        </p:nvSpPr>
        <p:spPr>
          <a:xfrm>
            <a:off x="264893" y="5504765"/>
            <a:ext cx="60785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a:t>
            </a:r>
            <a:endParaRPr lang="ru-RU" sz="5400" b="0" cap="none" spc="0" dirty="0">
              <a:ln w="0"/>
              <a:solidFill>
                <a:schemeClr val="tx1"/>
              </a:solidFill>
              <a:effectLst>
                <a:outerShdw blurRad="38100" dist="19050" dir="2700000" algn="tl" rotWithShape="0">
                  <a:schemeClr val="dk1">
                    <a:alpha val="40000"/>
                  </a:schemeClr>
                </a:outerShdw>
              </a:effectLst>
            </a:endParaRPr>
          </a:p>
        </p:txBody>
      </p:sp>
      <p:cxnSp>
        <p:nvCxnSpPr>
          <p:cNvPr id="21" name="Прямая соединительная линия 20"/>
          <p:cNvCxnSpPr/>
          <p:nvPr/>
        </p:nvCxnSpPr>
        <p:spPr>
          <a:xfrm>
            <a:off x="34061" y="1596789"/>
            <a:ext cx="8386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p:nvPr/>
        </p:nvCxnSpPr>
        <p:spPr>
          <a:xfrm>
            <a:off x="34061" y="3104866"/>
            <a:ext cx="8386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p:nvPr/>
        </p:nvCxnSpPr>
        <p:spPr>
          <a:xfrm>
            <a:off x="55207" y="4954137"/>
            <a:ext cx="83869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25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Priorities using scenario 1 – 30% cut</a:t>
            </a:r>
            <a:endParaRPr lang="ru-RU" dirty="0"/>
          </a:p>
        </p:txBody>
      </p:sp>
      <p:sp>
        <p:nvSpPr>
          <p:cNvPr id="3" name="Объект 2"/>
          <p:cNvSpPr>
            <a:spLocks noGrp="1"/>
          </p:cNvSpPr>
          <p:nvPr>
            <p:ph idx="1"/>
          </p:nvPr>
        </p:nvSpPr>
        <p:spPr/>
        <p:txBody>
          <a:bodyPr/>
          <a:lstStyle/>
          <a:p>
            <a:pPr marL="0" indent="0">
              <a:buNone/>
            </a:pPr>
            <a:r>
              <a:rPr lang="en-US" sz="2200" i="1" dirty="0" smtClean="0">
                <a:solidFill>
                  <a:srgbClr val="FF0000"/>
                </a:solidFill>
              </a:rPr>
              <a:t>Web-based meetings instead of face-to-face events</a:t>
            </a:r>
          </a:p>
          <a:p>
            <a:pPr marL="0" indent="0">
              <a:buNone/>
            </a:pPr>
            <a:r>
              <a:rPr lang="en-US" sz="2200" i="1" dirty="0" smtClean="0">
                <a:solidFill>
                  <a:srgbClr val="FF0000"/>
                </a:solidFill>
              </a:rPr>
              <a:t>No new established projects</a:t>
            </a:r>
          </a:p>
          <a:p>
            <a:pPr marL="0" indent="0">
              <a:buNone/>
            </a:pPr>
            <a:r>
              <a:rPr lang="en-US" sz="2200" i="1" dirty="0" smtClean="0">
                <a:solidFill>
                  <a:srgbClr val="FF0000"/>
                </a:solidFill>
              </a:rPr>
              <a:t>Decrease in WIS 2.0 related activities</a:t>
            </a:r>
          </a:p>
          <a:p>
            <a:pPr marL="0" indent="0">
              <a:buNone/>
            </a:pPr>
            <a:r>
              <a:rPr lang="en-US" sz="2200" i="1" dirty="0" smtClean="0">
                <a:solidFill>
                  <a:srgbClr val="FF0000"/>
                </a:solidFill>
              </a:rPr>
              <a:t>Decrease in ODIS related activities</a:t>
            </a:r>
          </a:p>
          <a:p>
            <a:pPr marL="0" indent="0">
              <a:buNone/>
            </a:pPr>
            <a:r>
              <a:rPr lang="en-US" b="1" u="sng" dirty="0" smtClean="0">
                <a:solidFill>
                  <a:srgbClr val="00B050"/>
                </a:solidFill>
              </a:rPr>
              <a:t>Priorities</a:t>
            </a:r>
            <a:r>
              <a:rPr lang="en-US" dirty="0" smtClean="0"/>
              <a:t>:</a:t>
            </a:r>
          </a:p>
          <a:p>
            <a:r>
              <a:rPr lang="en-US" u="sng" dirty="0" smtClean="0"/>
              <a:t>Experts Red Book</a:t>
            </a:r>
            <a:r>
              <a:rPr lang="en-US" dirty="0" smtClean="0"/>
              <a:t> </a:t>
            </a:r>
          </a:p>
          <a:p>
            <a:r>
              <a:rPr lang="en-US" dirty="0" smtClean="0"/>
              <a:t>DM </a:t>
            </a:r>
            <a:r>
              <a:rPr lang="en-US" dirty="0"/>
              <a:t>Strategy and Implementation plan</a:t>
            </a:r>
            <a:endParaRPr lang="ru-RU" dirty="0" smtClean="0"/>
          </a:p>
          <a:p>
            <a:r>
              <a:rPr lang="en-US" dirty="0" smtClean="0"/>
              <a:t>Support for OPA and SFSPA</a:t>
            </a:r>
          </a:p>
          <a:p>
            <a:r>
              <a:rPr lang="en-US" dirty="0" smtClean="0"/>
              <a:t>MCDS</a:t>
            </a:r>
          </a:p>
          <a:p>
            <a:endParaRPr lang="en-US" dirty="0" smtClean="0"/>
          </a:p>
          <a:p>
            <a:endParaRPr lang="ru-RU"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16</a:t>
            </a:fld>
            <a:endParaRPr lang="en-US" altLang="ru-RU"/>
          </a:p>
        </p:txBody>
      </p:sp>
    </p:spTree>
    <p:extLst>
      <p:ext uri="{BB962C8B-B14F-4D97-AF65-F5344CB8AC3E}">
        <p14:creationId xmlns:p14="http://schemas.microsoft.com/office/powerpoint/2010/main" val="373647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Priorities using scenario 2 – flat</a:t>
            </a:r>
            <a:endParaRPr lang="ru-RU" dirty="0"/>
          </a:p>
        </p:txBody>
      </p:sp>
      <p:sp>
        <p:nvSpPr>
          <p:cNvPr id="3" name="Объект 2"/>
          <p:cNvSpPr>
            <a:spLocks noGrp="1"/>
          </p:cNvSpPr>
          <p:nvPr>
            <p:ph idx="1"/>
          </p:nvPr>
        </p:nvSpPr>
        <p:spPr/>
        <p:txBody>
          <a:bodyPr/>
          <a:lstStyle/>
          <a:p>
            <a:pPr marL="0" indent="0">
              <a:buNone/>
            </a:pPr>
            <a:r>
              <a:rPr lang="en-US" sz="2200" i="1" dirty="0" smtClean="0">
                <a:solidFill>
                  <a:schemeClr val="accent6"/>
                </a:solidFill>
              </a:rPr>
              <a:t>Meeting frequency and face-to-face model kept</a:t>
            </a:r>
          </a:p>
          <a:p>
            <a:pPr marL="0" indent="0">
              <a:buNone/>
            </a:pPr>
            <a:r>
              <a:rPr lang="en-US" sz="2200" i="1" dirty="0" smtClean="0">
                <a:solidFill>
                  <a:schemeClr val="accent6"/>
                </a:solidFill>
              </a:rPr>
              <a:t>No </a:t>
            </a:r>
            <a:r>
              <a:rPr lang="en-US" sz="2200" i="1" dirty="0">
                <a:solidFill>
                  <a:schemeClr val="accent6"/>
                </a:solidFill>
              </a:rPr>
              <a:t>new established projects</a:t>
            </a:r>
          </a:p>
          <a:p>
            <a:pPr marL="0" indent="0">
              <a:buNone/>
            </a:pPr>
            <a:r>
              <a:rPr lang="en-US" sz="2200" i="1" dirty="0">
                <a:solidFill>
                  <a:schemeClr val="accent6"/>
                </a:solidFill>
              </a:rPr>
              <a:t>Contribution to the development of </a:t>
            </a:r>
            <a:r>
              <a:rPr lang="en-US" sz="2200" i="1" dirty="0" smtClean="0">
                <a:solidFill>
                  <a:schemeClr val="accent6"/>
                </a:solidFill>
              </a:rPr>
              <a:t>ODIS</a:t>
            </a:r>
            <a:endParaRPr lang="en-US" sz="2200" i="1" dirty="0">
              <a:solidFill>
                <a:schemeClr val="accent6"/>
              </a:solidFill>
            </a:endParaRPr>
          </a:p>
          <a:p>
            <a:pPr marL="0" indent="0">
              <a:buNone/>
            </a:pPr>
            <a:r>
              <a:rPr lang="en-US" sz="2200" i="1" dirty="0" smtClean="0">
                <a:solidFill>
                  <a:schemeClr val="accent6"/>
                </a:solidFill>
              </a:rPr>
              <a:t>Contribution to </a:t>
            </a:r>
            <a:r>
              <a:rPr lang="en-US" sz="2200" i="1" dirty="0">
                <a:solidFill>
                  <a:schemeClr val="accent6"/>
                </a:solidFill>
              </a:rPr>
              <a:t>WIS 2.0 related </a:t>
            </a:r>
            <a:r>
              <a:rPr lang="en-US" sz="2200" i="1" dirty="0" smtClean="0">
                <a:solidFill>
                  <a:schemeClr val="accent6"/>
                </a:solidFill>
              </a:rPr>
              <a:t>activities (ocean to met)</a:t>
            </a:r>
            <a:endParaRPr lang="en-US" sz="2200" i="1" dirty="0">
              <a:solidFill>
                <a:schemeClr val="accent6"/>
              </a:solidFill>
            </a:endParaRPr>
          </a:p>
          <a:p>
            <a:pPr marL="0" indent="0">
              <a:buNone/>
            </a:pPr>
            <a:r>
              <a:rPr lang="en-US" b="1" u="sng" dirty="0" smtClean="0">
                <a:solidFill>
                  <a:srgbClr val="00B050"/>
                </a:solidFill>
              </a:rPr>
              <a:t>Priorities</a:t>
            </a:r>
            <a:r>
              <a:rPr lang="en-US" dirty="0"/>
              <a:t>:</a:t>
            </a:r>
          </a:p>
          <a:p>
            <a:r>
              <a:rPr lang="en-US" dirty="0"/>
              <a:t>DM Strategy and Implementation plan</a:t>
            </a:r>
            <a:endParaRPr lang="ru-RU" dirty="0"/>
          </a:p>
          <a:p>
            <a:r>
              <a:rPr lang="en-US" dirty="0"/>
              <a:t>Support for OPA and SFSPA</a:t>
            </a:r>
          </a:p>
          <a:p>
            <a:r>
              <a:rPr lang="en-US" dirty="0" smtClean="0"/>
              <a:t>MCDS</a:t>
            </a:r>
            <a:endParaRPr lang="ru-RU" dirty="0" smtClean="0"/>
          </a:p>
          <a:p>
            <a:r>
              <a:rPr lang="en-US" dirty="0" smtClean="0"/>
              <a:t>ODIS</a:t>
            </a:r>
            <a:endParaRPr lang="en-US" dirty="0"/>
          </a:p>
          <a:p>
            <a:endParaRPr lang="ru-RU"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17</a:t>
            </a:fld>
            <a:endParaRPr lang="en-US" altLang="ru-RU"/>
          </a:p>
        </p:txBody>
      </p:sp>
    </p:spTree>
    <p:extLst>
      <p:ext uri="{BB962C8B-B14F-4D97-AF65-F5344CB8AC3E}">
        <p14:creationId xmlns:p14="http://schemas.microsoft.com/office/powerpoint/2010/main" val="279119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Priorities using scenario 3 – 50% increase</a:t>
            </a:r>
            <a:endParaRPr lang="ru-RU" dirty="0"/>
          </a:p>
        </p:txBody>
      </p:sp>
      <p:sp>
        <p:nvSpPr>
          <p:cNvPr id="3" name="Объект 2"/>
          <p:cNvSpPr>
            <a:spLocks noGrp="1"/>
          </p:cNvSpPr>
          <p:nvPr>
            <p:ph idx="1"/>
          </p:nvPr>
        </p:nvSpPr>
        <p:spPr/>
        <p:txBody>
          <a:bodyPr/>
          <a:lstStyle/>
          <a:p>
            <a:pPr marL="0" indent="0">
              <a:buNone/>
            </a:pPr>
            <a:r>
              <a:rPr lang="en-US" sz="2200" i="1" dirty="0" smtClean="0">
                <a:solidFill>
                  <a:srgbClr val="00B050"/>
                </a:solidFill>
              </a:rPr>
              <a:t>Annual meetings of ETs and DMCG</a:t>
            </a:r>
            <a:endParaRPr lang="en-US" sz="2200" i="1" dirty="0">
              <a:solidFill>
                <a:srgbClr val="00B050"/>
              </a:solidFill>
            </a:endParaRPr>
          </a:p>
          <a:p>
            <a:pPr marL="0" indent="0">
              <a:buNone/>
            </a:pPr>
            <a:r>
              <a:rPr lang="en-US" sz="2200" i="1" dirty="0" smtClean="0">
                <a:solidFill>
                  <a:srgbClr val="00B050"/>
                </a:solidFill>
              </a:rPr>
              <a:t>Several </a:t>
            </a:r>
            <a:r>
              <a:rPr lang="en-US" sz="2200" i="1" dirty="0">
                <a:solidFill>
                  <a:srgbClr val="00B050"/>
                </a:solidFill>
              </a:rPr>
              <a:t>new </a:t>
            </a:r>
            <a:r>
              <a:rPr lang="en-US" sz="2200" i="1" dirty="0" smtClean="0">
                <a:solidFill>
                  <a:srgbClr val="00B050"/>
                </a:solidFill>
              </a:rPr>
              <a:t>projects </a:t>
            </a:r>
            <a:r>
              <a:rPr lang="en-US" sz="2200" i="1" dirty="0">
                <a:solidFill>
                  <a:srgbClr val="00B050"/>
                </a:solidFill>
              </a:rPr>
              <a:t>established </a:t>
            </a:r>
            <a:r>
              <a:rPr lang="en-US" sz="2200" i="1" dirty="0" smtClean="0">
                <a:solidFill>
                  <a:srgbClr val="00B050"/>
                </a:solidFill>
              </a:rPr>
              <a:t> (</a:t>
            </a:r>
            <a:r>
              <a:rPr lang="en-US" sz="2200" i="1" dirty="0" err="1" smtClean="0">
                <a:solidFill>
                  <a:srgbClr val="00B050"/>
                </a:solidFill>
              </a:rPr>
              <a:t>OpenGTS</a:t>
            </a:r>
            <a:r>
              <a:rPr lang="en-US" sz="2200" i="1" dirty="0" smtClean="0">
                <a:solidFill>
                  <a:srgbClr val="00B050"/>
                </a:solidFill>
              </a:rPr>
              <a:t>, etc.)</a:t>
            </a:r>
            <a:endParaRPr lang="en-US" sz="2200" i="1" dirty="0">
              <a:solidFill>
                <a:srgbClr val="00B050"/>
              </a:solidFill>
            </a:endParaRPr>
          </a:p>
          <a:p>
            <a:pPr marL="0" indent="0">
              <a:buNone/>
            </a:pPr>
            <a:r>
              <a:rPr lang="en-US" sz="2200" i="1" dirty="0" smtClean="0">
                <a:solidFill>
                  <a:srgbClr val="00B050"/>
                </a:solidFill>
              </a:rPr>
              <a:t>Co-development </a:t>
            </a:r>
            <a:r>
              <a:rPr lang="en-US" sz="2200" i="1" dirty="0">
                <a:solidFill>
                  <a:srgbClr val="00B050"/>
                </a:solidFill>
              </a:rPr>
              <a:t>of </a:t>
            </a:r>
            <a:r>
              <a:rPr lang="en-US" sz="2200" i="1" dirty="0" smtClean="0">
                <a:solidFill>
                  <a:srgbClr val="00B050"/>
                </a:solidFill>
              </a:rPr>
              <a:t>ODIS </a:t>
            </a:r>
            <a:endParaRPr lang="en-US" sz="2200" i="1" dirty="0">
              <a:solidFill>
                <a:srgbClr val="00B050"/>
              </a:solidFill>
            </a:endParaRPr>
          </a:p>
          <a:p>
            <a:pPr marL="0" indent="0">
              <a:buNone/>
            </a:pPr>
            <a:r>
              <a:rPr lang="en-US" sz="2200" i="1" dirty="0" smtClean="0">
                <a:solidFill>
                  <a:srgbClr val="00B050"/>
                </a:solidFill>
              </a:rPr>
              <a:t>Co-development of </a:t>
            </a:r>
            <a:r>
              <a:rPr lang="en-US" sz="2200" i="1" dirty="0">
                <a:solidFill>
                  <a:srgbClr val="00B050"/>
                </a:solidFill>
              </a:rPr>
              <a:t>WIS 2.0 </a:t>
            </a:r>
            <a:r>
              <a:rPr lang="en-US" sz="2200" i="1" dirty="0" smtClean="0">
                <a:solidFill>
                  <a:srgbClr val="00B050"/>
                </a:solidFill>
              </a:rPr>
              <a:t> (as core partners)</a:t>
            </a:r>
            <a:endParaRPr lang="en-US" sz="2200" i="1" dirty="0">
              <a:solidFill>
                <a:srgbClr val="00B050"/>
              </a:solidFill>
            </a:endParaRPr>
          </a:p>
          <a:p>
            <a:pPr marL="0" indent="0">
              <a:buNone/>
            </a:pPr>
            <a:r>
              <a:rPr lang="en-US" sz="2200" b="1" u="sng" dirty="0" smtClean="0">
                <a:solidFill>
                  <a:srgbClr val="00B050"/>
                </a:solidFill>
              </a:rPr>
              <a:t>Priorities</a:t>
            </a:r>
            <a:r>
              <a:rPr lang="en-US" sz="2200" dirty="0"/>
              <a:t>:</a:t>
            </a:r>
          </a:p>
          <a:p>
            <a:r>
              <a:rPr lang="en-US" sz="2200" dirty="0"/>
              <a:t>DM Strategy and Implementation plan</a:t>
            </a:r>
            <a:endParaRPr lang="ru-RU" sz="2200" dirty="0"/>
          </a:p>
          <a:p>
            <a:r>
              <a:rPr lang="en-US" sz="2200" dirty="0"/>
              <a:t>Support for OPA and SFSPA</a:t>
            </a:r>
          </a:p>
          <a:p>
            <a:r>
              <a:rPr lang="en-US" sz="2200" dirty="0" smtClean="0"/>
              <a:t>MCDS</a:t>
            </a:r>
            <a:endParaRPr lang="ru-RU" sz="2200" dirty="0"/>
          </a:p>
          <a:p>
            <a:r>
              <a:rPr lang="en-US" sz="2200" dirty="0" smtClean="0"/>
              <a:t>ODIS</a:t>
            </a:r>
          </a:p>
          <a:p>
            <a:r>
              <a:rPr lang="en-US" sz="2200" dirty="0" smtClean="0"/>
              <a:t>WIS 2.0</a:t>
            </a:r>
            <a:r>
              <a:rPr lang="ru-RU" sz="2200" dirty="0" smtClean="0"/>
              <a:t> (</a:t>
            </a:r>
            <a:r>
              <a:rPr lang="en-US" sz="2200" dirty="0" err="1" smtClean="0"/>
              <a:t>OpenGTS</a:t>
            </a:r>
            <a:r>
              <a:rPr lang="en-US" sz="2200" dirty="0" smtClean="0"/>
              <a:t> + ocean data and metadata</a:t>
            </a:r>
            <a:r>
              <a:rPr lang="ru-RU" sz="2200" dirty="0" smtClean="0"/>
              <a:t>)</a:t>
            </a:r>
            <a:endParaRPr lang="en-US" sz="2200" dirty="0" smtClean="0"/>
          </a:p>
          <a:p>
            <a:r>
              <a:rPr lang="en-US" sz="2200" dirty="0" smtClean="0"/>
              <a:t>Capacity activities</a:t>
            </a:r>
          </a:p>
          <a:p>
            <a:endParaRPr lang="en-US" sz="2200" dirty="0"/>
          </a:p>
          <a:p>
            <a:pPr marL="0" indent="0">
              <a:buNone/>
            </a:pPr>
            <a:endParaRPr lang="ru-RU" sz="2200"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18</a:t>
            </a:fld>
            <a:endParaRPr lang="en-US" altLang="ru-RU"/>
          </a:p>
        </p:txBody>
      </p:sp>
    </p:spTree>
    <p:extLst>
      <p:ext uri="{BB962C8B-B14F-4D97-AF65-F5344CB8AC3E}">
        <p14:creationId xmlns:p14="http://schemas.microsoft.com/office/powerpoint/2010/main" val="317244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Possible cross-PA projects</a:t>
            </a:r>
            <a:endParaRPr lang="ru-RU" dirty="0"/>
          </a:p>
        </p:txBody>
      </p:sp>
      <p:sp>
        <p:nvSpPr>
          <p:cNvPr id="3" name="Объект 2"/>
          <p:cNvSpPr>
            <a:spLocks noGrp="1"/>
          </p:cNvSpPr>
          <p:nvPr>
            <p:ph idx="1"/>
          </p:nvPr>
        </p:nvSpPr>
        <p:spPr/>
        <p:txBody>
          <a:bodyPr/>
          <a:lstStyle/>
          <a:p>
            <a:r>
              <a:rPr lang="en-US" dirty="0" smtClean="0"/>
              <a:t>Open Access to GTS (with OPA)</a:t>
            </a:r>
          </a:p>
          <a:p>
            <a:r>
              <a:rPr lang="en-US" dirty="0" smtClean="0"/>
              <a:t>Community Best Practices (in cooperation with IODE) (OPA, SFSPA)</a:t>
            </a:r>
          </a:p>
          <a:p>
            <a:r>
              <a:rPr lang="en-US" dirty="0" smtClean="0"/>
              <a:t>Metadata services (OPA, SFSPA)</a:t>
            </a:r>
          </a:p>
          <a:p>
            <a:r>
              <a:rPr lang="en-US" dirty="0" smtClean="0"/>
              <a:t>Data services (OPA)</a:t>
            </a:r>
          </a:p>
          <a:p>
            <a:r>
              <a:rPr lang="en-US" dirty="0" smtClean="0"/>
              <a:t>Product services (OPA, SFSPA)</a:t>
            </a:r>
            <a:endParaRPr lang="ru-RU"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19</a:t>
            </a:fld>
            <a:endParaRPr lang="en-US" altLang="ru-RU"/>
          </a:p>
        </p:txBody>
      </p:sp>
    </p:spTree>
    <p:extLst>
      <p:ext uri="{BB962C8B-B14F-4D97-AF65-F5344CB8AC3E}">
        <p14:creationId xmlns:p14="http://schemas.microsoft.com/office/powerpoint/2010/main" val="145485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DMPA Structure</a:t>
            </a:r>
            <a:endParaRPr lang="ru-RU" dirty="0"/>
          </a:p>
        </p:txBody>
      </p:sp>
      <p:sp>
        <p:nvSpPr>
          <p:cNvPr id="3" name="Объект 2"/>
          <p:cNvSpPr>
            <a:spLocks noGrp="1"/>
          </p:cNvSpPr>
          <p:nvPr>
            <p:ph idx="1"/>
          </p:nvPr>
        </p:nvSpPr>
        <p:spPr/>
        <p:txBody>
          <a:bodyPr/>
          <a:lstStyle/>
          <a:p>
            <a:r>
              <a:rPr lang="en-US" sz="2000" dirty="0" smtClean="0"/>
              <a:t>Data Management Coordination Group (DMCG)</a:t>
            </a:r>
          </a:p>
          <a:p>
            <a:pPr marL="0" indent="0">
              <a:buNone/>
            </a:pPr>
            <a:r>
              <a:rPr lang="en-US" sz="2000" dirty="0" smtClean="0"/>
              <a:t>Expert Teams (ET):</a:t>
            </a:r>
          </a:p>
          <a:p>
            <a:r>
              <a:rPr lang="fr-FR" sz="2000" dirty="0" smtClean="0"/>
              <a:t>ET on Data Management Practices (ETDMP) (joint with IODE)</a:t>
            </a:r>
          </a:p>
          <a:p>
            <a:r>
              <a:rPr lang="en-US" sz="2000" dirty="0" smtClean="0"/>
              <a:t>ET on Marine Climatology (ETMC)</a:t>
            </a:r>
          </a:p>
          <a:p>
            <a:r>
              <a:rPr lang="en-US" sz="2000" dirty="0" smtClean="0"/>
              <a:t>Inter-Program ET for Integrated Marine Meteorological and Oceanographic Services within WMO and IOC Information Systems (IPET-MOIS)</a:t>
            </a:r>
          </a:p>
          <a:p>
            <a:pPr marL="0" indent="0">
              <a:buNone/>
            </a:pPr>
            <a:endParaRPr lang="en-US" sz="2000" dirty="0" smtClean="0"/>
          </a:p>
          <a:p>
            <a:pPr marL="0" indent="0">
              <a:buNone/>
            </a:pPr>
            <a:r>
              <a:rPr lang="en-US" sz="2000" dirty="0" smtClean="0"/>
              <a:t>Task Teams:</a:t>
            </a:r>
          </a:p>
          <a:p>
            <a:r>
              <a:rPr lang="en-US" sz="2000" dirty="0" smtClean="0"/>
              <a:t>Table Driven Codes (TDC)</a:t>
            </a:r>
          </a:p>
          <a:p>
            <a:r>
              <a:rPr lang="en-US" sz="2000" dirty="0" smtClean="0"/>
              <a:t>Satellite Data Communication Systems (</a:t>
            </a:r>
            <a:r>
              <a:rPr lang="en-US" sz="2000" dirty="0" err="1" smtClean="0"/>
              <a:t>Satcom</a:t>
            </a:r>
            <a:r>
              <a:rPr lang="en-US" sz="2000" dirty="0" smtClean="0"/>
              <a:t>)</a:t>
            </a:r>
          </a:p>
          <a:p>
            <a:endParaRPr lang="ru-RU" sz="2000"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2</a:t>
            </a:fld>
            <a:endParaRPr lang="en-US" altLang="ru-RU"/>
          </a:p>
        </p:txBody>
      </p:sp>
    </p:spTree>
    <p:extLst>
      <p:ext uri="{BB962C8B-B14F-4D97-AF65-F5344CB8AC3E}">
        <p14:creationId xmlns:p14="http://schemas.microsoft.com/office/powerpoint/2010/main" val="66645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1">
              <a:buFont typeface="Wingdings" panose="05000000000000000000" pitchFamily="2" charset="2"/>
              <a:buChar char="q"/>
            </a:pPr>
            <a:r>
              <a:rPr lang="en-US" sz="2800" b="1" dirty="0" smtClean="0">
                <a:latin typeface="Arial" panose="020B0604020202020204" pitchFamily="34" charset="0"/>
                <a:ea typeface="Verdana" panose="020B0604030504040204" pitchFamily="34" charset="0"/>
                <a:cs typeface="Arial" panose="020B0604020202020204" pitchFamily="34" charset="0"/>
              </a:rPr>
              <a:t>Metadata</a:t>
            </a:r>
            <a:endParaRPr lang="ru-RU" sz="2800" b="1" dirty="0" smtClean="0">
              <a:latin typeface="Arial" panose="020B0604020202020204" pitchFamily="34" charset="0"/>
              <a:ea typeface="Verdana" panose="020B0604030504040204" pitchFamily="34" charset="0"/>
              <a:cs typeface="Arial" panose="020B0604020202020204" pitchFamily="34" charset="0"/>
            </a:endParaRPr>
          </a:p>
          <a:p>
            <a:pPr lvl="1"/>
            <a:r>
              <a:rPr lang="en-US" dirty="0">
                <a:latin typeface="Arial" panose="020B0604020202020204" pitchFamily="34" charset="0"/>
                <a:ea typeface="Verdana" panose="020B0604030504040204" pitchFamily="34" charset="0"/>
                <a:cs typeface="Arial" panose="020B0604020202020204" pitchFamily="34" charset="0"/>
              </a:rPr>
              <a:t>c</a:t>
            </a:r>
            <a:r>
              <a:rPr lang="en-US" dirty="0" smtClean="0">
                <a:latin typeface="Arial" panose="020B0604020202020204" pitchFamily="34" charset="0"/>
                <a:ea typeface="Verdana" panose="020B0604030504040204" pitchFamily="34" charset="0"/>
                <a:cs typeface="Arial" panose="020B0604020202020204" pitchFamily="34" charset="0"/>
              </a:rPr>
              <a:t>ommon </a:t>
            </a:r>
            <a:r>
              <a:rPr lang="ru-RU" dirty="0" err="1" smtClean="0">
                <a:latin typeface="Arial" panose="020B0604020202020204" pitchFamily="34" charset="0"/>
                <a:ea typeface="Verdana" panose="020B0604030504040204" pitchFamily="34" charset="0"/>
                <a:cs typeface="Arial" panose="020B0604020202020204" pitchFamily="34" charset="0"/>
              </a:rPr>
              <a:t>metadata</a:t>
            </a:r>
            <a:r>
              <a:rPr lang="ru-RU" dirty="0" smtClean="0">
                <a:latin typeface="Arial" panose="020B0604020202020204" pitchFamily="34" charset="0"/>
                <a:ea typeface="Verdana" panose="020B0604030504040204" pitchFamily="34" charset="0"/>
                <a:cs typeface="Arial" panose="020B0604020202020204" pitchFamily="34" charset="0"/>
              </a:rPr>
              <a:t> </a:t>
            </a:r>
            <a:r>
              <a:rPr lang="ru-RU" dirty="0" err="1" smtClean="0">
                <a:latin typeface="Arial" panose="020B0604020202020204" pitchFamily="34" charset="0"/>
                <a:ea typeface="Verdana" panose="020B0604030504040204" pitchFamily="34" charset="0"/>
                <a:cs typeface="Arial" panose="020B0604020202020204" pitchFamily="34" charset="0"/>
              </a:rPr>
              <a:t>content</a:t>
            </a:r>
            <a:r>
              <a:rPr lang="en-US" dirty="0" smtClean="0">
                <a:latin typeface="Arial" panose="020B0604020202020204" pitchFamily="34" charset="0"/>
                <a:ea typeface="Verdana" panose="020B0604030504040204" pitchFamily="34" charset="0"/>
                <a:cs typeface="Arial" panose="020B0604020202020204" pitchFamily="34" charset="0"/>
              </a:rPr>
              <a:t>s (by network, by discipline, etc.)</a:t>
            </a:r>
            <a:r>
              <a:rPr lang="ru-RU" dirty="0" smtClean="0">
                <a:latin typeface="Arial" panose="020B0604020202020204" pitchFamily="34" charset="0"/>
                <a:ea typeface="Verdana" panose="020B0604030504040204" pitchFamily="34" charset="0"/>
                <a:cs typeface="Arial" panose="020B0604020202020204" pitchFamily="34" charset="0"/>
              </a:rPr>
              <a:t> </a:t>
            </a:r>
            <a:endParaRPr lang="en-US" dirty="0" smtClean="0">
              <a:latin typeface="Arial" panose="020B0604020202020204" pitchFamily="34" charset="0"/>
              <a:ea typeface="Verdana" panose="020B0604030504040204" pitchFamily="34" charset="0"/>
              <a:cs typeface="Arial" panose="020B0604020202020204" pitchFamily="34" charset="0"/>
            </a:endParaRPr>
          </a:p>
          <a:p>
            <a:pPr lvl="1"/>
            <a:r>
              <a:rPr lang="en-US" dirty="0" smtClean="0">
                <a:latin typeface="Arial" panose="020B0604020202020204" pitchFamily="34" charset="0"/>
                <a:ea typeface="Verdana" panose="020B0604030504040204" pitchFamily="34" charset="0"/>
                <a:cs typeface="Arial" panose="020B0604020202020204" pitchFamily="34" charset="0"/>
              </a:rPr>
              <a:t>Instrument, platform, sensors, vessel metadata, etc.</a:t>
            </a:r>
          </a:p>
          <a:p>
            <a:pPr lvl="1"/>
            <a:r>
              <a:rPr lang="en-US" dirty="0" smtClean="0">
                <a:latin typeface="Arial" panose="020B0604020202020204" pitchFamily="34" charset="0"/>
                <a:ea typeface="Verdana" panose="020B0604030504040204" pitchFamily="34" charset="0"/>
                <a:cs typeface="Arial" panose="020B0604020202020204" pitchFamily="34" charset="0"/>
              </a:rPr>
              <a:t>requirements to metadata standards (i.e. ISO 19115, </a:t>
            </a:r>
            <a:r>
              <a:rPr lang="en-US" dirty="0" err="1" smtClean="0">
                <a:latin typeface="Arial" panose="020B0604020202020204" pitchFamily="34" charset="0"/>
                <a:ea typeface="Verdana" panose="020B0604030504040204" pitchFamily="34" charset="0"/>
                <a:cs typeface="Arial" panose="020B0604020202020204" pitchFamily="34" charset="0"/>
              </a:rPr>
              <a:t>SensorML</a:t>
            </a:r>
            <a:r>
              <a:rPr lang="en-US" dirty="0" smtClean="0">
                <a:latin typeface="Arial" panose="020B0604020202020204" pitchFamily="34" charset="0"/>
                <a:ea typeface="Verdana" panose="020B0604030504040204" pitchFamily="34" charset="0"/>
                <a:cs typeface="Arial" panose="020B0604020202020204" pitchFamily="34" charset="0"/>
              </a:rPr>
              <a:t>, FGDC, NAP, </a:t>
            </a:r>
            <a:r>
              <a:rPr lang="en-US" dirty="0" err="1" smtClean="0">
                <a:latin typeface="Arial" panose="020B0604020202020204" pitchFamily="34" charset="0"/>
                <a:ea typeface="Verdana" panose="020B0604030504040204" pitchFamily="34" charset="0"/>
                <a:cs typeface="Arial" panose="020B0604020202020204" pitchFamily="34" charset="0"/>
              </a:rPr>
              <a:t>DarwinCore</a:t>
            </a:r>
            <a:r>
              <a:rPr lang="en-US" dirty="0" smtClean="0">
                <a:latin typeface="Arial" panose="020B0604020202020204" pitchFamily="34" charset="0"/>
                <a:ea typeface="Verdana" panose="020B0604030504040204" pitchFamily="34" charset="0"/>
                <a:cs typeface="Arial" panose="020B0604020202020204" pitchFamily="34" charset="0"/>
              </a:rPr>
              <a:t>, etc.)</a:t>
            </a:r>
          </a:p>
          <a:p>
            <a:pPr lvl="1"/>
            <a:r>
              <a:rPr lang="en-US" dirty="0" smtClean="0">
                <a:latin typeface="Arial" panose="020B0604020202020204" pitchFamily="34" charset="0"/>
                <a:ea typeface="Verdana" panose="020B0604030504040204" pitchFamily="34" charset="0"/>
                <a:cs typeface="Arial" panose="020B0604020202020204" pitchFamily="34" charset="0"/>
              </a:rPr>
              <a:t>Other requirements?</a:t>
            </a:r>
          </a:p>
          <a:p>
            <a:pPr>
              <a:buFont typeface="Wingdings" panose="05000000000000000000" pitchFamily="2" charset="2"/>
              <a:buChar char="q"/>
            </a:pPr>
            <a:endParaRPr lang="ru-RU" dirty="0">
              <a:latin typeface="Arial" panose="020B0604020202020204" pitchFamily="34" charset="0"/>
              <a:cs typeface="Arial" panose="020B0604020202020204" pitchFamily="34" charset="0"/>
            </a:endParaRPr>
          </a:p>
        </p:txBody>
      </p:sp>
      <p:sp>
        <p:nvSpPr>
          <p:cNvPr id="5" name="Заголовок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kern="1200">
                <a:solidFill>
                  <a:schemeClr val="tx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2pPr>
            <a:lvl3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3pPr>
            <a:lvl4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4pPr>
            <a:lvl5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5pPr>
            <a:lvl6pPr marL="457200" algn="l" defTabSz="457200" rtl="0" fontAlgn="base">
              <a:spcBef>
                <a:spcPct val="0"/>
              </a:spcBef>
              <a:spcAft>
                <a:spcPct val="0"/>
              </a:spcAft>
              <a:defRPr sz="3600">
                <a:solidFill>
                  <a:schemeClr val="tx1"/>
                </a:solidFill>
                <a:latin typeface="Arial" pitchFamily="-65" charset="0"/>
                <a:ea typeface="ＭＳ Ｐゴシック" pitchFamily="-65" charset="-128"/>
              </a:defRPr>
            </a:lvl6pPr>
            <a:lvl7pPr marL="914400" algn="l" defTabSz="457200" rtl="0" fontAlgn="base">
              <a:spcBef>
                <a:spcPct val="0"/>
              </a:spcBef>
              <a:spcAft>
                <a:spcPct val="0"/>
              </a:spcAft>
              <a:defRPr sz="3600">
                <a:solidFill>
                  <a:schemeClr val="tx1"/>
                </a:solidFill>
                <a:latin typeface="Arial" pitchFamily="-65" charset="0"/>
                <a:ea typeface="ＭＳ Ｐゴシック" pitchFamily="-65" charset="-128"/>
              </a:defRPr>
            </a:lvl7pPr>
            <a:lvl8pPr marL="1371600" algn="l" defTabSz="457200" rtl="0" fontAlgn="base">
              <a:spcBef>
                <a:spcPct val="0"/>
              </a:spcBef>
              <a:spcAft>
                <a:spcPct val="0"/>
              </a:spcAft>
              <a:defRPr sz="3600">
                <a:solidFill>
                  <a:schemeClr val="tx1"/>
                </a:solidFill>
                <a:latin typeface="Arial" pitchFamily="-65" charset="0"/>
                <a:ea typeface="ＭＳ Ｐゴシック" pitchFamily="-65" charset="-128"/>
              </a:defRPr>
            </a:lvl8pPr>
            <a:lvl9pPr marL="1828800" algn="l" defTabSz="457200" rtl="0" fontAlgn="base">
              <a:spcBef>
                <a:spcPct val="0"/>
              </a:spcBef>
              <a:spcAft>
                <a:spcPct val="0"/>
              </a:spcAft>
              <a:defRPr sz="3600">
                <a:solidFill>
                  <a:schemeClr val="tx1"/>
                </a:solidFill>
                <a:latin typeface="Arial" pitchFamily="-65" charset="0"/>
                <a:ea typeface="ＭＳ Ｐゴシック" pitchFamily="-65" charset="-128"/>
              </a:defRPr>
            </a:lvl9pPr>
          </a:lstStyle>
          <a:p>
            <a:r>
              <a:rPr lang="en-US" smtClean="0"/>
              <a:t>Possible cross-PA projects</a:t>
            </a:r>
            <a:endParaRPr lang="ru-RU" dirty="0"/>
          </a:p>
        </p:txBody>
      </p:sp>
    </p:spTree>
    <p:extLst>
      <p:ext uri="{BB962C8B-B14F-4D97-AF65-F5344CB8AC3E}">
        <p14:creationId xmlns:p14="http://schemas.microsoft.com/office/powerpoint/2010/main" val="331345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1">
              <a:buFont typeface="Wingdings" panose="05000000000000000000" pitchFamily="2" charset="2"/>
              <a:buChar char="q"/>
            </a:pPr>
            <a:r>
              <a:rPr lang="en-US" sz="2800" b="1" dirty="0" smtClean="0">
                <a:latin typeface="Arial" panose="020B0604020202020204" pitchFamily="34" charset="0"/>
                <a:ea typeface="Verdana" panose="020B0604030504040204" pitchFamily="34" charset="0"/>
                <a:cs typeface="Arial" panose="020B0604020202020204" pitchFamily="34" charset="0"/>
              </a:rPr>
              <a:t>Data</a:t>
            </a:r>
          </a:p>
          <a:p>
            <a:pPr lvl="1"/>
            <a:r>
              <a:rPr lang="en-US" dirty="0" smtClean="0">
                <a:latin typeface="Arial" panose="020B0604020202020204" pitchFamily="34" charset="0"/>
                <a:ea typeface="Verdana" panose="020B0604030504040204" pitchFamily="34" charset="0"/>
                <a:cs typeface="Arial" panose="020B0604020202020204" pitchFamily="34" charset="0"/>
              </a:rPr>
              <a:t>Data sources </a:t>
            </a:r>
          </a:p>
          <a:p>
            <a:pPr lvl="1"/>
            <a:r>
              <a:rPr lang="en-US" dirty="0" smtClean="0">
                <a:latin typeface="Arial" panose="020B0604020202020204" pitchFamily="34" charset="0"/>
                <a:ea typeface="Verdana" panose="020B0604030504040204" pitchFamily="34" charset="0"/>
                <a:cs typeface="Arial" panose="020B0604020202020204" pitchFamily="34" charset="0"/>
              </a:rPr>
              <a:t>Formats (i.e. BUFR, </a:t>
            </a:r>
            <a:r>
              <a:rPr lang="en-US" dirty="0" err="1">
                <a:latin typeface="Arial" panose="020B0604020202020204" pitchFamily="34" charset="0"/>
                <a:ea typeface="Verdana" panose="020B0604030504040204" pitchFamily="34" charset="0"/>
                <a:cs typeface="Arial" panose="020B0604020202020204" pitchFamily="34" charset="0"/>
              </a:rPr>
              <a:t>N</a:t>
            </a:r>
            <a:r>
              <a:rPr lang="en-US" dirty="0" err="1" smtClean="0">
                <a:latin typeface="Arial" panose="020B0604020202020204" pitchFamily="34" charset="0"/>
                <a:ea typeface="Verdana" panose="020B0604030504040204" pitchFamily="34" charset="0"/>
                <a:cs typeface="Arial" panose="020B0604020202020204" pitchFamily="34" charset="0"/>
              </a:rPr>
              <a:t>etCDF</a:t>
            </a:r>
            <a:r>
              <a:rPr lang="en-US" dirty="0" smtClean="0">
                <a:latin typeface="Arial" panose="020B0604020202020204" pitchFamily="34" charset="0"/>
                <a:ea typeface="Verdana" panose="020B0604030504040204" pitchFamily="34" charset="0"/>
                <a:cs typeface="Arial" panose="020B0604020202020204" pitchFamily="34" charset="0"/>
              </a:rPr>
              <a:t>, IMMA, IMMT, CSV, others.)</a:t>
            </a:r>
          </a:p>
          <a:p>
            <a:pPr lvl="1"/>
            <a:r>
              <a:rPr lang="en-US" dirty="0" smtClean="0">
                <a:latin typeface="Arial" panose="020B0604020202020204" pitchFamily="34" charset="0"/>
                <a:ea typeface="Verdana" panose="020B0604030504040204" pitchFamily="34" charset="0"/>
                <a:cs typeface="Arial" panose="020B0604020202020204" pitchFamily="34" charset="0"/>
              </a:rPr>
              <a:t>Tools and services (TAC to TDF, GRIB, BUFR, </a:t>
            </a:r>
            <a:r>
              <a:rPr lang="en-US" dirty="0" err="1" smtClean="0">
                <a:latin typeface="Arial" panose="020B0604020202020204" pitchFamily="34" charset="0"/>
                <a:ea typeface="Verdana" panose="020B0604030504040204" pitchFamily="34" charset="0"/>
                <a:cs typeface="Arial" panose="020B0604020202020204" pitchFamily="34" charset="0"/>
              </a:rPr>
              <a:t>NetCDF</a:t>
            </a:r>
            <a:r>
              <a:rPr lang="en-US" dirty="0" smtClean="0">
                <a:latin typeface="Arial" panose="020B0604020202020204" pitchFamily="34" charset="0"/>
                <a:ea typeface="Verdana" panose="020B0604030504040204" pitchFamily="34" charset="0"/>
                <a:cs typeface="Arial" panose="020B0604020202020204" pitchFamily="34" charset="0"/>
              </a:rPr>
              <a:t> encoders/decoders/validators, others)</a:t>
            </a:r>
          </a:p>
          <a:p>
            <a:pPr lvl="1"/>
            <a:r>
              <a:rPr lang="en-US" dirty="0" smtClean="0">
                <a:latin typeface="Arial" panose="020B0604020202020204" pitchFamily="34" charset="0"/>
                <a:ea typeface="Verdana" panose="020B0604030504040204" pitchFamily="34" charset="0"/>
                <a:cs typeface="Arial" panose="020B0604020202020204" pitchFamily="34" charset="0"/>
              </a:rPr>
              <a:t>Data repositories (endpoints, protocols, etc. 	</a:t>
            </a:r>
            <a:r>
              <a:rPr lang="en-US" dirty="0" smtClean="0">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ea typeface="Verdana" panose="020B0604030504040204" pitchFamily="34" charset="0"/>
                <a:cs typeface="Arial" panose="020B0604020202020204" pitchFamily="34" charset="0"/>
              </a:rPr>
              <a:t>DCAT? www.re3data.org?)</a:t>
            </a:r>
          </a:p>
          <a:p>
            <a:pPr lvl="1"/>
            <a:r>
              <a:rPr lang="en-US" dirty="0" smtClean="0">
                <a:latin typeface="Arial" panose="020B0604020202020204" pitchFamily="34" charset="0"/>
                <a:ea typeface="Verdana" panose="020B0604030504040204" pitchFamily="34" charset="0"/>
                <a:cs typeface="Arial" panose="020B0604020202020204" pitchFamily="34" charset="0"/>
              </a:rPr>
              <a:t>Other requirements?</a:t>
            </a:r>
          </a:p>
          <a:p>
            <a:pPr marL="0" indent="0">
              <a:buNone/>
            </a:pPr>
            <a:endParaRPr lang="ru-RU" dirty="0">
              <a:latin typeface="Arial" panose="020B0604020202020204" pitchFamily="34" charset="0"/>
              <a:ea typeface="Verdana" panose="020B0604030504040204" pitchFamily="34" charset="0"/>
              <a:cs typeface="Arial" panose="020B0604020202020204" pitchFamily="34" charset="0"/>
            </a:endParaRPr>
          </a:p>
        </p:txBody>
      </p:sp>
      <p:sp>
        <p:nvSpPr>
          <p:cNvPr id="4" name="Заголовок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kern="1200">
                <a:solidFill>
                  <a:schemeClr val="tx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2pPr>
            <a:lvl3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3pPr>
            <a:lvl4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4pPr>
            <a:lvl5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5pPr>
            <a:lvl6pPr marL="457200" algn="l" defTabSz="457200" rtl="0" fontAlgn="base">
              <a:spcBef>
                <a:spcPct val="0"/>
              </a:spcBef>
              <a:spcAft>
                <a:spcPct val="0"/>
              </a:spcAft>
              <a:defRPr sz="3600">
                <a:solidFill>
                  <a:schemeClr val="tx1"/>
                </a:solidFill>
                <a:latin typeface="Arial" pitchFamily="-65" charset="0"/>
                <a:ea typeface="ＭＳ Ｐゴシック" pitchFamily="-65" charset="-128"/>
              </a:defRPr>
            </a:lvl6pPr>
            <a:lvl7pPr marL="914400" algn="l" defTabSz="457200" rtl="0" fontAlgn="base">
              <a:spcBef>
                <a:spcPct val="0"/>
              </a:spcBef>
              <a:spcAft>
                <a:spcPct val="0"/>
              </a:spcAft>
              <a:defRPr sz="3600">
                <a:solidFill>
                  <a:schemeClr val="tx1"/>
                </a:solidFill>
                <a:latin typeface="Arial" pitchFamily="-65" charset="0"/>
                <a:ea typeface="ＭＳ Ｐゴシック" pitchFamily="-65" charset="-128"/>
              </a:defRPr>
            </a:lvl7pPr>
            <a:lvl8pPr marL="1371600" algn="l" defTabSz="457200" rtl="0" fontAlgn="base">
              <a:spcBef>
                <a:spcPct val="0"/>
              </a:spcBef>
              <a:spcAft>
                <a:spcPct val="0"/>
              </a:spcAft>
              <a:defRPr sz="3600">
                <a:solidFill>
                  <a:schemeClr val="tx1"/>
                </a:solidFill>
                <a:latin typeface="Arial" pitchFamily="-65" charset="0"/>
                <a:ea typeface="ＭＳ Ｐゴシック" pitchFamily="-65" charset="-128"/>
              </a:defRPr>
            </a:lvl8pPr>
            <a:lvl9pPr marL="1828800" algn="l" defTabSz="457200" rtl="0" fontAlgn="base">
              <a:spcBef>
                <a:spcPct val="0"/>
              </a:spcBef>
              <a:spcAft>
                <a:spcPct val="0"/>
              </a:spcAft>
              <a:defRPr sz="3600">
                <a:solidFill>
                  <a:schemeClr val="tx1"/>
                </a:solidFill>
                <a:latin typeface="Arial" pitchFamily="-65" charset="0"/>
                <a:ea typeface="ＭＳ Ｐゴシック" pitchFamily="-65" charset="-128"/>
              </a:defRPr>
            </a:lvl9pPr>
          </a:lstStyle>
          <a:p>
            <a:r>
              <a:rPr lang="en-US" smtClean="0"/>
              <a:t>Possible cross-PA projects</a:t>
            </a:r>
            <a:endParaRPr lang="ru-RU" dirty="0"/>
          </a:p>
        </p:txBody>
      </p:sp>
    </p:spTree>
    <p:extLst>
      <p:ext uri="{BB962C8B-B14F-4D97-AF65-F5344CB8AC3E}">
        <p14:creationId xmlns:p14="http://schemas.microsoft.com/office/powerpoint/2010/main" val="2217767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1">
              <a:buFont typeface="Wingdings" panose="05000000000000000000" pitchFamily="2" charset="2"/>
              <a:buChar char="q"/>
            </a:pPr>
            <a:r>
              <a:rPr lang="en-US" b="1" dirty="0" smtClean="0">
                <a:latin typeface="Arial" panose="020B0604020202020204" pitchFamily="34" charset="0"/>
                <a:ea typeface="Verdana" panose="020B0604030504040204" pitchFamily="34" charset="0"/>
                <a:cs typeface="Arial" panose="020B0604020202020204" pitchFamily="34" charset="0"/>
              </a:rPr>
              <a:t>Services &amp; products</a:t>
            </a:r>
            <a:endParaRPr lang="en-US" dirty="0" smtClean="0">
              <a:latin typeface="Arial" panose="020B0604020202020204" pitchFamily="34" charset="0"/>
              <a:ea typeface="Verdana" panose="020B0604030504040204" pitchFamily="34" charset="0"/>
              <a:cs typeface="Arial" panose="020B0604020202020204" pitchFamily="34" charset="0"/>
            </a:endParaRPr>
          </a:p>
          <a:p>
            <a:pPr lvl="1"/>
            <a:r>
              <a:rPr lang="en-US" dirty="0" smtClean="0">
                <a:latin typeface="Arial" panose="020B0604020202020204" pitchFamily="34" charset="0"/>
                <a:ea typeface="Verdana" panose="020B0604030504040204" pitchFamily="34" charset="0"/>
                <a:cs typeface="Arial" panose="020B0604020202020204" pitchFamily="34" charset="0"/>
              </a:rPr>
              <a:t>products targeted at data providers</a:t>
            </a:r>
          </a:p>
          <a:p>
            <a:pPr lvl="1"/>
            <a:r>
              <a:rPr lang="en-US" dirty="0" smtClean="0">
                <a:latin typeface="Arial" panose="020B0604020202020204" pitchFamily="34" charset="0"/>
                <a:ea typeface="Verdana" panose="020B0604030504040204" pitchFamily="34" charset="0"/>
                <a:cs typeface="Arial" panose="020B0604020202020204" pitchFamily="34" charset="0"/>
              </a:rPr>
              <a:t>products targeted at data system managers</a:t>
            </a:r>
          </a:p>
          <a:p>
            <a:pPr lvl="1"/>
            <a:r>
              <a:rPr lang="en-US" dirty="0">
                <a:latin typeface="Arial" panose="020B0604020202020204" pitchFamily="34" charset="0"/>
                <a:ea typeface="Verdana" panose="020B0604030504040204" pitchFamily="34" charset="0"/>
                <a:cs typeface="Arial" panose="020B0604020202020204" pitchFamily="34" charset="0"/>
              </a:rPr>
              <a:t>p</a:t>
            </a:r>
            <a:r>
              <a:rPr lang="en-US" dirty="0" smtClean="0">
                <a:latin typeface="Arial" panose="020B0604020202020204" pitchFamily="34" charset="0"/>
                <a:ea typeface="Verdana" panose="020B0604030504040204" pitchFamily="34" charset="0"/>
                <a:cs typeface="Arial" panose="020B0604020202020204" pitchFamily="34" charset="0"/>
              </a:rPr>
              <a:t>roducts targeted at external users</a:t>
            </a:r>
          </a:p>
          <a:p>
            <a:pPr lvl="1">
              <a:buFont typeface="Wingdings" panose="05000000000000000000" pitchFamily="2" charset="2"/>
              <a:buChar char="q"/>
            </a:pPr>
            <a:r>
              <a:rPr lang="en-US" b="1" dirty="0" smtClean="0">
                <a:latin typeface="Arial" panose="020B0604020202020204" pitchFamily="34" charset="0"/>
                <a:ea typeface="Verdana" panose="020B0604030504040204" pitchFamily="34" charset="0"/>
                <a:cs typeface="Arial" panose="020B0604020202020204" pitchFamily="34" charset="0"/>
              </a:rPr>
              <a:t>Best practices</a:t>
            </a:r>
          </a:p>
          <a:p>
            <a:pPr lvl="1"/>
            <a:r>
              <a:rPr lang="en-US" dirty="0">
                <a:latin typeface="Arial" panose="020B0604020202020204" pitchFamily="34" charset="0"/>
                <a:ea typeface="Verdana" panose="020B0604030504040204" pitchFamily="34" charset="0"/>
                <a:cs typeface="Arial" panose="020B0604020202020204" pitchFamily="34" charset="0"/>
              </a:rPr>
              <a:t>Publications in </a:t>
            </a:r>
            <a:r>
              <a:rPr lang="en-US" dirty="0" err="1">
                <a:latin typeface="Arial" panose="020B0604020202020204" pitchFamily="34" charset="0"/>
                <a:ea typeface="Verdana" panose="020B0604030504040204" pitchFamily="34" charset="0"/>
                <a:cs typeface="Arial" panose="020B0604020202020204" pitchFamily="34" charset="0"/>
              </a:rPr>
              <a:t>OceanBestPractices</a:t>
            </a:r>
            <a:r>
              <a:rPr lang="en-US" dirty="0">
                <a:latin typeface="Arial" panose="020B0604020202020204" pitchFamily="34" charset="0"/>
                <a:ea typeface="Verdana" panose="020B0604030504040204" pitchFamily="34" charset="0"/>
                <a:cs typeface="Arial" panose="020B0604020202020204" pitchFamily="34" charset="0"/>
              </a:rPr>
              <a:t> repository – </a:t>
            </a:r>
            <a:r>
              <a:rPr lang="en-US" dirty="0" smtClean="0">
                <a:latin typeface="Arial" panose="020B0604020202020204" pitchFamily="34" charset="0"/>
                <a:ea typeface="Verdana" panose="020B0604030504040204" pitchFamily="34" charset="0"/>
                <a:cs typeface="Arial" panose="020B0604020202020204" pitchFamily="34" charset="0"/>
              </a:rPr>
              <a:t>instrument calibration, sensors deployment, data provision, data </a:t>
            </a:r>
            <a:r>
              <a:rPr lang="en-US" dirty="0">
                <a:latin typeface="Arial" panose="020B0604020202020204" pitchFamily="34" charset="0"/>
                <a:ea typeface="Verdana" panose="020B0604030504040204" pitchFamily="34" charset="0"/>
                <a:cs typeface="Arial" panose="020B0604020202020204" pitchFamily="34" charset="0"/>
              </a:rPr>
              <a:t>management handbooks (examples: </a:t>
            </a:r>
            <a:r>
              <a:rPr lang="en-US" dirty="0" smtClean="0">
                <a:latin typeface="Arial" panose="020B0604020202020204" pitchFamily="34" charset="0"/>
                <a:ea typeface="Verdana" panose="020B0604030504040204" pitchFamily="34" charset="0"/>
                <a:cs typeface="Arial" panose="020B0604020202020204" pitchFamily="34" charset="0"/>
              </a:rPr>
              <a:t>JCOMM, Argo</a:t>
            </a:r>
            <a:r>
              <a:rPr lang="en-US" dirty="0">
                <a:latin typeface="Arial" panose="020B0604020202020204" pitchFamily="34" charset="0"/>
                <a:ea typeface="Verdana" panose="020B0604030504040204" pitchFamily="34" charset="0"/>
                <a:cs typeface="Arial" panose="020B0604020202020204" pitchFamily="34" charset="0"/>
              </a:rPr>
              <a:t>, </a:t>
            </a:r>
            <a:r>
              <a:rPr lang="en-US" dirty="0" err="1">
                <a:latin typeface="Arial" panose="020B0604020202020204" pitchFamily="34" charset="0"/>
                <a:ea typeface="Verdana" panose="020B0604030504040204" pitchFamily="34" charset="0"/>
                <a:cs typeface="Arial" panose="020B0604020202020204" pitchFamily="34" charset="0"/>
              </a:rPr>
              <a:t>AtlantOS</a:t>
            </a:r>
            <a:r>
              <a:rPr lang="en-US" dirty="0">
                <a:latin typeface="Arial" panose="020B0604020202020204" pitchFamily="34" charset="0"/>
                <a:ea typeface="Verdana" panose="020B0604030504040204" pitchFamily="34" charset="0"/>
                <a:cs typeface="Arial" panose="020B0604020202020204" pitchFamily="34" charset="0"/>
              </a:rPr>
              <a:t> DM handbooks ), manuals and guides</a:t>
            </a:r>
            <a:r>
              <a:rPr lang="en-US" dirty="0" smtClean="0">
                <a:latin typeface="Arial" panose="020B0604020202020204" pitchFamily="34" charset="0"/>
                <a:ea typeface="Verdana" panose="020B0604030504040204" pitchFamily="34" charset="0"/>
                <a:cs typeface="Arial" panose="020B0604020202020204" pitchFamily="34" charset="0"/>
              </a:rPr>
              <a:t>, etc.</a:t>
            </a:r>
          </a:p>
          <a:p>
            <a:pPr lvl="1"/>
            <a:endParaRPr lang="en-US" dirty="0" smtClean="0">
              <a:latin typeface="Arial" panose="020B0604020202020204" pitchFamily="34" charset="0"/>
              <a:ea typeface="Verdana" panose="020B0604030504040204" pitchFamily="34" charset="0"/>
              <a:cs typeface="Arial" panose="020B0604020202020204" pitchFamily="34" charset="0"/>
            </a:endParaRPr>
          </a:p>
          <a:p>
            <a:pPr marL="0" indent="0">
              <a:buNone/>
            </a:pPr>
            <a:endParaRPr lang="ru-RU" dirty="0">
              <a:latin typeface="Arial" panose="020B0604020202020204" pitchFamily="34" charset="0"/>
              <a:ea typeface="Verdana" panose="020B0604030504040204" pitchFamily="34" charset="0"/>
              <a:cs typeface="Arial" panose="020B0604020202020204" pitchFamily="34" charset="0"/>
            </a:endParaRPr>
          </a:p>
        </p:txBody>
      </p:sp>
      <p:sp>
        <p:nvSpPr>
          <p:cNvPr id="4" name="Заголовок 1"/>
          <p:cNvSpPr>
            <a:spLocks noGrp="1"/>
          </p:cNvSpPr>
          <p:nvPr>
            <p:ph type="title"/>
          </p:nvPr>
        </p:nvSpPr>
        <p:spPr>
          <a:xfrm>
            <a:off x="457200" y="274638"/>
            <a:ext cx="8229600" cy="1143000"/>
          </a:xfrm>
        </p:spPr>
        <p:txBody>
          <a:bodyPr/>
          <a:lstStyle/>
          <a:p>
            <a:r>
              <a:rPr lang="en-US" dirty="0"/>
              <a:t>Possible cross-PA projects</a:t>
            </a:r>
            <a:endParaRPr lang="ru-RU" dirty="0"/>
          </a:p>
        </p:txBody>
      </p:sp>
    </p:spTree>
    <p:extLst>
      <p:ext uri="{BB962C8B-B14F-4D97-AF65-F5344CB8AC3E}">
        <p14:creationId xmlns:p14="http://schemas.microsoft.com/office/powerpoint/2010/main" val="4277099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1">
              <a:buFont typeface="Wingdings" panose="05000000000000000000" pitchFamily="2" charset="2"/>
              <a:buChar char="q"/>
            </a:pPr>
            <a:r>
              <a:rPr lang="en-US" b="1" dirty="0" smtClean="0">
                <a:latin typeface="Verdana" panose="020B0604030504040204" pitchFamily="34" charset="0"/>
                <a:ea typeface="Verdana" panose="020B0604030504040204" pitchFamily="34" charset="0"/>
                <a:cs typeface="Verdana" panose="020B0604030504040204" pitchFamily="34" charset="0"/>
              </a:rPr>
              <a:t>Community standards</a:t>
            </a:r>
          </a:p>
          <a:p>
            <a:pPr marL="457200" lvl="1" indent="0">
              <a:buNone/>
            </a:pPr>
            <a:r>
              <a:rPr lang="en-US" dirty="0"/>
              <a:t>Identify and submit community </a:t>
            </a:r>
            <a:r>
              <a:rPr lang="en-US" dirty="0" smtClean="0"/>
              <a:t>standards </a:t>
            </a:r>
            <a:r>
              <a:rPr lang="en-US" dirty="0"/>
              <a:t>(via IODE ODSBP) </a:t>
            </a:r>
            <a:endParaRPr lang="en-US" b="1" dirty="0" smtClean="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q"/>
            </a:pPr>
            <a:r>
              <a:rPr lang="en-US" b="1" dirty="0">
                <a:latin typeface="Verdana" panose="020B0604030504040204" pitchFamily="34" charset="0"/>
                <a:ea typeface="Verdana" panose="020B0604030504040204" pitchFamily="34" charset="0"/>
                <a:cs typeface="Verdana" panose="020B0604030504040204" pitchFamily="34" charset="0"/>
              </a:rPr>
              <a:t>Data </a:t>
            </a:r>
            <a:r>
              <a:rPr lang="en-US" b="1" dirty="0" smtClean="0">
                <a:latin typeface="Verdana" panose="020B0604030504040204" pitchFamily="34" charset="0"/>
                <a:ea typeface="Verdana" panose="020B0604030504040204" pitchFamily="34" charset="0"/>
                <a:cs typeface="Verdana" panose="020B0604030504040204" pitchFamily="34" charset="0"/>
              </a:rPr>
              <a:t>citation</a:t>
            </a:r>
          </a:p>
          <a:p>
            <a:pPr lvl="1"/>
            <a:r>
              <a:rPr lang="en-US" dirty="0">
                <a:latin typeface="Verdana" panose="020B0604030504040204" pitchFamily="34" charset="0"/>
                <a:ea typeface="Verdana" panose="020B0604030504040204" pitchFamily="34" charset="0"/>
                <a:cs typeface="Verdana" panose="020B0604030504040204" pitchFamily="34" charset="0"/>
              </a:rPr>
              <a:t>u</a:t>
            </a:r>
            <a:r>
              <a:rPr lang="en-US" dirty="0" smtClean="0">
                <a:latin typeface="Verdana" panose="020B0604030504040204" pitchFamily="34" charset="0"/>
                <a:ea typeface="Verdana" panose="020B0604030504040204" pitchFamily="34" charset="0"/>
                <a:cs typeface="Verdana" panose="020B0604030504040204" pitchFamily="34" charset="0"/>
              </a:rPr>
              <a:t>se of DOI, Handle, etc.</a:t>
            </a:r>
          </a:p>
          <a:p>
            <a:pPr lvl="1"/>
            <a:r>
              <a:rPr lang="en-US" dirty="0">
                <a:latin typeface="Verdana" panose="020B0604030504040204" pitchFamily="34" charset="0"/>
                <a:ea typeface="Verdana" panose="020B0604030504040204" pitchFamily="34" charset="0"/>
                <a:cs typeface="Verdana" panose="020B0604030504040204" pitchFamily="34" charset="0"/>
              </a:rPr>
              <a:t>c</a:t>
            </a:r>
            <a:r>
              <a:rPr lang="en-US" dirty="0" smtClean="0">
                <a:latin typeface="Verdana" panose="020B0604030504040204" pitchFamily="34" charset="0"/>
                <a:ea typeface="Verdana" panose="020B0604030504040204" pitchFamily="34" charset="0"/>
                <a:cs typeface="Verdana" panose="020B0604030504040204" pitchFamily="34" charset="0"/>
              </a:rPr>
              <a:t>itation level of data and products</a:t>
            </a:r>
          </a:p>
          <a:p>
            <a:pPr lvl="1"/>
            <a:r>
              <a:rPr lang="en-US" dirty="0">
                <a:latin typeface="Verdana" panose="020B0604030504040204" pitchFamily="34" charset="0"/>
                <a:ea typeface="Verdana" panose="020B0604030504040204" pitchFamily="34" charset="0"/>
                <a:cs typeface="Verdana" panose="020B0604030504040204" pitchFamily="34" charset="0"/>
              </a:rPr>
              <a:t>p</a:t>
            </a:r>
            <a:r>
              <a:rPr lang="en-US" dirty="0" smtClean="0">
                <a:latin typeface="Verdana" panose="020B0604030504040204" pitchFamily="34" charset="0"/>
                <a:ea typeface="Verdana" panose="020B0604030504040204" pitchFamily="34" charset="0"/>
                <a:cs typeface="Verdana" panose="020B0604030504040204" pitchFamily="34" charset="0"/>
              </a:rPr>
              <a:t>ublications</a:t>
            </a:r>
          </a:p>
          <a:p>
            <a:pPr lvl="1"/>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5" name="Заголовок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kern="1200">
                <a:solidFill>
                  <a:schemeClr val="tx1"/>
                </a:solidFill>
                <a:latin typeface="Arial"/>
                <a:ea typeface="MS PGothic" panose="020B0600070205080204" pitchFamily="34" charset="-128"/>
                <a:cs typeface="Arial"/>
              </a:defRPr>
            </a:lvl1pPr>
            <a:lvl2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2pPr>
            <a:lvl3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3pPr>
            <a:lvl4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4pPr>
            <a:lvl5pPr algn="l" defTabSz="457200" rtl="0" eaLnBrk="0" fontAlgn="base" hangingPunct="0">
              <a:spcBef>
                <a:spcPct val="0"/>
              </a:spcBef>
              <a:spcAft>
                <a:spcPct val="0"/>
              </a:spcAft>
              <a:defRPr sz="3600">
                <a:solidFill>
                  <a:schemeClr val="tx1"/>
                </a:solidFill>
                <a:latin typeface="Arial" pitchFamily="-65" charset="0"/>
                <a:ea typeface="MS PGothic" panose="020B0600070205080204" pitchFamily="34" charset="-128"/>
                <a:cs typeface="Arial" charset="0"/>
              </a:defRPr>
            </a:lvl5pPr>
            <a:lvl6pPr marL="457200" algn="l" defTabSz="457200" rtl="0" fontAlgn="base">
              <a:spcBef>
                <a:spcPct val="0"/>
              </a:spcBef>
              <a:spcAft>
                <a:spcPct val="0"/>
              </a:spcAft>
              <a:defRPr sz="3600">
                <a:solidFill>
                  <a:schemeClr val="tx1"/>
                </a:solidFill>
                <a:latin typeface="Arial" pitchFamily="-65" charset="0"/>
                <a:ea typeface="ＭＳ Ｐゴシック" pitchFamily="-65" charset="-128"/>
              </a:defRPr>
            </a:lvl6pPr>
            <a:lvl7pPr marL="914400" algn="l" defTabSz="457200" rtl="0" fontAlgn="base">
              <a:spcBef>
                <a:spcPct val="0"/>
              </a:spcBef>
              <a:spcAft>
                <a:spcPct val="0"/>
              </a:spcAft>
              <a:defRPr sz="3600">
                <a:solidFill>
                  <a:schemeClr val="tx1"/>
                </a:solidFill>
                <a:latin typeface="Arial" pitchFamily="-65" charset="0"/>
                <a:ea typeface="ＭＳ Ｐゴシック" pitchFamily="-65" charset="-128"/>
              </a:defRPr>
            </a:lvl7pPr>
            <a:lvl8pPr marL="1371600" algn="l" defTabSz="457200" rtl="0" fontAlgn="base">
              <a:spcBef>
                <a:spcPct val="0"/>
              </a:spcBef>
              <a:spcAft>
                <a:spcPct val="0"/>
              </a:spcAft>
              <a:defRPr sz="3600">
                <a:solidFill>
                  <a:schemeClr val="tx1"/>
                </a:solidFill>
                <a:latin typeface="Arial" pitchFamily="-65" charset="0"/>
                <a:ea typeface="ＭＳ Ｐゴシック" pitchFamily="-65" charset="-128"/>
              </a:defRPr>
            </a:lvl8pPr>
            <a:lvl9pPr marL="1828800" algn="l" defTabSz="457200" rtl="0" fontAlgn="base">
              <a:spcBef>
                <a:spcPct val="0"/>
              </a:spcBef>
              <a:spcAft>
                <a:spcPct val="0"/>
              </a:spcAft>
              <a:defRPr sz="3600">
                <a:solidFill>
                  <a:schemeClr val="tx1"/>
                </a:solidFill>
                <a:latin typeface="Arial" pitchFamily="-65" charset="0"/>
                <a:ea typeface="ＭＳ Ｐゴシック" pitchFamily="-65" charset="-128"/>
              </a:defRPr>
            </a:lvl9pPr>
          </a:lstStyle>
          <a:p>
            <a:r>
              <a:rPr lang="en-US" smtClean="0"/>
              <a:t>Possible cross-PA projects</a:t>
            </a:r>
            <a:endParaRPr lang="ru-RU" dirty="0"/>
          </a:p>
        </p:txBody>
      </p:sp>
    </p:spTree>
    <p:extLst>
      <p:ext uri="{BB962C8B-B14F-4D97-AF65-F5344CB8AC3E}">
        <p14:creationId xmlns:p14="http://schemas.microsoft.com/office/powerpoint/2010/main" val="50804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Data Management Strategy and Priorities</a:t>
            </a:r>
            <a:endParaRPr lang="ru-RU"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24</a:t>
            </a:fld>
            <a:endParaRPr lang="en-US" altLang="ru-RU"/>
          </a:p>
        </p:txBody>
      </p:sp>
      <p:sp>
        <p:nvSpPr>
          <p:cNvPr id="8" name="Объект 7"/>
          <p:cNvSpPr>
            <a:spLocks noGrp="1"/>
          </p:cNvSpPr>
          <p:nvPr>
            <p:ph idx="1"/>
          </p:nvPr>
        </p:nvSpPr>
        <p:spPr>
          <a:xfrm>
            <a:off x="402609" y="1286296"/>
            <a:ext cx="4060209" cy="4525963"/>
          </a:xfrm>
        </p:spPr>
        <p:txBody>
          <a:bodyPr/>
          <a:lstStyle/>
          <a:p>
            <a:pPr marL="0" indent="0">
              <a:buNone/>
            </a:pPr>
            <a:r>
              <a:rPr lang="en-US" sz="2200" dirty="0" smtClean="0">
                <a:solidFill>
                  <a:schemeClr val="tx2"/>
                </a:solidFill>
              </a:rPr>
              <a:t>Implementation Plan structure</a:t>
            </a:r>
          </a:p>
          <a:p>
            <a:pPr>
              <a:buFont typeface="Wingdings" panose="05000000000000000000" pitchFamily="2" charset="2"/>
              <a:buChar char="§"/>
            </a:pPr>
            <a:r>
              <a:rPr lang="en-US" sz="2200" dirty="0" smtClean="0">
                <a:solidFill>
                  <a:schemeClr val="tx2"/>
                </a:solidFill>
              </a:rPr>
              <a:t>Outcome</a:t>
            </a:r>
          </a:p>
          <a:p>
            <a:pPr>
              <a:buFont typeface="Wingdings" panose="05000000000000000000" pitchFamily="2" charset="2"/>
              <a:buChar char="§"/>
            </a:pPr>
            <a:r>
              <a:rPr lang="en-US" sz="2200" dirty="0" smtClean="0">
                <a:solidFill>
                  <a:schemeClr val="tx2"/>
                </a:solidFill>
              </a:rPr>
              <a:t>Goals and objectives</a:t>
            </a:r>
          </a:p>
          <a:p>
            <a:pPr>
              <a:buFont typeface="Wingdings" panose="05000000000000000000" pitchFamily="2" charset="2"/>
              <a:buChar char="§"/>
            </a:pPr>
            <a:r>
              <a:rPr lang="en-US" sz="2200" dirty="0" smtClean="0">
                <a:solidFill>
                  <a:schemeClr val="tx2"/>
                </a:solidFill>
              </a:rPr>
              <a:t>Activities</a:t>
            </a:r>
          </a:p>
          <a:p>
            <a:pPr>
              <a:buFont typeface="Wingdings" panose="05000000000000000000" pitchFamily="2" charset="2"/>
              <a:buChar char="§"/>
            </a:pPr>
            <a:r>
              <a:rPr lang="en-US" sz="2200" dirty="0" smtClean="0">
                <a:solidFill>
                  <a:schemeClr val="tx2"/>
                </a:solidFill>
              </a:rPr>
              <a:t>Sub activities</a:t>
            </a:r>
          </a:p>
          <a:p>
            <a:pPr>
              <a:buFont typeface="Wingdings" panose="05000000000000000000" pitchFamily="2" charset="2"/>
              <a:buChar char="§"/>
            </a:pPr>
            <a:r>
              <a:rPr lang="en-US" sz="2200" dirty="0" smtClean="0">
                <a:solidFill>
                  <a:schemeClr val="tx2"/>
                </a:solidFill>
              </a:rPr>
              <a:t>Deliverables</a:t>
            </a:r>
          </a:p>
          <a:p>
            <a:pPr>
              <a:buFont typeface="Wingdings" panose="05000000000000000000" pitchFamily="2" charset="2"/>
              <a:buChar char="§"/>
            </a:pPr>
            <a:r>
              <a:rPr lang="en-US" sz="2200" dirty="0" smtClean="0">
                <a:solidFill>
                  <a:schemeClr val="tx2"/>
                </a:solidFill>
              </a:rPr>
              <a:t>Lead responsibility</a:t>
            </a:r>
          </a:p>
          <a:p>
            <a:pPr>
              <a:buFont typeface="Wingdings" panose="05000000000000000000" pitchFamily="2" charset="2"/>
              <a:buChar char="§"/>
            </a:pPr>
            <a:r>
              <a:rPr lang="en-US" sz="2200" dirty="0" smtClean="0">
                <a:solidFill>
                  <a:schemeClr val="tx2"/>
                </a:solidFill>
              </a:rPr>
              <a:t>Other groups involved</a:t>
            </a:r>
          </a:p>
          <a:p>
            <a:pPr>
              <a:buFont typeface="Wingdings" panose="05000000000000000000" pitchFamily="2" charset="2"/>
              <a:buChar char="§"/>
            </a:pPr>
            <a:r>
              <a:rPr lang="en-US" sz="2200" dirty="0" smtClean="0">
                <a:solidFill>
                  <a:schemeClr val="tx2"/>
                </a:solidFill>
              </a:rPr>
              <a:t>Start/end</a:t>
            </a:r>
          </a:p>
          <a:p>
            <a:pPr>
              <a:buFont typeface="Wingdings" panose="05000000000000000000" pitchFamily="2" charset="2"/>
              <a:buChar char="§"/>
            </a:pPr>
            <a:r>
              <a:rPr lang="en-US" sz="2200" dirty="0" smtClean="0">
                <a:solidFill>
                  <a:schemeClr val="tx2"/>
                </a:solidFill>
              </a:rPr>
              <a:t>Priority</a:t>
            </a:r>
          </a:p>
          <a:p>
            <a:pPr>
              <a:buFont typeface="Wingdings" panose="05000000000000000000" pitchFamily="2" charset="2"/>
              <a:buChar char="§"/>
            </a:pPr>
            <a:r>
              <a:rPr lang="en-US" sz="2200" dirty="0" smtClean="0">
                <a:solidFill>
                  <a:schemeClr val="tx2"/>
                </a:solidFill>
              </a:rPr>
              <a:t>Additional resources</a:t>
            </a:r>
          </a:p>
          <a:p>
            <a:pPr>
              <a:buFont typeface="Wingdings" panose="05000000000000000000" pitchFamily="2" charset="2"/>
              <a:buChar char="§"/>
            </a:pPr>
            <a:r>
              <a:rPr lang="en-US" sz="2200" dirty="0" smtClean="0">
                <a:solidFill>
                  <a:schemeClr val="tx2"/>
                </a:solidFill>
              </a:rPr>
              <a:t>Risks</a:t>
            </a:r>
          </a:p>
          <a:p>
            <a:pPr>
              <a:buFont typeface="Wingdings" panose="05000000000000000000" pitchFamily="2" charset="2"/>
              <a:buChar char="§"/>
            </a:pPr>
            <a:r>
              <a:rPr lang="en-US" sz="2200" dirty="0" smtClean="0">
                <a:solidFill>
                  <a:schemeClr val="tx2"/>
                </a:solidFill>
              </a:rPr>
              <a:t>Comments</a:t>
            </a:r>
          </a:p>
          <a:p>
            <a:pPr>
              <a:buFont typeface="Wingdings" panose="05000000000000000000" pitchFamily="2" charset="2"/>
              <a:buChar char="§"/>
            </a:pPr>
            <a:endParaRPr lang="ru-RU" sz="2200" dirty="0">
              <a:solidFill>
                <a:schemeClr val="tx2"/>
              </a:solidFill>
            </a:endParaRPr>
          </a:p>
        </p:txBody>
      </p:sp>
      <p:sp>
        <p:nvSpPr>
          <p:cNvPr id="11" name="Прямоугольник 10"/>
          <p:cNvSpPr/>
          <p:nvPr/>
        </p:nvSpPr>
        <p:spPr>
          <a:xfrm>
            <a:off x="4478740" y="2952735"/>
            <a:ext cx="3889612" cy="996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use of common standards </a:t>
            </a:r>
            <a:endParaRPr lang="ru-RU" sz="2400" b="1" dirty="0"/>
          </a:p>
        </p:txBody>
      </p:sp>
      <p:sp>
        <p:nvSpPr>
          <p:cNvPr id="13" name="Прямоугольник 12"/>
          <p:cNvSpPr/>
          <p:nvPr/>
        </p:nvSpPr>
        <p:spPr>
          <a:xfrm>
            <a:off x="4478740" y="1848768"/>
            <a:ext cx="3889612" cy="996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Improved workflows from observation systems to the users</a:t>
            </a:r>
            <a:endParaRPr lang="ru-RU" b="1" dirty="0"/>
          </a:p>
        </p:txBody>
      </p:sp>
      <p:sp>
        <p:nvSpPr>
          <p:cNvPr id="14" name="Прямоугольник 13"/>
          <p:cNvSpPr/>
          <p:nvPr/>
        </p:nvSpPr>
        <p:spPr>
          <a:xfrm>
            <a:off x="4462818" y="4083635"/>
            <a:ext cx="3889612" cy="9962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t>Connecting  </a:t>
            </a:r>
            <a:r>
              <a:rPr lang="en-GB" b="1" dirty="0"/>
              <a:t>Marine Meteorological and Oceanographic Centres with WMO and IOC Information Systems , MCDS</a:t>
            </a:r>
            <a:endParaRPr lang="ru-RU" b="1" dirty="0"/>
          </a:p>
        </p:txBody>
      </p:sp>
    </p:spTree>
    <p:extLst>
      <p:ext uri="{BB962C8B-B14F-4D97-AF65-F5344CB8AC3E}">
        <p14:creationId xmlns:p14="http://schemas.microsoft.com/office/powerpoint/2010/main" val="66169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6484" y="1004570"/>
            <a:ext cx="7294646" cy="3631933"/>
          </a:xfrm>
          <a:prstGeom prst="rect">
            <a:avLst/>
          </a:prstGeom>
        </p:spPr>
      </p:pic>
      <p:sp>
        <p:nvSpPr>
          <p:cNvPr id="2" name="Номер слайда 1"/>
          <p:cNvSpPr>
            <a:spLocks noGrp="1"/>
          </p:cNvSpPr>
          <p:nvPr>
            <p:ph type="sldNum" sz="quarter" idx="12"/>
          </p:nvPr>
        </p:nvSpPr>
        <p:spPr/>
        <p:txBody>
          <a:bodyPr/>
          <a:lstStyle/>
          <a:p>
            <a:fld id="{7B8374A8-47AC-432D-A968-73201800F704}" type="slidenum">
              <a:rPr lang="en-US" altLang="ru-RU" smtClean="0"/>
              <a:pPr/>
              <a:t>25</a:t>
            </a:fld>
            <a:endParaRPr lang="en-US" altLang="ru-RU"/>
          </a:p>
        </p:txBody>
      </p:sp>
    </p:spTree>
    <p:extLst>
      <p:ext uri="{BB962C8B-B14F-4D97-AF65-F5344CB8AC3E}">
        <p14:creationId xmlns:p14="http://schemas.microsoft.com/office/powerpoint/2010/main" val="351109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lvl="0">
              <a:buClr>
                <a:schemeClr val="dk1"/>
              </a:buClr>
              <a:buSzPts val="2800"/>
            </a:pPr>
            <a:r>
              <a:rPr lang="en-US" dirty="0" smtClean="0"/>
              <a:t>DMCG </a:t>
            </a:r>
            <a:r>
              <a:rPr lang="en-US" dirty="0"/>
              <a:t>Terms of References</a:t>
            </a:r>
          </a:p>
        </p:txBody>
      </p:sp>
      <p:sp>
        <p:nvSpPr>
          <p:cNvPr id="172" name="Google Shape;172;p25"/>
          <p:cNvSpPr txBox="1">
            <a:spLocks noGrp="1"/>
          </p:cNvSpPr>
          <p:nvPr>
            <p:ph type="body" idx="1"/>
          </p:nvPr>
        </p:nvSpPr>
        <p:spPr>
          <a:xfrm>
            <a:off x="457200" y="1201003"/>
            <a:ext cx="8229600" cy="4925159"/>
          </a:xfrm>
          <a:prstGeom prst="rect">
            <a:avLst/>
          </a:prstGeom>
          <a:noFill/>
          <a:ln>
            <a:noFill/>
          </a:ln>
        </p:spPr>
        <p:txBody>
          <a:bodyPr spcFirstLastPara="1" wrap="square" lIns="91425" tIns="45700" rIns="91425" bIns="45700" anchor="t" anchorCtr="0">
            <a:noAutofit/>
          </a:bodyPr>
          <a:lstStyle/>
          <a:p>
            <a:pPr marL="50800" indent="0">
              <a:buNone/>
            </a:pPr>
            <a:r>
              <a:rPr lang="en-US" sz="1800" dirty="0"/>
              <a:t>The Data Management Coordination Group, in close collaboration with the International Oceanographic Data and Information Exchange (IODE) and Commission for Basic Systems subsidiary bodies and related experts, shall:</a:t>
            </a:r>
            <a:br>
              <a:rPr lang="en-US" sz="1800" dirty="0"/>
            </a:br>
            <a:r>
              <a:rPr lang="en-US" sz="1800" dirty="0"/>
              <a:t/>
            </a:r>
            <a:br>
              <a:rPr lang="en-US" sz="1800" dirty="0"/>
            </a:br>
            <a:r>
              <a:rPr lang="en-US" sz="1800" dirty="0"/>
              <a:t>(a) Maintain a data management plan for JCOMM that identifies, assesses and specifies priorities and actions for the Data Management </a:t>
            </a:r>
            <a:r>
              <a:rPr lang="en-US" sz="1800" dirty="0" err="1"/>
              <a:t>Programme</a:t>
            </a:r>
            <a:r>
              <a:rPr lang="en-US" sz="1800" dirty="0"/>
              <a:t> Area addressing issues relevant to both real time and delayed mode marine meteorological data management</a:t>
            </a:r>
          </a:p>
          <a:p>
            <a:pPr marL="50800" indent="0">
              <a:buNone/>
            </a:pPr>
            <a:r>
              <a:rPr lang="en-US" sz="1800" dirty="0"/>
              <a:t/>
            </a:r>
            <a:br>
              <a:rPr lang="en-US" sz="1800" dirty="0"/>
            </a:br>
            <a:r>
              <a:rPr lang="en-US" sz="1800" dirty="0"/>
              <a:t>(b) In concurrence with the co-presidents of JCOMM and the co-chairs of the International Oceanographic Data and Information Exchange (IODE), establish and create expert teams, task teams, and pilot projects, as appropriate, to undertake the work of the Data Management </a:t>
            </a:r>
            <a:r>
              <a:rPr lang="en-US" sz="1800" dirty="0" err="1"/>
              <a:t>Programme</a:t>
            </a:r>
            <a:r>
              <a:rPr lang="en-US" sz="1800" dirty="0"/>
              <a:t> Area;</a:t>
            </a:r>
          </a:p>
          <a:p>
            <a:pPr marL="50800" indent="0">
              <a:buNone/>
            </a:pPr>
            <a:r>
              <a:rPr lang="en-US" sz="1800" dirty="0"/>
              <a:t/>
            </a:r>
            <a:br>
              <a:rPr lang="en-US" sz="1800" dirty="0"/>
            </a:br>
            <a:r>
              <a:rPr lang="en-US" sz="1800" dirty="0"/>
              <a:t>(c) Ensure collaboration, appropriate coordination and liaison with IODE as well as with the Commission for Basic Systems (CBS) and other relevant bodies and activities external to WMO and IOC</a:t>
            </a:r>
            <a:r>
              <a:rPr lang="en-US" sz="1800" dirty="0" smtClean="0"/>
              <a:t>;</a:t>
            </a:r>
            <a:endParaRPr lang="en-US" sz="1800" dirty="0"/>
          </a:p>
        </p:txBody>
      </p:sp>
      <p:sp>
        <p:nvSpPr>
          <p:cNvPr id="173" name="Google Shape;173;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3</a:t>
            </a:fld>
            <a:endParaRPr dirty="0"/>
          </a:p>
        </p:txBody>
      </p:sp>
      <p:sp>
        <p:nvSpPr>
          <p:cNvPr id="2" name="Номер слайда 1"/>
          <p:cNvSpPr>
            <a:spLocks noGrp="1"/>
          </p:cNvSpPr>
          <p:nvPr>
            <p:ph type="sldNum" sz="quarter" idx="12"/>
          </p:nvPr>
        </p:nvSpPr>
        <p:spPr/>
        <p:txBody>
          <a:bodyPr/>
          <a:lstStyle/>
          <a:p>
            <a:fld id="{7B8374A8-47AC-432D-A968-73201800F704}" type="slidenum">
              <a:rPr lang="en-US" altLang="ru-RU" smtClean="0"/>
              <a:pPr/>
              <a:t>3</a:t>
            </a:fld>
            <a:endParaRPr lang="en-US" altLang="ru-RU"/>
          </a:p>
        </p:txBody>
      </p:sp>
    </p:spTree>
    <p:extLst>
      <p:ext uri="{BB962C8B-B14F-4D97-AF65-F5344CB8AC3E}">
        <p14:creationId xmlns:p14="http://schemas.microsoft.com/office/powerpoint/2010/main" val="178481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lvl="0">
              <a:buClr>
                <a:schemeClr val="dk1"/>
              </a:buClr>
              <a:buSzPts val="2800"/>
            </a:pPr>
            <a:r>
              <a:rPr lang="en-US" dirty="0" smtClean="0"/>
              <a:t>DMCG </a:t>
            </a:r>
            <a:r>
              <a:rPr lang="en-US" dirty="0"/>
              <a:t>Terms of References</a:t>
            </a:r>
          </a:p>
        </p:txBody>
      </p:sp>
      <p:sp>
        <p:nvSpPr>
          <p:cNvPr id="172" name="Google Shape;172;p25"/>
          <p:cNvSpPr txBox="1">
            <a:spLocks noGrp="1"/>
          </p:cNvSpPr>
          <p:nvPr>
            <p:ph type="body" idx="1"/>
          </p:nvPr>
        </p:nvSpPr>
        <p:spPr>
          <a:xfrm>
            <a:off x="457200" y="1340887"/>
            <a:ext cx="8229600" cy="4773309"/>
          </a:xfrm>
          <a:prstGeom prst="rect">
            <a:avLst/>
          </a:prstGeom>
          <a:noFill/>
          <a:ln>
            <a:noFill/>
          </a:ln>
        </p:spPr>
        <p:txBody>
          <a:bodyPr spcFirstLastPara="1" wrap="square" lIns="91425" tIns="45700" rIns="91425" bIns="45700" anchor="t" anchorCtr="0">
            <a:noAutofit/>
          </a:bodyPr>
          <a:lstStyle/>
          <a:p>
            <a:pPr marL="50800" indent="0">
              <a:buNone/>
            </a:pPr>
            <a:r>
              <a:rPr lang="en-US" sz="1800" dirty="0" smtClean="0"/>
              <a:t>(d</a:t>
            </a:r>
            <a:r>
              <a:rPr lang="en-US" sz="1800" dirty="0"/>
              <a:t>) Keep under review, assess and coordinate the adoption of appropriate new information technology;</a:t>
            </a:r>
          </a:p>
          <a:p>
            <a:pPr marL="50800" indent="0">
              <a:buNone/>
            </a:pPr>
            <a:endParaRPr lang="en-US" sz="1800" dirty="0" smtClean="0"/>
          </a:p>
          <a:p>
            <a:pPr marL="50800" indent="0">
              <a:buNone/>
            </a:pPr>
            <a:r>
              <a:rPr lang="en-US" sz="1800" dirty="0" smtClean="0"/>
              <a:t>(</a:t>
            </a:r>
            <a:r>
              <a:rPr lang="en-US" sz="1800" dirty="0"/>
              <a:t>e) Establish and maintain cooperation with science </a:t>
            </a:r>
            <a:r>
              <a:rPr lang="en-US" sz="1800" dirty="0" err="1"/>
              <a:t>programmes</a:t>
            </a:r>
            <a:r>
              <a:rPr lang="en-US" sz="1800" dirty="0"/>
              <a:t> and assist with their data management activities, as appropriate;</a:t>
            </a:r>
          </a:p>
          <a:p>
            <a:pPr marL="50800" indent="0">
              <a:buNone/>
            </a:pPr>
            <a:endParaRPr lang="en-US" sz="1800" dirty="0" smtClean="0"/>
          </a:p>
          <a:p>
            <a:pPr marL="50800" indent="0">
              <a:buNone/>
            </a:pPr>
            <a:r>
              <a:rPr lang="en-US" sz="1800" dirty="0" smtClean="0"/>
              <a:t>(</a:t>
            </a:r>
            <a:r>
              <a:rPr lang="en-US" sz="1800" dirty="0"/>
              <a:t>f) Provide advice and feedback to users of the Data Management </a:t>
            </a:r>
            <a:r>
              <a:rPr lang="en-US" sz="1800" dirty="0" err="1"/>
              <a:t>Programme</a:t>
            </a:r>
            <a:r>
              <a:rPr lang="en-US" sz="1800" dirty="0"/>
              <a:t> Area functions, through the appropriate JCOMM </a:t>
            </a:r>
            <a:r>
              <a:rPr lang="en-US" sz="1800" dirty="0" err="1"/>
              <a:t>Programme</a:t>
            </a:r>
            <a:r>
              <a:rPr lang="en-US" sz="1800" dirty="0"/>
              <a:t> Area, through IODE directly;</a:t>
            </a:r>
          </a:p>
          <a:p>
            <a:pPr marL="50800" indent="0">
              <a:buNone/>
            </a:pPr>
            <a:r>
              <a:rPr lang="en-US" sz="1800" dirty="0"/>
              <a:t/>
            </a:r>
            <a:br>
              <a:rPr lang="en-US" sz="1800" dirty="0"/>
            </a:br>
            <a:r>
              <a:rPr lang="en-US" sz="1800" dirty="0"/>
              <a:t>(g) Identify capacity development requirements related to the </a:t>
            </a:r>
            <a:r>
              <a:rPr lang="en-US" sz="1800" dirty="0" err="1"/>
              <a:t>Programme</a:t>
            </a:r>
            <a:r>
              <a:rPr lang="en-US" sz="1800" dirty="0"/>
              <a:t> Area and, as appropriate, coordinate activities to address these requirements;</a:t>
            </a:r>
          </a:p>
          <a:p>
            <a:pPr marL="50800" indent="0">
              <a:buNone/>
            </a:pPr>
            <a:r>
              <a:rPr lang="en-US" sz="1800" dirty="0"/>
              <a:t/>
            </a:r>
            <a:br>
              <a:rPr lang="en-US" sz="1800" dirty="0"/>
            </a:br>
            <a:r>
              <a:rPr lang="en-US" sz="1800" dirty="0"/>
              <a:t>(h) Identify satellite data and information related to the </a:t>
            </a:r>
            <a:r>
              <a:rPr lang="en-US" sz="1800" dirty="0" err="1"/>
              <a:t>Programme</a:t>
            </a:r>
            <a:r>
              <a:rPr lang="en-US" sz="1800" dirty="0"/>
              <a:t> Area.</a:t>
            </a:r>
          </a:p>
        </p:txBody>
      </p:sp>
      <p:sp>
        <p:nvSpPr>
          <p:cNvPr id="173" name="Google Shape;173;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4</a:t>
            </a:fld>
            <a:endParaRPr dirty="0"/>
          </a:p>
        </p:txBody>
      </p:sp>
      <p:sp>
        <p:nvSpPr>
          <p:cNvPr id="2" name="Номер слайда 1"/>
          <p:cNvSpPr>
            <a:spLocks noGrp="1"/>
          </p:cNvSpPr>
          <p:nvPr>
            <p:ph type="sldNum" sz="quarter" idx="12"/>
          </p:nvPr>
        </p:nvSpPr>
        <p:spPr/>
        <p:txBody>
          <a:bodyPr/>
          <a:lstStyle/>
          <a:p>
            <a:fld id="{7B8374A8-47AC-432D-A968-73201800F704}" type="slidenum">
              <a:rPr lang="en-US" altLang="ru-RU" smtClean="0"/>
              <a:pPr/>
              <a:t>4</a:t>
            </a:fld>
            <a:endParaRPr lang="en-US" altLang="ru-RU"/>
          </a:p>
        </p:txBody>
      </p:sp>
    </p:spTree>
    <p:extLst>
      <p:ext uri="{BB962C8B-B14F-4D97-AF65-F5344CB8AC3E}">
        <p14:creationId xmlns:p14="http://schemas.microsoft.com/office/powerpoint/2010/main" val="18903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chemeClr val="dk1"/>
              </a:buClr>
              <a:buSzPts val="2800"/>
            </a:pPr>
            <a:r>
              <a:rPr lang="en-US" dirty="0" smtClean="0"/>
              <a:t>2. DMCG Membership</a:t>
            </a:r>
            <a:endParaRPr lang="en-US" dirty="0"/>
          </a:p>
        </p:txBody>
      </p:sp>
      <p:sp>
        <p:nvSpPr>
          <p:cNvPr id="2" name="Объект 1"/>
          <p:cNvSpPr>
            <a:spLocks noGrp="1"/>
          </p:cNvSpPr>
          <p:nvPr>
            <p:ph idx="1"/>
          </p:nvPr>
        </p:nvSpPr>
        <p:spPr>
          <a:xfrm>
            <a:off x="285750" y="1270577"/>
            <a:ext cx="8401050" cy="4525963"/>
          </a:xfrm>
        </p:spPr>
        <p:txBody>
          <a:bodyPr/>
          <a:lstStyle/>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Champika GALLAGE </a:t>
            </a:r>
            <a:r>
              <a:rPr lang="en-US" sz="1800" b="1" i="1" dirty="0" smtClean="0">
                <a:solidFill>
                  <a:schemeClr val="tx2"/>
                </a:solidFill>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Secretariat</a:t>
            </a:r>
            <a:r>
              <a:rPr lang="en-US"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WMO) </a:t>
            </a:r>
            <a:endParaRPr lang="ru-RU" sz="1800" dirty="0">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200"/>
              </a:spcAft>
            </a:pPr>
            <a:r>
              <a:rPr lang="en-US" sz="1800" b="1" dirty="0" smtClean="0">
                <a:solidFill>
                  <a:schemeClr val="tx2"/>
                </a:solidFill>
                <a:latin typeface="Arial" panose="020B0604020202020204" pitchFamily="34" charset="0"/>
                <a:cs typeface="Arial" panose="020B0604020202020204" pitchFamily="34" charset="0"/>
              </a:rPr>
              <a:t>Sergey BELOV </a:t>
            </a:r>
            <a:r>
              <a:rPr lang="en-US" sz="1800" dirty="0" smtClean="0">
                <a:latin typeface="Arial" panose="020B0604020202020204" pitchFamily="34" charset="0"/>
                <a:cs typeface="Arial" panose="020B0604020202020204" pitchFamily="34" charset="0"/>
              </a:rPr>
              <a:t>Chairperson, DMCG (Russia)</a:t>
            </a:r>
          </a:p>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Cynthia CHANDLER </a:t>
            </a:r>
            <a:r>
              <a:rPr lang="ru-RU" sz="1800" dirty="0" smtClean="0">
                <a:latin typeface="Arial" panose="020B0604020202020204" pitchFamily="34" charset="0"/>
                <a:cs typeface="Arial" panose="020B0604020202020204" pitchFamily="34" charset="0"/>
              </a:rPr>
              <a:t>IODE</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Co-chairperson</a:t>
            </a:r>
            <a:r>
              <a:rPr lang="ru-RU"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(USA)</a:t>
            </a:r>
          </a:p>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Yutaka MICHIDA </a:t>
            </a:r>
            <a:r>
              <a:rPr lang="ru-RU" sz="1800" dirty="0">
                <a:latin typeface="Arial" panose="020B0604020202020204" pitchFamily="34" charset="0"/>
                <a:cs typeface="Arial" panose="020B0604020202020204" pitchFamily="34" charset="0"/>
              </a:rPr>
              <a:t>IODE, </a:t>
            </a:r>
            <a:r>
              <a:rPr lang="ru-RU" sz="1800" dirty="0" err="1">
                <a:latin typeface="Arial" panose="020B0604020202020204" pitchFamily="34" charset="0"/>
                <a:cs typeface="Arial" panose="020B0604020202020204" pitchFamily="34" charset="0"/>
              </a:rPr>
              <a:t>Co-chairperson</a:t>
            </a:r>
            <a:r>
              <a:rPr lang="ru-RU"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(Japan)</a:t>
            </a:r>
          </a:p>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David BERRY</a:t>
            </a:r>
            <a:r>
              <a:rPr lang="en-US" sz="1800" u="sng"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Coordinator, Table Driven </a:t>
            </a:r>
            <a:r>
              <a:rPr lang="en-US" sz="1800" dirty="0" smtClean="0">
                <a:latin typeface="Arial" panose="020B0604020202020204" pitchFamily="34" charset="0"/>
                <a:cs typeface="Arial" panose="020B0604020202020204" pitchFamily="34" charset="0"/>
              </a:rPr>
              <a:t>Codes (UK)</a:t>
            </a:r>
            <a:endParaRPr lang="ru-RU" sz="1800" dirty="0">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Yulong </a:t>
            </a:r>
            <a:r>
              <a:rPr lang="en-US" sz="1800" b="1" dirty="0" smtClean="0">
                <a:solidFill>
                  <a:schemeClr val="tx2"/>
                </a:solidFill>
                <a:latin typeface="Arial" panose="020B0604020202020204" pitchFamily="34" charset="0"/>
                <a:cs typeface="Arial" panose="020B0604020202020204" pitchFamily="34" charset="0"/>
              </a:rPr>
              <a:t>LIU </a:t>
            </a:r>
            <a:r>
              <a:rPr lang="en-US" sz="1800" dirty="0">
                <a:latin typeface="Arial" panose="020B0604020202020204" pitchFamily="34" charset="0"/>
                <a:cs typeface="Arial" panose="020B0604020202020204" pitchFamily="34" charset="0"/>
              </a:rPr>
              <a:t>Chairperson, Inter-Program ET for Integrated Marine Meteorological and Oceanographic Services within WMO and IOC Information </a:t>
            </a:r>
            <a:r>
              <a:rPr lang="en-US" sz="1800" dirty="0" smtClean="0">
                <a:latin typeface="Arial" panose="020B0604020202020204" pitchFamily="34" charset="0"/>
                <a:cs typeface="Arial" panose="020B0604020202020204" pitchFamily="34" charset="0"/>
              </a:rPr>
              <a:t>Systems – IPET-MOIS (China)</a:t>
            </a:r>
          </a:p>
          <a:p>
            <a:pPr fontAlgn="ctr">
              <a:spcBef>
                <a:spcPts val="600"/>
              </a:spcBef>
              <a:spcAft>
                <a:spcPts val="200"/>
              </a:spcAft>
            </a:pPr>
            <a:r>
              <a:rPr lang="en-US" sz="1800" b="1" dirty="0" err="1">
                <a:solidFill>
                  <a:schemeClr val="tx2"/>
                </a:solidFill>
                <a:latin typeface="Arial" panose="020B0604020202020204" pitchFamily="34" charset="0"/>
                <a:cs typeface="Arial" panose="020B0604020202020204" pitchFamily="34" charset="0"/>
              </a:rPr>
              <a:t>Zhiqiang</a:t>
            </a:r>
            <a:r>
              <a:rPr lang="en-US" sz="1800" b="1" dirty="0">
                <a:solidFill>
                  <a:schemeClr val="tx2"/>
                </a:solidFill>
                <a:latin typeface="Arial" panose="020B0604020202020204" pitchFamily="34" charset="0"/>
                <a:cs typeface="Arial" panose="020B0604020202020204" pitchFamily="34" charset="0"/>
              </a:rPr>
              <a:t> GONG</a:t>
            </a:r>
            <a:r>
              <a:rPr lang="en-US" sz="1800" u="sng"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Chairperson, Expert Team on Marine </a:t>
            </a:r>
            <a:r>
              <a:rPr lang="en-US" sz="1800" dirty="0" smtClean="0">
                <a:latin typeface="Arial" panose="020B0604020202020204" pitchFamily="34" charset="0"/>
                <a:cs typeface="Arial" panose="020B0604020202020204" pitchFamily="34" charset="0"/>
              </a:rPr>
              <a:t>Climatology – ETMC (</a:t>
            </a:r>
            <a:r>
              <a:rPr lang="ru-RU" sz="1800" dirty="0" err="1" smtClean="0">
                <a:latin typeface="Arial" panose="020B0604020202020204" pitchFamily="34" charset="0"/>
                <a:cs typeface="Arial" panose="020B0604020202020204" pitchFamily="34" charset="0"/>
              </a:rPr>
              <a:t>China</a:t>
            </a:r>
            <a:r>
              <a:rPr lang="en-US" sz="1800" dirty="0" smtClean="0">
                <a:latin typeface="Arial" panose="020B0604020202020204" pitchFamily="34" charset="0"/>
                <a:cs typeface="Arial" panose="020B0604020202020204" pitchFamily="34" charset="0"/>
              </a:rPr>
              <a:t>)</a:t>
            </a:r>
            <a:r>
              <a:rPr lang="ru-RU" sz="1800" b="1" dirty="0" smtClean="0">
                <a:latin typeface="Arial" panose="020B0604020202020204" pitchFamily="34" charset="0"/>
                <a:cs typeface="Arial" panose="020B0604020202020204" pitchFamily="34" charset="0"/>
              </a:rPr>
              <a:t> </a:t>
            </a:r>
            <a:endParaRPr lang="ru-RU" sz="1800" dirty="0">
              <a:latin typeface="Arial" panose="020B0604020202020204" pitchFamily="34" charset="0"/>
              <a:cs typeface="Arial" panose="020B0604020202020204" pitchFamily="34" charset="0"/>
            </a:endParaRPr>
          </a:p>
          <a:p>
            <a:pPr>
              <a:spcBef>
                <a:spcPts val="600"/>
              </a:spcBef>
              <a:spcAft>
                <a:spcPts val="200"/>
              </a:spcAft>
            </a:pPr>
            <a:r>
              <a:rPr lang="en-US" sz="1800" b="1" dirty="0">
                <a:solidFill>
                  <a:schemeClr val="tx2"/>
                </a:solidFill>
                <a:latin typeface="Arial" panose="020B0604020202020204" pitchFamily="34" charset="0"/>
                <a:cs typeface="Arial" panose="020B0604020202020204" pitchFamily="34" charset="0"/>
              </a:rPr>
              <a:t>Alessandra </a:t>
            </a:r>
            <a:r>
              <a:rPr lang="en-US" sz="1800" b="1" dirty="0" smtClean="0">
                <a:solidFill>
                  <a:schemeClr val="tx2"/>
                </a:solidFill>
                <a:latin typeface="Arial" panose="020B0604020202020204" pitchFamily="34" charset="0"/>
                <a:cs typeface="Arial" panose="020B0604020202020204" pitchFamily="34" charset="0"/>
              </a:rPr>
              <a:t>GIORGETTI</a:t>
            </a:r>
            <a:r>
              <a:rPr lang="en-US" sz="1800" u="sng"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Chairperson of the Expert Team on Data Management </a:t>
            </a:r>
            <a:r>
              <a:rPr lang="en-US" sz="1800" dirty="0" smtClean="0">
                <a:latin typeface="Arial" panose="020B0604020202020204" pitchFamily="34" charset="0"/>
                <a:cs typeface="Arial" panose="020B0604020202020204" pitchFamily="34" charset="0"/>
              </a:rPr>
              <a:t>Practices-ETDMP) (Italy)</a:t>
            </a:r>
            <a:endParaRPr lang="ru-RU" sz="1800" dirty="0">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200"/>
              </a:spcAft>
            </a:pPr>
            <a:r>
              <a:rPr lang="en-US" sz="1800" b="1" dirty="0" smtClean="0">
                <a:solidFill>
                  <a:schemeClr val="tx2"/>
                </a:solidFill>
                <a:latin typeface="Arial" panose="020B0604020202020204" pitchFamily="34" charset="0"/>
                <a:cs typeface="Arial" panose="020B0604020202020204" pitchFamily="34" charset="0"/>
              </a:rPr>
              <a:t>Kevin O’Brien </a:t>
            </a:r>
            <a:r>
              <a:rPr lang="en-US" sz="1800" dirty="0" smtClean="0">
                <a:latin typeface="Arial" panose="020B0604020202020204" pitchFamily="34" charset="0"/>
                <a:cs typeface="Arial" panose="020B0604020202020204" pitchFamily="34" charset="0"/>
              </a:rPr>
              <a:t>Vice-Chairperson, OCG (USA)</a:t>
            </a:r>
          </a:p>
          <a:p>
            <a:pPr>
              <a:spcBef>
                <a:spcPts val="600"/>
              </a:spcBef>
              <a:spcAft>
                <a:spcPts val="200"/>
              </a:spcAft>
            </a:pPr>
            <a:r>
              <a:rPr lang="en-US" sz="1800" b="1" dirty="0" smtClean="0">
                <a:solidFill>
                  <a:schemeClr val="tx2"/>
                </a:solidFill>
                <a:latin typeface="Arial" panose="020B0604020202020204" pitchFamily="34" charset="0"/>
                <a:ea typeface="Calibri" panose="020F0502020204030204" pitchFamily="34" charset="0"/>
                <a:cs typeface="Arial" panose="020B0604020202020204" pitchFamily="34" charset="0"/>
              </a:rPr>
              <a:t>Thomas J. Cuff</a:t>
            </a:r>
            <a:r>
              <a:rPr lang="en-US" sz="1800" dirty="0" smtClean="0">
                <a:latin typeface="Arial" panose="020B0604020202020204" pitchFamily="34" charset="0"/>
                <a:ea typeface="Calibri" panose="020F0502020204030204" pitchFamily="34" charset="0"/>
                <a:cs typeface="Arial" panose="020B0604020202020204" pitchFamily="34" charset="0"/>
              </a:rPr>
              <a:t>, Chairperson SCG (USA)</a:t>
            </a:r>
            <a:endParaRPr lang="ru-RU" sz="1800" dirty="0">
              <a:latin typeface="Arial" panose="020B0604020202020204" pitchFamily="34" charset="0"/>
              <a:ea typeface="Calibri" panose="020F0502020204030204" pitchFamily="34" charset="0"/>
              <a:cs typeface="Arial" panose="020B0604020202020204" pitchFamily="34" charset="0"/>
            </a:endParaRPr>
          </a:p>
        </p:txBody>
      </p:sp>
      <p:sp>
        <p:nvSpPr>
          <p:cNvPr id="173" name="Google Shape;173;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5</a:t>
            </a:fld>
            <a:endParaRPr dirty="0"/>
          </a:p>
        </p:txBody>
      </p:sp>
      <p:pic>
        <p:nvPicPr>
          <p:cNvPr id="1025" name="Picture 1"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e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426" y="1005881"/>
            <a:ext cx="846681" cy="728263"/>
          </a:xfrm>
          <a:prstGeom prst="rect">
            <a:avLst/>
          </a:prstGeom>
        </p:spPr>
      </p:pic>
      <p:pic>
        <p:nvPicPr>
          <p:cNvPr id="22" name="Рисунок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096" y="1132339"/>
            <a:ext cx="700922" cy="887104"/>
          </a:xfrm>
          <a:prstGeom prst="rect">
            <a:avLst/>
          </a:prstGeom>
        </p:spPr>
      </p:pic>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7765" y="1788219"/>
            <a:ext cx="738924" cy="738924"/>
          </a:xfrm>
          <a:prstGeom prst="rect">
            <a:avLst/>
          </a:prstGeom>
        </p:spPr>
      </p:pic>
      <p:pic>
        <p:nvPicPr>
          <p:cNvPr id="24" name="Рисунок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6183" y="2095316"/>
            <a:ext cx="738924" cy="863653"/>
          </a:xfrm>
          <a:prstGeom prst="rect">
            <a:avLst/>
          </a:prstGeom>
        </p:spPr>
      </p:pic>
      <p:pic>
        <p:nvPicPr>
          <p:cNvPr id="25" name="Рисунок 24"/>
          <p:cNvPicPr>
            <a:picLocks noChangeAspect="1"/>
          </p:cNvPicPr>
          <p:nvPr/>
        </p:nvPicPr>
        <p:blipFill rotWithShape="1">
          <a:blip r:embed="rId8">
            <a:extLst>
              <a:ext uri="{28A0092B-C50C-407E-A947-70E740481C1C}">
                <a14:useLocalDpi xmlns:a14="http://schemas.microsoft.com/office/drawing/2010/main" val="0"/>
              </a:ext>
            </a:extLst>
          </a:blip>
          <a:srcRect l="33060" t="12713" r="37295" b="46255"/>
          <a:stretch/>
        </p:blipFill>
        <p:spPr>
          <a:xfrm>
            <a:off x="7765107" y="2363856"/>
            <a:ext cx="573206" cy="859809"/>
          </a:xfrm>
          <a:prstGeom prst="rect">
            <a:avLst/>
          </a:prstGeom>
        </p:spPr>
      </p:pic>
      <p:pic>
        <p:nvPicPr>
          <p:cNvPr id="26" name="Рисунок 25"/>
          <p:cNvPicPr/>
          <p:nvPr/>
        </p:nvPicPr>
        <p:blipFill rotWithShape="1">
          <a:blip r:embed="rId9">
            <a:extLst>
              <a:ext uri="{28A0092B-C50C-407E-A947-70E740481C1C}">
                <a14:useLocalDpi xmlns:a14="http://schemas.microsoft.com/office/drawing/2010/main" val="0"/>
              </a:ext>
            </a:extLst>
          </a:blip>
          <a:srcRect l="78883" t="7785" r="15744" b="80532"/>
          <a:stretch/>
        </p:blipFill>
        <p:spPr bwMode="auto">
          <a:xfrm>
            <a:off x="8425367" y="3973904"/>
            <a:ext cx="657225" cy="732155"/>
          </a:xfrm>
          <a:prstGeom prst="rect">
            <a:avLst/>
          </a:prstGeom>
          <a:noFill/>
          <a:ln>
            <a:noFill/>
          </a:ln>
          <a:extLst>
            <a:ext uri="{53640926-AAD7-44D8-BBD7-CCE9431645EC}">
              <a14:shadowObscured xmlns:a14="http://schemas.microsoft.com/office/drawing/2010/main"/>
            </a:ext>
          </a:extLst>
        </p:spPr>
      </p:pic>
      <p:pic>
        <p:nvPicPr>
          <p:cNvPr id="27" name="Рисунок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8150" y="4600954"/>
            <a:ext cx="573206" cy="859809"/>
          </a:xfrm>
          <a:prstGeom prst="rect">
            <a:avLst/>
          </a:prstGeom>
        </p:spPr>
      </p:pic>
      <p:pic>
        <p:nvPicPr>
          <p:cNvPr id="28" name="Picture 5"/>
          <p:cNvPicPr/>
          <p:nvPr/>
        </p:nvPicPr>
        <p:blipFill rotWithShape="1">
          <a:blip r:embed="rId11">
            <a:extLst>
              <a:ext uri="{28A0092B-C50C-407E-A947-70E740481C1C}">
                <a14:useLocalDpi xmlns:a14="http://schemas.microsoft.com/office/drawing/2010/main" val="0"/>
              </a:ext>
            </a:extLst>
          </a:blip>
          <a:srcRect l="25139" t="42950" r="68553" b="47650"/>
          <a:stretch/>
        </p:blipFill>
        <p:spPr bwMode="auto">
          <a:xfrm>
            <a:off x="6974779" y="5151216"/>
            <a:ext cx="510363" cy="574158"/>
          </a:xfrm>
          <a:prstGeom prst="rect">
            <a:avLst/>
          </a:prstGeom>
          <a:noFill/>
        </p:spPr>
      </p:pic>
      <p:pic>
        <p:nvPicPr>
          <p:cNvPr id="14" name="Рисунок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10264" y="5382928"/>
            <a:ext cx="601507" cy="729828"/>
          </a:xfrm>
          <a:prstGeom prst="rect">
            <a:avLst/>
          </a:prstGeom>
        </p:spPr>
      </p:pic>
      <p:sp>
        <p:nvSpPr>
          <p:cNvPr id="15" name="Номер слайда 14"/>
          <p:cNvSpPr>
            <a:spLocks noGrp="1"/>
          </p:cNvSpPr>
          <p:nvPr>
            <p:ph type="sldNum" sz="quarter" idx="12"/>
          </p:nvPr>
        </p:nvSpPr>
        <p:spPr/>
        <p:txBody>
          <a:bodyPr/>
          <a:lstStyle/>
          <a:p>
            <a:fld id="{7B8374A8-47AC-432D-A968-73201800F704}" type="slidenum">
              <a:rPr lang="en-US" altLang="ru-RU" smtClean="0"/>
              <a:pPr/>
              <a:t>5</a:t>
            </a:fld>
            <a:endParaRPr lang="en-US" altLang="ru-RU"/>
          </a:p>
        </p:txBody>
      </p:sp>
    </p:spTree>
    <p:extLst>
      <p:ext uri="{BB962C8B-B14F-4D97-AF65-F5344CB8AC3E}">
        <p14:creationId xmlns:p14="http://schemas.microsoft.com/office/powerpoint/2010/main" val="270857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Highlights since JCOMM-5 – meetings</a:t>
            </a:r>
            <a:endParaRPr lang="ru-RU" dirty="0"/>
          </a:p>
        </p:txBody>
      </p:sp>
      <p:sp>
        <p:nvSpPr>
          <p:cNvPr id="3" name="Объект 2"/>
          <p:cNvSpPr>
            <a:spLocks noGrp="1"/>
          </p:cNvSpPr>
          <p:nvPr>
            <p:ph idx="1"/>
          </p:nvPr>
        </p:nvSpPr>
        <p:spPr/>
        <p:txBody>
          <a:bodyPr/>
          <a:lstStyle/>
          <a:p>
            <a:pPr eaLnBrk="1" hangingPunct="1">
              <a:buFont typeface="Wingdings" panose="05000000000000000000" pitchFamily="2" charset="2"/>
              <a:buChar char="ü"/>
              <a:defRPr/>
            </a:pPr>
            <a:r>
              <a:rPr lang="en-US" sz="2300" dirty="0"/>
              <a:t>9th Session of the JCOMM Observations Coordination </a:t>
            </a:r>
            <a:r>
              <a:rPr lang="en-US" sz="2300" dirty="0"/>
              <a:t>Group 14 </a:t>
            </a:r>
            <a:r>
              <a:rPr lang="en-US" sz="2300" dirty="0"/>
              <a:t>- 17th May 2018, Brest, </a:t>
            </a:r>
            <a:r>
              <a:rPr lang="en-US" sz="2300" dirty="0" smtClean="0"/>
              <a:t>France</a:t>
            </a:r>
          </a:p>
          <a:p>
            <a:pPr>
              <a:buFont typeface="Wingdings" panose="05000000000000000000" pitchFamily="2" charset="2"/>
              <a:buChar char="ü"/>
            </a:pPr>
            <a:r>
              <a:rPr lang="en-US" sz="2300" dirty="0" smtClean="0"/>
              <a:t>6</a:t>
            </a:r>
            <a:r>
              <a:rPr lang="en-US" sz="2300" baseline="30000" dirty="0" smtClean="0"/>
              <a:t>th</a:t>
            </a:r>
            <a:r>
              <a:rPr lang="en-US" sz="2300" dirty="0" smtClean="0"/>
              <a:t> Session of JCOMM/IODE Expert Team on Data Management Practices (ETDMP) - </a:t>
            </a:r>
            <a:r>
              <a:rPr lang="en-AU" sz="2400" dirty="0"/>
              <a:t>IOC Project Office for IODE, Oostende, Belgium 17-19 September 2018</a:t>
            </a:r>
            <a:endParaRPr lang="ru-RU" sz="2400" dirty="0"/>
          </a:p>
          <a:p>
            <a:pPr>
              <a:buFont typeface="Wingdings" panose="05000000000000000000" pitchFamily="2" charset="2"/>
              <a:buChar char="ü"/>
            </a:pPr>
            <a:r>
              <a:rPr lang="en-US" sz="2300" dirty="0" smtClean="0"/>
              <a:t>7</a:t>
            </a:r>
            <a:r>
              <a:rPr lang="en-US" sz="2300" baseline="30000" dirty="0" smtClean="0"/>
              <a:t>th</a:t>
            </a:r>
            <a:r>
              <a:rPr lang="en-US" sz="2300" dirty="0" smtClean="0"/>
              <a:t> Session of JCOMM Data Management Coordination Group </a:t>
            </a:r>
            <a:r>
              <a:rPr lang="en-US" sz="2000" dirty="0"/>
              <a:t>- </a:t>
            </a:r>
            <a:r>
              <a:rPr lang="en-AU" sz="2000" dirty="0"/>
              <a:t>IOC Project Office for IODE, Oostende, Belgium </a:t>
            </a:r>
            <a:r>
              <a:rPr lang="en-AU" sz="2000" dirty="0" smtClean="0"/>
              <a:t>19-21 </a:t>
            </a:r>
            <a:r>
              <a:rPr lang="en-AU" sz="2000" dirty="0"/>
              <a:t>September 2018</a:t>
            </a:r>
            <a:endParaRPr lang="ru-RU" sz="2000" dirty="0"/>
          </a:p>
          <a:p>
            <a:pPr>
              <a:buFont typeface="Wingdings" panose="05000000000000000000" pitchFamily="2" charset="2"/>
              <a:buChar char="ü"/>
            </a:pPr>
            <a:r>
              <a:rPr lang="en-US" sz="2300" smtClean="0"/>
              <a:t>Several </a:t>
            </a:r>
            <a:r>
              <a:rPr lang="en-US" sz="2300" dirty="0" smtClean="0"/>
              <a:t>WebEx meetings (on composition of ETs, DM Strategy and Implementation Plan) – February – October 2018</a:t>
            </a:r>
          </a:p>
          <a:p>
            <a:pPr>
              <a:buFont typeface="Wingdings" panose="05000000000000000000" pitchFamily="2" charset="2"/>
              <a:buChar char="ü"/>
            </a:pPr>
            <a:endParaRPr lang="ru-RU" sz="2300"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6</a:t>
            </a:fld>
            <a:endParaRPr lang="en-US" altLang="ru-RU"/>
          </a:p>
        </p:txBody>
      </p:sp>
    </p:spTree>
    <p:extLst>
      <p:ext uri="{BB962C8B-B14F-4D97-AF65-F5344CB8AC3E}">
        <p14:creationId xmlns:p14="http://schemas.microsoft.com/office/powerpoint/2010/main" val="416755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Highlights since JCOMM-5 – recommendations and decisions</a:t>
            </a:r>
            <a:endParaRPr lang="ru-RU" dirty="0"/>
          </a:p>
        </p:txBody>
      </p:sp>
      <p:sp>
        <p:nvSpPr>
          <p:cNvPr id="3" name="Объект 2"/>
          <p:cNvSpPr>
            <a:spLocks noGrp="1"/>
          </p:cNvSpPr>
          <p:nvPr>
            <p:ph idx="1"/>
          </p:nvPr>
        </p:nvSpPr>
        <p:spPr/>
        <p:txBody>
          <a:bodyPr/>
          <a:lstStyle/>
          <a:p>
            <a:pPr marL="0" lvl="0" indent="0">
              <a:spcBef>
                <a:spcPts val="0"/>
              </a:spcBef>
              <a:buNone/>
            </a:pPr>
            <a:r>
              <a:rPr lang="en-US" sz="2300" b="1" dirty="0"/>
              <a:t>Recommendation 4</a:t>
            </a:r>
            <a:r>
              <a:rPr lang="en-US" sz="2300" dirty="0"/>
              <a:t> (JCOMM-5) - </a:t>
            </a:r>
            <a:r>
              <a:rPr lang="en-US" sz="2300" dirty="0">
                <a:solidFill>
                  <a:schemeClr val="accent1"/>
                </a:solidFill>
              </a:rPr>
              <a:t>ESTABLISHMENT OF DATA ACQUISITION CENTRES, GLOBAL DATA ASSEMBLY CENTRES AND CENTRES FOR MARINE METEOROLOGICAL AND OCEANOGRAPHIC CLIMATE DATA WITHIN THE NEW MARINE CLIMATE DATA SYSTEM </a:t>
            </a:r>
          </a:p>
          <a:p>
            <a:pPr marL="0" lvl="0" indent="0">
              <a:spcBef>
                <a:spcPts val="0"/>
              </a:spcBef>
              <a:buNone/>
            </a:pPr>
            <a:endParaRPr lang="en-US" sz="2300" dirty="0"/>
          </a:p>
          <a:p>
            <a:pPr marL="0" lvl="0" indent="0">
              <a:spcBef>
                <a:spcPts val="0"/>
              </a:spcBef>
              <a:buNone/>
            </a:pPr>
            <a:r>
              <a:rPr lang="en-US" sz="2300" dirty="0"/>
              <a:t>“Requests the JCOMM Data Management </a:t>
            </a:r>
            <a:r>
              <a:rPr lang="en-US" sz="2300" dirty="0" err="1"/>
              <a:t>Programme</a:t>
            </a:r>
            <a:r>
              <a:rPr lang="en-US" sz="2300" dirty="0"/>
              <a:t> Area (DMPA) to undertake as soon as possible, and according to the approved governance, the evaluation of the application of the Coriolis Data Center, France”</a:t>
            </a:r>
          </a:p>
          <a:p>
            <a:pPr marL="0" lvl="0" indent="0">
              <a:spcBef>
                <a:spcPts val="0"/>
              </a:spcBef>
              <a:buNone/>
            </a:pPr>
            <a:endParaRPr lang="en-US" sz="2300" dirty="0"/>
          </a:p>
          <a:p>
            <a:pPr marL="0" lvl="0" indent="0">
              <a:spcBef>
                <a:spcPts val="0"/>
              </a:spcBef>
              <a:buNone/>
            </a:pPr>
            <a:r>
              <a:rPr lang="en-US" sz="2300" dirty="0"/>
              <a:t>Status: </a:t>
            </a:r>
            <a:r>
              <a:rPr lang="en-US" sz="2300" dirty="0">
                <a:solidFill>
                  <a:srgbClr val="00B050"/>
                </a:solidFill>
              </a:rPr>
              <a:t>Completed in May 2018</a:t>
            </a:r>
          </a:p>
          <a:p>
            <a:pPr marL="0" indent="0">
              <a:buNone/>
            </a:pPr>
            <a:endParaRPr lang="ru-RU" sz="2300"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7</a:t>
            </a:fld>
            <a:endParaRPr lang="en-US" altLang="ru-RU"/>
          </a:p>
        </p:txBody>
      </p:sp>
    </p:spTree>
    <p:extLst>
      <p:ext uri="{BB962C8B-B14F-4D97-AF65-F5344CB8AC3E}">
        <p14:creationId xmlns:p14="http://schemas.microsoft.com/office/powerpoint/2010/main" val="267236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Highlights since JCOMM-5 – recommendations and decisions</a:t>
            </a:r>
            <a:endParaRPr lang="ru-RU" dirty="0"/>
          </a:p>
        </p:txBody>
      </p:sp>
      <p:sp>
        <p:nvSpPr>
          <p:cNvPr id="3" name="Объект 2"/>
          <p:cNvSpPr>
            <a:spLocks noGrp="1"/>
          </p:cNvSpPr>
          <p:nvPr>
            <p:ph idx="1"/>
          </p:nvPr>
        </p:nvSpPr>
        <p:spPr>
          <a:xfrm>
            <a:off x="457200" y="1600200"/>
            <a:ext cx="8229600" cy="4664122"/>
          </a:xfrm>
        </p:spPr>
        <p:txBody>
          <a:bodyPr/>
          <a:lstStyle/>
          <a:p>
            <a:pPr marL="0" lvl="0" indent="0">
              <a:spcBef>
                <a:spcPts val="0"/>
              </a:spcBef>
              <a:buNone/>
            </a:pPr>
            <a:r>
              <a:rPr lang="en-GB" sz="2000" b="1" dirty="0"/>
              <a:t>Decision 19 </a:t>
            </a:r>
            <a:r>
              <a:rPr lang="en-GB" sz="2000" dirty="0"/>
              <a:t>(JCOMM-5) - </a:t>
            </a:r>
            <a:r>
              <a:rPr lang="en-US" sz="2000" dirty="0">
                <a:solidFill>
                  <a:schemeClr val="accent1"/>
                </a:solidFill>
              </a:rPr>
              <a:t>JOINT WORLD METEOROLOGICAL ORGANIZATION AND INTERGOVERNMENTAL OCEANOGRAPHIC COMMISSION STRATEGY FOR MARINE METEOROLOGICAL AND OCEANOGRAPHIC DATA MANAGEMENT (2018–2021) </a:t>
            </a:r>
          </a:p>
          <a:p>
            <a:pPr lvl="0">
              <a:spcBef>
                <a:spcPts val="0"/>
              </a:spcBef>
            </a:pPr>
            <a:endParaRPr lang="en-GB" sz="2000" dirty="0"/>
          </a:p>
          <a:p>
            <a:pPr lvl="0">
              <a:spcBef>
                <a:spcPts val="0"/>
              </a:spcBef>
            </a:pPr>
            <a:r>
              <a:rPr lang="en-GB" sz="2000" dirty="0"/>
              <a:t>DMPA is requested to develop an implementation plan responding to the data management Strategy in consultation with the other Programme Areas and the IODE.</a:t>
            </a:r>
          </a:p>
          <a:p>
            <a:pPr lvl="0">
              <a:spcBef>
                <a:spcPts val="0"/>
              </a:spcBef>
            </a:pPr>
            <a:r>
              <a:rPr lang="en-GB" sz="2000" dirty="0" smtClean="0"/>
              <a:t>DMPA </a:t>
            </a:r>
            <a:r>
              <a:rPr lang="en-GB" sz="2000" dirty="0"/>
              <a:t>is requested to assist the Commission for Basic System in developing the information management component of WIS, engaging with the implementation of WIS 2.0, and to seek to implement the Strategy in a way compatible with it</a:t>
            </a:r>
          </a:p>
          <a:p>
            <a:pPr marL="0" lvl="0" indent="0">
              <a:spcBef>
                <a:spcPts val="0"/>
              </a:spcBef>
              <a:buNone/>
            </a:pPr>
            <a:endParaRPr lang="en-GB" sz="2000" dirty="0" smtClean="0"/>
          </a:p>
          <a:p>
            <a:pPr marL="0" lvl="0" indent="0">
              <a:spcBef>
                <a:spcPts val="0"/>
              </a:spcBef>
              <a:buNone/>
            </a:pPr>
            <a:r>
              <a:rPr lang="en-GB" sz="2000" dirty="0" smtClean="0"/>
              <a:t>Status: </a:t>
            </a:r>
            <a:r>
              <a:rPr lang="en-GB" sz="2000" b="1" dirty="0" smtClean="0">
                <a:solidFill>
                  <a:schemeClr val="accent6"/>
                </a:solidFill>
              </a:rPr>
              <a:t>In progress </a:t>
            </a:r>
            <a:r>
              <a:rPr lang="en-GB" sz="2000" dirty="0" smtClean="0">
                <a:solidFill>
                  <a:schemeClr val="accent6"/>
                </a:solidFill>
              </a:rPr>
              <a:t>(</a:t>
            </a:r>
            <a:r>
              <a:rPr lang="en-GB" sz="2000" i="1" dirty="0" smtClean="0">
                <a:solidFill>
                  <a:schemeClr val="accent6"/>
                </a:solidFill>
              </a:rPr>
              <a:t>draft version 1.2 under discussion within DMCG</a:t>
            </a:r>
            <a:r>
              <a:rPr lang="en-GB" sz="2000" dirty="0" smtClean="0">
                <a:solidFill>
                  <a:schemeClr val="accent6"/>
                </a:solidFill>
              </a:rPr>
              <a:t>)</a:t>
            </a:r>
          </a:p>
          <a:p>
            <a:pPr marL="0" lvl="0" indent="0">
              <a:spcBef>
                <a:spcPts val="0"/>
              </a:spcBef>
              <a:buNone/>
            </a:pPr>
            <a:r>
              <a:rPr lang="en-GB" sz="2000" dirty="0" smtClean="0"/>
              <a:t>(</a:t>
            </a:r>
            <a:r>
              <a:rPr lang="en-GB" sz="2000" i="1" dirty="0" smtClean="0"/>
              <a:t>see DMCG-7</a:t>
            </a:r>
            <a:r>
              <a:rPr lang="en-GB" sz="2000" i="1" dirty="0" smtClean="0">
                <a:solidFill>
                  <a:schemeClr val="accent6"/>
                </a:solidFill>
              </a:rPr>
              <a:t> </a:t>
            </a:r>
            <a:r>
              <a:rPr lang="en-US" sz="2000" i="1" dirty="0" smtClean="0"/>
              <a:t>A2.0/4, A.9.1/1, A.9.1/2, A.9.1/3</a:t>
            </a:r>
            <a:r>
              <a:rPr lang="en-US" sz="2000" dirty="0" smtClean="0"/>
              <a:t>)</a:t>
            </a:r>
            <a:endParaRPr lang="en-GB" sz="2000" dirty="0">
              <a:solidFill>
                <a:schemeClr val="accent6"/>
              </a:solidFill>
            </a:endParaRPr>
          </a:p>
          <a:p>
            <a:pPr lvl="0">
              <a:spcBef>
                <a:spcPts val="0"/>
              </a:spcBef>
            </a:pPr>
            <a:endParaRPr lang="en-GB" sz="2000" dirty="0"/>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8</a:t>
            </a:fld>
            <a:endParaRPr lang="en-US" altLang="ru-RU"/>
          </a:p>
        </p:txBody>
      </p:sp>
    </p:spTree>
    <p:extLst>
      <p:ext uri="{BB962C8B-B14F-4D97-AF65-F5344CB8AC3E}">
        <p14:creationId xmlns:p14="http://schemas.microsoft.com/office/powerpoint/2010/main" val="398817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Highlights since JCOMM-5 – recommendations and decisions</a:t>
            </a:r>
            <a:endParaRPr lang="ru-RU" dirty="0"/>
          </a:p>
        </p:txBody>
      </p:sp>
      <p:sp>
        <p:nvSpPr>
          <p:cNvPr id="3" name="Объект 2"/>
          <p:cNvSpPr>
            <a:spLocks noGrp="1"/>
          </p:cNvSpPr>
          <p:nvPr>
            <p:ph idx="1"/>
          </p:nvPr>
        </p:nvSpPr>
        <p:spPr>
          <a:xfrm>
            <a:off x="457200" y="1600200"/>
            <a:ext cx="8229600" cy="4664122"/>
          </a:xfrm>
        </p:spPr>
        <p:txBody>
          <a:bodyPr/>
          <a:lstStyle/>
          <a:p>
            <a:pPr marL="0" lvl="0" indent="0">
              <a:spcBef>
                <a:spcPts val="0"/>
              </a:spcBef>
              <a:buNone/>
            </a:pPr>
            <a:r>
              <a:rPr lang="en-GB" sz="2200" b="1" dirty="0"/>
              <a:t>Decision 21 </a:t>
            </a:r>
            <a:r>
              <a:rPr lang="en-GB" sz="2200" dirty="0"/>
              <a:t>(JCOMM-5) - </a:t>
            </a:r>
            <a:r>
              <a:rPr lang="en-US" sz="2200" dirty="0">
                <a:solidFill>
                  <a:schemeClr val="accent1"/>
                </a:solidFill>
              </a:rPr>
              <a:t>MARINE CLIMATOLOGY WORKSHOPS </a:t>
            </a:r>
          </a:p>
          <a:p>
            <a:pPr lvl="0">
              <a:spcBef>
                <a:spcPts val="0"/>
              </a:spcBef>
            </a:pPr>
            <a:endParaRPr lang="en-GB" sz="2200" dirty="0"/>
          </a:p>
          <a:p>
            <a:pPr lvl="0">
              <a:spcBef>
                <a:spcPts val="0"/>
              </a:spcBef>
            </a:pPr>
            <a:r>
              <a:rPr lang="en-GB" sz="2200" dirty="0"/>
              <a:t>DMPA and ETMC are requested to proceed with required preparations and organization of CLIMAR and MARCDAT meetings</a:t>
            </a:r>
            <a:r>
              <a:rPr lang="en-GB" sz="2200" dirty="0" smtClean="0"/>
              <a:t>.</a:t>
            </a:r>
          </a:p>
          <a:p>
            <a:pPr lvl="0">
              <a:spcBef>
                <a:spcPts val="0"/>
              </a:spcBef>
            </a:pPr>
            <a:endParaRPr lang="en-GB" sz="2200" dirty="0"/>
          </a:p>
          <a:p>
            <a:pPr marL="0" lvl="0" indent="0">
              <a:spcBef>
                <a:spcPts val="0"/>
              </a:spcBef>
              <a:buNone/>
            </a:pPr>
            <a:r>
              <a:rPr lang="en-GB" sz="2200" dirty="0" smtClean="0"/>
              <a:t>Status: </a:t>
            </a:r>
            <a:r>
              <a:rPr lang="en-GB" sz="2200" b="1" dirty="0" smtClean="0">
                <a:solidFill>
                  <a:schemeClr val="accent6"/>
                </a:solidFill>
              </a:rPr>
              <a:t>In progress</a:t>
            </a:r>
          </a:p>
          <a:p>
            <a:pPr marL="0" lvl="0" indent="0">
              <a:spcBef>
                <a:spcPts val="0"/>
              </a:spcBef>
              <a:buNone/>
            </a:pPr>
            <a:endParaRPr lang="en-GB" sz="2200" b="1" dirty="0" smtClean="0">
              <a:solidFill>
                <a:schemeClr val="accent6"/>
              </a:solidFill>
            </a:endParaRPr>
          </a:p>
          <a:p>
            <a:pPr marL="0" lvl="0" indent="0">
              <a:spcBef>
                <a:spcPts val="0"/>
              </a:spcBef>
              <a:buNone/>
            </a:pPr>
            <a:r>
              <a:rPr lang="en-US" sz="2400" dirty="0" smtClean="0"/>
              <a:t>CLIMAR-V - </a:t>
            </a:r>
            <a:r>
              <a:rPr lang="en-US" sz="2400" dirty="0"/>
              <a:t>6 – 8 May 2019 in Hamburg </a:t>
            </a:r>
            <a:r>
              <a:rPr lang="en-US" sz="2400" dirty="0" smtClean="0"/>
              <a:t>(Germany) aligned with </a:t>
            </a:r>
            <a:r>
              <a:rPr lang="en-US" sz="2400" dirty="0"/>
              <a:t>1-day ocean winds </a:t>
            </a:r>
            <a:r>
              <a:rPr lang="en-US" sz="2400" dirty="0" smtClean="0"/>
              <a:t>workshop (see </a:t>
            </a:r>
            <a:r>
              <a:rPr lang="en-US" sz="2400" i="1" dirty="0" smtClean="0"/>
              <a:t>DMCG-7 </a:t>
            </a:r>
            <a:r>
              <a:rPr lang="en-US" sz="2400" i="1" dirty="0"/>
              <a:t>A4.4/1</a:t>
            </a:r>
            <a:r>
              <a:rPr lang="en-US" sz="2400" dirty="0" smtClean="0"/>
              <a:t>)</a:t>
            </a:r>
          </a:p>
          <a:p>
            <a:pPr marL="0" lvl="0" indent="0">
              <a:spcBef>
                <a:spcPts val="0"/>
              </a:spcBef>
              <a:buNone/>
            </a:pPr>
            <a:r>
              <a:rPr lang="en-US" sz="2400" dirty="0" smtClean="0"/>
              <a:t>MARCDAT-5 </a:t>
            </a:r>
            <a:r>
              <a:rPr lang="en-US" sz="2400" dirty="0"/>
              <a:t>session in </a:t>
            </a:r>
            <a:r>
              <a:rPr lang="en-US" sz="2400" dirty="0" smtClean="0"/>
              <a:t>2020 (see </a:t>
            </a:r>
            <a:r>
              <a:rPr lang="en-US" sz="2400" i="1" dirty="0" smtClean="0"/>
              <a:t>DMCG-7 </a:t>
            </a:r>
            <a:r>
              <a:rPr lang="en-US" sz="2400" i="1" dirty="0"/>
              <a:t>A2.0/9</a:t>
            </a:r>
            <a:r>
              <a:rPr lang="en-US" sz="2400" dirty="0" smtClean="0"/>
              <a:t>)</a:t>
            </a:r>
            <a:endParaRPr lang="en-GB" sz="2200" b="1" dirty="0">
              <a:solidFill>
                <a:schemeClr val="accent6"/>
              </a:solidFill>
            </a:endParaRPr>
          </a:p>
          <a:p>
            <a:pPr marL="0" lvl="0" indent="0">
              <a:spcBef>
                <a:spcPts val="0"/>
              </a:spcBef>
              <a:buNone/>
            </a:pPr>
            <a:endParaRPr lang="en-GB" sz="2200" b="1" dirty="0">
              <a:solidFill>
                <a:schemeClr val="accent6"/>
              </a:solidFill>
            </a:endParaRPr>
          </a:p>
        </p:txBody>
      </p:sp>
      <p:sp>
        <p:nvSpPr>
          <p:cNvPr id="4" name="Номер слайда 3"/>
          <p:cNvSpPr>
            <a:spLocks noGrp="1"/>
          </p:cNvSpPr>
          <p:nvPr>
            <p:ph type="sldNum" sz="quarter" idx="12"/>
          </p:nvPr>
        </p:nvSpPr>
        <p:spPr/>
        <p:txBody>
          <a:bodyPr/>
          <a:lstStyle/>
          <a:p>
            <a:fld id="{7B8374A8-47AC-432D-A968-73201800F704}" type="slidenum">
              <a:rPr lang="en-US" altLang="ru-RU" smtClean="0"/>
              <a:pPr/>
              <a:t>9</a:t>
            </a:fld>
            <a:endParaRPr lang="en-US" altLang="ru-RU"/>
          </a:p>
        </p:txBody>
      </p:sp>
    </p:spTree>
    <p:extLst>
      <p:ext uri="{BB962C8B-B14F-4D97-AF65-F5344CB8AC3E}">
        <p14:creationId xmlns:p14="http://schemas.microsoft.com/office/powerpoint/2010/main" val="49456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1656</Words>
  <Application>Microsoft Office PowerPoint</Application>
  <PresentationFormat>Экран (4:3)</PresentationFormat>
  <Paragraphs>218</Paragraphs>
  <Slides>25</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MS PGothic</vt:lpstr>
      <vt:lpstr>MS PGothic</vt:lpstr>
      <vt:lpstr>Arial</vt:lpstr>
      <vt:lpstr>Calibri</vt:lpstr>
      <vt:lpstr>Verdana</vt:lpstr>
      <vt:lpstr>Wingdings</vt:lpstr>
      <vt:lpstr>Office Theme</vt:lpstr>
      <vt:lpstr>Data Management Programme Area report </vt:lpstr>
      <vt:lpstr>DMPA Structure</vt:lpstr>
      <vt:lpstr>DMCG Terms of References</vt:lpstr>
      <vt:lpstr>DMCG Terms of References</vt:lpstr>
      <vt:lpstr>2. DMCG Membership</vt:lpstr>
      <vt:lpstr>Highlights since JCOMM-5 – meetings</vt:lpstr>
      <vt:lpstr>Highlights since JCOMM-5 – recommendations and decisions</vt:lpstr>
      <vt:lpstr>Highlights since JCOMM-5 – recommendations and decisions</vt:lpstr>
      <vt:lpstr>Highlights since JCOMM-5 – recommendations and decisions</vt:lpstr>
      <vt:lpstr>Highlights since JCOMM-5 – recommendations and decisions</vt:lpstr>
      <vt:lpstr>Workplan through mid-2019 and plans beyond </vt:lpstr>
      <vt:lpstr>Workplan through mid-2019 and plans beyond </vt:lpstr>
      <vt:lpstr>Workplan through mid-2019 and plans beyond </vt:lpstr>
      <vt:lpstr>Workplan through mid-2019 and plans beyond </vt:lpstr>
      <vt:lpstr>Презентация PowerPoint</vt:lpstr>
      <vt:lpstr>Priorities using scenario 1 – 30% cut</vt:lpstr>
      <vt:lpstr>Priorities using scenario 2 – flat</vt:lpstr>
      <vt:lpstr>Priorities using scenario 3 – 50% increase</vt:lpstr>
      <vt:lpstr>Possible cross-PA projects</vt:lpstr>
      <vt:lpstr>Презентация PowerPoint</vt:lpstr>
      <vt:lpstr>Презентация PowerPoint</vt:lpstr>
      <vt:lpstr>Possible cross-PA projects</vt:lpstr>
      <vt:lpstr>Презентация PowerPoint</vt:lpstr>
      <vt:lpstr>Data Management Strategy and Priorities</vt:lpstr>
      <vt:lpstr>Презентация PowerPoint</vt:lpstr>
    </vt:vector>
  </TitlesOfParts>
  <Company>IOC/UNESCO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Programme Area Title</dc:title>
  <dc:creator>Albert Fischer</dc:creator>
  <cp:lastModifiedBy>Sergey Belov</cp:lastModifiedBy>
  <cp:revision>180</cp:revision>
  <dcterms:created xsi:type="dcterms:W3CDTF">2012-05-20T06:31:11Z</dcterms:created>
  <dcterms:modified xsi:type="dcterms:W3CDTF">2018-10-30T20:44:19Z</dcterms:modified>
</cp:coreProperties>
</file>