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97" r:id="rId2"/>
    <p:sldId id="937" r:id="rId3"/>
    <p:sldId id="940" r:id="rId4"/>
    <p:sldId id="576" r:id="rId5"/>
    <p:sldId id="779" r:id="rId6"/>
    <p:sldId id="913" r:id="rId7"/>
    <p:sldId id="933" r:id="rId8"/>
    <p:sldId id="945" r:id="rId9"/>
    <p:sldId id="372" r:id="rId10"/>
    <p:sldId id="948" r:id="rId11"/>
    <p:sldId id="782" r:id="rId12"/>
    <p:sldId id="783" r:id="rId13"/>
    <p:sldId id="784" r:id="rId14"/>
    <p:sldId id="788" r:id="rId15"/>
    <p:sldId id="359" r:id="rId16"/>
    <p:sldId id="936" r:id="rId17"/>
    <p:sldId id="950" r:id="rId18"/>
    <p:sldId id="951" r:id="rId19"/>
    <p:sldId id="952" r:id="rId20"/>
    <p:sldId id="953" r:id="rId21"/>
    <p:sldId id="270"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1673"/>
    <a:srgbClr val="3DAA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227" autoAdjust="0"/>
    <p:restoredTop sz="54167" autoAdjust="0"/>
  </p:normalViewPr>
  <p:slideViewPr>
    <p:cSldViewPr snapToGrid="0">
      <p:cViewPr>
        <p:scale>
          <a:sx n="45" d="100"/>
          <a:sy n="45" d="100"/>
        </p:scale>
        <p:origin x="1640" y="-15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6896"/>
    </p:cViewPr>
  </p:sorter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911B6D-7A75-4207-B09A-FCD3EC99728B}" type="datetimeFigureOut">
              <a:rPr lang="fr-FR" smtClean="0"/>
              <a:t>27/03/2019</a:t>
            </a:fld>
            <a:endParaRPr lang="fr-F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F797DB-589E-46AA-9367-953BE632480A}" type="slidenum">
              <a:rPr lang="fr-FR" smtClean="0"/>
              <a:t>‹#›</a:t>
            </a:fld>
            <a:endParaRPr lang="fr-FR"/>
          </a:p>
        </p:txBody>
      </p:sp>
    </p:spTree>
    <p:extLst>
      <p:ext uri="{BB962C8B-B14F-4D97-AF65-F5344CB8AC3E}">
        <p14:creationId xmlns:p14="http://schemas.microsoft.com/office/powerpoint/2010/main" val="4289711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1C36A6-7F14-4B41-B63F-AEB486598E7B}" type="datetimeFigureOut">
              <a:rPr lang="fr-FR" smtClean="0"/>
              <a:t>27/03/2019</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39CCE-F47C-4B40-8222-80ADFA318BA4}" type="slidenum">
              <a:rPr lang="fr-FR" smtClean="0"/>
              <a:t>‹#›</a:t>
            </a:fld>
            <a:endParaRPr lang="fr-FR"/>
          </a:p>
        </p:txBody>
      </p:sp>
    </p:spTree>
    <p:extLst>
      <p:ext uri="{BB962C8B-B14F-4D97-AF65-F5344CB8AC3E}">
        <p14:creationId xmlns:p14="http://schemas.microsoft.com/office/powerpoint/2010/main" val="298993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endParaRPr lang="fr-FR" b="0" dirty="0">
              <a:effectLst/>
            </a:endParaRPr>
          </a:p>
        </p:txBody>
      </p:sp>
      <p:sp>
        <p:nvSpPr>
          <p:cNvPr id="4" name="Espace réservé du numéro de diapositive 3"/>
          <p:cNvSpPr>
            <a:spLocks noGrp="1"/>
          </p:cNvSpPr>
          <p:nvPr>
            <p:ph type="sldNum" sz="quarter" idx="10"/>
          </p:nvPr>
        </p:nvSpPr>
        <p:spPr/>
        <p:txBody>
          <a:bodyPr/>
          <a:lstStyle/>
          <a:p>
            <a:fld id="{DF764320-C8CE-3D44-918B-6A6D8B336FE5}" type="slidenum">
              <a:rPr lang="fr-FR" smtClean="0"/>
              <a:t>1</a:t>
            </a:fld>
            <a:endParaRPr lang="fr-FR"/>
          </a:p>
        </p:txBody>
      </p:sp>
    </p:spTree>
    <p:extLst>
      <p:ext uri="{BB962C8B-B14F-4D97-AF65-F5344CB8AC3E}">
        <p14:creationId xmlns:p14="http://schemas.microsoft.com/office/powerpoint/2010/main" val="637055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high seas and seabed remain a frontier of largely unexplored and under-studied biodiversity. </a:t>
            </a:r>
            <a:r>
              <a:rPr lang="fr-FR" sz="1200" kern="1200" dirty="0">
                <a:solidFill>
                  <a:schemeClr val="tx1"/>
                </a:solidFill>
                <a:effectLst/>
                <a:latin typeface="+mn-lt"/>
                <a:ea typeface="+mn-ea"/>
                <a:cs typeface="+mn-cs"/>
              </a:rPr>
              <a:t>It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critical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 new </a:t>
            </a:r>
            <a:r>
              <a:rPr lang="fr-FR" sz="1200" kern="1200" dirty="0" err="1">
                <a:solidFill>
                  <a:schemeClr val="tx1"/>
                </a:solidFill>
                <a:effectLst/>
                <a:latin typeface="+mn-lt"/>
                <a:ea typeface="+mn-ea"/>
                <a:cs typeface="+mn-cs"/>
              </a:rPr>
              <a:t>governance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framework</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enhances</a:t>
            </a:r>
            <a:r>
              <a:rPr lang="fr-FR" sz="1200" kern="1200" dirty="0">
                <a:solidFill>
                  <a:schemeClr val="tx1"/>
                </a:solidFill>
                <a:effectLst/>
                <a:latin typeface="+mn-lt"/>
                <a:ea typeface="+mn-ea"/>
                <a:cs typeface="+mn-cs"/>
              </a:rPr>
              <a:t> marine </a:t>
            </a:r>
            <a:r>
              <a:rPr lang="fr-FR" sz="1200" kern="1200" dirty="0" err="1">
                <a:solidFill>
                  <a:schemeClr val="tx1"/>
                </a:solidFill>
                <a:effectLst/>
                <a:latin typeface="+mn-lt"/>
                <a:ea typeface="+mn-ea"/>
                <a:cs typeface="+mn-cs"/>
              </a:rPr>
              <a:t>scientific</a:t>
            </a:r>
            <a:r>
              <a:rPr lang="fr-FR" sz="1200" kern="1200" dirty="0">
                <a:solidFill>
                  <a:schemeClr val="tx1"/>
                </a:solidFill>
                <a:effectLst/>
                <a:latin typeface="+mn-lt"/>
                <a:ea typeface="+mn-ea"/>
                <a:cs typeface="+mn-cs"/>
              </a:rPr>
              <a:t> exploration and </a:t>
            </a:r>
            <a:r>
              <a:rPr lang="fr-FR" sz="1200" kern="1200" dirty="0" err="1">
                <a:solidFill>
                  <a:schemeClr val="tx1"/>
                </a:solidFill>
                <a:effectLst/>
                <a:latin typeface="+mn-lt"/>
                <a:ea typeface="+mn-ea"/>
                <a:cs typeface="+mn-cs"/>
              </a:rPr>
              <a:t>knowledge</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ensures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best </a:t>
            </a:r>
            <a:r>
              <a:rPr lang="fr-FR" sz="1200" kern="1200" dirty="0" err="1">
                <a:solidFill>
                  <a:schemeClr val="tx1"/>
                </a:solidFill>
                <a:effectLst/>
                <a:latin typeface="+mn-lt"/>
                <a:ea typeface="+mn-ea"/>
                <a:cs typeface="+mn-cs"/>
              </a:rPr>
              <a:t>available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scientific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evidence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incorporated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into</a:t>
            </a:r>
            <a:r>
              <a:rPr lang="fr-FR" sz="1200" kern="1200" dirty="0">
                <a:solidFill>
                  <a:schemeClr val="tx1"/>
                </a:solidFill>
                <a:effectLst/>
                <a:latin typeface="+mn-lt"/>
                <a:ea typeface="+mn-ea"/>
                <a:cs typeface="+mn-cs"/>
              </a:rPr>
              <a:t> ABNJ </a:t>
            </a:r>
            <a:r>
              <a:rPr lang="fr-FR" sz="1200" kern="1200" dirty="0" err="1">
                <a:solidFill>
                  <a:schemeClr val="tx1"/>
                </a:solidFill>
                <a:effectLst/>
                <a:latin typeface="+mn-lt"/>
                <a:ea typeface="+mn-ea"/>
                <a:cs typeface="+mn-cs"/>
              </a:rPr>
              <a:t>decision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making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processes</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The UN </a:t>
            </a:r>
            <a:r>
              <a:rPr lang="fr-FR" sz="1200" kern="1200" dirty="0" err="1">
                <a:solidFill>
                  <a:schemeClr val="tx1"/>
                </a:solidFill>
                <a:effectLst/>
                <a:latin typeface="+mn-lt"/>
                <a:ea typeface="+mn-ea"/>
                <a:cs typeface="+mn-cs"/>
              </a:rPr>
              <a:t>Decade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can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aim</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align</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increase</a:t>
            </a:r>
            <a:r>
              <a:rPr lang="fr-FR" sz="1200" kern="1200" dirty="0">
                <a:solidFill>
                  <a:schemeClr val="tx1"/>
                </a:solidFill>
                <a:effectLst/>
                <a:latin typeface="+mn-lt"/>
                <a:ea typeface="+mn-ea"/>
                <a:cs typeface="+mn-cs"/>
              </a:rPr>
              <a:t> global </a:t>
            </a:r>
            <a:r>
              <a:rPr lang="fr-FR" sz="1200" kern="1200" dirty="0" err="1">
                <a:solidFill>
                  <a:schemeClr val="tx1"/>
                </a:solidFill>
                <a:effectLst/>
                <a:latin typeface="+mn-lt"/>
                <a:ea typeface="+mn-ea"/>
                <a:cs typeface="+mn-cs"/>
              </a:rPr>
              <a:t>investment</a:t>
            </a:r>
            <a:r>
              <a:rPr lang="fr-FR" sz="1200" kern="1200" dirty="0">
                <a:solidFill>
                  <a:schemeClr val="tx1"/>
                </a:solidFill>
                <a:effectLst/>
                <a:latin typeface="+mn-lt"/>
                <a:ea typeface="+mn-ea"/>
                <a:cs typeface="+mn-cs"/>
              </a:rPr>
              <a:t> in marine </a:t>
            </a:r>
            <a:r>
              <a:rPr lang="fr-FR" sz="1200" kern="1200" dirty="0" err="1">
                <a:solidFill>
                  <a:schemeClr val="tx1"/>
                </a:solidFill>
                <a:effectLst/>
                <a:latin typeface="+mn-lt"/>
                <a:ea typeface="+mn-ea"/>
                <a:cs typeface="+mn-cs"/>
              </a:rPr>
              <a:t>research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which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benefit</a:t>
            </a:r>
            <a:r>
              <a:rPr lang="fr-FR" sz="1200" kern="1200" dirty="0">
                <a:solidFill>
                  <a:schemeClr val="tx1"/>
                </a:solidFill>
                <a:effectLst/>
                <a:latin typeface="+mn-lt"/>
                <a:ea typeface="+mn-ea"/>
                <a:cs typeface="+mn-cs"/>
              </a:rPr>
              <a:t> BBNJ issues by </a:t>
            </a:r>
            <a:r>
              <a:rPr lang="fr-FR" sz="1200" kern="1200" dirty="0" err="1">
                <a:solidFill>
                  <a:schemeClr val="tx1"/>
                </a:solidFill>
                <a:effectLst/>
                <a:latin typeface="+mn-lt"/>
                <a:ea typeface="+mn-ea"/>
                <a:cs typeface="+mn-cs"/>
              </a:rPr>
              <a:t>providing</a:t>
            </a:r>
            <a:r>
              <a:rPr lang="fr-FR" sz="1200" kern="1200" dirty="0">
                <a:solidFill>
                  <a:schemeClr val="tx1"/>
                </a:solidFill>
                <a:effectLst/>
                <a:latin typeface="+mn-lt"/>
                <a:ea typeface="+mn-ea"/>
                <a:cs typeface="+mn-cs"/>
              </a:rPr>
              <a:t> information on </a:t>
            </a:r>
            <a:r>
              <a:rPr lang="fr-FR" sz="1200" kern="1200" dirty="0" err="1">
                <a:solidFill>
                  <a:schemeClr val="tx1"/>
                </a:solidFill>
                <a:effectLst/>
                <a:latin typeface="+mn-lt"/>
                <a:ea typeface="+mn-ea"/>
                <a:cs typeface="+mn-cs"/>
              </a:rPr>
              <a:t>vulnerable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species</a:t>
            </a:r>
            <a:r>
              <a:rPr lang="fr-FR" sz="1200" kern="1200" dirty="0">
                <a:solidFill>
                  <a:schemeClr val="tx1"/>
                </a:solidFill>
                <a:effectLst/>
                <a:latin typeface="+mn-lt"/>
                <a:ea typeface="+mn-ea"/>
                <a:cs typeface="+mn-cs"/>
              </a:rPr>
              <a:t>, populations, habitats and </a:t>
            </a:r>
            <a:r>
              <a:rPr lang="fr-FR" sz="1200" kern="1200" dirty="0" err="1">
                <a:solidFill>
                  <a:schemeClr val="tx1"/>
                </a:solidFill>
                <a:effectLst/>
                <a:latin typeface="+mn-lt"/>
                <a:ea typeface="+mn-ea"/>
                <a:cs typeface="+mn-cs"/>
              </a:rPr>
              <a:t>ecosystems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need</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be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protected</a:t>
            </a:r>
            <a:r>
              <a:rPr lang="fr-FR" sz="1200" kern="1200" dirty="0">
                <a:solidFill>
                  <a:schemeClr val="tx1"/>
                </a:solidFill>
                <a:effectLst/>
                <a:latin typeface="+mn-lt"/>
                <a:ea typeface="+mn-ea"/>
                <a:cs typeface="+mn-cs"/>
              </a:rPr>
              <a:t>. It </a:t>
            </a:r>
            <a:r>
              <a:rPr lang="fr-FR" sz="1200" kern="1200" dirty="0" err="1">
                <a:solidFill>
                  <a:schemeClr val="tx1"/>
                </a:solidFill>
                <a:effectLst/>
                <a:latin typeface="+mn-lt"/>
                <a:ea typeface="+mn-ea"/>
                <a:cs typeface="+mn-cs"/>
              </a:rPr>
              <a:t>will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also</a:t>
            </a:r>
            <a:r>
              <a:rPr lang="fr-FR" sz="1200" kern="1200" dirty="0">
                <a:solidFill>
                  <a:schemeClr val="tx1"/>
                </a:solidFill>
                <a:effectLst/>
                <a:latin typeface="+mn-lt"/>
                <a:ea typeface="+mn-ea"/>
                <a:cs typeface="+mn-cs"/>
              </a:rPr>
              <a:t> about </a:t>
            </a:r>
            <a:r>
              <a:rPr lang="fr-FR" sz="1200" kern="1200" dirty="0" err="1">
                <a:solidFill>
                  <a:schemeClr val="tx1"/>
                </a:solidFill>
                <a:effectLst/>
                <a:latin typeface="+mn-lt"/>
                <a:ea typeface="+mn-ea"/>
                <a:cs typeface="+mn-cs"/>
              </a:rPr>
              <a:t>standaridising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scientific</a:t>
            </a:r>
            <a:r>
              <a:rPr lang="fr-FR" sz="1200" kern="1200" dirty="0">
                <a:solidFill>
                  <a:schemeClr val="tx1"/>
                </a:solidFill>
                <a:effectLst/>
                <a:latin typeface="+mn-lt"/>
                <a:ea typeface="+mn-ea"/>
                <a:cs typeface="+mn-cs"/>
              </a:rPr>
              <a:t> data in </a:t>
            </a:r>
            <a:r>
              <a:rPr lang="fr-FR" sz="1200" kern="1200" dirty="0" err="1">
                <a:solidFill>
                  <a:schemeClr val="tx1"/>
                </a:solidFill>
                <a:effectLst/>
                <a:latin typeface="+mn-lt"/>
                <a:ea typeface="+mn-ea"/>
                <a:cs typeface="+mn-cs"/>
              </a:rPr>
              <a:t>order</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make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openly</a:t>
            </a:r>
            <a:r>
              <a:rPr lang="fr-FR" sz="1200" kern="1200" dirty="0">
                <a:solidFill>
                  <a:schemeClr val="tx1"/>
                </a:solidFill>
                <a:effectLst/>
                <a:latin typeface="+mn-lt"/>
                <a:ea typeface="+mn-ea"/>
                <a:cs typeface="+mn-cs"/>
              </a:rPr>
              <a:t> accessible.</a:t>
            </a:r>
            <a:r>
              <a:rPr lang="fr-FR" dirty="0">
                <a:effectLst/>
              </a:rPr>
              <a:t> </a:t>
            </a:r>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10</a:t>
            </a:fld>
            <a:endParaRPr lang="fr-FR"/>
          </a:p>
        </p:txBody>
      </p:sp>
    </p:spTree>
    <p:extLst>
      <p:ext uri="{BB962C8B-B14F-4D97-AF65-F5344CB8AC3E}">
        <p14:creationId xmlns:p14="http://schemas.microsoft.com/office/powerpoint/2010/main" val="961383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high seas and seabed remain a frontier of largely unexplored and under-studied biodiversity. </a:t>
            </a:r>
            <a:r>
              <a:rPr lang="fr-FR" sz="1200" kern="1200" dirty="0">
                <a:solidFill>
                  <a:schemeClr val="tx1"/>
                </a:solidFill>
                <a:effectLst/>
                <a:latin typeface="+mn-lt"/>
                <a:ea typeface="+mn-ea"/>
                <a:cs typeface="+mn-cs"/>
              </a:rPr>
              <a:t>It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critical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 new </a:t>
            </a:r>
            <a:r>
              <a:rPr lang="fr-FR" sz="1200" kern="1200" dirty="0" err="1">
                <a:solidFill>
                  <a:schemeClr val="tx1"/>
                </a:solidFill>
                <a:effectLst/>
                <a:latin typeface="+mn-lt"/>
                <a:ea typeface="+mn-ea"/>
                <a:cs typeface="+mn-cs"/>
              </a:rPr>
              <a:t>governance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framework</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enhances</a:t>
            </a:r>
            <a:r>
              <a:rPr lang="fr-FR" sz="1200" kern="1200" dirty="0">
                <a:solidFill>
                  <a:schemeClr val="tx1"/>
                </a:solidFill>
                <a:effectLst/>
                <a:latin typeface="+mn-lt"/>
                <a:ea typeface="+mn-ea"/>
                <a:cs typeface="+mn-cs"/>
              </a:rPr>
              <a:t> marine </a:t>
            </a:r>
            <a:r>
              <a:rPr lang="fr-FR" sz="1200" kern="1200" dirty="0" err="1">
                <a:solidFill>
                  <a:schemeClr val="tx1"/>
                </a:solidFill>
                <a:effectLst/>
                <a:latin typeface="+mn-lt"/>
                <a:ea typeface="+mn-ea"/>
                <a:cs typeface="+mn-cs"/>
              </a:rPr>
              <a:t>scientific</a:t>
            </a:r>
            <a:r>
              <a:rPr lang="fr-FR" sz="1200" kern="1200" dirty="0">
                <a:solidFill>
                  <a:schemeClr val="tx1"/>
                </a:solidFill>
                <a:effectLst/>
                <a:latin typeface="+mn-lt"/>
                <a:ea typeface="+mn-ea"/>
                <a:cs typeface="+mn-cs"/>
              </a:rPr>
              <a:t> exploration and </a:t>
            </a:r>
            <a:r>
              <a:rPr lang="fr-FR" sz="1200" kern="1200" dirty="0" err="1">
                <a:solidFill>
                  <a:schemeClr val="tx1"/>
                </a:solidFill>
                <a:effectLst/>
                <a:latin typeface="+mn-lt"/>
                <a:ea typeface="+mn-ea"/>
                <a:cs typeface="+mn-cs"/>
              </a:rPr>
              <a:t>knowledge</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ensures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best </a:t>
            </a:r>
            <a:r>
              <a:rPr lang="fr-FR" sz="1200" kern="1200" dirty="0" err="1">
                <a:solidFill>
                  <a:schemeClr val="tx1"/>
                </a:solidFill>
                <a:effectLst/>
                <a:latin typeface="+mn-lt"/>
                <a:ea typeface="+mn-ea"/>
                <a:cs typeface="+mn-cs"/>
              </a:rPr>
              <a:t>available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scientific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evidence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incorporated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into</a:t>
            </a:r>
            <a:r>
              <a:rPr lang="fr-FR" sz="1200" kern="1200" dirty="0">
                <a:solidFill>
                  <a:schemeClr val="tx1"/>
                </a:solidFill>
                <a:effectLst/>
                <a:latin typeface="+mn-lt"/>
                <a:ea typeface="+mn-ea"/>
                <a:cs typeface="+mn-cs"/>
              </a:rPr>
              <a:t> ABNJ </a:t>
            </a:r>
            <a:r>
              <a:rPr lang="fr-FR" sz="1200" kern="1200" dirty="0" err="1">
                <a:solidFill>
                  <a:schemeClr val="tx1"/>
                </a:solidFill>
                <a:effectLst/>
                <a:latin typeface="+mn-lt"/>
                <a:ea typeface="+mn-ea"/>
                <a:cs typeface="+mn-cs"/>
              </a:rPr>
              <a:t>decision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making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processes</a:t>
            </a:r>
            <a:r>
              <a:rPr lang="fr-FR" sz="1200" kern="1200" dirty="0">
                <a:solidFill>
                  <a:schemeClr val="tx1"/>
                </a:solidFill>
                <a:effectLst/>
                <a:latin typeface="+mn-lt"/>
                <a:ea typeface="+mn-ea"/>
                <a:cs typeface="+mn-cs"/>
              </a:rPr>
              <a:t>.</a:t>
            </a:r>
            <a:r>
              <a:rPr lang="fr-FR" dirty="0">
                <a:effectLst/>
              </a:rPr>
              <a:t> In </a:t>
            </a:r>
            <a:r>
              <a:rPr lang="fr-FR" dirty="0" err="1">
                <a:effectLst/>
              </a:rPr>
              <a:t>this</a:t>
            </a:r>
            <a:r>
              <a:rPr lang="fr-FR" dirty="0">
                <a:effectLst/>
              </a:rPr>
              <a:t> respect the </a:t>
            </a:r>
            <a:r>
              <a:rPr lang="fr-FR" dirty="0" err="1">
                <a:effectLst/>
              </a:rPr>
              <a:t>developement</a:t>
            </a:r>
            <a:r>
              <a:rPr lang="fr-FR" dirty="0">
                <a:effectLst/>
              </a:rPr>
              <a:t> of a </a:t>
            </a:r>
            <a:r>
              <a:rPr lang="fr-FR" dirty="0" err="1">
                <a:effectLst/>
              </a:rPr>
              <a:t>comprehensive</a:t>
            </a:r>
            <a:r>
              <a:rPr lang="fr-FR" dirty="0">
                <a:effectLst/>
              </a:rPr>
              <a:t> </a:t>
            </a:r>
            <a:r>
              <a:rPr lang="fr-FR" dirty="0" err="1">
                <a:effectLst/>
              </a:rPr>
              <a:t>map</a:t>
            </a:r>
            <a:r>
              <a:rPr lang="fr-FR" dirty="0">
                <a:effectLst/>
              </a:rPr>
              <a:t> of the </a:t>
            </a:r>
            <a:r>
              <a:rPr lang="fr-FR" dirty="0" err="1">
                <a:effectLst/>
              </a:rPr>
              <a:t>ocean</a:t>
            </a:r>
            <a:r>
              <a:rPr lang="fr-FR" dirty="0">
                <a:effectLst/>
              </a:rPr>
              <a:t> and </a:t>
            </a:r>
            <a:r>
              <a:rPr lang="fr-FR" dirty="0" err="1">
                <a:effectLst/>
              </a:rPr>
              <a:t>its</a:t>
            </a:r>
            <a:r>
              <a:rPr lang="fr-FR" dirty="0">
                <a:effectLst/>
              </a:rPr>
              <a:t> </a:t>
            </a:r>
            <a:r>
              <a:rPr lang="fr-FR" dirty="0" err="1">
                <a:effectLst/>
              </a:rPr>
              <a:t>sea</a:t>
            </a:r>
            <a:r>
              <a:rPr lang="fr-FR" dirty="0">
                <a:effectLst/>
              </a:rPr>
              <a:t> </a:t>
            </a:r>
            <a:r>
              <a:rPr lang="fr-FR" dirty="0" err="1">
                <a:effectLst/>
              </a:rPr>
              <a:t>floor</a:t>
            </a:r>
            <a:r>
              <a:rPr lang="fr-FR" dirty="0">
                <a:effectLst/>
              </a:rPr>
              <a:t> </a:t>
            </a:r>
            <a:r>
              <a:rPr lang="fr-FR" dirty="0" err="1">
                <a:effectLst/>
              </a:rPr>
              <a:t>is</a:t>
            </a:r>
            <a:r>
              <a:rPr lang="fr-FR" dirty="0">
                <a:effectLst/>
              </a:rPr>
              <a:t> key.</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200" kern="1200" dirty="0">
                <a:solidFill>
                  <a:schemeClr val="tx1"/>
                </a:solidFill>
                <a:effectLst/>
                <a:latin typeface="+mn-lt"/>
                <a:ea typeface="+mn-ea"/>
                <a:cs typeface="+mn-cs"/>
              </a:rPr>
              <a:t>Mapping the ocean should include much more than depth measurements. It includes parameters of the physical, biological, chemical, and geological environments, ecosystems, cultural objects, boundaries, resources, etc. The Decade will have a strong focus on these aspect and build on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a:t>
            </a:r>
            <a:r>
              <a:rPr lang="en" sz="1200" kern="1200" dirty="0">
                <a:solidFill>
                  <a:schemeClr val="tx1"/>
                </a:solidFill>
                <a:effectLst/>
                <a:latin typeface="+mn-lt"/>
                <a:ea typeface="+mn-ea"/>
                <a:cs typeface="+mn-cs"/>
              </a:rPr>
              <a:t>he Seabed 2030 </a:t>
            </a:r>
            <a:r>
              <a:rPr lang="fr-FR" sz="1200" kern="1200" dirty="0">
                <a:solidFill>
                  <a:schemeClr val="tx1"/>
                </a:solidFill>
                <a:effectLst/>
                <a:latin typeface="+mn-lt"/>
                <a:ea typeface="+mn-ea"/>
                <a:cs typeface="+mn-cs"/>
              </a:rPr>
              <a:t>initiative</a:t>
            </a:r>
            <a:r>
              <a:rPr lang="en" sz="1200" kern="1200" dirty="0">
                <a:solidFill>
                  <a:schemeClr val="tx1"/>
                </a:solidFill>
                <a:effectLst/>
                <a:latin typeface="+mn-lt"/>
                <a:ea typeface="+mn-ea"/>
                <a:cs typeface="+mn-cs"/>
              </a:rPr>
              <a:t> to reach this objective. [</a:t>
            </a:r>
            <a:r>
              <a:rPr lang="en-GB" sz="1200" kern="1200" dirty="0">
                <a:solidFill>
                  <a:schemeClr val="tx1"/>
                </a:solidFill>
                <a:effectLst/>
                <a:latin typeface="+mn-lt"/>
                <a:ea typeface="+mn-ea"/>
                <a:cs typeface="+mn-cs"/>
              </a:rPr>
              <a:t>A global ocean mapping campaign to provide a high resolution map of the seabed (currently only 6% of the seabed is mapped in high resolution];</a:t>
            </a: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11</a:t>
            </a:fld>
            <a:endParaRPr lang="fr-FR"/>
          </a:p>
        </p:txBody>
      </p:sp>
    </p:spTree>
    <p:extLst>
      <p:ext uri="{BB962C8B-B14F-4D97-AF65-F5344CB8AC3E}">
        <p14:creationId xmlns:p14="http://schemas.microsoft.com/office/powerpoint/2010/main" val="899250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reinforced coordination of ocean observation efforts across disciplines, and expansion of existing observation programmes, including </a:t>
            </a:r>
            <a:r>
              <a:rPr lang="en-US" sz="1200" kern="1200" dirty="0">
                <a:solidFill>
                  <a:schemeClr val="tx1"/>
                </a:solidFill>
                <a:effectLst/>
                <a:latin typeface="+mn-lt"/>
                <a:ea typeface="+mn-ea"/>
                <a:cs typeface="+mn-cs"/>
              </a:rPr>
              <a:t>through the development &amp; deployment of new technologies will be promoted. This will lead to the </a:t>
            </a:r>
            <a:r>
              <a:rPr lang="en-GB" sz="1200" kern="1200" dirty="0">
                <a:solidFill>
                  <a:schemeClr val="tx1"/>
                </a:solidFill>
                <a:effectLst/>
                <a:latin typeface="+mn-lt"/>
                <a:ea typeface="+mn-ea"/>
                <a:cs typeface="+mn-cs"/>
              </a:rPr>
              <a:t>collection of new seabed ecosystem variables that can contribute to ecosystem management. </a:t>
            </a:r>
            <a:endParaRPr lang="fr-FR"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12</a:t>
            </a:fld>
            <a:endParaRPr lang="fr-FR"/>
          </a:p>
        </p:txBody>
      </p:sp>
    </p:spTree>
    <p:extLst>
      <p:ext uri="{BB962C8B-B14F-4D97-AF65-F5344CB8AC3E}">
        <p14:creationId xmlns:p14="http://schemas.microsoft.com/office/powerpoint/2010/main" val="3096643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Another key focus of the Decade is to develop a far more </a:t>
            </a:r>
            <a:r>
              <a:rPr lang="en-CA" sz="1200" kern="1200" dirty="0" err="1">
                <a:solidFill>
                  <a:schemeClr val="tx1"/>
                </a:solidFill>
                <a:effectLst/>
                <a:latin typeface="+mn-lt"/>
                <a:ea typeface="+mn-ea"/>
                <a:cs typeface="+mn-cs"/>
              </a:rPr>
              <a:t>detaild</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knowdege</a:t>
            </a:r>
            <a:r>
              <a:rPr lang="en-CA" sz="1200" kern="1200" dirty="0">
                <a:solidFill>
                  <a:schemeClr val="tx1"/>
                </a:solidFill>
                <a:effectLst/>
                <a:latin typeface="+mn-lt"/>
                <a:ea typeface="+mn-ea"/>
                <a:cs typeface="+mn-cs"/>
              </a:rPr>
              <a:t> of ocean ecosystems and their </a:t>
            </a:r>
            <a:r>
              <a:rPr lang="en-CA" sz="1200" kern="1200" dirty="0" err="1">
                <a:solidFill>
                  <a:schemeClr val="tx1"/>
                </a:solidFill>
                <a:effectLst/>
                <a:latin typeface="+mn-lt"/>
                <a:ea typeface="+mn-ea"/>
                <a:cs typeface="+mn-cs"/>
              </a:rPr>
              <a:t>functionning</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For </a:t>
            </a:r>
            <a:r>
              <a:rPr lang="en-CA" sz="1200" kern="1200" dirty="0" err="1">
                <a:solidFill>
                  <a:schemeClr val="tx1"/>
                </a:solidFill>
                <a:effectLst/>
                <a:latin typeface="+mn-lt"/>
                <a:ea typeface="+mn-ea"/>
                <a:cs typeface="+mn-cs"/>
              </a:rPr>
              <a:t>eg</a:t>
            </a:r>
            <a:r>
              <a:rPr lang="en-CA" sz="1200" kern="1200" dirty="0">
                <a:solidFill>
                  <a:schemeClr val="tx1"/>
                </a:solidFill>
                <a:effectLst/>
                <a:latin typeface="+mn-lt"/>
                <a:ea typeface="+mn-ea"/>
                <a:cs typeface="+mn-cs"/>
              </a:rPr>
              <a:t> IOC Ocean Biogeographic Information System, which is the largest global database on marine biodiversity provides an initial picture of where marine species do leave, but this requires more investment in order to have higher resolution.</a:t>
            </a:r>
            <a:endParaRPr lang="fr-FR"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Key questions to answer are: </a:t>
            </a:r>
            <a:endParaRPr lang="fr-FR"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How are populations &amp; habitats connected? (scales of dispersal, food flow) </a:t>
            </a:r>
            <a:endParaRPr lang="fr-FR"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How can we predict where they are given that ABNJ are too large to fully sample?</a:t>
            </a:r>
            <a:endParaRPr lang="fr-FR"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How do they impact how Earth works?  What is the role of these living organisms in ecosystem function &amp; service?</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How do these unique deep sea ecosystems respond to perturbation? (vulnerability to human impacts) </a:t>
            </a:r>
            <a:endParaRPr lang="fr-FR"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13</a:t>
            </a:fld>
            <a:endParaRPr lang="fr-FR"/>
          </a:p>
        </p:txBody>
      </p:sp>
    </p:spTree>
    <p:extLst>
      <p:ext uri="{BB962C8B-B14F-4D97-AF65-F5344CB8AC3E}">
        <p14:creationId xmlns:p14="http://schemas.microsoft.com/office/powerpoint/2010/main" val="3171149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development of ocean data sharing mechanism, </a:t>
            </a:r>
            <a:r>
              <a:rPr lang="en-GB" sz="1200" kern="1200" dirty="0">
                <a:solidFill>
                  <a:schemeClr val="tx1"/>
                </a:solidFill>
                <a:effectLst/>
                <a:latin typeface="+mn-lt"/>
                <a:ea typeface="+mn-ea"/>
                <a:cs typeface="+mn-cs"/>
              </a:rPr>
              <a:t>ensuring equitable, fast and free  access to research data through global online open-access data sharing platform and data clearing house mechanism will be another pillar of the Decade</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a:t>
            </a:r>
            <a:r>
              <a:rPr lang="en-GB" sz="1200" kern="1200" dirty="0" err="1">
                <a:solidFill>
                  <a:schemeClr val="tx1"/>
                </a:solidFill>
                <a:effectLst/>
                <a:latin typeface="+mn-lt"/>
                <a:ea typeface="+mn-ea"/>
                <a:cs typeface="+mn-cs"/>
              </a:rPr>
              <a:t>wil</a:t>
            </a:r>
            <a:r>
              <a:rPr lang="en-GB" sz="1200" kern="1200" dirty="0">
                <a:solidFill>
                  <a:schemeClr val="tx1"/>
                </a:solidFill>
                <a:effectLst/>
                <a:latin typeface="+mn-lt"/>
                <a:ea typeface="+mn-ea"/>
                <a:cs typeface="+mn-cs"/>
              </a:rPr>
              <a:t> require the  promotion of mechanism for coordinating targeted and cooperative marine scientific research resulting in the collection of new baseline data to characterize existing environments and biodiversity, and better understanding of cumulative stressors impacts.</a:t>
            </a:r>
          </a:p>
          <a:p>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14</a:t>
            </a:fld>
            <a:endParaRPr lang="fr-FR"/>
          </a:p>
        </p:txBody>
      </p:sp>
    </p:spTree>
    <p:extLst>
      <p:ext uri="{BB962C8B-B14F-4D97-AF65-F5344CB8AC3E}">
        <p14:creationId xmlns:p14="http://schemas.microsoft.com/office/powerpoint/2010/main" val="1628291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Capacity development and transfer of marine technology are considered absolutely necessary to make the BBNJ instrument universal, serving all its future Parties and particularly developing countries. Improving the scientific knowledge base and transfer of marine technology to regions and groups that are presently limited in capacity and capability, especially SIDS and LDCs, through dedicated training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 and initiatives will also be at the core of the Decade. A specific CD plan will be developed based on priorities identified by each ocean region.</a:t>
            </a: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15</a:t>
            </a:fld>
            <a:endParaRPr lang="fr-FR"/>
          </a:p>
        </p:txBody>
      </p:sp>
    </p:spTree>
    <p:extLst>
      <p:ext uri="{BB962C8B-B14F-4D97-AF65-F5344CB8AC3E}">
        <p14:creationId xmlns:p14="http://schemas.microsoft.com/office/powerpoint/2010/main" val="780701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Decade could provide the opportunity to mobilize the research community around BBNJ issues and create new connections between ocean observations and science on one hand, and global and regional institutions with a focus on economic development, conservation, and sustainability of ABNJs, on the other hand. </a:t>
            </a:r>
            <a:endParaRPr lang="fr-FR"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F16CB13-FF68-48D0-8266-41309B3A7FF5}" type="slidenum">
              <a:rPr lang="en-GB" smtClean="0"/>
              <a:t>16</a:t>
            </a:fld>
            <a:endParaRPr lang="en-GB"/>
          </a:p>
        </p:txBody>
      </p:sp>
    </p:spTree>
    <p:extLst>
      <p:ext uri="{BB962C8B-B14F-4D97-AF65-F5344CB8AC3E}">
        <p14:creationId xmlns:p14="http://schemas.microsoft.com/office/powerpoint/2010/main" val="2959616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sz="1200" kern="1200" dirty="0">
              <a:solidFill>
                <a:schemeClr val="tx1"/>
              </a:solidFill>
              <a:effectLst/>
              <a:latin typeface="+mn-lt"/>
              <a:ea typeface="+mn-ea"/>
              <a:cs typeface="+mn-cs"/>
            </a:endParaRPr>
          </a:p>
          <a:p>
            <a:r>
              <a:rPr lang="en" sz="1200" kern="1200" dirty="0">
                <a:solidFill>
                  <a:schemeClr val="tx1"/>
                </a:solidFill>
                <a:effectLst/>
                <a:latin typeface="+mn-lt"/>
                <a:ea typeface="+mn-ea"/>
                <a:cs typeface="+mn-cs"/>
              </a:rPr>
              <a:t>IOC-UNESCO, the coordinating agency for the Decade, will convene a </a:t>
            </a:r>
            <a:r>
              <a:rPr lang="en" sz="1200" b="1" kern="1200" dirty="0">
                <a:solidFill>
                  <a:schemeClr val="tx1"/>
                </a:solidFill>
                <a:effectLst/>
                <a:latin typeface="+mn-lt"/>
                <a:ea typeface="+mn-ea"/>
                <a:cs typeface="+mn-cs"/>
              </a:rPr>
              <a:t>Global Planning Meeting </a:t>
            </a:r>
            <a:r>
              <a:rPr lang="en" sz="1200" kern="1200" dirty="0">
                <a:solidFill>
                  <a:schemeClr val="tx1"/>
                </a:solidFill>
                <a:effectLst/>
                <a:latin typeface="+mn-lt"/>
                <a:ea typeface="+mn-ea"/>
                <a:cs typeface="+mn-cs"/>
              </a:rPr>
              <a:t>on 13-15 May 2019 at the National Museum of Denmark, Copenhagen, Denmark. </a:t>
            </a:r>
            <a:endParaRPr lang="en" dirty="0">
              <a:effectLst/>
            </a:endParaRPr>
          </a:p>
          <a:p>
            <a:r>
              <a:rPr lang="en" sz="1200" kern="1200" dirty="0">
                <a:solidFill>
                  <a:schemeClr val="tx1"/>
                </a:solidFill>
                <a:effectLst/>
                <a:latin typeface="+mn-lt"/>
                <a:ea typeface="+mn-ea"/>
                <a:cs typeface="+mn-cs"/>
              </a:rPr>
              <a:t>This key multi-stakeholder event of the Preparatory Phase of the Decade will offer a unique forum to co- design research strategies, develop plans, stimulate new partnerships, identify the key priorities to be addressed for the Decade to be a truly global initiative, and identify concrete deliverables to achieve a: </a:t>
            </a:r>
            <a:endParaRPr lang="en" dirty="0">
              <a:effectLst/>
            </a:endParaRPr>
          </a:p>
          <a:p>
            <a:r>
              <a:rPr lang="en" sz="1200" b="1" kern="1200" dirty="0">
                <a:solidFill>
                  <a:schemeClr val="tx1"/>
                </a:solidFill>
                <a:effectLst/>
                <a:latin typeface="+mn-lt"/>
                <a:ea typeface="+mn-ea"/>
                <a:cs typeface="+mn-cs"/>
              </a:rPr>
              <a:t>Clean </a:t>
            </a:r>
          </a:p>
          <a:p>
            <a:r>
              <a:rPr lang="en" sz="1200" b="1" kern="1200" dirty="0">
                <a:solidFill>
                  <a:schemeClr val="tx1"/>
                </a:solidFill>
                <a:effectLst/>
                <a:latin typeface="+mn-lt"/>
                <a:ea typeface="+mn-ea"/>
                <a:cs typeface="+mn-cs"/>
              </a:rPr>
              <a:t>Healthy and resilient </a:t>
            </a:r>
          </a:p>
          <a:p>
            <a:r>
              <a:rPr lang="en" sz="1200" b="1" kern="1200" dirty="0">
                <a:solidFill>
                  <a:schemeClr val="tx1"/>
                </a:solidFill>
                <a:effectLst/>
                <a:latin typeface="+mn-lt"/>
                <a:ea typeface="+mn-ea"/>
                <a:cs typeface="+mn-cs"/>
              </a:rPr>
              <a:t>Predicted </a:t>
            </a:r>
          </a:p>
          <a:p>
            <a:r>
              <a:rPr lang="en" sz="1200" b="1" kern="1200" dirty="0">
                <a:solidFill>
                  <a:schemeClr val="tx1"/>
                </a:solidFill>
                <a:effectLst/>
                <a:latin typeface="+mn-lt"/>
                <a:ea typeface="+mn-ea"/>
                <a:cs typeface="+mn-cs"/>
              </a:rPr>
              <a:t>Safe </a:t>
            </a:r>
          </a:p>
          <a:p>
            <a:r>
              <a:rPr lang="en" sz="1200" b="1" kern="1200" dirty="0">
                <a:solidFill>
                  <a:schemeClr val="tx1"/>
                </a:solidFill>
                <a:effectLst/>
                <a:latin typeface="+mn-lt"/>
                <a:ea typeface="+mn-ea"/>
                <a:cs typeface="+mn-cs"/>
              </a:rPr>
              <a:t>Sustainably harvested and productive </a:t>
            </a:r>
          </a:p>
          <a:p>
            <a:r>
              <a:rPr lang="en" sz="1200" b="1" kern="1200" dirty="0">
                <a:solidFill>
                  <a:schemeClr val="tx1"/>
                </a:solidFill>
                <a:effectLst/>
                <a:latin typeface="+mn-lt"/>
                <a:ea typeface="+mn-ea"/>
                <a:cs typeface="+mn-cs"/>
              </a:rPr>
              <a:t>Transparent and accessible </a:t>
            </a:r>
            <a:endParaRPr lang="en" dirty="0">
              <a:effectLst/>
            </a:endParaRPr>
          </a:p>
          <a:p>
            <a:r>
              <a:rPr lang="fr-FR" dirty="0" err="1"/>
              <a:t>Ocean</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39CCE-F47C-4B40-8222-80ADFA318BA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933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This </a:t>
            </a:r>
            <a:r>
              <a:rPr lang="fr-FR" dirty="0" err="1"/>
              <a:t>is</a:t>
            </a:r>
            <a:r>
              <a:rPr lang="fr-FR" dirty="0"/>
              <a:t> the time line for the </a:t>
            </a:r>
            <a:r>
              <a:rPr lang="fr-FR" dirty="0" err="1"/>
              <a:t>preparation</a:t>
            </a:r>
            <a:r>
              <a:rPr lang="fr-FR" dirty="0"/>
              <a:t> phase of the </a:t>
            </a:r>
            <a:r>
              <a:rPr lang="fr-FR" dirty="0" err="1"/>
              <a:t>Decade</a:t>
            </a:r>
            <a:r>
              <a:rPr lang="fr-FR" dirty="0"/>
              <a:t>, </a:t>
            </a:r>
            <a:r>
              <a:rPr lang="fr-FR" dirty="0" err="1"/>
              <a:t>leading</a:t>
            </a:r>
            <a:r>
              <a:rPr lang="fr-FR" dirty="0"/>
              <a:t> to the finalisation of the </a:t>
            </a:r>
            <a:r>
              <a:rPr lang="fr-FR" dirty="0" err="1"/>
              <a:t>implementation</a:t>
            </a:r>
            <a:r>
              <a:rPr lang="fr-FR" dirty="0"/>
              <a:t> plan by the end of 2020, and the engagement of key </a:t>
            </a:r>
            <a:r>
              <a:rPr lang="fr-FR" dirty="0" err="1"/>
              <a:t>stakeholders</a:t>
            </a:r>
            <a:r>
              <a:rPr lang="fr-FR" dirty="0"/>
              <a:t> (</a:t>
            </a:r>
            <a:r>
              <a:rPr lang="fr-FR" dirty="0" err="1"/>
              <a:t>governements</a:t>
            </a:r>
            <a:r>
              <a:rPr lang="fr-FR" dirty="0"/>
              <a:t>, </a:t>
            </a:r>
            <a:r>
              <a:rPr lang="fr-FR" dirty="0" err="1"/>
              <a:t>NGOs</a:t>
            </a:r>
            <a:r>
              <a:rPr lang="fr-FR" dirty="0"/>
              <a:t>, </a:t>
            </a:r>
            <a:r>
              <a:rPr lang="fr-FR" dirty="0" err="1"/>
              <a:t>scientists</a:t>
            </a:r>
            <a:r>
              <a:rPr lang="fr-FR" dirty="0"/>
              <a:t>, </a:t>
            </a:r>
            <a:r>
              <a:rPr lang="fr-FR" dirty="0" err="1"/>
              <a:t>private</a:t>
            </a:r>
            <a:r>
              <a:rPr lang="fr-FR" dirty="0"/>
              <a:t> </a:t>
            </a:r>
            <a:r>
              <a:rPr lang="fr-FR" dirty="0" err="1"/>
              <a:t>sector</a:t>
            </a:r>
            <a:r>
              <a:rPr lang="fr-FR"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39CCE-F47C-4B40-8222-80ADFA318BA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286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39CCE-F47C-4B40-8222-80ADFA318BA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210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Ocean</a:t>
            </a:r>
            <a:r>
              <a:rPr lang="fr-FR" dirty="0"/>
              <a:t> high on the </a:t>
            </a:r>
            <a:r>
              <a:rPr lang="fr-FR" dirty="0" err="1"/>
              <a:t>policy</a:t>
            </a:r>
            <a:r>
              <a:rPr lang="fr-FR" dirty="0"/>
              <a:t> agenda</a:t>
            </a:r>
          </a:p>
        </p:txBody>
      </p:sp>
      <p:sp>
        <p:nvSpPr>
          <p:cNvPr id="4" name="Slide Number Placeholder 3"/>
          <p:cNvSpPr>
            <a:spLocks noGrp="1"/>
          </p:cNvSpPr>
          <p:nvPr>
            <p:ph type="sldNum" sz="quarter" idx="5"/>
          </p:nvPr>
        </p:nvSpPr>
        <p:spPr/>
        <p:txBody>
          <a:bodyPr/>
          <a:lstStyle/>
          <a:p>
            <a:fld id="{3B739CCE-F47C-4B40-8222-80ADFA318BA4}" type="slidenum">
              <a:rPr lang="fr-FR" smtClean="0"/>
              <a:t>2</a:t>
            </a:fld>
            <a:endParaRPr lang="fr-FR"/>
          </a:p>
        </p:txBody>
      </p:sp>
    </p:spTree>
    <p:extLst>
      <p:ext uri="{BB962C8B-B14F-4D97-AF65-F5344CB8AC3E}">
        <p14:creationId xmlns:p14="http://schemas.microsoft.com/office/powerpoint/2010/main" val="3546153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Are you interested in working toward the ocean we need for the future we want? Let us know and we will keep you informed of all future developments.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764320-C8CE-3D44-918B-6A6D8B336FE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758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The </a:t>
            </a:r>
            <a:r>
              <a:rPr lang="fr-FR" dirty="0" err="1"/>
              <a:t>preparation</a:t>
            </a:r>
            <a:r>
              <a:rPr lang="fr-FR" dirty="0"/>
              <a:t> of the </a:t>
            </a:r>
            <a:r>
              <a:rPr lang="fr-FR" dirty="0" err="1"/>
              <a:t>Decade</a:t>
            </a:r>
            <a:r>
              <a:rPr lang="fr-FR" dirty="0"/>
              <a:t> </a:t>
            </a:r>
            <a:r>
              <a:rPr lang="fr-FR" dirty="0" err="1"/>
              <a:t>is</a:t>
            </a:r>
            <a:r>
              <a:rPr lang="fr-FR" dirty="0"/>
              <a:t> </a:t>
            </a:r>
            <a:r>
              <a:rPr lang="fr-FR" dirty="0" err="1"/>
              <a:t>coordinated</a:t>
            </a:r>
            <a:r>
              <a:rPr lang="fr-FR" dirty="0"/>
              <a:t> by IOC but </a:t>
            </a:r>
            <a:r>
              <a:rPr lang="fr-FR" dirty="0" err="1"/>
              <a:t>requires</a:t>
            </a:r>
            <a:r>
              <a:rPr lang="fr-FR" dirty="0"/>
              <a:t> the full engagement of all </a:t>
            </a:r>
            <a:r>
              <a:rPr lang="fr-FR" dirty="0" err="1"/>
              <a:t>regional</a:t>
            </a:r>
            <a:r>
              <a:rPr lang="fr-FR" dirty="0"/>
              <a:t> </a:t>
            </a:r>
            <a:r>
              <a:rPr lang="fr-FR" dirty="0" err="1"/>
              <a:t>stakeholders</a:t>
            </a:r>
            <a:r>
              <a:rPr lang="fr-FR" dirty="0"/>
              <a:t> at </a:t>
            </a:r>
            <a:r>
              <a:rPr lang="fr-FR" dirty="0" err="1"/>
              <a:t>that</a:t>
            </a:r>
            <a:r>
              <a:rPr lang="fr-FR" dirty="0"/>
              <a:t> have an </a:t>
            </a:r>
          </a:p>
          <a:p>
            <a:r>
              <a:rPr lang="fr-FR" dirty="0" err="1"/>
              <a:t>interest</a:t>
            </a:r>
            <a:r>
              <a:rPr lang="fr-FR" dirty="0"/>
              <a:t> in the </a:t>
            </a:r>
            <a:r>
              <a:rPr lang="fr-FR" dirty="0" err="1"/>
              <a:t>development</a:t>
            </a:r>
            <a:r>
              <a:rPr lang="fr-FR" dirty="0"/>
              <a:t> of </a:t>
            </a:r>
            <a:r>
              <a:rPr lang="fr-FR" dirty="0" err="1"/>
              <a:t>ocean</a:t>
            </a:r>
            <a:r>
              <a:rPr lang="fr-FR" dirty="0"/>
              <a:t> science in support of SD. </a:t>
            </a:r>
            <a:r>
              <a:rPr lang="fr-FR" dirty="0" err="1"/>
              <a:t>These</a:t>
            </a:r>
            <a:r>
              <a:rPr lang="fr-FR" dirty="0"/>
              <a:t> </a:t>
            </a:r>
            <a:r>
              <a:rPr lang="fr-FR" dirty="0" err="1"/>
              <a:t>partners</a:t>
            </a:r>
            <a:r>
              <a:rPr lang="fr-FR" dirty="0"/>
              <a:t> are key </a:t>
            </a:r>
            <a:r>
              <a:rPr lang="fr-FR" dirty="0" err="1"/>
              <a:t>because</a:t>
            </a:r>
            <a:r>
              <a:rPr lang="fr-FR" dirty="0"/>
              <a:t> </a:t>
            </a:r>
            <a:r>
              <a:rPr lang="fr-FR" dirty="0" err="1"/>
              <a:t>they</a:t>
            </a:r>
            <a:r>
              <a:rPr lang="fr-FR" dirty="0"/>
              <a:t> </a:t>
            </a:r>
            <a:r>
              <a:rPr lang="fr-FR" dirty="0" err="1"/>
              <a:t>contribute</a:t>
            </a:r>
            <a:r>
              <a:rPr lang="fr-FR" dirty="0"/>
              <a:t> to the </a:t>
            </a:r>
            <a:r>
              <a:rPr lang="fr-FR" dirty="0" err="1"/>
              <a:t>development</a:t>
            </a:r>
            <a:r>
              <a:rPr lang="fr-FR" dirty="0"/>
              <a:t> and </a:t>
            </a:r>
            <a:r>
              <a:rPr lang="fr-FR" dirty="0" err="1"/>
              <a:t>conduct</a:t>
            </a:r>
            <a:r>
              <a:rPr lang="fr-FR" dirty="0"/>
              <a:t> of </a:t>
            </a:r>
            <a:r>
              <a:rPr lang="fr-FR" dirty="0" err="1"/>
              <a:t>research</a:t>
            </a:r>
            <a:r>
              <a:rPr lang="fr-FR" dirty="0"/>
              <a:t> at the </a:t>
            </a:r>
            <a:r>
              <a:rPr lang="fr-FR" dirty="0" err="1"/>
              <a:t>regional</a:t>
            </a:r>
            <a:r>
              <a:rPr lang="fr-FR" dirty="0"/>
              <a:t> </a:t>
            </a:r>
            <a:r>
              <a:rPr lang="fr-FR" dirty="0" err="1"/>
              <a:t>level</a:t>
            </a:r>
            <a:r>
              <a:rPr lang="fr-FR" dirty="0"/>
              <a:t> but </a:t>
            </a:r>
            <a:r>
              <a:rPr lang="fr-FR" dirty="0" err="1"/>
              <a:t>also</a:t>
            </a:r>
            <a:r>
              <a:rPr lang="fr-FR" dirty="0"/>
              <a:t> </a:t>
            </a:r>
            <a:r>
              <a:rPr lang="fr-FR" dirty="0" err="1"/>
              <a:t>because</a:t>
            </a:r>
            <a:r>
              <a:rPr lang="fr-FR" dirty="0"/>
              <a:t> </a:t>
            </a:r>
            <a:r>
              <a:rPr lang="fr-FR" dirty="0" err="1"/>
              <a:t>they</a:t>
            </a:r>
            <a:r>
              <a:rPr lang="fr-FR" dirty="0"/>
              <a:t> are end –</a:t>
            </a:r>
            <a:r>
              <a:rPr lang="fr-FR" dirty="0" err="1"/>
              <a:t>users</a:t>
            </a:r>
            <a:r>
              <a:rPr lang="fr-FR" dirty="0"/>
              <a:t> and </a:t>
            </a:r>
            <a:r>
              <a:rPr lang="fr-FR" dirty="0" err="1"/>
              <a:t>can</a:t>
            </a:r>
            <a:r>
              <a:rPr lang="fr-FR" dirty="0"/>
              <a:t> </a:t>
            </a:r>
            <a:r>
              <a:rPr lang="fr-FR" dirty="0" err="1"/>
              <a:t>define</a:t>
            </a:r>
            <a:r>
              <a:rPr lang="fr-FR" dirty="0"/>
              <a:t> </a:t>
            </a:r>
            <a:r>
              <a:rPr lang="fr-FR" dirty="0" err="1"/>
              <a:t>specififc</a:t>
            </a:r>
            <a:r>
              <a:rPr lang="fr-FR" dirty="0"/>
              <a:t> information and data </a:t>
            </a:r>
            <a:r>
              <a:rPr lang="fr-FR" dirty="0" err="1"/>
              <a:t>needs</a:t>
            </a:r>
            <a:r>
              <a:rPr lang="fr-FR" dirty="0"/>
              <a:t>.</a:t>
            </a:r>
          </a:p>
          <a:p>
            <a:r>
              <a:rPr lang="fr-FR" dirty="0" err="1"/>
              <a:t>Through</a:t>
            </a:r>
            <a:r>
              <a:rPr lang="fr-FR" dirty="0"/>
              <a:t> the </a:t>
            </a:r>
            <a:r>
              <a:rPr lang="fr-FR" dirty="0" err="1"/>
              <a:t>Decade</a:t>
            </a:r>
            <a:r>
              <a:rPr lang="fr-FR" dirty="0"/>
              <a:t>, </a:t>
            </a:r>
            <a:r>
              <a:rPr lang="fr-FR" dirty="0" err="1"/>
              <a:t>we</a:t>
            </a:r>
            <a:r>
              <a:rPr lang="fr-FR" dirty="0"/>
              <a:t> </a:t>
            </a:r>
            <a:r>
              <a:rPr lang="fr-FR" dirty="0" err="1"/>
              <a:t>can</a:t>
            </a:r>
            <a:r>
              <a:rPr lang="fr-FR" dirty="0"/>
              <a:t> </a:t>
            </a:r>
            <a:r>
              <a:rPr lang="fr-FR" dirty="0" err="1"/>
              <a:t>deliver</a:t>
            </a:r>
            <a:r>
              <a:rPr lang="fr-FR" dirty="0"/>
              <a:t> in a </a:t>
            </a:r>
            <a:r>
              <a:rPr lang="fr-FR" dirty="0" err="1"/>
              <a:t>coordinated</a:t>
            </a:r>
            <a:r>
              <a:rPr lang="fr-FR" dirty="0"/>
              <a:t> </a:t>
            </a:r>
            <a:r>
              <a:rPr lang="fr-FR" dirty="0" err="1"/>
              <a:t>manner</a:t>
            </a:r>
            <a:r>
              <a:rPr lang="fr-FR" dirty="0"/>
              <a:t>, by </a:t>
            </a:r>
            <a:r>
              <a:rPr lang="fr-FR" dirty="0" err="1"/>
              <a:t>scaling</a:t>
            </a:r>
            <a:r>
              <a:rPr lang="fr-FR" dirty="0"/>
              <a:t> up and </a:t>
            </a:r>
            <a:r>
              <a:rPr lang="fr-FR" dirty="0" err="1"/>
              <a:t>complementing</a:t>
            </a:r>
            <a:r>
              <a:rPr lang="fr-FR" dirty="0"/>
              <a:t> </a:t>
            </a:r>
            <a:r>
              <a:rPr lang="fr-FR" dirty="0" err="1"/>
              <a:t>existing</a:t>
            </a:r>
            <a:r>
              <a:rPr lang="fr-FR" dirty="0"/>
              <a:t> </a:t>
            </a:r>
            <a:r>
              <a:rPr lang="fr-FR" dirty="0" err="1"/>
              <a:t>investment</a:t>
            </a:r>
            <a:r>
              <a:rPr lang="fr-FR" dirty="0"/>
              <a:t> in science.</a:t>
            </a:r>
          </a:p>
        </p:txBody>
      </p:sp>
      <p:sp>
        <p:nvSpPr>
          <p:cNvPr id="4" name="Espace réservé du numéro de diapositive 3"/>
          <p:cNvSpPr>
            <a:spLocks noGrp="1"/>
          </p:cNvSpPr>
          <p:nvPr>
            <p:ph type="sldNum" sz="quarter" idx="10"/>
          </p:nvPr>
        </p:nvSpPr>
        <p:spPr/>
        <p:txBody>
          <a:bodyPr/>
          <a:lstStyle/>
          <a:p>
            <a:fld id="{2E54148F-39F6-634B-AEE9-D6C6C0EF12DB}" type="slidenum">
              <a:rPr lang="fr-FR" smtClean="0"/>
              <a:t>21</a:t>
            </a:fld>
            <a:endParaRPr lang="fr-FR"/>
          </a:p>
        </p:txBody>
      </p:sp>
    </p:spTree>
    <p:extLst>
      <p:ext uri="{BB962C8B-B14F-4D97-AF65-F5344CB8AC3E}">
        <p14:creationId xmlns:p14="http://schemas.microsoft.com/office/powerpoint/2010/main" val="762907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But conditions are not </a:t>
            </a:r>
            <a:r>
              <a:rPr lang="fr-FR" dirty="0" err="1"/>
              <a:t>improving</a:t>
            </a:r>
            <a:r>
              <a:rPr lang="fr-FR" dirty="0"/>
              <a:t> –</a:t>
            </a:r>
            <a:r>
              <a:rPr lang="fr-FR" dirty="0" err="1"/>
              <a:t>just</a:t>
            </a:r>
            <a:r>
              <a:rPr lang="fr-FR" dirty="0"/>
              <a:t> an </a:t>
            </a:r>
            <a:r>
              <a:rPr lang="fr-FR" dirty="0" err="1"/>
              <a:t>example</a:t>
            </a:r>
            <a:r>
              <a:rPr lang="fr-FR" dirty="0"/>
              <a:t> </a:t>
            </a:r>
            <a:r>
              <a:rPr lang="fr-FR" dirty="0" err="1"/>
              <a:t>here</a:t>
            </a:r>
            <a:r>
              <a:rPr lang="fr-FR" dirty="0"/>
              <a:t> on CO2 </a:t>
            </a:r>
            <a:r>
              <a:rPr lang="fr-FR" dirty="0" err="1"/>
              <a:t>emission</a:t>
            </a:r>
            <a:r>
              <a:rPr lang="fr-FR" dirty="0"/>
              <a:t> </a:t>
            </a:r>
            <a:r>
              <a:rPr lang="fr-FR" dirty="0" err="1"/>
              <a:t>forecasts</a:t>
            </a:r>
            <a:endParaRPr lang="fr-FR" dirty="0"/>
          </a:p>
        </p:txBody>
      </p:sp>
      <p:sp>
        <p:nvSpPr>
          <p:cNvPr id="4" name="Slide Number Placeholder 3"/>
          <p:cNvSpPr>
            <a:spLocks noGrp="1"/>
          </p:cNvSpPr>
          <p:nvPr>
            <p:ph type="sldNum" sz="quarter" idx="5"/>
          </p:nvPr>
        </p:nvSpPr>
        <p:spPr/>
        <p:txBody>
          <a:bodyPr/>
          <a:lstStyle/>
          <a:p>
            <a:fld id="{3B739CCE-F47C-4B40-8222-80ADFA318BA4}" type="slidenum">
              <a:rPr lang="fr-FR" smtClean="0"/>
              <a:t>3</a:t>
            </a:fld>
            <a:endParaRPr lang="fr-FR"/>
          </a:p>
        </p:txBody>
      </p:sp>
    </p:spTree>
    <p:extLst>
      <p:ext uri="{BB962C8B-B14F-4D97-AF65-F5344CB8AC3E}">
        <p14:creationId xmlns:p14="http://schemas.microsoft.com/office/powerpoint/2010/main" val="3090527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41363"/>
            <a:ext cx="6578600" cy="3700462"/>
          </a:xfrm>
        </p:spPr>
      </p:sp>
      <p:sp>
        <p:nvSpPr>
          <p:cNvPr id="3" name="Notes Placeholder 2"/>
          <p:cNvSpPr>
            <a:spLocks noGrp="1"/>
          </p:cNvSpPr>
          <p:nvPr>
            <p:ph type="body" idx="1"/>
          </p:nvPr>
        </p:nvSpPr>
        <p:spPr/>
        <p:txBody>
          <a:bodyPr/>
          <a:lstStyle/>
          <a:p>
            <a:pPr defTabSz="915772">
              <a:defRPr/>
            </a:pPr>
            <a:r>
              <a:rPr lang="en-US" b="1" i="1" dirty="0"/>
              <a:t>Message:  Value of the ocean economy – </a:t>
            </a:r>
          </a:p>
          <a:p>
            <a:pPr defTabSz="915772">
              <a:defRPr/>
            </a:pPr>
            <a:endParaRPr lang="en-US" b="1" i="1" dirty="0"/>
          </a:p>
          <a:p>
            <a:pPr marL="171450" indent="-171450" defTabSz="915772">
              <a:buFont typeface="Arial" panose="020B0604020202020204" pitchFamily="34" charset="0"/>
              <a:buChar char="•"/>
              <a:defRPr/>
            </a:pPr>
            <a:r>
              <a:rPr lang="en-US" b="1" i="1" dirty="0"/>
              <a:t>If the ocean were ranked among nations’ GDPs, the ocean economy would be the 7</a:t>
            </a:r>
            <a:r>
              <a:rPr lang="en-US" b="1" i="1" baseline="30000" dirty="0"/>
              <a:t>th</a:t>
            </a:r>
            <a:r>
              <a:rPr lang="en-US" b="1" i="1" dirty="0"/>
              <a:t> largest economy in the world. (World Wildlife Fund Ocean Economy report, 2015).</a:t>
            </a:r>
          </a:p>
          <a:p>
            <a:endParaRPr lang="en-US" dirty="0"/>
          </a:p>
          <a:p>
            <a:pPr marL="171450" indent="-171450">
              <a:buFont typeface="Arial" panose="020B0604020202020204" pitchFamily="34" charset="0"/>
              <a:buChar char="•"/>
            </a:pPr>
            <a:r>
              <a:rPr lang="en-US" dirty="0"/>
              <a:t>AND</a:t>
            </a:r>
            <a:r>
              <a:rPr lang="en-US" baseline="0" dirty="0"/>
              <a:t> even as we  use the ocean as a source of resources, we must also acknowledge that over 40% of the World’s oceans are heavily affected by human activities.</a:t>
            </a:r>
          </a:p>
          <a:p>
            <a:pPr marL="171450" indent="-171450">
              <a:buFont typeface="Arial" panose="020B0604020202020204" pitchFamily="34" charset="0"/>
              <a:buChar char="•"/>
            </a:pPr>
            <a:r>
              <a:rPr lang="en-US" baseline="0" dirty="0"/>
              <a:t>The ocean’s role in earth systems and as a provider of ecosystem services must be safeguarded if we are to maximize  our scientific understanding to be applied to societal benefit, protecting and feeding human communities, and supporting their sustainable development.</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1" baseline="0" dirty="0"/>
              <a:t>IF NEEDED</a:t>
            </a:r>
          </a:p>
          <a:p>
            <a:pPr>
              <a:defRPr/>
            </a:pPr>
            <a:r>
              <a:rPr lang="en-US" altLang="en-US" sz="1200" b="1" dirty="0">
                <a:latin typeface="Arial" charset="0"/>
                <a:cs typeface="Arial" charset="0"/>
              </a:rPr>
              <a:t>There are large extents of heavily impacted ocean in the North Sea, the South and East China Seas, and the Bering Sea. Much of the coastal area of Europe, North America, the Caribbean, China and Southeast Asia are also heavily impacted.</a:t>
            </a:r>
          </a:p>
          <a:p>
            <a:pPr>
              <a:defRPr/>
            </a:pPr>
            <a:r>
              <a:rPr lang="en-US" altLang="en-US" sz="1200" dirty="0">
                <a:latin typeface="Arial" charset="0"/>
                <a:cs typeface="Arial" charset="0"/>
              </a:rPr>
              <a:t>The least impacted areas are largely near the poles, but also appear along the north coast of Australia, and small, scattered locations along the coasts of South America, Africa </a:t>
            </a:r>
            <a:r>
              <a:rPr lang="en-US" altLang="en-US" sz="1200" dirty="0" err="1">
                <a:latin typeface="Arial" charset="0"/>
                <a:cs typeface="Arial" charset="0"/>
              </a:rPr>
              <a:t>etc</a:t>
            </a:r>
            <a:endParaRPr lang="en-US" altLang="en-US" sz="1200" dirty="0">
              <a:latin typeface="Arial" charset="0"/>
              <a:cs typeface="Arial" charset="0"/>
            </a:endParaRPr>
          </a:p>
          <a:p>
            <a:pPr>
              <a:defRPr/>
            </a:pPr>
            <a:endParaRPr lang="en-US" altLang="en-US" sz="1200" dirty="0">
              <a:latin typeface="Arial" charset="0"/>
              <a:cs typeface="Arial" charset="0"/>
            </a:endParaRPr>
          </a:p>
          <a:p>
            <a:pPr>
              <a:defRPr/>
            </a:pPr>
            <a:r>
              <a:rPr lang="en-US" sz="1200" dirty="0"/>
              <a:t> #OceansAt40 </a:t>
            </a:r>
            <a:r>
              <a:rPr lang="en-US" sz="1200" u="sng" dirty="0"/>
              <a:t>90% of people who derive livelihoods from fishing live in developing countries. </a:t>
            </a:r>
          </a:p>
          <a:p>
            <a:pPr>
              <a:defRPr/>
            </a:pPr>
            <a:r>
              <a:rPr lang="en-US" sz="1200" dirty="0"/>
              <a:t>#OceansAt40  About 46,000 pieces of plastic are </a:t>
            </a:r>
            <a:r>
              <a:rPr lang="en-US" sz="1200" dirty="0" err="1"/>
              <a:t>est</a:t>
            </a:r>
            <a:r>
              <a:rPr lang="en-US" sz="1200" dirty="0"/>
              <a:t> to be afloat on every square mile of ocean. </a:t>
            </a:r>
          </a:p>
          <a:p>
            <a:pPr>
              <a:defRPr/>
            </a:pPr>
            <a:r>
              <a:rPr lang="en-US" sz="1200" dirty="0"/>
              <a:t>#OceansAt40 </a:t>
            </a:r>
            <a:r>
              <a:rPr lang="en-US" sz="1200" u="sng" dirty="0"/>
              <a:t>1bn people in developing countries depend on fish for their primary source of protein. </a:t>
            </a:r>
          </a:p>
          <a:p>
            <a:pPr>
              <a:defRPr/>
            </a:pPr>
            <a:r>
              <a:rPr lang="en-US" sz="1200" dirty="0"/>
              <a:t>#OceansAt40  85 nations &amp; an </a:t>
            </a:r>
            <a:r>
              <a:rPr lang="en-US" sz="1200" dirty="0" err="1"/>
              <a:t>est</a:t>
            </a:r>
            <a:r>
              <a:rPr lang="en-US" sz="1200" dirty="0"/>
              <a:t> US$102bn per year are involved in the international trade in fish and fish products.</a:t>
            </a:r>
          </a:p>
          <a:p>
            <a:pPr>
              <a:defRPr/>
            </a:pPr>
            <a:r>
              <a:rPr lang="en-US" sz="1200" dirty="0"/>
              <a:t> #OceansAt40 The annual value of the fish trade for dev countries is about US$25bn -2x the value of the coffee trade. </a:t>
            </a:r>
          </a:p>
          <a:p>
            <a:pPr>
              <a:defRPr/>
            </a:pPr>
            <a:r>
              <a:rPr lang="en-US" sz="1200" dirty="0"/>
              <a:t>#OceansAt40 In 2008, nearly 80 million </a:t>
            </a:r>
            <a:r>
              <a:rPr lang="en-US" sz="1200" dirty="0" err="1"/>
              <a:t>tonnes</a:t>
            </a:r>
            <a:r>
              <a:rPr lang="en-US" sz="1200" dirty="0"/>
              <a:t> of fish were captured - that's an </a:t>
            </a:r>
            <a:r>
              <a:rPr lang="en-US" sz="1200" dirty="0" err="1"/>
              <a:t>est</a:t>
            </a:r>
            <a:r>
              <a:rPr lang="en-US" sz="1200" dirty="0"/>
              <a:t> US$80bn &amp; 35m jobs. </a:t>
            </a:r>
          </a:p>
          <a:p>
            <a:pPr>
              <a:defRPr/>
            </a:pPr>
            <a:r>
              <a:rPr lang="en-US" sz="1200" dirty="0"/>
              <a:t>#OceansAt40 Today &gt; 30% of the world's fish stocks are overexploited, depleted or recovering from depletion. </a:t>
            </a:r>
          </a:p>
          <a:p>
            <a:pPr>
              <a:defRPr/>
            </a:pPr>
            <a:r>
              <a:rPr lang="en-US" sz="1200" dirty="0"/>
              <a:t>#OceansAt40 #</a:t>
            </a:r>
            <a:r>
              <a:rPr lang="en-US" sz="1200" dirty="0" err="1"/>
              <a:t>didyouknow</a:t>
            </a:r>
            <a:r>
              <a:rPr lang="en-US" sz="1200" dirty="0"/>
              <a:t> </a:t>
            </a:r>
            <a:r>
              <a:rPr lang="en-US" sz="1200" u="sng" dirty="0"/>
              <a:t>Over 400 dead zones-where nothing can live-exist in today's oceans, covering 95,000 </a:t>
            </a:r>
            <a:r>
              <a:rPr lang="en-US" sz="1200" u="sng" dirty="0" err="1"/>
              <a:t>sq</a:t>
            </a:r>
            <a:r>
              <a:rPr lang="en-US" sz="1200" u="sng" dirty="0"/>
              <a:t> miles. </a:t>
            </a:r>
          </a:p>
          <a:p>
            <a:pPr>
              <a:defRPr/>
            </a:pPr>
            <a:endParaRPr lang="en-US" altLang="en-US" sz="1200" dirty="0">
              <a:latin typeface="Arial" charset="0"/>
              <a:cs typeface="Arial" charset="0"/>
            </a:endParaRPr>
          </a:p>
          <a:p>
            <a:pPr>
              <a:defRPr/>
            </a:pPr>
            <a:endParaRPr lang="en-US" altLang="en-US" sz="1200" dirty="0">
              <a:latin typeface="Arial" charset="0"/>
              <a:cs typeface="Arial" charset="0"/>
            </a:endParaRPr>
          </a:p>
          <a:p>
            <a:pPr>
              <a:defRPr/>
            </a:pPr>
            <a:endParaRPr lang="en-US" altLang="en-US" sz="1200" dirty="0">
              <a:latin typeface="Arial" charset="0"/>
              <a:cs typeface="Arial" charset="0"/>
            </a:endParaRPr>
          </a:p>
        </p:txBody>
      </p:sp>
      <p:sp>
        <p:nvSpPr>
          <p:cNvPr id="4" name="Slide Number Placeholder 3"/>
          <p:cNvSpPr>
            <a:spLocks noGrp="1"/>
          </p:cNvSpPr>
          <p:nvPr>
            <p:ph type="sldNum" sz="quarter" idx="10"/>
          </p:nvPr>
        </p:nvSpPr>
        <p:spPr/>
        <p:txBody>
          <a:bodyPr/>
          <a:lstStyle/>
          <a:p>
            <a:fld id="{AE011EC6-4754-4825-9671-F8CDA226542F}" type="slidenum">
              <a:rPr lang="en-US" smtClean="0"/>
              <a:t>4</a:t>
            </a:fld>
            <a:endParaRPr lang="en-US"/>
          </a:p>
        </p:txBody>
      </p:sp>
    </p:spTree>
    <p:extLst>
      <p:ext uri="{BB962C8B-B14F-4D97-AF65-F5344CB8AC3E}">
        <p14:creationId xmlns:p14="http://schemas.microsoft.com/office/powerpoint/2010/main" val="839591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solidFill>
                  <a:schemeClr val="bg1"/>
                </a:solidFill>
              </a:rPr>
              <a:t>Ocean science and observations need mainstreaming!           </a:t>
            </a:r>
          </a:p>
          <a:p>
            <a:pPr algn="l"/>
            <a:endParaRPr lang="en-US" sz="100" b="1" dirty="0">
              <a:solidFill>
                <a:srgbClr val="FFFF00"/>
              </a:solidFill>
            </a:endParaRPr>
          </a:p>
          <a:p>
            <a:pPr algn="l"/>
            <a:r>
              <a:rPr lang="en-US" sz="1200" b="1" dirty="0">
                <a:solidFill>
                  <a:srgbClr val="FFFF00"/>
                </a:solidFill>
              </a:rPr>
              <a:t>2016: Thinktank of IOC -&gt; the IDEA!</a:t>
            </a:r>
            <a:br>
              <a:rPr lang="en-US" sz="1200" b="1" dirty="0">
                <a:solidFill>
                  <a:schemeClr val="bg1"/>
                </a:solidFill>
              </a:rPr>
            </a:br>
            <a:r>
              <a:rPr lang="en-US" sz="1200" b="1" dirty="0">
                <a:solidFill>
                  <a:schemeClr val="bg1"/>
                </a:solidFill>
              </a:rPr>
              <a:t>2017:  discussions, massive support from UN, IGOs, NGOs, …</a:t>
            </a:r>
            <a:br>
              <a:rPr lang="en-US" sz="1200" b="1" dirty="0">
                <a:solidFill>
                  <a:schemeClr val="bg1"/>
                </a:solidFill>
              </a:rPr>
            </a:br>
            <a:r>
              <a:rPr lang="en-US" sz="1200" b="1" dirty="0">
                <a:solidFill>
                  <a:schemeClr val="bg1"/>
                </a:solidFill>
              </a:rPr>
              <a:t>Proposal to UN</a:t>
            </a:r>
          </a:p>
          <a:p>
            <a:pPr algn="l"/>
            <a:endParaRPr lang="en-US" sz="100" b="1" dirty="0">
              <a:solidFill>
                <a:srgbClr val="FFFF00"/>
              </a:solidFill>
              <a:latin typeface="+mn-lt"/>
            </a:endParaRPr>
          </a:p>
          <a:p>
            <a:pPr algn="l"/>
            <a:r>
              <a:rPr lang="en-US" sz="1100" b="1" dirty="0">
                <a:solidFill>
                  <a:srgbClr val="FFFF00"/>
                </a:solidFill>
                <a:latin typeface="+mn-lt"/>
              </a:rPr>
              <a:t>5 December 2017</a:t>
            </a:r>
          </a:p>
          <a:p>
            <a:pPr algn="l"/>
            <a:r>
              <a:rPr lang="en-US" sz="1100" b="1" dirty="0">
                <a:solidFill>
                  <a:schemeClr val="bg1"/>
                </a:solidFill>
                <a:latin typeface="+mn-lt"/>
              </a:rPr>
              <a:t>72</a:t>
            </a:r>
            <a:r>
              <a:rPr lang="en-US" sz="1100" b="1" baseline="30000" dirty="0">
                <a:solidFill>
                  <a:schemeClr val="bg1"/>
                </a:solidFill>
                <a:latin typeface="+mn-lt"/>
              </a:rPr>
              <a:t>nd</a:t>
            </a:r>
            <a:r>
              <a:rPr lang="en-US" sz="1100" b="1" dirty="0">
                <a:solidFill>
                  <a:schemeClr val="bg1"/>
                </a:solidFill>
                <a:latin typeface="+mn-lt"/>
              </a:rPr>
              <a:t> UN General Assembly Resolution </a:t>
            </a:r>
          </a:p>
          <a:p>
            <a:pPr algn="l"/>
            <a:endParaRPr lang="en-US" sz="100" b="1" dirty="0">
              <a:solidFill>
                <a:srgbClr val="FFFF00"/>
              </a:solidFill>
              <a:latin typeface="+mn-lt"/>
            </a:endParaRPr>
          </a:p>
          <a:p>
            <a:pPr algn="l"/>
            <a:r>
              <a:rPr lang="en-US" sz="1200" b="1" dirty="0">
                <a:solidFill>
                  <a:srgbClr val="FFFF00"/>
                </a:solidFill>
                <a:latin typeface="+mn-lt"/>
              </a:rPr>
              <a:t>UN Decade of Ocean Science for Sustainable Development (2021-2030)</a:t>
            </a:r>
            <a:endParaRPr lang="fr-FR" dirty="0"/>
          </a:p>
        </p:txBody>
      </p:sp>
      <p:sp>
        <p:nvSpPr>
          <p:cNvPr id="4" name="Slide Number Placeholder 3"/>
          <p:cNvSpPr>
            <a:spLocks noGrp="1"/>
          </p:cNvSpPr>
          <p:nvPr>
            <p:ph type="sldNum" sz="quarter" idx="5"/>
          </p:nvPr>
        </p:nvSpPr>
        <p:spPr/>
        <p:txBody>
          <a:bodyPr/>
          <a:lstStyle/>
          <a:p>
            <a:fld id="{3B739CCE-F47C-4B40-8222-80ADFA318BA4}" type="slidenum">
              <a:rPr lang="fr-FR" smtClean="0"/>
              <a:t>5</a:t>
            </a:fld>
            <a:endParaRPr lang="fr-FR"/>
          </a:p>
        </p:txBody>
      </p:sp>
    </p:spTree>
    <p:extLst>
      <p:ext uri="{BB962C8B-B14F-4D97-AF65-F5344CB8AC3E}">
        <p14:creationId xmlns:p14="http://schemas.microsoft.com/office/powerpoint/2010/main" val="832147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Development</a:t>
            </a:r>
            <a:r>
              <a:rPr lang="fr-FR" dirty="0"/>
              <a:t> of a vision for the </a:t>
            </a:r>
            <a:r>
              <a:rPr lang="fr-FR" dirty="0" err="1"/>
              <a:t>Decade</a:t>
            </a:r>
            <a:r>
              <a:rPr lang="fr-FR" dirty="0"/>
              <a:t> </a:t>
            </a:r>
            <a:r>
              <a:rPr lang="fr-FR" dirty="0" err="1"/>
              <a:t>through</a:t>
            </a:r>
            <a:r>
              <a:rPr lang="fr-FR" dirty="0"/>
              <a:t> the </a:t>
            </a:r>
            <a:r>
              <a:rPr lang="fr-FR" dirty="0" err="1"/>
              <a:t>preparation</a:t>
            </a:r>
            <a:r>
              <a:rPr lang="fr-FR" dirty="0"/>
              <a:t> of a Roadmap</a:t>
            </a:r>
            <a:r>
              <a:rPr lang="en" sz="1200" kern="1200" dirty="0">
                <a:solidFill>
                  <a:schemeClr val="tx1"/>
                </a:solidFill>
                <a:effectLst/>
                <a:latin typeface="+mn-lt"/>
                <a:ea typeface="+mn-ea"/>
                <a:cs typeface="+mn-cs"/>
              </a:rPr>
              <a:t>, detailing the governance arrangements of the preparation phase, as well as the preliminary objectives and expected outcomes of the Decade. The Roadmap was tabled at the IOC Executive Council that endorsed it, whilst also </a:t>
            </a:r>
            <a:r>
              <a:rPr lang="en" sz="1200" kern="1200" dirty="0" err="1">
                <a:solidFill>
                  <a:schemeClr val="tx1"/>
                </a:solidFill>
                <a:effectLst/>
                <a:latin typeface="+mn-lt"/>
                <a:ea typeface="+mn-ea"/>
                <a:cs typeface="+mn-cs"/>
              </a:rPr>
              <a:t>recogni</a:t>
            </a:r>
            <a:r>
              <a:rPr lang="fr-FR" sz="1200" kern="1200" dirty="0">
                <a:solidFill>
                  <a:schemeClr val="tx1"/>
                </a:solidFill>
                <a:effectLst/>
                <a:latin typeface="+mn-lt"/>
                <a:ea typeface="+mn-ea"/>
                <a:cs typeface="+mn-cs"/>
              </a:rPr>
              <a:t>z</a:t>
            </a:r>
            <a:r>
              <a:rPr lang="en" sz="1200" kern="1200" dirty="0" err="1">
                <a:solidFill>
                  <a:schemeClr val="tx1"/>
                </a:solidFill>
                <a:effectLst/>
                <a:latin typeface="+mn-lt"/>
                <a:ea typeface="+mn-ea"/>
                <a:cs typeface="+mn-cs"/>
              </a:rPr>
              <a:t>ing</a:t>
            </a:r>
            <a:r>
              <a:rPr lang="en" sz="1200" kern="1200" dirty="0">
                <a:solidFill>
                  <a:schemeClr val="tx1"/>
                </a:solidFill>
                <a:effectLst/>
                <a:latin typeface="+mn-lt"/>
                <a:ea typeface="+mn-ea"/>
                <a:cs typeface="+mn-cs"/>
              </a:rPr>
              <a:t> that it is an evolving document, </a:t>
            </a:r>
            <a:r>
              <a:rPr lang="en" sz="1200" kern="1200" dirty="0" err="1">
                <a:solidFill>
                  <a:schemeClr val="tx1"/>
                </a:solidFill>
                <a:effectLst/>
                <a:latin typeface="+mn-lt"/>
                <a:ea typeface="+mn-ea"/>
                <a:cs typeface="+mn-cs"/>
              </a:rPr>
              <a:t>whi</a:t>
            </a:r>
            <a:r>
              <a:rPr lang="fr-FR" sz="1200" kern="1200" dirty="0" err="1">
                <a:solidFill>
                  <a:schemeClr val="tx1"/>
                </a:solidFill>
                <a:effectLst/>
                <a:latin typeface="+mn-lt"/>
                <a:ea typeface="+mn-ea"/>
                <a:cs typeface="+mn-cs"/>
              </a:rPr>
              <a:t>ch</a:t>
            </a:r>
            <a:r>
              <a:rPr lang="en" sz="1200" kern="1200" dirty="0">
                <a:solidFill>
                  <a:schemeClr val="tx1"/>
                </a:solidFill>
                <a:effectLst/>
                <a:latin typeface="+mn-lt"/>
                <a:ea typeface="+mn-ea"/>
                <a:cs typeface="+mn-cs"/>
              </a:rPr>
              <a:t> will be enriched through consultation and expert inputs.</a:t>
            </a:r>
            <a:endParaRPr lang="en" dirty="0"/>
          </a:p>
          <a:p>
            <a:endParaRPr lang="fr-FR" dirty="0"/>
          </a:p>
        </p:txBody>
      </p:sp>
      <p:sp>
        <p:nvSpPr>
          <p:cNvPr id="4" name="Slide Number Placeholder 3"/>
          <p:cNvSpPr>
            <a:spLocks noGrp="1"/>
          </p:cNvSpPr>
          <p:nvPr>
            <p:ph type="sldNum" sz="quarter" idx="10"/>
          </p:nvPr>
        </p:nvSpPr>
        <p:spPr/>
        <p:txBody>
          <a:bodyPr/>
          <a:lstStyle/>
          <a:p>
            <a:fld id="{DF764320-C8CE-3D44-918B-6A6D8B336FE5}" type="slidenum">
              <a:rPr lang="fr-FR" smtClean="0"/>
              <a:t>6</a:t>
            </a:fld>
            <a:endParaRPr lang="fr-FR"/>
          </a:p>
        </p:txBody>
      </p:sp>
    </p:spTree>
    <p:extLst>
      <p:ext uri="{BB962C8B-B14F-4D97-AF65-F5344CB8AC3E}">
        <p14:creationId xmlns:p14="http://schemas.microsoft.com/office/powerpoint/2010/main" val="296419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What</a:t>
            </a:r>
            <a:r>
              <a:rPr lang="fr-FR" dirty="0"/>
              <a:t> do </a:t>
            </a:r>
            <a:r>
              <a:rPr lang="fr-FR" dirty="0" err="1"/>
              <a:t>we</a:t>
            </a:r>
            <a:r>
              <a:rPr lang="fr-FR" dirty="0"/>
              <a:t> </a:t>
            </a:r>
            <a:r>
              <a:rPr lang="fr-FR" dirty="0" err="1"/>
              <a:t>mean</a:t>
            </a:r>
            <a:r>
              <a:rPr lang="fr-FR" dirty="0"/>
              <a:t> by transformative </a:t>
            </a:r>
            <a:r>
              <a:rPr lang="fr-FR" dirty="0" err="1"/>
              <a:t>approach</a:t>
            </a:r>
            <a:r>
              <a:rPr lang="fr-FR" dirty="0"/>
              <a:t>?  – </a:t>
            </a:r>
            <a:r>
              <a:rPr lang="fr-FR" dirty="0" err="1"/>
              <a:t>this</a:t>
            </a:r>
            <a:r>
              <a:rPr lang="fr-FR" dirty="0"/>
              <a:t> </a:t>
            </a:r>
            <a:r>
              <a:rPr lang="fr-FR" dirty="0" err="1"/>
              <a:t>requires</a:t>
            </a:r>
            <a:r>
              <a:rPr lang="fr-FR" dirty="0"/>
              <a:t> the </a:t>
            </a:r>
            <a:r>
              <a:rPr lang="fr-FR" dirty="0" err="1"/>
              <a:t>development</a:t>
            </a:r>
            <a:r>
              <a:rPr lang="fr-FR" dirty="0"/>
              <a:t>  </a:t>
            </a:r>
            <a:r>
              <a:rPr lang="fr-FR" dirty="0" err="1"/>
              <a:t>develop</a:t>
            </a:r>
            <a:r>
              <a:rPr lang="fr-FR" dirty="0"/>
              <a:t> a </a:t>
            </a:r>
            <a:r>
              <a:rPr lang="fr-FR" dirty="0" err="1"/>
              <a:t>number</a:t>
            </a:r>
            <a:r>
              <a:rPr lang="fr-FR" dirty="0"/>
              <a:t> of </a:t>
            </a:r>
            <a:r>
              <a:rPr lang="fr-FR" dirty="0" err="1"/>
              <a:t>principles</a:t>
            </a:r>
            <a:r>
              <a:rPr lang="fr-FR" dirty="0"/>
              <a:t> </a:t>
            </a:r>
            <a:r>
              <a:rPr lang="fr-FR" dirty="0" err="1"/>
              <a:t>that</a:t>
            </a:r>
            <a:r>
              <a:rPr lang="fr-FR" dirty="0"/>
              <a:t> </a:t>
            </a:r>
            <a:r>
              <a:rPr lang="fr-FR" dirty="0" err="1"/>
              <a:t>should</a:t>
            </a:r>
            <a:r>
              <a:rPr lang="fr-FR" dirty="0"/>
              <a:t> </a:t>
            </a:r>
            <a:r>
              <a:rPr lang="fr-FR" dirty="0" err="1"/>
              <a:t>be</a:t>
            </a:r>
            <a:r>
              <a:rPr lang="fr-FR" dirty="0"/>
              <a:t> </a:t>
            </a:r>
            <a:r>
              <a:rPr lang="fr-FR" dirty="0" err="1"/>
              <a:t>core</a:t>
            </a:r>
            <a:r>
              <a:rPr lang="fr-FR" dirty="0"/>
              <a:t> </a:t>
            </a:r>
            <a:r>
              <a:rPr lang="fr-FR" dirty="0" err="1"/>
              <a:t>attributes</a:t>
            </a:r>
            <a:r>
              <a:rPr lang="fr-FR" dirty="0"/>
              <a:t> of  initiatives </a:t>
            </a:r>
            <a:r>
              <a:rPr lang="fr-FR" dirty="0" err="1"/>
              <a:t>under</a:t>
            </a:r>
            <a:r>
              <a:rPr lang="fr-FR" dirty="0"/>
              <a:t> the </a:t>
            </a:r>
            <a:r>
              <a:rPr lang="fr-FR" dirty="0" err="1"/>
              <a:t>Decade</a:t>
            </a:r>
            <a:r>
              <a:rPr lang="fr-FR" dirty="0"/>
              <a:t> </a:t>
            </a:r>
          </a:p>
        </p:txBody>
      </p:sp>
      <p:sp>
        <p:nvSpPr>
          <p:cNvPr id="4" name="Slide Number Placeholder 3"/>
          <p:cNvSpPr>
            <a:spLocks noGrp="1"/>
          </p:cNvSpPr>
          <p:nvPr>
            <p:ph type="sldNum" sz="quarter" idx="5"/>
          </p:nvPr>
        </p:nvSpPr>
        <p:spPr/>
        <p:txBody>
          <a:bodyPr/>
          <a:lstStyle/>
          <a:p>
            <a:fld id="{3B739CCE-F47C-4B40-8222-80ADFA318BA4}" type="slidenum">
              <a:rPr lang="fr-FR" smtClean="0"/>
              <a:t>7</a:t>
            </a:fld>
            <a:endParaRPr lang="fr-FR"/>
          </a:p>
        </p:txBody>
      </p:sp>
    </p:spTree>
    <p:extLst>
      <p:ext uri="{BB962C8B-B14F-4D97-AF65-F5344CB8AC3E}">
        <p14:creationId xmlns:p14="http://schemas.microsoft.com/office/powerpoint/2010/main" val="1005719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Responsive</a:t>
            </a:r>
            <a:r>
              <a:rPr lang="en-US" b="1" baseline="0" dirty="0"/>
              <a:t> to societal needs: </a:t>
            </a:r>
          </a:p>
          <a:p>
            <a:endParaRPr lang="en-US" baseline="0" dirty="0"/>
          </a:p>
          <a:p>
            <a:r>
              <a:rPr lang="en-US" baseline="0" dirty="0"/>
              <a:t>If the societal benefits of the sustainable use of the ocean are to be accrued through achievement of the SDG targets as well as other frameworks, it is important to define a number of outcomes that the Decade will address over the course of its implementation. </a:t>
            </a:r>
          </a:p>
          <a:p>
            <a:r>
              <a:rPr lang="en-US" baseline="0" dirty="0"/>
              <a:t>These outcomes are considered to be highly transformative because they are expected to trigger environmental, societal and policy changes. </a:t>
            </a:r>
          </a:p>
          <a:p>
            <a:endParaRPr lang="en-US" baseline="0" dirty="0"/>
          </a:p>
          <a:p>
            <a:r>
              <a:rPr lang="en-US" baseline="0" dirty="0"/>
              <a:t>The Decade will address both deep disciplinary understanding of ocean processes and solution-oriented research to generate knowledge. </a:t>
            </a:r>
          </a:p>
          <a:p>
            <a:r>
              <a:rPr lang="en-US" baseline="0" dirty="0"/>
              <a:t>This knowledge will support societal actors in reducing pressures of the ocean, preserving and restoring ocean ecosystems and safeguarding ocean-related prosperity for generations to come. </a:t>
            </a:r>
          </a:p>
          <a:p>
            <a:r>
              <a:rPr lang="en-US" baseline="0" dirty="0"/>
              <a:t>The Decade should turn the scientific knowledge and understanding into effective actions supporting improved ocean management, stewardship and sustainable development. </a:t>
            </a:r>
          </a:p>
          <a:p>
            <a:endParaRPr lang="en-US" baseline="0" dirty="0"/>
          </a:p>
          <a:p>
            <a:r>
              <a:rPr lang="en-US" baseline="0" dirty="0"/>
              <a:t>Here are 6 societal outcomes. </a:t>
            </a:r>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8</a:t>
            </a:fld>
            <a:endParaRPr lang="fr-FR"/>
          </a:p>
        </p:txBody>
      </p:sp>
    </p:spTree>
    <p:extLst>
      <p:ext uri="{BB962C8B-B14F-4D97-AF65-F5344CB8AC3E}">
        <p14:creationId xmlns:p14="http://schemas.microsoft.com/office/powerpoint/2010/main" val="3753712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Decade will empower decision-makers with Science solutions.</a:t>
            </a:r>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9</a:t>
            </a:fld>
            <a:endParaRPr lang="fr-FR"/>
          </a:p>
        </p:txBody>
      </p:sp>
    </p:spTree>
    <p:extLst>
      <p:ext uri="{BB962C8B-B14F-4D97-AF65-F5344CB8AC3E}">
        <p14:creationId xmlns:p14="http://schemas.microsoft.com/office/powerpoint/2010/main" val="24437156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4036" y="-63795"/>
            <a:ext cx="12280900" cy="7006856"/>
          </a:xfrm>
          <a:prstGeom prst="rect">
            <a:avLst/>
          </a:prstGeom>
        </p:spPr>
      </p:pic>
      <p:sp>
        <p:nvSpPr>
          <p:cNvPr id="14" name="Rectangle 13">
            <a:extLst>
              <a:ext uri="{FF2B5EF4-FFF2-40B4-BE49-F238E27FC236}">
                <a16:creationId xmlns:a16="http://schemas.microsoft.com/office/drawing/2014/main" id="{CDB1F023-28EB-1345-A0A0-063C4D53F12B}"/>
              </a:ext>
            </a:extLst>
          </p:cNvPr>
          <p:cNvSpPr/>
          <p:nvPr userDrawn="1"/>
        </p:nvSpPr>
        <p:spPr>
          <a:xfrm>
            <a:off x="-34036" y="-63795"/>
            <a:ext cx="12280900" cy="7006856"/>
          </a:xfrm>
          <a:prstGeom prst="rect">
            <a:avLst/>
          </a:prstGeom>
          <a:solidFill>
            <a:schemeClr val="accent2">
              <a:lumMod val="40000"/>
              <a:lumOff val="6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429" y="5526116"/>
            <a:ext cx="3089754" cy="967788"/>
          </a:xfrm>
          <a:prstGeom prst="rect">
            <a:avLst/>
          </a:prstGeom>
        </p:spPr>
      </p:pic>
      <p:sp>
        <p:nvSpPr>
          <p:cNvPr id="19" name="TextBox 18"/>
          <p:cNvSpPr txBox="1"/>
          <p:nvPr userDrawn="1"/>
        </p:nvSpPr>
        <p:spPr>
          <a:xfrm>
            <a:off x="165666" y="6475295"/>
            <a:ext cx="3109183" cy="369332"/>
          </a:xfrm>
          <a:prstGeom prst="rect">
            <a:avLst/>
          </a:prstGeom>
          <a:noFill/>
        </p:spPr>
        <p:txBody>
          <a:bodyPr wrap="square" rtlCol="0">
            <a:spAutoFit/>
          </a:bodyPr>
          <a:lstStyle/>
          <a:p>
            <a:pPr algn="ctr"/>
            <a:r>
              <a:rPr lang="fr-FR" b="1" i="1" dirty="0">
                <a:solidFill>
                  <a:schemeClr val="tx1"/>
                </a:solidFill>
              </a:rPr>
              <a:t>One </a:t>
            </a:r>
            <a:r>
              <a:rPr lang="fr-FR" b="1" i="1" dirty="0" err="1">
                <a:solidFill>
                  <a:schemeClr val="tx1"/>
                </a:solidFill>
              </a:rPr>
              <a:t>Planet</a:t>
            </a:r>
            <a:r>
              <a:rPr lang="fr-FR" b="1" i="1" dirty="0">
                <a:solidFill>
                  <a:schemeClr val="tx1"/>
                </a:solidFill>
              </a:rPr>
              <a:t>,</a:t>
            </a:r>
            <a:r>
              <a:rPr lang="fr-FR" b="1" i="1" baseline="0" dirty="0">
                <a:solidFill>
                  <a:schemeClr val="tx1"/>
                </a:solidFill>
              </a:rPr>
              <a:t> One Ocean</a:t>
            </a:r>
            <a:endParaRPr lang="fr-FR" b="1" i="1" dirty="0">
              <a:solidFill>
                <a:schemeClr val="tx1"/>
              </a:solidFill>
            </a:endParaRPr>
          </a:p>
        </p:txBody>
      </p:sp>
      <p:sp>
        <p:nvSpPr>
          <p:cNvPr id="12" name="Rectangle à coins arrondis 11">
            <a:extLst>
              <a:ext uri="{FF2B5EF4-FFF2-40B4-BE49-F238E27FC236}">
                <a16:creationId xmlns:a16="http://schemas.microsoft.com/office/drawing/2014/main" id="{BEB2ED7A-341E-6C4C-9D6F-BA20F35DBE6F}"/>
              </a:ext>
            </a:extLst>
          </p:cNvPr>
          <p:cNvSpPr/>
          <p:nvPr userDrawn="1"/>
        </p:nvSpPr>
        <p:spPr>
          <a:xfrm>
            <a:off x="8119872" y="5800466"/>
            <a:ext cx="3895344" cy="9569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7" name="Text Placeholder 14"/>
          <p:cNvSpPr>
            <a:spLocks noGrp="1"/>
          </p:cNvSpPr>
          <p:nvPr>
            <p:ph type="body" sz="quarter" idx="12" hasCustomPrompt="1"/>
          </p:nvPr>
        </p:nvSpPr>
        <p:spPr>
          <a:xfrm>
            <a:off x="8991717" y="6324182"/>
            <a:ext cx="2151654" cy="368772"/>
          </a:xfrm>
        </p:spPr>
        <p:txBody>
          <a:bodyPr>
            <a:normAutofit/>
          </a:bodyPr>
          <a:lstStyle>
            <a:lvl1pPr marL="0" indent="0" algn="ctr">
              <a:buNone/>
              <a:defRPr sz="1500" b="0"/>
            </a:lvl1pPr>
          </a:lstStyle>
          <a:p>
            <a:pPr lvl="0"/>
            <a:r>
              <a:rPr lang="fr-FR" dirty="0"/>
              <a:t>Date</a:t>
            </a:r>
          </a:p>
        </p:txBody>
      </p:sp>
      <p:sp>
        <p:nvSpPr>
          <p:cNvPr id="2" name="Rectangle à coins arrondis 1">
            <a:extLst>
              <a:ext uri="{FF2B5EF4-FFF2-40B4-BE49-F238E27FC236}">
                <a16:creationId xmlns:a16="http://schemas.microsoft.com/office/drawing/2014/main" id="{6FB6DF85-2A07-A246-A86D-DC6B51BB7089}"/>
              </a:ext>
            </a:extLst>
          </p:cNvPr>
          <p:cNvSpPr/>
          <p:nvPr userDrawn="1"/>
        </p:nvSpPr>
        <p:spPr>
          <a:xfrm>
            <a:off x="5212080" y="283464"/>
            <a:ext cx="6803136" cy="245059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5" name="Text Placeholder 14"/>
          <p:cNvSpPr>
            <a:spLocks noGrp="1"/>
          </p:cNvSpPr>
          <p:nvPr>
            <p:ph type="body" sz="quarter" idx="10" hasCustomPrompt="1"/>
          </p:nvPr>
        </p:nvSpPr>
        <p:spPr>
          <a:xfrm>
            <a:off x="5455196" y="626508"/>
            <a:ext cx="6316904" cy="1764504"/>
          </a:xfrm>
        </p:spPr>
        <p:txBody>
          <a:bodyPr/>
          <a:lstStyle>
            <a:lvl1pPr marL="0" indent="0" algn="ctr">
              <a:buNone/>
              <a:defRPr sz="4500" b="1"/>
            </a:lvl1pPr>
          </a:lstStyle>
          <a:p>
            <a:pPr lvl="0"/>
            <a:r>
              <a:rPr lang="fr-FR" dirty="0"/>
              <a:t>TITLE</a:t>
            </a:r>
          </a:p>
        </p:txBody>
      </p:sp>
      <p:sp>
        <p:nvSpPr>
          <p:cNvPr id="16" name="Text Placeholder 14"/>
          <p:cNvSpPr>
            <a:spLocks noGrp="1"/>
          </p:cNvSpPr>
          <p:nvPr>
            <p:ph type="body" sz="quarter" idx="11" hasCustomPrompt="1"/>
          </p:nvPr>
        </p:nvSpPr>
        <p:spPr>
          <a:xfrm>
            <a:off x="8266177" y="5837151"/>
            <a:ext cx="3602735" cy="415230"/>
          </a:xfrm>
        </p:spPr>
        <p:txBody>
          <a:bodyPr>
            <a:normAutofit/>
          </a:bodyPr>
          <a:lstStyle>
            <a:lvl1pPr marL="0" indent="0" algn="ctr">
              <a:buNone/>
              <a:defRPr sz="2000" b="0"/>
            </a:lvl1pPr>
          </a:lstStyle>
          <a:p>
            <a:pPr lvl="0"/>
            <a:r>
              <a:rPr lang="fr-FR" dirty="0" err="1"/>
              <a:t>Presenter</a:t>
            </a:r>
            <a:endParaRPr lang="fr-FR" dirty="0"/>
          </a:p>
        </p:txBody>
      </p:sp>
    </p:spTree>
    <p:extLst>
      <p:ext uri="{BB962C8B-B14F-4D97-AF65-F5344CB8AC3E}">
        <p14:creationId xmlns:p14="http://schemas.microsoft.com/office/powerpoint/2010/main" val="3676917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8" name="Rectangle 7"/>
          <p:cNvSpPr/>
          <p:nvPr userDrawn="1"/>
        </p:nvSpPr>
        <p:spPr>
          <a:xfrm>
            <a:off x="-88528" y="1"/>
            <a:ext cx="12307824" cy="464515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55400" y="5455862"/>
            <a:ext cx="3089754" cy="967788"/>
          </a:xfrm>
          <a:prstGeom prst="rect">
            <a:avLst/>
          </a:prstGeom>
        </p:spPr>
      </p:pic>
      <p:sp>
        <p:nvSpPr>
          <p:cNvPr id="5" name="TextBox 4"/>
          <p:cNvSpPr txBox="1"/>
          <p:nvPr userDrawn="1"/>
        </p:nvSpPr>
        <p:spPr>
          <a:xfrm>
            <a:off x="9129542" y="6397228"/>
            <a:ext cx="3109183" cy="369332"/>
          </a:xfrm>
          <a:prstGeom prst="rect">
            <a:avLst/>
          </a:prstGeom>
          <a:noFill/>
        </p:spPr>
        <p:txBody>
          <a:bodyPr wrap="square" rtlCol="0">
            <a:spAutoFit/>
          </a:bodyPr>
          <a:lstStyle/>
          <a:p>
            <a:pPr algn="ctr"/>
            <a:r>
              <a:rPr lang="fr-FR" b="1" i="1" dirty="0">
                <a:solidFill>
                  <a:schemeClr val="tx1"/>
                </a:solidFill>
              </a:rPr>
              <a:t>One </a:t>
            </a:r>
            <a:r>
              <a:rPr lang="fr-FR" b="1" i="1" dirty="0" err="1">
                <a:solidFill>
                  <a:schemeClr val="tx1"/>
                </a:solidFill>
              </a:rPr>
              <a:t>Planet</a:t>
            </a:r>
            <a:r>
              <a:rPr lang="fr-FR" b="1" i="1" dirty="0">
                <a:solidFill>
                  <a:schemeClr val="tx1"/>
                </a:solidFill>
              </a:rPr>
              <a:t>,</a:t>
            </a:r>
            <a:r>
              <a:rPr lang="fr-FR" b="1" i="1" baseline="0" dirty="0">
                <a:solidFill>
                  <a:schemeClr val="tx1"/>
                </a:solidFill>
              </a:rPr>
              <a:t> One Ocean</a:t>
            </a:r>
            <a:endParaRPr lang="fr-FR" b="1" i="1" dirty="0">
              <a:solidFill>
                <a:schemeClr val="tx1"/>
              </a:solidFill>
            </a:endParaRPr>
          </a:p>
        </p:txBody>
      </p:sp>
      <p:sp>
        <p:nvSpPr>
          <p:cNvPr id="6" name="Picture Placeholder 5"/>
          <p:cNvSpPr>
            <a:spLocks noGrp="1"/>
          </p:cNvSpPr>
          <p:nvPr>
            <p:ph type="pic" sz="quarter" idx="10"/>
          </p:nvPr>
        </p:nvSpPr>
        <p:spPr>
          <a:xfrm>
            <a:off x="209806" y="335737"/>
            <a:ext cx="5600230" cy="3971925"/>
          </a:xfrm>
        </p:spPr>
        <p:txBody>
          <a:bodyPr/>
          <a:lstStyle/>
          <a:p>
            <a:endParaRPr lang="fr-FR"/>
          </a:p>
        </p:txBody>
      </p:sp>
      <p:sp>
        <p:nvSpPr>
          <p:cNvPr id="9" name="Text Placeholder 19"/>
          <p:cNvSpPr>
            <a:spLocks noGrp="1"/>
          </p:cNvSpPr>
          <p:nvPr>
            <p:ph type="body" sz="quarter" idx="11" hasCustomPrompt="1"/>
          </p:nvPr>
        </p:nvSpPr>
        <p:spPr>
          <a:xfrm>
            <a:off x="6108370" y="335737"/>
            <a:ext cx="5833421" cy="3971925"/>
          </a:xfrm>
        </p:spPr>
        <p:txBody>
          <a:bodyPr/>
          <a:lstStyle>
            <a:lvl1pPr marL="0" indent="0">
              <a:buNone/>
              <a:defRPr>
                <a:solidFill>
                  <a:schemeClr val="bg1"/>
                </a:solidFill>
              </a:defRPr>
            </a:lvl1pPr>
          </a:lstStyle>
          <a:p>
            <a:pPr lvl="0"/>
            <a:r>
              <a:rPr lang="fr-FR" dirty="0" err="1"/>
              <a:t>Text</a:t>
            </a:r>
            <a:endParaRPr lang="fr-FR" dirty="0"/>
          </a:p>
        </p:txBody>
      </p:sp>
      <p:sp>
        <p:nvSpPr>
          <p:cNvPr id="10" name="Text Placeholder 17"/>
          <p:cNvSpPr>
            <a:spLocks noGrp="1"/>
          </p:cNvSpPr>
          <p:nvPr>
            <p:ph type="body" sz="quarter" idx="12" hasCustomPrompt="1"/>
          </p:nvPr>
        </p:nvSpPr>
        <p:spPr>
          <a:xfrm>
            <a:off x="387227" y="5436427"/>
            <a:ext cx="8324850" cy="860353"/>
          </a:xfrm>
        </p:spPr>
        <p:txBody>
          <a:bodyPr>
            <a:normAutofit/>
          </a:bodyPr>
          <a:lstStyle>
            <a:lvl1pPr marL="0" indent="0" algn="ctr">
              <a:buNone/>
              <a:defRPr sz="4000" b="1">
                <a:solidFill>
                  <a:schemeClr val="tx1"/>
                </a:solidFill>
              </a:defRPr>
            </a:lvl1pPr>
          </a:lstStyle>
          <a:p>
            <a:pPr lvl="0"/>
            <a:r>
              <a:rPr lang="en-US" dirty="0"/>
              <a:t>TITLE</a:t>
            </a:r>
            <a:endParaRPr lang="fr-FR" dirty="0"/>
          </a:p>
        </p:txBody>
      </p:sp>
    </p:spTree>
    <p:extLst>
      <p:ext uri="{BB962C8B-B14F-4D97-AF65-F5344CB8AC3E}">
        <p14:creationId xmlns:p14="http://schemas.microsoft.com/office/powerpoint/2010/main" val="754122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Rectangle 7"/>
          <p:cNvSpPr/>
          <p:nvPr userDrawn="1"/>
        </p:nvSpPr>
        <p:spPr>
          <a:xfrm>
            <a:off x="-54864" y="-95534"/>
            <a:ext cx="3712464" cy="699011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52818" y="176287"/>
            <a:ext cx="3089754" cy="967788"/>
          </a:xfrm>
          <a:prstGeom prst="rect">
            <a:avLst/>
          </a:prstGeom>
        </p:spPr>
      </p:pic>
      <p:sp>
        <p:nvSpPr>
          <p:cNvPr id="5" name="TextBox 4"/>
          <p:cNvSpPr txBox="1"/>
          <p:nvPr userDrawn="1"/>
        </p:nvSpPr>
        <p:spPr>
          <a:xfrm>
            <a:off x="9082817" y="1125466"/>
            <a:ext cx="3109183" cy="369332"/>
          </a:xfrm>
          <a:prstGeom prst="rect">
            <a:avLst/>
          </a:prstGeom>
          <a:noFill/>
        </p:spPr>
        <p:txBody>
          <a:bodyPr wrap="square" rtlCol="0">
            <a:spAutoFit/>
          </a:bodyPr>
          <a:lstStyle/>
          <a:p>
            <a:pPr algn="ctr"/>
            <a:r>
              <a:rPr lang="fr-FR" b="1" i="1" dirty="0">
                <a:solidFill>
                  <a:schemeClr val="tx1"/>
                </a:solidFill>
              </a:rPr>
              <a:t>One </a:t>
            </a:r>
            <a:r>
              <a:rPr lang="fr-FR" b="1" i="1" dirty="0" err="1">
                <a:solidFill>
                  <a:schemeClr val="tx1"/>
                </a:solidFill>
              </a:rPr>
              <a:t>Planet</a:t>
            </a:r>
            <a:r>
              <a:rPr lang="fr-FR" b="1" i="1" dirty="0">
                <a:solidFill>
                  <a:schemeClr val="tx1"/>
                </a:solidFill>
              </a:rPr>
              <a:t>,</a:t>
            </a:r>
            <a:r>
              <a:rPr lang="fr-FR" b="1" i="1" baseline="0" dirty="0">
                <a:solidFill>
                  <a:schemeClr val="tx1"/>
                </a:solidFill>
              </a:rPr>
              <a:t> One Ocean</a:t>
            </a:r>
            <a:endParaRPr lang="fr-FR" b="1" i="1" dirty="0">
              <a:solidFill>
                <a:schemeClr val="tx1"/>
              </a:solidFill>
            </a:endParaRPr>
          </a:p>
        </p:txBody>
      </p:sp>
      <p:sp>
        <p:nvSpPr>
          <p:cNvPr id="6" name="Picture Placeholder 5"/>
          <p:cNvSpPr>
            <a:spLocks noGrp="1"/>
          </p:cNvSpPr>
          <p:nvPr>
            <p:ph type="pic" sz="quarter" idx="10"/>
          </p:nvPr>
        </p:nvSpPr>
        <p:spPr>
          <a:xfrm>
            <a:off x="3881744" y="2601265"/>
            <a:ext cx="3010375" cy="3971925"/>
          </a:xfrm>
        </p:spPr>
        <p:txBody>
          <a:bodyPr/>
          <a:lstStyle/>
          <a:p>
            <a:endParaRPr lang="fr-FR"/>
          </a:p>
        </p:txBody>
      </p:sp>
      <p:sp>
        <p:nvSpPr>
          <p:cNvPr id="7" name="Text Placeholder 19"/>
          <p:cNvSpPr>
            <a:spLocks noGrp="1"/>
          </p:cNvSpPr>
          <p:nvPr>
            <p:ph type="body" sz="quarter" idx="11" hasCustomPrompt="1"/>
          </p:nvPr>
        </p:nvSpPr>
        <p:spPr>
          <a:xfrm>
            <a:off x="7116263" y="2601264"/>
            <a:ext cx="4866471" cy="3971925"/>
          </a:xfrm>
        </p:spPr>
        <p:txBody>
          <a:bodyPr/>
          <a:lstStyle>
            <a:lvl1pPr marL="0" indent="0">
              <a:buNone/>
              <a:defRPr>
                <a:solidFill>
                  <a:schemeClr val="tx1"/>
                </a:solidFill>
              </a:defRPr>
            </a:lvl1pPr>
          </a:lstStyle>
          <a:p>
            <a:pPr lvl="0"/>
            <a:r>
              <a:rPr lang="fr-FR" dirty="0" err="1"/>
              <a:t>Text</a:t>
            </a:r>
            <a:endParaRPr lang="fr-FR" dirty="0"/>
          </a:p>
        </p:txBody>
      </p:sp>
      <p:sp>
        <p:nvSpPr>
          <p:cNvPr id="10" name="Text Placeholder 17"/>
          <p:cNvSpPr>
            <a:spLocks noGrp="1"/>
          </p:cNvSpPr>
          <p:nvPr>
            <p:ph type="body" sz="quarter" idx="12" hasCustomPrompt="1"/>
          </p:nvPr>
        </p:nvSpPr>
        <p:spPr>
          <a:xfrm>
            <a:off x="3881743" y="403510"/>
            <a:ext cx="4866969" cy="860353"/>
          </a:xfrm>
        </p:spPr>
        <p:txBody>
          <a:bodyPr>
            <a:normAutofit/>
          </a:bodyPr>
          <a:lstStyle>
            <a:lvl1pPr marL="0" indent="0" algn="ctr">
              <a:buNone/>
              <a:defRPr sz="4000" b="1">
                <a:solidFill>
                  <a:schemeClr val="tx1"/>
                </a:solidFill>
              </a:defRPr>
            </a:lvl1pPr>
          </a:lstStyle>
          <a:p>
            <a:pPr lvl="0"/>
            <a:r>
              <a:rPr lang="en-US" dirty="0"/>
              <a:t>TITLE</a:t>
            </a:r>
            <a:endParaRPr lang="fr-FR" dirty="0"/>
          </a:p>
        </p:txBody>
      </p:sp>
    </p:spTree>
    <p:extLst>
      <p:ext uri="{BB962C8B-B14F-4D97-AF65-F5344CB8AC3E}">
        <p14:creationId xmlns:p14="http://schemas.microsoft.com/office/powerpoint/2010/main" val="3519361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p:cNvSpPr/>
          <p:nvPr userDrawn="1"/>
        </p:nvSpPr>
        <p:spPr>
          <a:xfrm>
            <a:off x="8547776" y="-40944"/>
            <a:ext cx="3712464" cy="699011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428" y="176286"/>
            <a:ext cx="3089754" cy="967788"/>
          </a:xfrm>
          <a:prstGeom prst="rect">
            <a:avLst/>
          </a:prstGeom>
        </p:spPr>
      </p:pic>
      <p:sp>
        <p:nvSpPr>
          <p:cNvPr id="5" name="TextBox 4"/>
          <p:cNvSpPr txBox="1"/>
          <p:nvPr userDrawn="1"/>
        </p:nvSpPr>
        <p:spPr>
          <a:xfrm>
            <a:off x="0" y="1134128"/>
            <a:ext cx="3109183" cy="369332"/>
          </a:xfrm>
          <a:prstGeom prst="rect">
            <a:avLst/>
          </a:prstGeom>
          <a:noFill/>
        </p:spPr>
        <p:txBody>
          <a:bodyPr wrap="square" rtlCol="0">
            <a:spAutoFit/>
          </a:bodyPr>
          <a:lstStyle/>
          <a:p>
            <a:pPr algn="ctr"/>
            <a:r>
              <a:rPr lang="fr-FR" b="1" i="1" dirty="0">
                <a:solidFill>
                  <a:schemeClr val="tx1"/>
                </a:solidFill>
              </a:rPr>
              <a:t>One </a:t>
            </a:r>
            <a:r>
              <a:rPr lang="fr-FR" b="1" i="1" dirty="0" err="1">
                <a:solidFill>
                  <a:schemeClr val="tx1"/>
                </a:solidFill>
              </a:rPr>
              <a:t>Planet</a:t>
            </a:r>
            <a:r>
              <a:rPr lang="fr-FR" b="1" i="1" dirty="0">
                <a:solidFill>
                  <a:schemeClr val="tx1"/>
                </a:solidFill>
              </a:rPr>
              <a:t>,</a:t>
            </a:r>
            <a:r>
              <a:rPr lang="fr-FR" b="1" i="1" baseline="0" dirty="0">
                <a:solidFill>
                  <a:schemeClr val="tx1"/>
                </a:solidFill>
              </a:rPr>
              <a:t> One Ocean</a:t>
            </a:r>
            <a:endParaRPr lang="fr-FR" b="1" i="1" dirty="0">
              <a:solidFill>
                <a:schemeClr val="tx1"/>
              </a:solidFill>
            </a:endParaRPr>
          </a:p>
        </p:txBody>
      </p:sp>
      <p:sp>
        <p:nvSpPr>
          <p:cNvPr id="6" name="Picture Placeholder 5"/>
          <p:cNvSpPr>
            <a:spLocks noGrp="1"/>
          </p:cNvSpPr>
          <p:nvPr>
            <p:ph type="pic" sz="quarter" idx="10"/>
          </p:nvPr>
        </p:nvSpPr>
        <p:spPr>
          <a:xfrm>
            <a:off x="177422" y="2652033"/>
            <a:ext cx="4640238" cy="3971925"/>
          </a:xfrm>
        </p:spPr>
        <p:txBody>
          <a:bodyPr/>
          <a:lstStyle/>
          <a:p>
            <a:endParaRPr lang="fr-FR"/>
          </a:p>
        </p:txBody>
      </p:sp>
      <p:sp>
        <p:nvSpPr>
          <p:cNvPr id="7" name="Text Placeholder 19"/>
          <p:cNvSpPr>
            <a:spLocks noGrp="1"/>
          </p:cNvSpPr>
          <p:nvPr>
            <p:ph type="body" sz="quarter" idx="11" hasCustomPrompt="1"/>
          </p:nvPr>
        </p:nvSpPr>
        <p:spPr>
          <a:xfrm>
            <a:off x="4995081" y="2652032"/>
            <a:ext cx="3266883" cy="3971925"/>
          </a:xfrm>
        </p:spPr>
        <p:txBody>
          <a:bodyPr/>
          <a:lstStyle>
            <a:lvl1pPr marL="0" indent="0">
              <a:buNone/>
              <a:defRPr>
                <a:solidFill>
                  <a:schemeClr val="tx1"/>
                </a:solidFill>
              </a:defRPr>
            </a:lvl1pPr>
          </a:lstStyle>
          <a:p>
            <a:pPr lvl="0"/>
            <a:r>
              <a:rPr lang="fr-FR" dirty="0" err="1"/>
              <a:t>Text</a:t>
            </a:r>
            <a:endParaRPr lang="fr-FR" dirty="0"/>
          </a:p>
        </p:txBody>
      </p:sp>
      <p:sp>
        <p:nvSpPr>
          <p:cNvPr id="9" name="Text Placeholder 17"/>
          <p:cNvSpPr>
            <a:spLocks noGrp="1"/>
          </p:cNvSpPr>
          <p:nvPr>
            <p:ph type="body" sz="quarter" idx="12" hasCustomPrompt="1"/>
          </p:nvPr>
        </p:nvSpPr>
        <p:spPr>
          <a:xfrm>
            <a:off x="3394995" y="419807"/>
            <a:ext cx="4866969" cy="860353"/>
          </a:xfrm>
        </p:spPr>
        <p:txBody>
          <a:bodyPr>
            <a:normAutofit/>
          </a:bodyPr>
          <a:lstStyle>
            <a:lvl1pPr marL="0" indent="0" algn="ctr">
              <a:buNone/>
              <a:defRPr sz="4000" b="1">
                <a:solidFill>
                  <a:schemeClr val="tx1"/>
                </a:solidFill>
              </a:defRPr>
            </a:lvl1pPr>
          </a:lstStyle>
          <a:p>
            <a:pPr lvl="0"/>
            <a:r>
              <a:rPr lang="en-US" dirty="0"/>
              <a:t>TITLE</a:t>
            </a:r>
            <a:endParaRPr lang="fr-FR" dirty="0"/>
          </a:p>
        </p:txBody>
      </p:sp>
    </p:spTree>
    <p:extLst>
      <p:ext uri="{BB962C8B-B14F-4D97-AF65-F5344CB8AC3E}">
        <p14:creationId xmlns:p14="http://schemas.microsoft.com/office/powerpoint/2010/main" val="1031321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900" y="-106326"/>
            <a:ext cx="12382500" cy="7038754"/>
          </a:xfrm>
          <a:prstGeom prst="rect">
            <a:avLst/>
          </a:prstGeom>
        </p:spPr>
      </p:pic>
      <p:sp>
        <p:nvSpPr>
          <p:cNvPr id="8" name="Rectangle 7"/>
          <p:cNvSpPr/>
          <p:nvPr userDrawn="1"/>
        </p:nvSpPr>
        <p:spPr>
          <a:xfrm>
            <a:off x="-88900" y="-106326"/>
            <a:ext cx="12382500" cy="7038754"/>
          </a:xfrm>
          <a:prstGeom prst="rect">
            <a:avLst/>
          </a:prstGeom>
          <a:solidFill>
            <a:schemeClr val="accent2">
              <a:lumMod val="40000"/>
              <a:lumOff val="6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Oval 8"/>
          <p:cNvSpPr/>
          <p:nvPr userDrawn="1"/>
        </p:nvSpPr>
        <p:spPr>
          <a:xfrm>
            <a:off x="762000" y="554328"/>
            <a:ext cx="5715000" cy="5715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b="0" dirty="0">
              <a:solidFill>
                <a:schemeClr val="tx1"/>
              </a:solidFill>
            </a:endParaRPr>
          </a:p>
        </p:txBody>
      </p:sp>
      <p:sp>
        <p:nvSpPr>
          <p:cNvPr id="10" name="Text Placeholder 14"/>
          <p:cNvSpPr>
            <a:spLocks noGrp="1"/>
          </p:cNvSpPr>
          <p:nvPr>
            <p:ph type="body" sz="quarter" idx="10" hasCustomPrompt="1"/>
          </p:nvPr>
        </p:nvSpPr>
        <p:spPr>
          <a:xfrm>
            <a:off x="1865609" y="1144075"/>
            <a:ext cx="3507782" cy="3543892"/>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ar-AE" sz="3500" b="1" smtClean="0">
                <a:effectLst/>
                <a:latin typeface="Calibri" panose="020F0502020204030204" pitchFamily="34" charset="0"/>
                <a:cs typeface="Calibri" panose="020F0502020204030204" pitchFamily="34" charset="0"/>
              </a:defRPr>
            </a:lvl1pPr>
          </a:lstStyle>
          <a:p>
            <a:pPr lvl="0"/>
            <a:r>
              <a:rPr lang="fr-FR" dirty="0"/>
              <a:t>THANK YOU</a:t>
            </a:r>
          </a:p>
          <a:p>
            <a:pPr lvl="0"/>
            <a:r>
              <a:rPr lang="fr-FR" dirty="0"/>
              <a:t>MERCI</a:t>
            </a:r>
          </a:p>
          <a:p>
            <a:pPr lvl="0"/>
            <a:r>
              <a:rPr lang="fr-FR" dirty="0"/>
              <a:t>GRACIAS</a:t>
            </a:r>
          </a:p>
          <a:p>
            <a:pPr lvl="0"/>
            <a:r>
              <a:rPr lang="az-Cyrl-AZ" dirty="0"/>
              <a:t>Спасибо</a:t>
            </a:r>
            <a:endParaRPr lang="fr-FR" dirty="0"/>
          </a:p>
          <a:p>
            <a:pPr lvl="0"/>
            <a:r>
              <a:rPr lang="ar-AE" dirty="0"/>
              <a:t>شكران </a:t>
            </a:r>
            <a:endParaRPr lang="fr-FR" dirty="0"/>
          </a:p>
          <a:p>
            <a:pPr lvl="0"/>
            <a:r>
              <a:rPr lang="zh-CN" altLang="fr-FR" dirty="0"/>
              <a:t>谢谢</a:t>
            </a:r>
            <a:endParaRPr lang="ar-AE" dirty="0"/>
          </a:p>
        </p:txBody>
      </p:sp>
      <p:sp>
        <p:nvSpPr>
          <p:cNvPr id="11" name="Text Placeholder 14"/>
          <p:cNvSpPr>
            <a:spLocks noGrp="1"/>
          </p:cNvSpPr>
          <p:nvPr>
            <p:ph type="body" sz="quarter" idx="11" hasCustomPrompt="1"/>
          </p:nvPr>
        </p:nvSpPr>
        <p:spPr>
          <a:xfrm>
            <a:off x="1865609" y="5014290"/>
            <a:ext cx="3507782" cy="928715"/>
          </a:xfrm>
        </p:spPr>
        <p:txBody>
          <a:bodyPr>
            <a:normAutofit/>
          </a:bodyPr>
          <a:lstStyle>
            <a:lvl1pPr marL="0" indent="0" algn="ctr">
              <a:spcBef>
                <a:spcPts val="500"/>
              </a:spcBef>
              <a:buNone/>
              <a:defRPr sz="2300" b="0"/>
            </a:lvl1pPr>
          </a:lstStyle>
          <a:p>
            <a:pPr lvl="0"/>
            <a:r>
              <a:rPr lang="fr-FR" dirty="0"/>
              <a:t>Contact:</a:t>
            </a:r>
          </a:p>
          <a:p>
            <a:pPr lvl="0"/>
            <a:r>
              <a:rPr lang="fr-FR" dirty="0"/>
              <a:t>xxx@unesco.org</a:t>
            </a:r>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52818" y="176287"/>
            <a:ext cx="3089754" cy="967788"/>
          </a:xfrm>
          <a:prstGeom prst="rect">
            <a:avLst/>
          </a:prstGeom>
        </p:spPr>
      </p:pic>
      <p:sp>
        <p:nvSpPr>
          <p:cNvPr id="17" name="TextBox 16"/>
          <p:cNvSpPr txBox="1"/>
          <p:nvPr userDrawn="1"/>
        </p:nvSpPr>
        <p:spPr>
          <a:xfrm>
            <a:off x="9082817" y="1125466"/>
            <a:ext cx="3109183" cy="369332"/>
          </a:xfrm>
          <a:prstGeom prst="rect">
            <a:avLst/>
          </a:prstGeom>
          <a:noFill/>
        </p:spPr>
        <p:txBody>
          <a:bodyPr wrap="square" rtlCol="0">
            <a:spAutoFit/>
          </a:bodyPr>
          <a:lstStyle/>
          <a:p>
            <a:pPr algn="ctr"/>
            <a:r>
              <a:rPr lang="fr-FR" b="1" i="1" dirty="0">
                <a:solidFill>
                  <a:schemeClr val="tx1"/>
                </a:solidFill>
              </a:rPr>
              <a:t>One </a:t>
            </a:r>
            <a:r>
              <a:rPr lang="fr-FR" b="1" i="1" dirty="0" err="1">
                <a:solidFill>
                  <a:schemeClr val="tx1"/>
                </a:solidFill>
              </a:rPr>
              <a:t>Planet</a:t>
            </a:r>
            <a:r>
              <a:rPr lang="fr-FR" b="1" i="1" dirty="0">
                <a:solidFill>
                  <a:schemeClr val="tx1"/>
                </a:solidFill>
              </a:rPr>
              <a:t>,</a:t>
            </a:r>
            <a:r>
              <a:rPr lang="fr-FR" b="1" i="1" baseline="0" dirty="0">
                <a:solidFill>
                  <a:schemeClr val="tx1"/>
                </a:solidFill>
              </a:rPr>
              <a:t> One Ocean</a:t>
            </a:r>
            <a:endParaRPr lang="fr-FR" b="1" i="1" dirty="0">
              <a:solidFill>
                <a:schemeClr val="tx1"/>
              </a:solidFill>
            </a:endParaRPr>
          </a:p>
        </p:txBody>
      </p:sp>
    </p:spTree>
    <p:extLst>
      <p:ext uri="{BB962C8B-B14F-4D97-AF65-F5344CB8AC3E}">
        <p14:creationId xmlns:p14="http://schemas.microsoft.com/office/powerpoint/2010/main" val="1052425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058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4FD254F1-44A8-406A-A4DE-280061BA59B9}" type="datetimeFigureOut">
              <a:rPr lang="fr-FR" smtClean="0"/>
              <a:t>27/03/2019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1487082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o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8CB0258-F59A-4CC3-8594-2D79BC942DC3}"/>
              </a:ext>
            </a:extLst>
          </p:cNvPr>
          <p:cNvSpPr>
            <a:spLocks noGrp="1"/>
          </p:cNvSpPr>
          <p:nvPr>
            <p:ph type="title"/>
          </p:nvPr>
        </p:nvSpPr>
        <p:spPr>
          <a:xfrm>
            <a:off x="995362" y="1895474"/>
            <a:ext cx="10282873" cy="3343275"/>
          </a:xfrm>
          <a:prstGeom prst="rect">
            <a:avLst/>
          </a:prstGeom>
        </p:spPr>
        <p:txBody>
          <a:bodyPr anchor="ctr"/>
          <a:lstStyle>
            <a:lvl1pPr algn="ctr">
              <a:defRPr sz="2700" b="1">
                <a:solidFill>
                  <a:srgbClr val="508FCC"/>
                </a:solidFill>
                <a:latin typeface="Arial" panose="020B0604020202020204" pitchFamily="34" charset="0"/>
                <a:cs typeface="Arial" panose="020B0604020202020204" pitchFamily="34" charset="0"/>
              </a:defRPr>
            </a:lvl1pPr>
          </a:lstStyle>
          <a:p>
            <a:r>
              <a:rPr lang="da-DK" dirty="0"/>
              <a:t>Klik for at redigere titeltypografien i masteren</a:t>
            </a:r>
          </a:p>
        </p:txBody>
      </p:sp>
    </p:spTree>
    <p:extLst>
      <p:ext uri="{BB962C8B-B14F-4D97-AF65-F5344CB8AC3E}">
        <p14:creationId xmlns:p14="http://schemas.microsoft.com/office/powerpoint/2010/main" val="2134018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D254F1-44A8-406A-A4DE-280061BA59B9}" type="datetimeFigureOut">
              <a:rPr lang="fr-FR" smtClean="0"/>
              <a:t>27/03/2019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3315296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o indholdsobjek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043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3795"/>
            <a:ext cx="12192000" cy="6953694"/>
          </a:xfrm>
          <a:prstGeom prst="rect">
            <a:avLst/>
          </a:prstGeom>
        </p:spPr>
      </p:pic>
      <p:sp>
        <p:nvSpPr>
          <p:cNvPr id="8" name="Rectangle 7"/>
          <p:cNvSpPr/>
          <p:nvPr userDrawn="1"/>
        </p:nvSpPr>
        <p:spPr>
          <a:xfrm>
            <a:off x="0" y="-63794"/>
            <a:ext cx="12192000" cy="6953694"/>
          </a:xfrm>
          <a:prstGeom prst="rect">
            <a:avLst/>
          </a:prstGeom>
          <a:solidFill>
            <a:schemeClr val="accent1">
              <a:lumMod val="40000"/>
              <a:lumOff val="6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ext Placeholder 17"/>
          <p:cNvSpPr>
            <a:spLocks noGrp="1"/>
          </p:cNvSpPr>
          <p:nvPr>
            <p:ph type="body" sz="quarter" idx="10" hasCustomPrompt="1"/>
          </p:nvPr>
        </p:nvSpPr>
        <p:spPr>
          <a:xfrm>
            <a:off x="423863" y="403510"/>
            <a:ext cx="8324850" cy="860353"/>
          </a:xfrm>
        </p:spPr>
        <p:txBody>
          <a:bodyPr>
            <a:normAutofit/>
          </a:bodyPr>
          <a:lstStyle>
            <a:lvl1pPr marL="0" indent="0" algn="ctr">
              <a:buNone/>
              <a:defRPr sz="4000" b="1">
                <a:solidFill>
                  <a:schemeClr val="bg1"/>
                </a:solidFill>
              </a:defRPr>
            </a:lvl1pPr>
          </a:lstStyle>
          <a:p>
            <a:pPr lvl="0"/>
            <a:r>
              <a:rPr lang="en-US" dirty="0"/>
              <a:t>TITLE</a:t>
            </a:r>
            <a:endParaRPr lang="fr-FR" dirty="0"/>
          </a:p>
        </p:txBody>
      </p:sp>
      <p:sp>
        <p:nvSpPr>
          <p:cNvPr id="20" name="Text Placeholder 19"/>
          <p:cNvSpPr>
            <a:spLocks noGrp="1"/>
          </p:cNvSpPr>
          <p:nvPr>
            <p:ph type="body" sz="quarter" idx="11" hasCustomPrompt="1"/>
          </p:nvPr>
        </p:nvSpPr>
        <p:spPr>
          <a:xfrm>
            <a:off x="423863" y="1938338"/>
            <a:ext cx="11340507" cy="4818062"/>
          </a:xfrm>
        </p:spPr>
        <p:txBody>
          <a:bodyPr/>
          <a:lstStyle>
            <a:lvl1pPr marL="0" indent="0">
              <a:buNone/>
              <a:defRPr>
                <a:solidFill>
                  <a:schemeClr val="bg1"/>
                </a:solidFill>
              </a:defRPr>
            </a:lvl1pPr>
          </a:lstStyle>
          <a:p>
            <a:pPr lvl="0"/>
            <a:r>
              <a:rPr lang="fr-FR" dirty="0" err="1"/>
              <a:t>Text</a:t>
            </a:r>
            <a:endParaRPr lang="fr-FR" dirty="0"/>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52818" y="176287"/>
            <a:ext cx="3089754" cy="967788"/>
          </a:xfrm>
          <a:prstGeom prst="rect">
            <a:avLst/>
          </a:prstGeom>
        </p:spPr>
      </p:pic>
      <p:sp>
        <p:nvSpPr>
          <p:cNvPr id="11" name="TextBox 10"/>
          <p:cNvSpPr txBox="1"/>
          <p:nvPr userDrawn="1"/>
        </p:nvSpPr>
        <p:spPr>
          <a:xfrm>
            <a:off x="9082817" y="1125466"/>
            <a:ext cx="3109183" cy="369332"/>
          </a:xfrm>
          <a:prstGeom prst="rect">
            <a:avLst/>
          </a:prstGeom>
          <a:noFill/>
        </p:spPr>
        <p:txBody>
          <a:bodyPr wrap="square" rtlCol="0">
            <a:spAutoFit/>
          </a:bodyPr>
          <a:lstStyle/>
          <a:p>
            <a:pPr algn="ctr"/>
            <a:r>
              <a:rPr lang="fr-FR" b="1" i="1" dirty="0">
                <a:solidFill>
                  <a:schemeClr val="tx1"/>
                </a:solidFill>
              </a:rPr>
              <a:t>One </a:t>
            </a:r>
            <a:r>
              <a:rPr lang="fr-FR" b="1" i="1" dirty="0" err="1">
                <a:solidFill>
                  <a:schemeClr val="tx1"/>
                </a:solidFill>
              </a:rPr>
              <a:t>Planet</a:t>
            </a:r>
            <a:r>
              <a:rPr lang="fr-FR" b="1" i="1" dirty="0">
                <a:solidFill>
                  <a:schemeClr val="tx1"/>
                </a:solidFill>
              </a:rPr>
              <a:t>,</a:t>
            </a:r>
            <a:r>
              <a:rPr lang="fr-FR" b="1" i="1" baseline="0" dirty="0">
                <a:solidFill>
                  <a:schemeClr val="tx1"/>
                </a:solidFill>
              </a:rPr>
              <a:t> One Ocean</a:t>
            </a:r>
            <a:endParaRPr lang="fr-FR" b="1" i="1" dirty="0">
              <a:solidFill>
                <a:schemeClr val="tx1"/>
              </a:solidFill>
            </a:endParaRPr>
          </a:p>
        </p:txBody>
      </p:sp>
    </p:spTree>
    <p:extLst>
      <p:ext uri="{BB962C8B-B14F-4D97-AF65-F5344CB8AC3E}">
        <p14:creationId xmlns:p14="http://schemas.microsoft.com/office/powerpoint/2010/main" val="1458549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271754"/>
            <a:ext cx="12216809" cy="2893321"/>
          </a:xfrm>
          <a:prstGeom prst="rect">
            <a:avLst/>
          </a:prstGeom>
        </p:spPr>
      </p:pic>
      <p:sp>
        <p:nvSpPr>
          <p:cNvPr id="8" name="Rectangle 7"/>
          <p:cNvSpPr/>
          <p:nvPr userDrawn="1"/>
        </p:nvSpPr>
        <p:spPr>
          <a:xfrm>
            <a:off x="-1" y="4271754"/>
            <a:ext cx="12216809" cy="2893321"/>
          </a:xfrm>
          <a:prstGeom prst="rect">
            <a:avLst/>
          </a:prstGeom>
          <a:solidFill>
            <a:schemeClr val="accent2">
              <a:lumMod val="40000"/>
              <a:lumOff val="6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 Placeholder 17"/>
          <p:cNvSpPr>
            <a:spLocks noGrp="1"/>
          </p:cNvSpPr>
          <p:nvPr>
            <p:ph type="body" sz="quarter" idx="10" hasCustomPrompt="1"/>
          </p:nvPr>
        </p:nvSpPr>
        <p:spPr>
          <a:xfrm>
            <a:off x="423863" y="403510"/>
            <a:ext cx="8324850" cy="860353"/>
          </a:xfrm>
        </p:spPr>
        <p:txBody>
          <a:bodyPr>
            <a:normAutofit/>
          </a:bodyPr>
          <a:lstStyle>
            <a:lvl1pPr marL="0" indent="0" algn="ctr">
              <a:buNone/>
              <a:defRPr sz="4000" b="1">
                <a:solidFill>
                  <a:schemeClr val="tx1"/>
                </a:solidFill>
              </a:defRPr>
            </a:lvl1pPr>
          </a:lstStyle>
          <a:p>
            <a:pPr lvl="0"/>
            <a:r>
              <a:rPr lang="en-US" dirty="0"/>
              <a:t>TITLE</a:t>
            </a:r>
            <a:endParaRPr lang="fr-FR" dirty="0"/>
          </a:p>
        </p:txBody>
      </p:sp>
      <p:sp>
        <p:nvSpPr>
          <p:cNvPr id="12" name="Text Placeholder 19"/>
          <p:cNvSpPr>
            <a:spLocks noGrp="1"/>
          </p:cNvSpPr>
          <p:nvPr>
            <p:ph type="body" sz="quarter" idx="11" hasCustomPrompt="1"/>
          </p:nvPr>
        </p:nvSpPr>
        <p:spPr>
          <a:xfrm>
            <a:off x="423863" y="1938338"/>
            <a:ext cx="11340507" cy="4818062"/>
          </a:xfrm>
        </p:spPr>
        <p:txBody>
          <a:bodyPr/>
          <a:lstStyle>
            <a:lvl1pPr marL="0" indent="0">
              <a:buNone/>
              <a:defRPr>
                <a:solidFill>
                  <a:schemeClr val="tx1"/>
                </a:solidFill>
              </a:defRPr>
            </a:lvl1pPr>
          </a:lstStyle>
          <a:p>
            <a:pPr lvl="0"/>
            <a:r>
              <a:rPr lang="fr-FR" dirty="0" err="1"/>
              <a:t>Text</a:t>
            </a:r>
            <a:endParaRPr lang="fr-FR" dirty="0"/>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52818" y="176287"/>
            <a:ext cx="3089754" cy="967788"/>
          </a:xfrm>
          <a:prstGeom prst="rect">
            <a:avLst/>
          </a:prstGeom>
        </p:spPr>
      </p:pic>
      <p:sp>
        <p:nvSpPr>
          <p:cNvPr id="13" name="TextBox 12"/>
          <p:cNvSpPr txBox="1"/>
          <p:nvPr userDrawn="1"/>
        </p:nvSpPr>
        <p:spPr>
          <a:xfrm>
            <a:off x="9082817" y="1125466"/>
            <a:ext cx="3109183" cy="369332"/>
          </a:xfrm>
          <a:prstGeom prst="rect">
            <a:avLst/>
          </a:prstGeom>
          <a:noFill/>
        </p:spPr>
        <p:txBody>
          <a:bodyPr wrap="square" rtlCol="0">
            <a:spAutoFit/>
          </a:bodyPr>
          <a:lstStyle/>
          <a:p>
            <a:pPr algn="ctr"/>
            <a:r>
              <a:rPr lang="fr-FR" b="1" i="1" dirty="0">
                <a:solidFill>
                  <a:schemeClr val="tx1"/>
                </a:solidFill>
              </a:rPr>
              <a:t>One </a:t>
            </a:r>
            <a:r>
              <a:rPr lang="fr-FR" b="1" i="1" dirty="0" err="1">
                <a:solidFill>
                  <a:schemeClr val="tx1"/>
                </a:solidFill>
              </a:rPr>
              <a:t>Planet</a:t>
            </a:r>
            <a:r>
              <a:rPr lang="fr-FR" b="1" i="1" dirty="0">
                <a:solidFill>
                  <a:schemeClr val="tx1"/>
                </a:solidFill>
              </a:rPr>
              <a:t>,</a:t>
            </a:r>
            <a:r>
              <a:rPr lang="fr-FR" b="1" i="1" baseline="0" dirty="0">
                <a:solidFill>
                  <a:schemeClr val="tx1"/>
                </a:solidFill>
              </a:rPr>
              <a:t> One Ocean</a:t>
            </a:r>
            <a:endParaRPr lang="fr-FR" b="1" i="1" dirty="0">
              <a:solidFill>
                <a:schemeClr val="tx1"/>
              </a:solidFill>
            </a:endParaRPr>
          </a:p>
        </p:txBody>
      </p:sp>
    </p:spTree>
    <p:extLst>
      <p:ext uri="{BB962C8B-B14F-4D97-AF65-F5344CB8AC3E}">
        <p14:creationId xmlns:p14="http://schemas.microsoft.com/office/powerpoint/2010/main" val="2402021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t="-375"/>
          <a:stretch/>
        </p:blipFill>
        <p:spPr>
          <a:xfrm>
            <a:off x="0" y="-148856"/>
            <a:ext cx="12320884" cy="7109214"/>
          </a:xfrm>
          <a:prstGeom prst="rect">
            <a:avLst/>
          </a:prstGeom>
        </p:spPr>
      </p:pic>
      <p:sp>
        <p:nvSpPr>
          <p:cNvPr id="8" name="Rectangle 7"/>
          <p:cNvSpPr/>
          <p:nvPr userDrawn="1"/>
        </p:nvSpPr>
        <p:spPr>
          <a:xfrm>
            <a:off x="0" y="-74428"/>
            <a:ext cx="12320884" cy="7034786"/>
          </a:xfrm>
          <a:prstGeom prst="rect">
            <a:avLst/>
          </a:prstGeom>
          <a:solidFill>
            <a:schemeClr val="accent1">
              <a:lumMod val="40000"/>
              <a:lumOff val="6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 Placeholder 17"/>
          <p:cNvSpPr>
            <a:spLocks noGrp="1"/>
          </p:cNvSpPr>
          <p:nvPr>
            <p:ph type="body" sz="quarter" idx="10" hasCustomPrompt="1"/>
          </p:nvPr>
        </p:nvSpPr>
        <p:spPr>
          <a:xfrm>
            <a:off x="423863" y="403510"/>
            <a:ext cx="8324850" cy="860353"/>
          </a:xfrm>
        </p:spPr>
        <p:txBody>
          <a:bodyPr>
            <a:normAutofit/>
          </a:bodyPr>
          <a:lstStyle>
            <a:lvl1pPr marL="0" indent="0" algn="ctr">
              <a:buNone/>
              <a:defRPr sz="4000" b="1">
                <a:solidFill>
                  <a:schemeClr val="bg1"/>
                </a:solidFill>
              </a:defRPr>
            </a:lvl1pPr>
          </a:lstStyle>
          <a:p>
            <a:pPr lvl="0"/>
            <a:r>
              <a:rPr lang="en-US" dirty="0"/>
              <a:t>TITLE</a:t>
            </a:r>
            <a:endParaRPr lang="fr-FR" dirty="0"/>
          </a:p>
        </p:txBody>
      </p:sp>
      <p:sp>
        <p:nvSpPr>
          <p:cNvPr id="11" name="Text Placeholder 19"/>
          <p:cNvSpPr>
            <a:spLocks noGrp="1"/>
          </p:cNvSpPr>
          <p:nvPr>
            <p:ph type="body" sz="quarter" idx="11" hasCustomPrompt="1"/>
          </p:nvPr>
        </p:nvSpPr>
        <p:spPr>
          <a:xfrm>
            <a:off x="423863" y="1938338"/>
            <a:ext cx="11340507" cy="4818062"/>
          </a:xfrm>
        </p:spPr>
        <p:txBody>
          <a:bodyPr/>
          <a:lstStyle>
            <a:lvl1pPr marL="0" indent="0">
              <a:buNone/>
              <a:defRPr>
                <a:solidFill>
                  <a:schemeClr val="bg1"/>
                </a:solidFill>
              </a:defRPr>
            </a:lvl1pPr>
          </a:lstStyle>
          <a:p>
            <a:pPr lvl="0"/>
            <a:r>
              <a:rPr lang="fr-FR" dirty="0" err="1"/>
              <a:t>Text</a:t>
            </a:r>
            <a:endParaRPr lang="fr-FR" dirty="0"/>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52818" y="176287"/>
            <a:ext cx="3089754" cy="967788"/>
          </a:xfrm>
          <a:prstGeom prst="rect">
            <a:avLst/>
          </a:prstGeom>
        </p:spPr>
      </p:pic>
      <p:sp>
        <p:nvSpPr>
          <p:cNvPr id="12" name="TextBox 11"/>
          <p:cNvSpPr txBox="1"/>
          <p:nvPr userDrawn="1"/>
        </p:nvSpPr>
        <p:spPr>
          <a:xfrm>
            <a:off x="9082817" y="1125466"/>
            <a:ext cx="3109183" cy="369332"/>
          </a:xfrm>
          <a:prstGeom prst="rect">
            <a:avLst/>
          </a:prstGeom>
          <a:noFill/>
        </p:spPr>
        <p:txBody>
          <a:bodyPr wrap="square" rtlCol="0">
            <a:spAutoFit/>
          </a:bodyPr>
          <a:lstStyle/>
          <a:p>
            <a:pPr algn="ctr"/>
            <a:r>
              <a:rPr lang="fr-FR" b="1" i="1" dirty="0">
                <a:solidFill>
                  <a:schemeClr val="tx1"/>
                </a:solidFill>
              </a:rPr>
              <a:t>One </a:t>
            </a:r>
            <a:r>
              <a:rPr lang="fr-FR" b="1" i="1" dirty="0" err="1">
                <a:solidFill>
                  <a:schemeClr val="tx1"/>
                </a:solidFill>
              </a:rPr>
              <a:t>Planet</a:t>
            </a:r>
            <a:r>
              <a:rPr lang="fr-FR" b="1" i="1" dirty="0">
                <a:solidFill>
                  <a:schemeClr val="tx1"/>
                </a:solidFill>
              </a:rPr>
              <a:t>,</a:t>
            </a:r>
            <a:r>
              <a:rPr lang="fr-FR" b="1" i="1" baseline="0" dirty="0">
                <a:solidFill>
                  <a:schemeClr val="tx1"/>
                </a:solidFill>
              </a:rPr>
              <a:t> One Ocean</a:t>
            </a:r>
            <a:endParaRPr lang="fr-FR" b="1" i="1" dirty="0">
              <a:solidFill>
                <a:schemeClr val="tx1"/>
              </a:solidFill>
            </a:endParaRPr>
          </a:p>
        </p:txBody>
      </p:sp>
    </p:spTree>
    <p:extLst>
      <p:ext uri="{BB962C8B-B14F-4D97-AF65-F5344CB8AC3E}">
        <p14:creationId xmlns:p14="http://schemas.microsoft.com/office/powerpoint/2010/main" val="579024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44" y="-74429"/>
            <a:ext cx="12287250" cy="6985591"/>
          </a:xfrm>
          <a:prstGeom prst="rect">
            <a:avLst/>
          </a:prstGeom>
        </p:spPr>
      </p:pic>
      <p:sp>
        <p:nvSpPr>
          <p:cNvPr id="8" name="Rectangle 7"/>
          <p:cNvSpPr/>
          <p:nvPr userDrawn="1"/>
        </p:nvSpPr>
        <p:spPr>
          <a:xfrm>
            <a:off x="-40944" y="-74429"/>
            <a:ext cx="12287250" cy="6985591"/>
          </a:xfrm>
          <a:prstGeom prst="rect">
            <a:avLst/>
          </a:prstGeom>
          <a:solidFill>
            <a:schemeClr val="accent1">
              <a:lumMod val="40000"/>
              <a:lumOff val="6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Box 3"/>
          <p:cNvSpPr txBox="1"/>
          <p:nvPr userDrawn="1"/>
        </p:nvSpPr>
        <p:spPr>
          <a:xfrm rot="5400000">
            <a:off x="11643305" y="6236997"/>
            <a:ext cx="995785" cy="246221"/>
          </a:xfrm>
          <a:prstGeom prst="rect">
            <a:avLst/>
          </a:prstGeom>
          <a:noFill/>
        </p:spPr>
        <p:txBody>
          <a:bodyPr wrap="none" rtlCol="0">
            <a:spAutoFit/>
          </a:bodyPr>
          <a:lstStyle/>
          <a:p>
            <a:r>
              <a:rPr lang="fr-FR" sz="1000" dirty="0">
                <a:solidFill>
                  <a:schemeClr val="bg1">
                    <a:alpha val="60000"/>
                  </a:schemeClr>
                </a:solidFill>
              </a:rPr>
              <a:t>© </a:t>
            </a:r>
            <a:r>
              <a:rPr lang="fr-FR" sz="1000" dirty="0" err="1">
                <a:solidFill>
                  <a:schemeClr val="bg1">
                    <a:alpha val="60000"/>
                  </a:schemeClr>
                </a:solidFill>
              </a:rPr>
              <a:t>Nekton</a:t>
            </a:r>
            <a:r>
              <a:rPr lang="fr-FR" sz="1000" dirty="0">
                <a:solidFill>
                  <a:schemeClr val="bg1">
                    <a:alpha val="60000"/>
                  </a:schemeClr>
                </a:solidFill>
              </a:rPr>
              <a:t> 2018</a:t>
            </a:r>
          </a:p>
        </p:txBody>
      </p:sp>
      <p:sp>
        <p:nvSpPr>
          <p:cNvPr id="11" name="Text Placeholder 17"/>
          <p:cNvSpPr>
            <a:spLocks noGrp="1"/>
          </p:cNvSpPr>
          <p:nvPr>
            <p:ph type="body" sz="quarter" idx="10" hasCustomPrompt="1"/>
          </p:nvPr>
        </p:nvSpPr>
        <p:spPr>
          <a:xfrm>
            <a:off x="423863" y="403510"/>
            <a:ext cx="8324850" cy="860353"/>
          </a:xfrm>
        </p:spPr>
        <p:txBody>
          <a:bodyPr>
            <a:normAutofit/>
          </a:bodyPr>
          <a:lstStyle>
            <a:lvl1pPr marL="0" indent="0" algn="ctr">
              <a:buNone/>
              <a:defRPr sz="4000" b="1">
                <a:solidFill>
                  <a:schemeClr val="bg1"/>
                </a:solidFill>
              </a:defRPr>
            </a:lvl1pPr>
          </a:lstStyle>
          <a:p>
            <a:pPr lvl="0"/>
            <a:r>
              <a:rPr lang="en-US" dirty="0"/>
              <a:t>TITLE</a:t>
            </a:r>
            <a:endParaRPr lang="fr-FR" dirty="0"/>
          </a:p>
        </p:txBody>
      </p:sp>
      <p:sp>
        <p:nvSpPr>
          <p:cNvPr id="12" name="Text Placeholder 19"/>
          <p:cNvSpPr>
            <a:spLocks noGrp="1"/>
          </p:cNvSpPr>
          <p:nvPr>
            <p:ph type="body" sz="quarter" idx="11" hasCustomPrompt="1"/>
          </p:nvPr>
        </p:nvSpPr>
        <p:spPr>
          <a:xfrm>
            <a:off x="423863" y="1938338"/>
            <a:ext cx="11340507" cy="4818062"/>
          </a:xfrm>
        </p:spPr>
        <p:txBody>
          <a:bodyPr/>
          <a:lstStyle>
            <a:lvl1pPr marL="0" indent="0">
              <a:buNone/>
              <a:defRPr>
                <a:solidFill>
                  <a:schemeClr val="bg1"/>
                </a:solidFill>
              </a:defRPr>
            </a:lvl1pPr>
          </a:lstStyle>
          <a:p>
            <a:pPr lvl="0"/>
            <a:r>
              <a:rPr lang="fr-FR" dirty="0" err="1"/>
              <a:t>Text</a:t>
            </a:r>
            <a:endParaRPr lang="fr-FR" dirty="0"/>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52818" y="176287"/>
            <a:ext cx="3089754" cy="967788"/>
          </a:xfrm>
          <a:prstGeom prst="rect">
            <a:avLst/>
          </a:prstGeom>
        </p:spPr>
      </p:pic>
      <p:sp>
        <p:nvSpPr>
          <p:cNvPr id="13" name="TextBox 12"/>
          <p:cNvSpPr txBox="1"/>
          <p:nvPr userDrawn="1"/>
        </p:nvSpPr>
        <p:spPr>
          <a:xfrm>
            <a:off x="9082817" y="1125466"/>
            <a:ext cx="3109183" cy="369332"/>
          </a:xfrm>
          <a:prstGeom prst="rect">
            <a:avLst/>
          </a:prstGeom>
          <a:noFill/>
        </p:spPr>
        <p:txBody>
          <a:bodyPr wrap="square" rtlCol="0">
            <a:spAutoFit/>
          </a:bodyPr>
          <a:lstStyle/>
          <a:p>
            <a:pPr algn="ctr"/>
            <a:r>
              <a:rPr lang="fr-FR" b="1" i="1" dirty="0">
                <a:solidFill>
                  <a:schemeClr val="tx1"/>
                </a:solidFill>
              </a:rPr>
              <a:t>One </a:t>
            </a:r>
            <a:r>
              <a:rPr lang="fr-FR" b="1" i="1" dirty="0" err="1">
                <a:solidFill>
                  <a:schemeClr val="tx1"/>
                </a:solidFill>
              </a:rPr>
              <a:t>Planet</a:t>
            </a:r>
            <a:r>
              <a:rPr lang="fr-FR" b="1" i="1" dirty="0">
                <a:solidFill>
                  <a:schemeClr val="tx1"/>
                </a:solidFill>
              </a:rPr>
              <a:t>,</a:t>
            </a:r>
            <a:r>
              <a:rPr lang="fr-FR" b="1" i="1" baseline="0" dirty="0">
                <a:solidFill>
                  <a:schemeClr val="tx1"/>
                </a:solidFill>
              </a:rPr>
              <a:t> One Ocean</a:t>
            </a:r>
            <a:endParaRPr lang="fr-FR" b="1" i="1" dirty="0">
              <a:solidFill>
                <a:schemeClr val="tx1"/>
              </a:solidFill>
            </a:endParaRPr>
          </a:p>
        </p:txBody>
      </p:sp>
    </p:spTree>
    <p:extLst>
      <p:ext uri="{BB962C8B-B14F-4D97-AF65-F5344CB8AC3E}">
        <p14:creationId xmlns:p14="http://schemas.microsoft.com/office/powerpoint/2010/main" val="2560213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t="-75"/>
          <a:stretch/>
        </p:blipFill>
        <p:spPr>
          <a:xfrm>
            <a:off x="-53164" y="-85060"/>
            <a:ext cx="12301871" cy="7006855"/>
          </a:xfrm>
          <a:prstGeom prst="rect">
            <a:avLst/>
          </a:prstGeom>
        </p:spPr>
      </p:pic>
      <p:sp>
        <p:nvSpPr>
          <p:cNvPr id="8" name="Rectangle 7"/>
          <p:cNvSpPr/>
          <p:nvPr userDrawn="1"/>
        </p:nvSpPr>
        <p:spPr>
          <a:xfrm>
            <a:off x="-53164" y="-85060"/>
            <a:ext cx="12301871" cy="7006856"/>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61550992-7E47-D94F-A434-E485070B3826}"/>
              </a:ext>
            </a:extLst>
          </p:cNvPr>
          <p:cNvSpPr/>
          <p:nvPr userDrawn="1"/>
        </p:nvSpPr>
        <p:spPr>
          <a:xfrm>
            <a:off x="-53164" y="1983599"/>
            <a:ext cx="12317472" cy="2701649"/>
          </a:xfrm>
          <a:prstGeom prst="rect">
            <a:avLst/>
          </a:prstGeom>
          <a:solidFill>
            <a:schemeClr val="accent1">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Text Placeholder 17"/>
          <p:cNvSpPr>
            <a:spLocks noGrp="1"/>
          </p:cNvSpPr>
          <p:nvPr>
            <p:ph type="body" sz="quarter" idx="10" hasCustomPrompt="1"/>
          </p:nvPr>
        </p:nvSpPr>
        <p:spPr>
          <a:xfrm>
            <a:off x="423863" y="403510"/>
            <a:ext cx="8324850" cy="872403"/>
          </a:xfrm>
        </p:spPr>
        <p:txBody>
          <a:bodyPr>
            <a:normAutofit/>
          </a:bodyPr>
          <a:lstStyle>
            <a:lvl1pPr marL="0" indent="0" algn="ctr">
              <a:buNone/>
              <a:defRPr sz="4000" b="1">
                <a:solidFill>
                  <a:schemeClr val="bg1"/>
                </a:solidFill>
              </a:defRPr>
            </a:lvl1pPr>
          </a:lstStyle>
          <a:p>
            <a:pPr lvl="0"/>
            <a:r>
              <a:rPr lang="en-US" dirty="0"/>
              <a:t>TITLE</a:t>
            </a:r>
            <a:endParaRPr lang="fr-FR" dirty="0"/>
          </a:p>
        </p:txBody>
      </p:sp>
      <p:sp>
        <p:nvSpPr>
          <p:cNvPr id="11" name="Text Placeholder 19"/>
          <p:cNvSpPr>
            <a:spLocks noGrp="1"/>
          </p:cNvSpPr>
          <p:nvPr>
            <p:ph type="body" sz="quarter" idx="11"/>
          </p:nvPr>
        </p:nvSpPr>
        <p:spPr>
          <a:xfrm>
            <a:off x="423863" y="1938338"/>
            <a:ext cx="11340507" cy="2719372"/>
          </a:xfrm>
          <a:ln>
            <a:noFill/>
          </a:ln>
        </p:spPr>
        <p:txBody>
          <a:bodyPr/>
          <a:lstStyle>
            <a:lvl1pPr marL="0" indent="0" algn="ctr">
              <a:buNone/>
              <a:defRPr>
                <a:solidFill>
                  <a:schemeClr val="bg1"/>
                </a:solidFill>
              </a:defRPr>
            </a:lvl1pPr>
          </a:lstStyle>
          <a:p>
            <a:pPr lvl="0"/>
            <a:endParaRPr lang="fr-FR" dirty="0"/>
          </a:p>
        </p:txBody>
      </p:sp>
      <p:sp>
        <p:nvSpPr>
          <p:cNvPr id="13" name="TextBox 3">
            <a:extLst>
              <a:ext uri="{FF2B5EF4-FFF2-40B4-BE49-F238E27FC236}">
                <a16:creationId xmlns:a16="http://schemas.microsoft.com/office/drawing/2014/main" id="{49606499-8453-624E-A07E-CCC68260E618}"/>
              </a:ext>
            </a:extLst>
          </p:cNvPr>
          <p:cNvSpPr txBox="1"/>
          <p:nvPr userDrawn="1"/>
        </p:nvSpPr>
        <p:spPr>
          <a:xfrm rot="5400000">
            <a:off x="11826848" y="6392445"/>
            <a:ext cx="628698" cy="246221"/>
          </a:xfrm>
          <a:prstGeom prst="rect">
            <a:avLst/>
          </a:prstGeom>
          <a:noFill/>
        </p:spPr>
        <p:txBody>
          <a:bodyPr wrap="none" rtlCol="0">
            <a:spAutoFit/>
          </a:bodyPr>
          <a:lstStyle/>
          <a:p>
            <a:r>
              <a:rPr lang="fr-FR" sz="1000" dirty="0">
                <a:solidFill>
                  <a:schemeClr val="bg1">
                    <a:alpha val="60000"/>
                  </a:schemeClr>
                </a:solidFill>
              </a:rPr>
              <a:t>© WMO</a:t>
            </a: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52818" y="176287"/>
            <a:ext cx="3089754" cy="967788"/>
          </a:xfrm>
          <a:prstGeom prst="rect">
            <a:avLst/>
          </a:prstGeom>
        </p:spPr>
      </p:pic>
      <p:sp>
        <p:nvSpPr>
          <p:cNvPr id="15" name="TextBox 14"/>
          <p:cNvSpPr txBox="1"/>
          <p:nvPr userDrawn="1"/>
        </p:nvSpPr>
        <p:spPr>
          <a:xfrm>
            <a:off x="9082817" y="1125466"/>
            <a:ext cx="3109183" cy="369332"/>
          </a:xfrm>
          <a:prstGeom prst="rect">
            <a:avLst/>
          </a:prstGeom>
          <a:noFill/>
        </p:spPr>
        <p:txBody>
          <a:bodyPr wrap="square" rtlCol="0">
            <a:spAutoFit/>
          </a:bodyPr>
          <a:lstStyle/>
          <a:p>
            <a:pPr algn="ctr"/>
            <a:r>
              <a:rPr lang="fr-FR" b="1" i="1" dirty="0">
                <a:solidFill>
                  <a:schemeClr val="tx1"/>
                </a:solidFill>
              </a:rPr>
              <a:t>One </a:t>
            </a:r>
            <a:r>
              <a:rPr lang="fr-FR" b="1" i="1" dirty="0" err="1">
                <a:solidFill>
                  <a:schemeClr val="tx1"/>
                </a:solidFill>
              </a:rPr>
              <a:t>Planet</a:t>
            </a:r>
            <a:r>
              <a:rPr lang="fr-FR" b="1" i="1" dirty="0">
                <a:solidFill>
                  <a:schemeClr val="tx1"/>
                </a:solidFill>
              </a:rPr>
              <a:t>,</a:t>
            </a:r>
            <a:r>
              <a:rPr lang="fr-FR" b="1" i="1" baseline="0" dirty="0">
                <a:solidFill>
                  <a:schemeClr val="tx1"/>
                </a:solidFill>
              </a:rPr>
              <a:t> One Ocean</a:t>
            </a:r>
            <a:endParaRPr lang="fr-FR" b="1" i="1" dirty="0">
              <a:solidFill>
                <a:schemeClr val="tx1"/>
              </a:solidFill>
            </a:endParaRPr>
          </a:p>
        </p:txBody>
      </p:sp>
    </p:spTree>
    <p:extLst>
      <p:ext uri="{BB962C8B-B14F-4D97-AF65-F5344CB8AC3E}">
        <p14:creationId xmlns:p14="http://schemas.microsoft.com/office/powerpoint/2010/main" val="278692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53417"/>
            <a:ext cx="4937760" cy="6943315"/>
          </a:xfrm>
          <a:prstGeom prst="rect">
            <a:avLst/>
          </a:prstGeom>
        </p:spPr>
      </p:pic>
      <p:sp>
        <p:nvSpPr>
          <p:cNvPr id="8" name="Rectangle 7"/>
          <p:cNvSpPr/>
          <p:nvPr userDrawn="1"/>
        </p:nvSpPr>
        <p:spPr>
          <a:xfrm>
            <a:off x="0" y="0"/>
            <a:ext cx="4937760" cy="6858000"/>
          </a:xfrm>
          <a:prstGeom prst="rect">
            <a:avLst/>
          </a:prstGeom>
          <a:solidFill>
            <a:schemeClr val="accent1">
              <a:lumMod val="40000"/>
              <a:lumOff val="6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52818" y="176286"/>
            <a:ext cx="3089754" cy="967788"/>
          </a:xfrm>
          <a:prstGeom prst="rect">
            <a:avLst/>
          </a:prstGeom>
        </p:spPr>
      </p:pic>
      <p:sp>
        <p:nvSpPr>
          <p:cNvPr id="7" name="TextBox 6"/>
          <p:cNvSpPr txBox="1"/>
          <p:nvPr userDrawn="1"/>
        </p:nvSpPr>
        <p:spPr>
          <a:xfrm>
            <a:off x="9082817" y="1125466"/>
            <a:ext cx="3109183" cy="369332"/>
          </a:xfrm>
          <a:prstGeom prst="rect">
            <a:avLst/>
          </a:prstGeom>
          <a:noFill/>
        </p:spPr>
        <p:txBody>
          <a:bodyPr wrap="square" rtlCol="0">
            <a:spAutoFit/>
          </a:bodyPr>
          <a:lstStyle/>
          <a:p>
            <a:pPr algn="ctr"/>
            <a:r>
              <a:rPr lang="fr-FR" b="1" i="1" dirty="0">
                <a:solidFill>
                  <a:schemeClr val="tx1"/>
                </a:solidFill>
              </a:rPr>
              <a:t>One </a:t>
            </a:r>
            <a:r>
              <a:rPr lang="fr-FR" b="1" i="1" dirty="0" err="1">
                <a:solidFill>
                  <a:schemeClr val="tx1"/>
                </a:solidFill>
              </a:rPr>
              <a:t>Planet</a:t>
            </a:r>
            <a:r>
              <a:rPr lang="fr-FR" b="1" i="1" dirty="0">
                <a:solidFill>
                  <a:schemeClr val="tx1"/>
                </a:solidFill>
              </a:rPr>
              <a:t>,</a:t>
            </a:r>
            <a:r>
              <a:rPr lang="fr-FR" b="1" i="1" baseline="0" dirty="0">
                <a:solidFill>
                  <a:schemeClr val="tx1"/>
                </a:solidFill>
              </a:rPr>
              <a:t> One Ocean</a:t>
            </a:r>
            <a:endParaRPr lang="fr-FR" b="1" i="1" dirty="0">
              <a:solidFill>
                <a:schemeClr val="tx1"/>
              </a:solidFill>
            </a:endParaRPr>
          </a:p>
        </p:txBody>
      </p:sp>
      <p:sp>
        <p:nvSpPr>
          <p:cNvPr id="6" name="Chart Placeholder 5"/>
          <p:cNvSpPr>
            <a:spLocks noGrp="1"/>
          </p:cNvSpPr>
          <p:nvPr>
            <p:ph type="chart" sz="quarter" idx="10"/>
          </p:nvPr>
        </p:nvSpPr>
        <p:spPr>
          <a:xfrm>
            <a:off x="5308600" y="2949448"/>
            <a:ext cx="6496050" cy="3669408"/>
          </a:xfrm>
        </p:spPr>
        <p:txBody>
          <a:bodyPr/>
          <a:lstStyle/>
          <a:p>
            <a:endParaRPr lang="fr-FR"/>
          </a:p>
        </p:txBody>
      </p:sp>
      <p:sp>
        <p:nvSpPr>
          <p:cNvPr id="10" name="Text Placeholder 17"/>
          <p:cNvSpPr>
            <a:spLocks noGrp="1"/>
          </p:cNvSpPr>
          <p:nvPr>
            <p:ph type="body" sz="quarter" idx="11" hasCustomPrompt="1"/>
          </p:nvPr>
        </p:nvSpPr>
        <p:spPr>
          <a:xfrm>
            <a:off x="5308600" y="1840026"/>
            <a:ext cx="6496050" cy="860353"/>
          </a:xfrm>
        </p:spPr>
        <p:txBody>
          <a:bodyPr>
            <a:normAutofit/>
          </a:bodyPr>
          <a:lstStyle>
            <a:lvl1pPr marL="0" indent="0" algn="ctr">
              <a:buNone/>
              <a:defRPr sz="4000" b="1">
                <a:solidFill>
                  <a:schemeClr val="tx1"/>
                </a:solidFill>
              </a:defRPr>
            </a:lvl1pPr>
          </a:lstStyle>
          <a:p>
            <a:pPr lvl="0"/>
            <a:r>
              <a:rPr lang="en-US" dirty="0"/>
              <a:t>TITLE</a:t>
            </a:r>
            <a:endParaRPr lang="fr-FR" dirty="0"/>
          </a:p>
        </p:txBody>
      </p:sp>
    </p:spTree>
    <p:extLst>
      <p:ext uri="{BB962C8B-B14F-4D97-AF65-F5344CB8AC3E}">
        <p14:creationId xmlns:p14="http://schemas.microsoft.com/office/powerpoint/2010/main" val="67024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697337" y="0"/>
            <a:ext cx="4519048" cy="6858000"/>
          </a:xfrm>
          <a:prstGeom prst="rect">
            <a:avLst/>
          </a:prstGeom>
        </p:spPr>
      </p:pic>
      <p:sp>
        <p:nvSpPr>
          <p:cNvPr id="8" name="Rectangle 7"/>
          <p:cNvSpPr/>
          <p:nvPr userDrawn="1"/>
        </p:nvSpPr>
        <p:spPr>
          <a:xfrm>
            <a:off x="7697336" y="0"/>
            <a:ext cx="4531239" cy="6858000"/>
          </a:xfrm>
          <a:prstGeom prst="rect">
            <a:avLst/>
          </a:prstGeom>
          <a:solidFill>
            <a:schemeClr val="accent1">
              <a:lumMod val="40000"/>
              <a:lumOff val="6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428" y="176286"/>
            <a:ext cx="3089754" cy="967788"/>
          </a:xfrm>
          <a:prstGeom prst="rect">
            <a:avLst/>
          </a:prstGeom>
        </p:spPr>
      </p:pic>
      <p:sp>
        <p:nvSpPr>
          <p:cNvPr id="6" name="TextBox 5"/>
          <p:cNvSpPr txBox="1"/>
          <p:nvPr userDrawn="1"/>
        </p:nvSpPr>
        <p:spPr>
          <a:xfrm>
            <a:off x="0" y="1134128"/>
            <a:ext cx="3109183" cy="369332"/>
          </a:xfrm>
          <a:prstGeom prst="rect">
            <a:avLst/>
          </a:prstGeom>
          <a:noFill/>
        </p:spPr>
        <p:txBody>
          <a:bodyPr wrap="square" rtlCol="0">
            <a:spAutoFit/>
          </a:bodyPr>
          <a:lstStyle/>
          <a:p>
            <a:pPr algn="ctr"/>
            <a:r>
              <a:rPr lang="fr-FR" b="1" i="1" dirty="0">
                <a:solidFill>
                  <a:schemeClr val="tx1"/>
                </a:solidFill>
              </a:rPr>
              <a:t>One </a:t>
            </a:r>
            <a:r>
              <a:rPr lang="fr-FR" b="1" i="1" dirty="0" err="1">
                <a:solidFill>
                  <a:schemeClr val="tx1"/>
                </a:solidFill>
              </a:rPr>
              <a:t>Planet</a:t>
            </a:r>
            <a:r>
              <a:rPr lang="fr-FR" b="1" i="1" dirty="0">
                <a:solidFill>
                  <a:schemeClr val="tx1"/>
                </a:solidFill>
              </a:rPr>
              <a:t>,</a:t>
            </a:r>
            <a:r>
              <a:rPr lang="fr-FR" b="1" i="1" baseline="0" dirty="0">
                <a:solidFill>
                  <a:schemeClr val="tx1"/>
                </a:solidFill>
              </a:rPr>
              <a:t> One Ocean</a:t>
            </a:r>
            <a:endParaRPr lang="fr-FR" b="1" i="1" dirty="0">
              <a:solidFill>
                <a:schemeClr val="tx1"/>
              </a:solidFill>
            </a:endParaRPr>
          </a:p>
        </p:txBody>
      </p:sp>
      <p:sp>
        <p:nvSpPr>
          <p:cNvPr id="7" name="Chart Placeholder 5"/>
          <p:cNvSpPr>
            <a:spLocks noGrp="1"/>
          </p:cNvSpPr>
          <p:nvPr>
            <p:ph type="chart" sz="quarter" idx="10"/>
          </p:nvPr>
        </p:nvSpPr>
        <p:spPr>
          <a:xfrm>
            <a:off x="368110" y="2966772"/>
            <a:ext cx="6960737" cy="3669408"/>
          </a:xfrm>
        </p:spPr>
        <p:txBody>
          <a:bodyPr/>
          <a:lstStyle/>
          <a:p>
            <a:endParaRPr lang="fr-FR"/>
          </a:p>
        </p:txBody>
      </p:sp>
      <p:sp>
        <p:nvSpPr>
          <p:cNvPr id="9" name="Text Placeholder 17"/>
          <p:cNvSpPr>
            <a:spLocks noGrp="1"/>
          </p:cNvSpPr>
          <p:nvPr>
            <p:ph type="body" sz="quarter" idx="11" hasCustomPrompt="1"/>
          </p:nvPr>
        </p:nvSpPr>
        <p:spPr>
          <a:xfrm>
            <a:off x="368110" y="1857350"/>
            <a:ext cx="6960737" cy="860353"/>
          </a:xfrm>
        </p:spPr>
        <p:txBody>
          <a:bodyPr>
            <a:normAutofit/>
          </a:bodyPr>
          <a:lstStyle>
            <a:lvl1pPr marL="0" indent="0" algn="ctr">
              <a:buNone/>
              <a:defRPr sz="4000" b="1">
                <a:solidFill>
                  <a:schemeClr val="tx1"/>
                </a:solidFill>
              </a:defRPr>
            </a:lvl1pPr>
          </a:lstStyle>
          <a:p>
            <a:pPr lvl="0"/>
            <a:r>
              <a:rPr lang="en-US" dirty="0"/>
              <a:t>TITLE</a:t>
            </a:r>
            <a:endParaRPr lang="fr-FR" dirty="0"/>
          </a:p>
        </p:txBody>
      </p:sp>
      <p:sp>
        <p:nvSpPr>
          <p:cNvPr id="10" name="TextBox 3">
            <a:extLst>
              <a:ext uri="{FF2B5EF4-FFF2-40B4-BE49-F238E27FC236}">
                <a16:creationId xmlns:a16="http://schemas.microsoft.com/office/drawing/2014/main" id="{F7DD39F7-DC35-9240-981A-072E5E40923F}"/>
              </a:ext>
            </a:extLst>
          </p:cNvPr>
          <p:cNvSpPr txBox="1"/>
          <p:nvPr userDrawn="1"/>
        </p:nvSpPr>
        <p:spPr>
          <a:xfrm rot="5400000">
            <a:off x="11422092" y="6017541"/>
            <a:ext cx="1438214" cy="246221"/>
          </a:xfrm>
          <a:prstGeom prst="rect">
            <a:avLst/>
          </a:prstGeom>
          <a:noFill/>
        </p:spPr>
        <p:txBody>
          <a:bodyPr wrap="none" rtlCol="0">
            <a:spAutoFit/>
          </a:bodyPr>
          <a:lstStyle/>
          <a:p>
            <a:r>
              <a:rPr lang="fr-FR" sz="1000" dirty="0">
                <a:solidFill>
                  <a:schemeClr val="bg1">
                    <a:alpha val="60000"/>
                  </a:schemeClr>
                </a:solidFill>
              </a:rPr>
              <a:t>© AIMS/Christian Miller</a:t>
            </a:r>
          </a:p>
        </p:txBody>
      </p:sp>
    </p:spTree>
    <p:extLst>
      <p:ext uri="{BB962C8B-B14F-4D97-AF65-F5344CB8AC3E}">
        <p14:creationId xmlns:p14="http://schemas.microsoft.com/office/powerpoint/2010/main" val="4001016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p:cNvSpPr/>
          <p:nvPr userDrawn="1"/>
        </p:nvSpPr>
        <p:spPr>
          <a:xfrm>
            <a:off x="-54864" y="2249424"/>
            <a:ext cx="12307824" cy="464515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52818" y="176287"/>
            <a:ext cx="3089754" cy="967788"/>
          </a:xfrm>
          <a:prstGeom prst="rect">
            <a:avLst/>
          </a:prstGeom>
        </p:spPr>
      </p:pic>
      <p:sp>
        <p:nvSpPr>
          <p:cNvPr id="5" name="TextBox 4"/>
          <p:cNvSpPr txBox="1"/>
          <p:nvPr userDrawn="1"/>
        </p:nvSpPr>
        <p:spPr>
          <a:xfrm>
            <a:off x="9082817" y="1125466"/>
            <a:ext cx="3109183" cy="369332"/>
          </a:xfrm>
          <a:prstGeom prst="rect">
            <a:avLst/>
          </a:prstGeom>
          <a:noFill/>
        </p:spPr>
        <p:txBody>
          <a:bodyPr wrap="square" rtlCol="0">
            <a:spAutoFit/>
          </a:bodyPr>
          <a:lstStyle/>
          <a:p>
            <a:pPr algn="ctr"/>
            <a:r>
              <a:rPr lang="fr-FR" b="1" i="1" dirty="0">
                <a:solidFill>
                  <a:schemeClr val="tx1"/>
                </a:solidFill>
              </a:rPr>
              <a:t>One </a:t>
            </a:r>
            <a:r>
              <a:rPr lang="fr-FR" b="1" i="1" dirty="0" err="1">
                <a:solidFill>
                  <a:schemeClr val="tx1"/>
                </a:solidFill>
              </a:rPr>
              <a:t>Planet</a:t>
            </a:r>
            <a:r>
              <a:rPr lang="fr-FR" b="1" i="1" dirty="0">
                <a:solidFill>
                  <a:schemeClr val="tx1"/>
                </a:solidFill>
              </a:rPr>
              <a:t>,</a:t>
            </a:r>
            <a:r>
              <a:rPr lang="fr-FR" b="1" i="1" baseline="0" dirty="0">
                <a:solidFill>
                  <a:schemeClr val="tx1"/>
                </a:solidFill>
              </a:rPr>
              <a:t> One Ocean</a:t>
            </a:r>
            <a:endParaRPr lang="fr-FR" b="1" i="1" dirty="0">
              <a:solidFill>
                <a:schemeClr val="tx1"/>
              </a:solidFill>
            </a:endParaRPr>
          </a:p>
        </p:txBody>
      </p:sp>
      <p:sp>
        <p:nvSpPr>
          <p:cNvPr id="6" name="Picture Placeholder 5"/>
          <p:cNvSpPr>
            <a:spLocks noGrp="1"/>
          </p:cNvSpPr>
          <p:nvPr>
            <p:ph type="pic" sz="quarter" idx="10"/>
          </p:nvPr>
        </p:nvSpPr>
        <p:spPr>
          <a:xfrm>
            <a:off x="204788" y="2633663"/>
            <a:ext cx="5600230" cy="3971925"/>
          </a:xfrm>
        </p:spPr>
        <p:txBody>
          <a:bodyPr/>
          <a:lstStyle/>
          <a:p>
            <a:endParaRPr lang="fr-FR"/>
          </a:p>
        </p:txBody>
      </p:sp>
      <p:sp>
        <p:nvSpPr>
          <p:cNvPr id="9" name="Picture Placeholder 5"/>
          <p:cNvSpPr>
            <a:spLocks noGrp="1"/>
          </p:cNvSpPr>
          <p:nvPr>
            <p:ph type="pic" sz="quarter" idx="11"/>
          </p:nvPr>
        </p:nvSpPr>
        <p:spPr>
          <a:xfrm>
            <a:off x="6086901" y="2643370"/>
            <a:ext cx="5884176" cy="3971925"/>
          </a:xfrm>
        </p:spPr>
        <p:txBody>
          <a:bodyPr/>
          <a:lstStyle/>
          <a:p>
            <a:endParaRPr lang="fr-FR"/>
          </a:p>
        </p:txBody>
      </p:sp>
      <p:sp>
        <p:nvSpPr>
          <p:cNvPr id="10" name="Text Placeholder 17"/>
          <p:cNvSpPr>
            <a:spLocks noGrp="1"/>
          </p:cNvSpPr>
          <p:nvPr>
            <p:ph type="body" sz="quarter" idx="12" hasCustomPrompt="1"/>
          </p:nvPr>
        </p:nvSpPr>
        <p:spPr>
          <a:xfrm>
            <a:off x="423863" y="403510"/>
            <a:ext cx="8324850" cy="860353"/>
          </a:xfrm>
        </p:spPr>
        <p:txBody>
          <a:bodyPr>
            <a:normAutofit/>
          </a:bodyPr>
          <a:lstStyle>
            <a:lvl1pPr marL="0" indent="0" algn="ctr">
              <a:buNone/>
              <a:defRPr sz="4000" b="1">
                <a:solidFill>
                  <a:schemeClr val="tx1"/>
                </a:solidFill>
              </a:defRPr>
            </a:lvl1pPr>
          </a:lstStyle>
          <a:p>
            <a:pPr lvl="0"/>
            <a:r>
              <a:rPr lang="en-US" dirty="0"/>
              <a:t>TITLE</a:t>
            </a:r>
            <a:endParaRPr lang="fr-FR" dirty="0"/>
          </a:p>
        </p:txBody>
      </p:sp>
    </p:spTree>
    <p:extLst>
      <p:ext uri="{BB962C8B-B14F-4D97-AF65-F5344CB8AC3E}">
        <p14:creationId xmlns:p14="http://schemas.microsoft.com/office/powerpoint/2010/main" val="3599572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EB7B2-4CFA-4D68-9892-E88A4C55EA2A}" type="datetimeFigureOut">
              <a:rPr lang="fr-FR" smtClean="0"/>
              <a:t>27/03/2019</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84F02B-8DA0-4CE3-865F-BA748A3F715A}" type="slidenum">
              <a:rPr lang="fr-FR" smtClean="0"/>
              <a:t>‹#›</a:t>
            </a:fld>
            <a:endParaRPr lang="fr-FR"/>
          </a:p>
        </p:txBody>
      </p:sp>
    </p:spTree>
    <p:extLst>
      <p:ext uri="{BB962C8B-B14F-4D97-AF65-F5344CB8AC3E}">
        <p14:creationId xmlns:p14="http://schemas.microsoft.com/office/powerpoint/2010/main" val="1437406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64" r:id="rId7"/>
    <p:sldLayoutId id="2147483666" r:id="rId8"/>
    <p:sldLayoutId id="2147483665" r:id="rId9"/>
    <p:sldLayoutId id="2147483670" r:id="rId10"/>
    <p:sldLayoutId id="2147483668" r:id="rId11"/>
    <p:sldLayoutId id="2147483669" r:id="rId12"/>
    <p:sldLayoutId id="2147483667" r:id="rId13"/>
    <p:sldLayoutId id="2147483671" r:id="rId14"/>
    <p:sldLayoutId id="2147483672" r:id="rId15"/>
    <p:sldLayoutId id="2147483673" r:id="rId16"/>
    <p:sldLayoutId id="2147483675" r:id="rId17"/>
    <p:sldLayoutId id="214748367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4.tiff"/></Relationships>
</file>

<file path=ppt/slides/_rels/slide1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76.tiff"/></Relationships>
</file>

<file path=ppt/slides/_rels/slide11.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79.tiff"/><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78.tiff"/><Relationship Id="rId5" Type="http://schemas.openxmlformats.org/officeDocument/2006/relationships/image" Target="../media/image76.tiff"/><Relationship Id="rId4" Type="http://schemas.openxmlformats.org/officeDocument/2006/relationships/image" Target="../media/image77.png"/></Relationships>
</file>

<file path=ppt/slides/_rels/slide12.xml.rels><?xml version="1.0" encoding="UTF-8" standalone="yes"?>
<Relationships xmlns="http://schemas.openxmlformats.org/package/2006/relationships"><Relationship Id="rId8" Type="http://schemas.openxmlformats.org/officeDocument/2006/relationships/image" Target="../media/image83.tiff"/><Relationship Id="rId3" Type="http://schemas.openxmlformats.org/officeDocument/2006/relationships/image" Target="NULL"/><Relationship Id="rId7"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81.tiff"/><Relationship Id="rId5" Type="http://schemas.openxmlformats.org/officeDocument/2006/relationships/image" Target="../media/image80.tiff"/><Relationship Id="rId4" Type="http://schemas.openxmlformats.org/officeDocument/2006/relationships/image" Target="../media/image76.tiff"/></Relationships>
</file>

<file path=ppt/slides/_rels/slide1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76.tiff"/><Relationship Id="rId4" Type="http://schemas.openxmlformats.org/officeDocument/2006/relationships/image" Target="../media/image84.jpeg"/></Relationships>
</file>

<file path=ppt/slides/_rels/slide14.xml.rels><?xml version="1.0" encoding="UTF-8" standalone="yes"?>
<Relationships xmlns="http://schemas.openxmlformats.org/package/2006/relationships"><Relationship Id="rId8" Type="http://schemas.openxmlformats.org/officeDocument/2006/relationships/image" Target="../media/image76.tiff"/><Relationship Id="rId3" Type="http://schemas.openxmlformats.org/officeDocument/2006/relationships/image" Target="NULL"/><Relationship Id="rId7"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15.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NULL"/><Relationship Id="rId7" Type="http://schemas.openxmlformats.org/officeDocument/2006/relationships/image" Target="../media/image76.tiff"/><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91.png"/><Relationship Id="rId5" Type="http://schemas.openxmlformats.org/officeDocument/2006/relationships/image" Target="../media/image90.tiff"/><Relationship Id="rId4" Type="http://schemas.openxmlformats.org/officeDocument/2006/relationships/image" Target="../media/image89.tiff"/></Relationships>
</file>

<file path=ppt/slides/_rels/slide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94.tiff"/></Relationships>
</file>

<file path=ppt/slides/_rels/slide17.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102.tiff"/><Relationship Id="rId3" Type="http://schemas.openxmlformats.org/officeDocument/2006/relationships/image" Target="../media/image97.tiff"/><Relationship Id="rId7" Type="http://schemas.openxmlformats.org/officeDocument/2006/relationships/image" Target="../media/image101.tiff"/><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00.tiff"/><Relationship Id="rId5" Type="http://schemas.openxmlformats.org/officeDocument/2006/relationships/image" Target="../media/image99.tiff"/><Relationship Id="rId4" Type="http://schemas.openxmlformats.org/officeDocument/2006/relationships/image" Target="../media/image98.tiff"/></Relationships>
</file>

<file path=ppt/slides/_rels/slide2.xml.rels><?xml version="1.0" encoding="UTF-8" standalone="yes"?>
<Relationships xmlns="http://schemas.openxmlformats.org/package/2006/relationships"><Relationship Id="rId8" Type="http://schemas.openxmlformats.org/officeDocument/2006/relationships/image" Target="../media/image20.tiff"/><Relationship Id="rId13" Type="http://schemas.openxmlformats.org/officeDocument/2006/relationships/image" Target="../media/image25.tiff"/><Relationship Id="rId3" Type="http://schemas.openxmlformats.org/officeDocument/2006/relationships/image" Target="../media/image15.png"/><Relationship Id="rId7" Type="http://schemas.openxmlformats.org/officeDocument/2006/relationships/image" Target="../media/image19.tiff"/><Relationship Id="rId12" Type="http://schemas.openxmlformats.org/officeDocument/2006/relationships/image" Target="../media/image24.tiff"/><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8.tiff"/><Relationship Id="rId11" Type="http://schemas.openxmlformats.org/officeDocument/2006/relationships/image" Target="../media/image23.tiff"/><Relationship Id="rId5" Type="http://schemas.openxmlformats.org/officeDocument/2006/relationships/image" Target="../media/image17.png"/><Relationship Id="rId10" Type="http://schemas.openxmlformats.org/officeDocument/2006/relationships/image" Target="../media/image22.tiff"/><Relationship Id="rId4" Type="http://schemas.openxmlformats.org/officeDocument/2006/relationships/image" Target="../media/image16.tiff"/><Relationship Id="rId9" Type="http://schemas.openxmlformats.org/officeDocument/2006/relationships/image" Target="../media/image21.tiff"/><Relationship Id="rId14" Type="http://schemas.openxmlformats.org/officeDocument/2006/relationships/image" Target="../media/image26.tiff"/></Relationships>
</file>

<file path=ppt/slides/_rels/slide20.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1.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hyperlink" Target="http://www.globalcarbonproject.org/carbonbudget/" TargetMode="External"/><Relationship Id="rId13" Type="http://schemas.openxmlformats.org/officeDocument/2006/relationships/image" Target="../media/image30.tiff"/><Relationship Id="rId3" Type="http://schemas.openxmlformats.org/officeDocument/2006/relationships/image" Target="../media/image27.png"/><Relationship Id="rId7" Type="http://schemas.openxmlformats.org/officeDocument/2006/relationships/hyperlink" Target="http://www.globalchange.umd.edu/iamc/" TargetMode="External"/><Relationship Id="rId12" Type="http://schemas.openxmlformats.org/officeDocument/2006/relationships/image" Target="../media/image29.tiff"/><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hyperlink" Target="https://tntcat.iiasa.ac.at/SspDb/dsd?Action=htmlpage&amp;page=welcome" TargetMode="External"/><Relationship Id="rId11" Type="http://schemas.openxmlformats.org/officeDocument/2006/relationships/hyperlink" Target="https://doi.org/10.5194/essd-10-2141-2018" TargetMode="External"/><Relationship Id="rId5" Type="http://schemas.openxmlformats.org/officeDocument/2006/relationships/hyperlink" Target="https://www.nature.com/articles/s41558-018-0091-3" TargetMode="External"/><Relationship Id="rId10" Type="http://schemas.openxmlformats.org/officeDocument/2006/relationships/hyperlink" Target="http://cdiac.ornl.gov/trends/emis/meth_reg.html" TargetMode="External"/><Relationship Id="rId4" Type="http://schemas.openxmlformats.org/officeDocument/2006/relationships/hyperlink" Target="http://dx.doi.org/10.1016/j.gloenvcha.2016.05.009" TargetMode="External"/><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tiff"/><Relationship Id="rId4" Type="http://schemas.openxmlformats.org/officeDocument/2006/relationships/image" Target="../media/image34.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jpeg"/><Relationship Id="rId21" Type="http://schemas.openxmlformats.org/officeDocument/2006/relationships/image" Target="../media/image55.png"/><Relationship Id="rId7" Type="http://schemas.openxmlformats.org/officeDocument/2006/relationships/image" Target="../media/image41.jpe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notesSlide" Target="../notesSlides/notesSlide8.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15.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5" Type="http://schemas.openxmlformats.org/officeDocument/2006/relationships/image" Target="../media/image49.png"/><Relationship Id="rId23" Type="http://schemas.openxmlformats.org/officeDocument/2006/relationships/image" Target="../media/image57.tiff"/><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8.png"/><Relationship Id="rId21" Type="http://schemas.openxmlformats.org/officeDocument/2006/relationships/image" Target="../media/image57.tiff"/><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notesSlide" Target="../notesSlides/notesSlide9.xml"/><Relationship Id="rId16" Type="http://schemas.openxmlformats.org/officeDocument/2006/relationships/image" Target="../media/image71.png"/><Relationship Id="rId20" Type="http://schemas.openxmlformats.org/officeDocument/2006/relationships/image" Target="../media/image75.jpeg"/><Relationship Id="rId1" Type="http://schemas.openxmlformats.org/officeDocument/2006/relationships/slideLayout" Target="../slideLayouts/slideLayout15.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jpeg"/><Relationship Id="rId19" Type="http://schemas.openxmlformats.org/officeDocument/2006/relationships/image" Target="../media/image74.jpeg"/><Relationship Id="rId4" Type="http://schemas.openxmlformats.org/officeDocument/2006/relationships/image" Target="../media/image59.png"/><Relationship Id="rId9" Type="http://schemas.openxmlformats.org/officeDocument/2006/relationships/image" Target="../media/image64.jpeg"/><Relationship Id="rId1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r="36246" b="1023"/>
          <a:stretch/>
        </p:blipFill>
        <p:spPr>
          <a:xfrm>
            <a:off x="5613981" y="-45738"/>
            <a:ext cx="6764925" cy="6893043"/>
          </a:xfrm>
          <a:prstGeom prst="rect">
            <a:avLst/>
          </a:prstGeom>
        </p:spPr>
      </p:pic>
      <p:sp>
        <p:nvSpPr>
          <p:cNvPr id="5" name="Rectangle 4"/>
          <p:cNvSpPr/>
          <p:nvPr/>
        </p:nvSpPr>
        <p:spPr>
          <a:xfrm>
            <a:off x="-27993" y="-55981"/>
            <a:ext cx="7249887" cy="4866421"/>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Title 1">
            <a:extLst>
              <a:ext uri="{FF2B5EF4-FFF2-40B4-BE49-F238E27FC236}">
                <a16:creationId xmlns:a16="http://schemas.microsoft.com/office/drawing/2014/main" id="{438548F3-00CB-9848-9D86-ADB8797D8C92}"/>
              </a:ext>
            </a:extLst>
          </p:cNvPr>
          <p:cNvSpPr>
            <a:spLocks noGrp="1"/>
          </p:cNvSpPr>
          <p:nvPr>
            <p:ph type="ctrTitle"/>
          </p:nvPr>
        </p:nvSpPr>
        <p:spPr>
          <a:xfrm>
            <a:off x="0" y="10695"/>
            <a:ext cx="7153275" cy="4523984"/>
          </a:xfrm>
          <a:noFill/>
        </p:spPr>
        <p:txBody>
          <a:bodyPr anchor="t">
            <a:normAutofit fontScale="90000"/>
          </a:bodyPr>
          <a:lstStyle/>
          <a:p>
            <a:br>
              <a:rPr lang="fr-FR" sz="2800" b="1" dirty="0">
                <a:solidFill>
                  <a:schemeClr val="bg1"/>
                </a:solidFill>
                <a:latin typeface="+mn-lt"/>
              </a:rPr>
            </a:br>
            <a:r>
              <a:rPr lang="fr-FR" sz="4800" b="1" dirty="0">
                <a:solidFill>
                  <a:schemeClr val="bg1"/>
                </a:solidFill>
                <a:latin typeface="+mn-lt"/>
              </a:rPr>
              <a:t>The UN Decade of</a:t>
            </a:r>
            <a:br>
              <a:rPr lang="fr-FR" sz="4800" b="1" dirty="0">
                <a:solidFill>
                  <a:schemeClr val="bg1"/>
                </a:solidFill>
                <a:latin typeface="+mn-lt"/>
              </a:rPr>
            </a:br>
            <a:r>
              <a:rPr lang="fr-FR" sz="4800" b="1" dirty="0">
                <a:solidFill>
                  <a:schemeClr val="bg1"/>
                </a:solidFill>
                <a:latin typeface="+mn-lt"/>
              </a:rPr>
              <a:t>Ocean Science for</a:t>
            </a:r>
            <a:br>
              <a:rPr lang="fr-FR" sz="4800" b="1" dirty="0">
                <a:solidFill>
                  <a:schemeClr val="bg1"/>
                </a:solidFill>
                <a:latin typeface="+mn-lt"/>
              </a:rPr>
            </a:br>
            <a:r>
              <a:rPr lang="fr-FR" sz="4800" b="1" dirty="0" err="1">
                <a:solidFill>
                  <a:schemeClr val="bg1"/>
                </a:solidFill>
                <a:latin typeface="+mn-lt"/>
              </a:rPr>
              <a:t>Sustainable</a:t>
            </a:r>
            <a:br>
              <a:rPr lang="fr-FR" sz="4800" b="1" dirty="0">
                <a:solidFill>
                  <a:schemeClr val="bg1"/>
                </a:solidFill>
                <a:latin typeface="+mn-lt"/>
              </a:rPr>
            </a:br>
            <a:r>
              <a:rPr lang="fr-FR" sz="4800" b="1" dirty="0" err="1">
                <a:solidFill>
                  <a:schemeClr val="bg1"/>
                </a:solidFill>
                <a:latin typeface="+mn-lt"/>
              </a:rPr>
              <a:t>Development</a:t>
            </a:r>
            <a:br>
              <a:rPr lang="fr-FR" sz="4800" b="1" dirty="0">
                <a:solidFill>
                  <a:schemeClr val="bg1"/>
                </a:solidFill>
                <a:latin typeface="+mn-lt"/>
              </a:rPr>
            </a:br>
            <a:r>
              <a:rPr lang="fr-FR" sz="4800" b="1" dirty="0">
                <a:solidFill>
                  <a:schemeClr val="bg1"/>
                </a:solidFill>
                <a:latin typeface="+mn-lt"/>
              </a:rPr>
              <a:t>(2021-2030)</a:t>
            </a:r>
            <a:br>
              <a:rPr lang="fr-FR" sz="4800" b="1" dirty="0">
                <a:solidFill>
                  <a:schemeClr val="bg1"/>
                </a:solidFill>
                <a:latin typeface="+mn-lt"/>
              </a:rPr>
            </a:br>
            <a:br>
              <a:rPr lang="fr-FR" sz="4800" b="1" dirty="0">
                <a:solidFill>
                  <a:schemeClr val="bg1"/>
                </a:solidFill>
                <a:latin typeface="+mn-lt"/>
              </a:rPr>
            </a:br>
            <a:br>
              <a:rPr lang="fr-FR" sz="4800" b="1" dirty="0">
                <a:solidFill>
                  <a:schemeClr val="bg1"/>
                </a:solidFill>
                <a:latin typeface="+mn-lt"/>
              </a:rPr>
            </a:br>
            <a:endParaRPr lang="fr-FR" sz="4800" b="1" dirty="0">
              <a:latin typeface="+mn-lt"/>
            </a:endParaRPr>
          </a:p>
        </p:txBody>
      </p:sp>
      <p:sp>
        <p:nvSpPr>
          <p:cNvPr id="11" name="Rectangle 10"/>
          <p:cNvSpPr/>
          <p:nvPr/>
        </p:nvSpPr>
        <p:spPr>
          <a:xfrm>
            <a:off x="6316" y="4385388"/>
            <a:ext cx="7249887" cy="2498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Picture 1">
            <a:extLst>
              <a:ext uri="{FF2B5EF4-FFF2-40B4-BE49-F238E27FC236}">
                <a16:creationId xmlns:a16="http://schemas.microsoft.com/office/drawing/2014/main" id="{CE8AD026-FE5B-C24E-BD09-6F1A3EEFD0CA}"/>
              </a:ext>
            </a:extLst>
          </p:cNvPr>
          <p:cNvPicPr>
            <a:picLocks noChangeAspect="1"/>
          </p:cNvPicPr>
          <p:nvPr/>
        </p:nvPicPr>
        <p:blipFill>
          <a:blip r:embed="rId4"/>
          <a:stretch>
            <a:fillRect/>
          </a:stretch>
        </p:blipFill>
        <p:spPr>
          <a:xfrm>
            <a:off x="3124200" y="4385388"/>
            <a:ext cx="2971800" cy="2120900"/>
          </a:xfrm>
          <a:prstGeom prst="rect">
            <a:avLst/>
          </a:prstGeom>
        </p:spPr>
      </p:pic>
    </p:spTree>
    <p:extLst>
      <p:ext uri="{BB962C8B-B14F-4D97-AF65-F5344CB8AC3E}">
        <p14:creationId xmlns:p14="http://schemas.microsoft.com/office/powerpoint/2010/main" val="312246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78244" y="3801606"/>
            <a:ext cx="3017284" cy="1321569"/>
          </a:xfrm>
          <a:prstGeom prst="rect">
            <a:avLst/>
          </a:prstGeom>
        </p:spPr>
      </p:pic>
      <p:sp>
        <p:nvSpPr>
          <p:cNvPr id="5" name="Rectangle 4"/>
          <p:cNvSpPr/>
          <p:nvPr/>
        </p:nvSpPr>
        <p:spPr>
          <a:xfrm>
            <a:off x="-27993" y="0"/>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1" name="Picture 10">
            <a:extLst>
              <a:ext uri="{FF2B5EF4-FFF2-40B4-BE49-F238E27FC236}">
                <a16:creationId xmlns:a16="http://schemas.microsoft.com/office/drawing/2014/main" id="{B2855DF9-F55A-0343-A0FD-96ACBC5515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05306" y="1896"/>
            <a:ext cx="786694" cy="793781"/>
          </a:xfrm>
          <a:prstGeom prst="rect">
            <a:avLst/>
          </a:prstGeom>
        </p:spPr>
      </p:pic>
      <p:sp>
        <p:nvSpPr>
          <p:cNvPr id="13" name="Title 1">
            <a:extLst>
              <a:ext uri="{FF2B5EF4-FFF2-40B4-BE49-F238E27FC236}">
                <a16:creationId xmlns:a16="http://schemas.microsoft.com/office/drawing/2014/main" id="{B7E1AFE0-7523-D34A-99DD-0935C8A9B312}"/>
              </a:ext>
            </a:extLst>
          </p:cNvPr>
          <p:cNvSpPr txBox="1">
            <a:spLocks/>
          </p:cNvSpPr>
          <p:nvPr/>
        </p:nvSpPr>
        <p:spPr>
          <a:xfrm>
            <a:off x="617160" y="795677"/>
            <a:ext cx="10788146" cy="59980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00"/>
                </a:solidFill>
                <a:latin typeface="+mn-lt"/>
              </a:rPr>
              <a:t>UN Decade of Ocean Science for Sustainable Development</a:t>
            </a:r>
          </a:p>
          <a:p>
            <a:pPr algn="l"/>
            <a:r>
              <a:rPr lang="en-US" sz="3200" b="1" dirty="0">
                <a:solidFill>
                  <a:srgbClr val="FFFF00"/>
                </a:solidFill>
                <a:latin typeface="+mn-lt"/>
              </a:rPr>
              <a:t>            </a:t>
            </a:r>
          </a:p>
          <a:p>
            <a:pPr algn="l"/>
            <a:endParaRPr lang="en-US" sz="3200" b="1" dirty="0">
              <a:solidFill>
                <a:srgbClr val="FFFF00"/>
              </a:solidFill>
              <a:latin typeface="+mn-lt"/>
            </a:endParaRPr>
          </a:p>
          <a:p>
            <a:pPr algn="l"/>
            <a:endParaRPr lang="en-US" sz="3200" b="1" dirty="0">
              <a:solidFill>
                <a:srgbClr val="FFFF00"/>
              </a:solidFill>
              <a:latin typeface="+mn-lt"/>
            </a:endParaRPr>
          </a:p>
          <a:p>
            <a:pPr algn="l"/>
            <a:r>
              <a:rPr lang="en-US" sz="3200" b="1" dirty="0">
                <a:solidFill>
                  <a:srgbClr val="FFFF00"/>
                </a:solidFill>
                <a:latin typeface="+mn-lt"/>
              </a:rPr>
              <a:t>Priority Research and Development Areas with particular relevance to the BBNJ process</a:t>
            </a:r>
          </a:p>
        </p:txBody>
      </p:sp>
    </p:spTree>
    <p:extLst>
      <p:ext uri="{BB962C8B-B14F-4D97-AF65-F5344CB8AC3E}">
        <p14:creationId xmlns:p14="http://schemas.microsoft.com/office/powerpoint/2010/main" val="3590283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78244" y="3801606"/>
            <a:ext cx="3017284" cy="1321569"/>
          </a:xfrm>
          <a:prstGeom prst="rect">
            <a:avLst/>
          </a:prstGeom>
        </p:spPr>
      </p:pic>
      <p:sp>
        <p:nvSpPr>
          <p:cNvPr id="5" name="Rectangle 4"/>
          <p:cNvSpPr/>
          <p:nvPr/>
        </p:nvSpPr>
        <p:spPr>
          <a:xfrm>
            <a:off x="-27993" y="-55981"/>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26" name="Picture 2" descr="https://assets.bwbx.io/images/users/iqjWHBFdfxIU/izNj3EnEGbS8/v4/-1x-1.png">
            <a:extLst>
              <a:ext uri="{FF2B5EF4-FFF2-40B4-BE49-F238E27FC236}">
                <a16:creationId xmlns:a16="http://schemas.microsoft.com/office/drawing/2014/main" id="{D6C8D383-020B-7447-B9FD-7C2C12C89BD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023" y="1441613"/>
            <a:ext cx="3956094" cy="38094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7DB2351-5DC2-4843-926B-58DD7287E7B8}"/>
              </a:ext>
            </a:extLst>
          </p:cNvPr>
          <p:cNvSpPr/>
          <p:nvPr/>
        </p:nvSpPr>
        <p:spPr>
          <a:xfrm>
            <a:off x="4199752" y="1386572"/>
            <a:ext cx="5774267" cy="4524315"/>
          </a:xfrm>
          <a:prstGeom prst="rect">
            <a:avLst/>
          </a:prstGeom>
        </p:spPr>
        <p:txBody>
          <a:bodyPr wrap="square">
            <a:spAutoFit/>
          </a:bodyPr>
          <a:lstStyle/>
          <a:p>
            <a:r>
              <a:rPr lang="en-AU" sz="3600" b="1" dirty="0">
                <a:solidFill>
                  <a:schemeClr val="bg1"/>
                </a:solidFill>
                <a:latin typeface="Calibri" panose="020F0502020204030204" pitchFamily="34" charset="0"/>
                <a:ea typeface="Calibri" panose="020F0502020204030204" pitchFamily="34" charset="0"/>
              </a:rPr>
              <a:t>R&amp;D Priority Area 1: Comprehensive map </a:t>
            </a:r>
            <a:br>
              <a:rPr lang="en-AU" sz="3600" b="1" dirty="0">
                <a:solidFill>
                  <a:schemeClr val="bg1"/>
                </a:solidFill>
                <a:latin typeface="Calibri" panose="020F0502020204030204" pitchFamily="34" charset="0"/>
                <a:ea typeface="Calibri" panose="020F0502020204030204" pitchFamily="34" charset="0"/>
              </a:rPr>
            </a:br>
            <a:r>
              <a:rPr lang="en-AU" sz="3600" b="1" dirty="0">
                <a:solidFill>
                  <a:schemeClr val="bg1"/>
                </a:solidFill>
                <a:latin typeface="Calibri" panose="020F0502020204030204" pitchFamily="34" charset="0"/>
                <a:ea typeface="Calibri" panose="020F0502020204030204" pitchFamily="34" charset="0"/>
              </a:rPr>
              <a:t>(digital atlas) of the ocean</a:t>
            </a:r>
          </a:p>
          <a:p>
            <a:endParaRPr lang="en-AU" sz="3600" b="1" dirty="0">
              <a:solidFill>
                <a:schemeClr val="bg1"/>
              </a:solidFill>
              <a:latin typeface="Calibri" panose="020F0502020204030204" pitchFamily="34" charset="0"/>
              <a:ea typeface="Calibri" panose="020F0502020204030204" pitchFamily="34" charset="0"/>
            </a:endParaRPr>
          </a:p>
          <a:p>
            <a:r>
              <a:rPr lang="en-AU" sz="3600" b="1" dirty="0">
                <a:solidFill>
                  <a:schemeClr val="bg1"/>
                </a:solidFill>
                <a:latin typeface="Calibri" panose="020F0502020204030204" pitchFamily="34" charset="0"/>
                <a:ea typeface="Calibri" panose="020F0502020204030204" pitchFamily="34" charset="0"/>
              </a:rPr>
              <a:t>(Scope: </a:t>
            </a:r>
            <a:br>
              <a:rPr lang="en-AU" sz="3600" b="1" dirty="0">
                <a:solidFill>
                  <a:schemeClr val="bg1"/>
                </a:solidFill>
                <a:latin typeface="Calibri" panose="020F0502020204030204" pitchFamily="34" charset="0"/>
                <a:ea typeface="Calibri" panose="020F0502020204030204" pitchFamily="34" charset="0"/>
              </a:rPr>
            </a:br>
            <a:r>
              <a:rPr lang="en-AU" sz="3600" b="1" dirty="0">
                <a:solidFill>
                  <a:schemeClr val="bg1"/>
                </a:solidFill>
                <a:latin typeface="Calibri" panose="020F0502020204030204" pitchFamily="34" charset="0"/>
                <a:ea typeface="Calibri" panose="020F0502020204030204" pitchFamily="34" charset="0"/>
              </a:rPr>
              <a:t>well beyond topography)</a:t>
            </a:r>
            <a:br>
              <a:rPr lang="en-AU" sz="3600" b="1" dirty="0">
                <a:solidFill>
                  <a:schemeClr val="bg1"/>
                </a:solidFill>
                <a:latin typeface="Calibri" panose="020F0502020204030204" pitchFamily="34" charset="0"/>
                <a:ea typeface="Calibri" panose="020F0502020204030204" pitchFamily="34" charset="0"/>
              </a:rPr>
            </a:br>
            <a:br>
              <a:rPr lang="en-AU" sz="3600" dirty="0">
                <a:solidFill>
                  <a:schemeClr val="bg1"/>
                </a:solidFill>
                <a:latin typeface="Calibri" panose="020F0502020204030204" pitchFamily="34" charset="0"/>
                <a:ea typeface="Calibri" panose="020F0502020204030204" pitchFamily="34" charset="0"/>
              </a:rPr>
            </a:br>
            <a:endParaRPr lang="en-US" sz="3600" dirty="0">
              <a:solidFill>
                <a:schemeClr val="bg1"/>
              </a:solidFill>
            </a:endParaRPr>
          </a:p>
        </p:txBody>
      </p:sp>
      <p:pic>
        <p:nvPicPr>
          <p:cNvPr id="11" name="Picture 10">
            <a:extLst>
              <a:ext uri="{FF2B5EF4-FFF2-40B4-BE49-F238E27FC236}">
                <a16:creationId xmlns:a16="http://schemas.microsoft.com/office/drawing/2014/main" id="{B2855DF9-F55A-0343-A0FD-96ACBC5515C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05306" y="1896"/>
            <a:ext cx="786694" cy="793781"/>
          </a:xfrm>
          <a:prstGeom prst="rect">
            <a:avLst/>
          </a:prstGeom>
        </p:spPr>
      </p:pic>
      <p:pic>
        <p:nvPicPr>
          <p:cNvPr id="2" name="Picture 1">
            <a:extLst>
              <a:ext uri="{FF2B5EF4-FFF2-40B4-BE49-F238E27FC236}">
                <a16:creationId xmlns:a16="http://schemas.microsoft.com/office/drawing/2014/main" id="{853589CC-8A77-1143-9196-03DB9879F1A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462438" y="1441613"/>
            <a:ext cx="2336215" cy="2072878"/>
          </a:xfrm>
          <a:prstGeom prst="rect">
            <a:avLst/>
          </a:prstGeom>
        </p:spPr>
      </p:pic>
      <p:pic>
        <p:nvPicPr>
          <p:cNvPr id="4" name="Picture 3">
            <a:extLst>
              <a:ext uri="{FF2B5EF4-FFF2-40B4-BE49-F238E27FC236}">
                <a16:creationId xmlns:a16="http://schemas.microsoft.com/office/drawing/2014/main" id="{52F95ADD-98DA-2845-93EF-CA12C70D012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06889" y="3648729"/>
            <a:ext cx="2561304" cy="1289023"/>
          </a:xfrm>
          <a:prstGeom prst="rect">
            <a:avLst/>
          </a:prstGeom>
        </p:spPr>
      </p:pic>
      <p:sp>
        <p:nvSpPr>
          <p:cNvPr id="13" name="Title 1">
            <a:extLst>
              <a:ext uri="{FF2B5EF4-FFF2-40B4-BE49-F238E27FC236}">
                <a16:creationId xmlns:a16="http://schemas.microsoft.com/office/drawing/2014/main" id="{B7E1AFE0-7523-D34A-99DD-0935C8A9B312}"/>
              </a:ext>
            </a:extLst>
          </p:cNvPr>
          <p:cNvSpPr txBox="1">
            <a:spLocks/>
          </p:cNvSpPr>
          <p:nvPr/>
        </p:nvSpPr>
        <p:spPr>
          <a:xfrm>
            <a:off x="890379" y="192473"/>
            <a:ext cx="10788146" cy="59980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00"/>
                </a:solidFill>
                <a:latin typeface="+mn-lt"/>
              </a:rPr>
              <a:t>UN Decade of Ocean Science for Sustainable Development</a:t>
            </a:r>
          </a:p>
          <a:p>
            <a:pPr algn="l"/>
            <a:r>
              <a:rPr lang="en-US" sz="3200" b="1" dirty="0">
                <a:solidFill>
                  <a:srgbClr val="FFFF00"/>
                </a:solidFill>
                <a:latin typeface="+mn-lt"/>
              </a:rPr>
              <a:t>            Priority Research and Development Areas </a:t>
            </a:r>
          </a:p>
        </p:txBody>
      </p:sp>
    </p:spTree>
    <p:extLst>
      <p:ext uri="{BB962C8B-B14F-4D97-AF65-F5344CB8AC3E}">
        <p14:creationId xmlns:p14="http://schemas.microsoft.com/office/powerpoint/2010/main" val="4225980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78244" y="3801606"/>
            <a:ext cx="3017284" cy="1321569"/>
          </a:xfrm>
          <a:prstGeom prst="rect">
            <a:avLst/>
          </a:prstGeom>
        </p:spPr>
      </p:pic>
      <p:sp>
        <p:nvSpPr>
          <p:cNvPr id="5" name="Rectangle 4"/>
          <p:cNvSpPr/>
          <p:nvPr/>
        </p:nvSpPr>
        <p:spPr>
          <a:xfrm>
            <a:off x="-27993" y="-55981"/>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7"/>
          <p:cNvSpPr txBox="1"/>
          <p:nvPr/>
        </p:nvSpPr>
        <p:spPr>
          <a:xfrm rot="5400000">
            <a:off x="11645718" y="6331015"/>
            <a:ext cx="1000595" cy="200055"/>
          </a:xfrm>
          <a:prstGeom prst="rect">
            <a:avLst/>
          </a:prstGeom>
          <a:noFill/>
        </p:spPr>
        <p:txBody>
          <a:bodyPr wrap="none" rtlCol="0">
            <a:spAutoFit/>
          </a:bodyPr>
          <a:lstStyle/>
          <a:p>
            <a:r>
              <a:rPr lang="fr-FR" sz="700" dirty="0" err="1">
                <a:solidFill>
                  <a:schemeClr val="bg1">
                    <a:lumMod val="65000"/>
                  </a:schemeClr>
                </a:solidFill>
              </a:rPr>
              <a:t>Vavau</a:t>
            </a:r>
            <a:r>
              <a:rPr lang="fr-FR" sz="700" dirty="0">
                <a:solidFill>
                  <a:schemeClr val="bg1">
                    <a:lumMod val="65000"/>
                  </a:schemeClr>
                </a:solidFill>
              </a:rPr>
              <a:t> © Stuart Chape</a:t>
            </a:r>
          </a:p>
        </p:txBody>
      </p:sp>
      <p:sp>
        <p:nvSpPr>
          <p:cNvPr id="3" name="Rectangle 2">
            <a:extLst>
              <a:ext uri="{FF2B5EF4-FFF2-40B4-BE49-F238E27FC236}">
                <a16:creationId xmlns:a16="http://schemas.microsoft.com/office/drawing/2014/main" id="{D7DB2351-5DC2-4843-926B-58DD7287E7B8}"/>
              </a:ext>
            </a:extLst>
          </p:cNvPr>
          <p:cNvSpPr/>
          <p:nvPr/>
        </p:nvSpPr>
        <p:spPr>
          <a:xfrm>
            <a:off x="7078929" y="1386572"/>
            <a:ext cx="5774267" cy="2739211"/>
          </a:xfrm>
          <a:prstGeom prst="rect">
            <a:avLst/>
          </a:prstGeom>
        </p:spPr>
        <p:txBody>
          <a:bodyPr wrap="square">
            <a:spAutoFit/>
          </a:bodyPr>
          <a:lstStyle/>
          <a:p>
            <a:r>
              <a:rPr lang="en-AU" sz="3200" b="1" dirty="0">
                <a:solidFill>
                  <a:schemeClr val="bg1"/>
                </a:solidFill>
                <a:latin typeface="Calibri" panose="020F0502020204030204" pitchFamily="34" charset="0"/>
                <a:ea typeface="Calibri" panose="020F0502020204030204" pitchFamily="34" charset="0"/>
              </a:rPr>
              <a:t>R&amp;D Priority </a:t>
            </a:r>
            <a:r>
              <a:rPr lang="en-AU" sz="3200" b="1" dirty="0">
                <a:solidFill>
                  <a:schemeClr val="bg1"/>
                </a:solidFill>
                <a:latin typeface="Calibri" panose="020F0502020204030204" pitchFamily="34" charset="0"/>
              </a:rPr>
              <a:t>Area 2: </a:t>
            </a: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A comprehensive ocean observing system</a:t>
            </a:r>
            <a:br>
              <a:rPr lang="en-AU" sz="3200" b="1" dirty="0">
                <a:solidFill>
                  <a:schemeClr val="bg1"/>
                </a:solidFill>
                <a:latin typeface="Calibri" panose="020F0502020204030204" pitchFamily="34" charset="0"/>
              </a:rPr>
            </a:br>
            <a:br>
              <a:rPr lang="en-AU" sz="1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(polar, bio, eco, BGC,</a:t>
            </a: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eDNA,  deep ocean )</a:t>
            </a:r>
            <a:endParaRPr lang="en-US" sz="3200" b="1" dirty="0">
              <a:solidFill>
                <a:schemeClr val="bg1"/>
              </a:solidFill>
              <a:latin typeface="Calibri" panose="020F0502020204030204" pitchFamily="34" charset="0"/>
            </a:endParaRPr>
          </a:p>
        </p:txBody>
      </p:sp>
      <p:pic>
        <p:nvPicPr>
          <p:cNvPr id="11" name="Picture 10">
            <a:extLst>
              <a:ext uri="{FF2B5EF4-FFF2-40B4-BE49-F238E27FC236}">
                <a16:creationId xmlns:a16="http://schemas.microsoft.com/office/drawing/2014/main" id="{7D3C79A8-9CE1-5D4E-9477-C773B47E22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05306" y="1896"/>
            <a:ext cx="786694" cy="793781"/>
          </a:xfrm>
          <a:prstGeom prst="rect">
            <a:avLst/>
          </a:prstGeom>
        </p:spPr>
      </p:pic>
      <p:pic>
        <p:nvPicPr>
          <p:cNvPr id="12" name="Picture 11">
            <a:extLst>
              <a:ext uri="{FF2B5EF4-FFF2-40B4-BE49-F238E27FC236}">
                <a16:creationId xmlns:a16="http://schemas.microsoft.com/office/drawing/2014/main" id="{57442EF1-3FA9-0545-8C2F-FC18D9FA9C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59978" y="4499595"/>
            <a:ext cx="3089606" cy="940315"/>
          </a:xfrm>
          <a:prstGeom prst="rect">
            <a:avLst/>
          </a:prstGeom>
        </p:spPr>
      </p:pic>
      <p:pic>
        <p:nvPicPr>
          <p:cNvPr id="2" name="Picture 1">
            <a:extLst>
              <a:ext uri="{FF2B5EF4-FFF2-40B4-BE49-F238E27FC236}">
                <a16:creationId xmlns:a16="http://schemas.microsoft.com/office/drawing/2014/main" id="{791577D7-A462-304D-8311-C3D75052F5C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993" y="1386572"/>
            <a:ext cx="6887970" cy="3862848"/>
          </a:xfrm>
          <a:prstGeom prst="rect">
            <a:avLst/>
          </a:prstGeom>
        </p:spPr>
      </p:pic>
      <p:pic>
        <p:nvPicPr>
          <p:cNvPr id="13" name="Picture 2" descr="Image result for jcommops logo">
            <a:extLst>
              <a:ext uri="{FF2B5EF4-FFF2-40B4-BE49-F238E27FC236}">
                <a16:creationId xmlns:a16="http://schemas.microsoft.com/office/drawing/2014/main" id="{3E79EE73-15BF-B54A-B2BF-3CA12A3DD6C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937" y="1012760"/>
            <a:ext cx="1454615" cy="375776"/>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99FE41D0-0B3E-6A4C-B532-81529E65D14A}"/>
              </a:ext>
            </a:extLst>
          </p:cNvPr>
          <p:cNvSpPr txBox="1">
            <a:spLocks/>
          </p:cNvSpPr>
          <p:nvPr/>
        </p:nvSpPr>
        <p:spPr>
          <a:xfrm>
            <a:off x="890379" y="192473"/>
            <a:ext cx="10788146" cy="59980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00"/>
                </a:solidFill>
                <a:latin typeface="+mn-lt"/>
              </a:rPr>
              <a:t>UN Decade of Ocean Science for Sustainable Development</a:t>
            </a:r>
          </a:p>
          <a:p>
            <a:pPr algn="l"/>
            <a:r>
              <a:rPr lang="en-US" sz="3200" b="1" dirty="0">
                <a:solidFill>
                  <a:srgbClr val="FFFF00"/>
                </a:solidFill>
                <a:latin typeface="+mn-lt"/>
              </a:rPr>
              <a:t>            Priority Research and Development Areas </a:t>
            </a:r>
          </a:p>
        </p:txBody>
      </p:sp>
      <p:pic>
        <p:nvPicPr>
          <p:cNvPr id="4" name="Picture 3">
            <a:extLst>
              <a:ext uri="{FF2B5EF4-FFF2-40B4-BE49-F238E27FC236}">
                <a16:creationId xmlns:a16="http://schemas.microsoft.com/office/drawing/2014/main" id="{8D51E89F-BABC-2E4B-84AA-8C5BFF7A5B7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920088" y="4514343"/>
            <a:ext cx="2296459" cy="806688"/>
          </a:xfrm>
          <a:prstGeom prst="rect">
            <a:avLst/>
          </a:prstGeom>
        </p:spPr>
      </p:pic>
    </p:spTree>
    <p:extLst>
      <p:ext uri="{BB962C8B-B14F-4D97-AF65-F5344CB8AC3E}">
        <p14:creationId xmlns:p14="http://schemas.microsoft.com/office/powerpoint/2010/main" val="3304596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78244" y="3801606"/>
            <a:ext cx="3017284" cy="1321569"/>
          </a:xfrm>
          <a:prstGeom prst="rect">
            <a:avLst/>
          </a:prstGeom>
        </p:spPr>
      </p:pic>
      <p:sp>
        <p:nvSpPr>
          <p:cNvPr id="5" name="Rectangle 4"/>
          <p:cNvSpPr/>
          <p:nvPr/>
        </p:nvSpPr>
        <p:spPr>
          <a:xfrm>
            <a:off x="-27993" y="-55981"/>
            <a:ext cx="12219993" cy="6269416"/>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7"/>
          <p:cNvSpPr txBox="1"/>
          <p:nvPr/>
        </p:nvSpPr>
        <p:spPr>
          <a:xfrm rot="5400000">
            <a:off x="11645718" y="6331015"/>
            <a:ext cx="1000595" cy="200055"/>
          </a:xfrm>
          <a:prstGeom prst="rect">
            <a:avLst/>
          </a:prstGeom>
          <a:noFill/>
        </p:spPr>
        <p:txBody>
          <a:bodyPr wrap="none" rtlCol="0">
            <a:spAutoFit/>
          </a:bodyPr>
          <a:lstStyle/>
          <a:p>
            <a:r>
              <a:rPr lang="fr-FR" sz="700" dirty="0" err="1">
                <a:solidFill>
                  <a:schemeClr val="bg1">
                    <a:lumMod val="65000"/>
                  </a:schemeClr>
                </a:solidFill>
              </a:rPr>
              <a:t>Vavau</a:t>
            </a:r>
            <a:r>
              <a:rPr lang="fr-FR" sz="700" dirty="0">
                <a:solidFill>
                  <a:schemeClr val="bg1">
                    <a:lumMod val="65000"/>
                  </a:schemeClr>
                </a:solidFill>
              </a:rPr>
              <a:t> © Stuart Chape</a:t>
            </a:r>
          </a:p>
        </p:txBody>
      </p:sp>
      <p:sp>
        <p:nvSpPr>
          <p:cNvPr id="3" name="Rectangle 2">
            <a:extLst>
              <a:ext uri="{FF2B5EF4-FFF2-40B4-BE49-F238E27FC236}">
                <a16:creationId xmlns:a16="http://schemas.microsoft.com/office/drawing/2014/main" id="{D7DB2351-5DC2-4843-926B-58DD7287E7B8}"/>
              </a:ext>
            </a:extLst>
          </p:cNvPr>
          <p:cNvSpPr/>
          <p:nvPr/>
        </p:nvSpPr>
        <p:spPr>
          <a:xfrm>
            <a:off x="6444754" y="1535230"/>
            <a:ext cx="5774267" cy="4678204"/>
          </a:xfrm>
          <a:prstGeom prst="rect">
            <a:avLst/>
          </a:prstGeom>
        </p:spPr>
        <p:txBody>
          <a:bodyPr wrap="square">
            <a:spAutoFit/>
          </a:bodyPr>
          <a:lstStyle/>
          <a:p>
            <a:r>
              <a:rPr lang="en-AU" sz="3200" b="1" dirty="0">
                <a:solidFill>
                  <a:schemeClr val="bg1"/>
                </a:solidFill>
                <a:latin typeface="Calibri" panose="020F0502020204030204" pitchFamily="34" charset="0"/>
              </a:rPr>
              <a:t>R&amp;D Priority Area 3: </a:t>
            </a: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A quantitative understanding </a:t>
            </a: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of ocean ecosystems as the </a:t>
            </a: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basis for their integrated ocean management</a:t>
            </a:r>
          </a:p>
          <a:p>
            <a:endParaRPr lang="en-AU" sz="1000" b="1" dirty="0">
              <a:solidFill>
                <a:schemeClr val="bg1"/>
              </a:solidFill>
              <a:latin typeface="Calibri" panose="020F0502020204030204" pitchFamily="34" charset="0"/>
            </a:endParaRPr>
          </a:p>
          <a:p>
            <a:r>
              <a:rPr lang="en-AU" sz="3200" b="1" dirty="0">
                <a:solidFill>
                  <a:schemeClr val="bg1"/>
                </a:solidFill>
                <a:latin typeface="Calibri" panose="020F0502020204030204" pitchFamily="34" charset="0"/>
              </a:rPr>
              <a:t>(multiple stressors, deep ocean, bottom, predictive, assisted adaptation, e.g. of coral reef ecosystem)</a:t>
            </a:r>
            <a:endParaRPr lang="en-US" sz="3200" b="1" dirty="0">
              <a:solidFill>
                <a:schemeClr val="bg1"/>
              </a:solidFill>
              <a:latin typeface="Calibri" panose="020F0502020204030204" pitchFamily="34" charset="0"/>
            </a:endParaRPr>
          </a:p>
        </p:txBody>
      </p:sp>
      <p:pic>
        <p:nvPicPr>
          <p:cNvPr id="3074" name="Picture 2" descr="Image result for large marine ecosystems">
            <a:extLst>
              <a:ext uri="{FF2B5EF4-FFF2-40B4-BE49-F238E27FC236}">
                <a16:creationId xmlns:a16="http://schemas.microsoft.com/office/drawing/2014/main" id="{B3667763-C04E-7F45-82E0-42B8E17D1EB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619" y="1530725"/>
            <a:ext cx="6108700" cy="51181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8868014-5A83-6A4C-B75D-22D32D7C07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05306" y="1896"/>
            <a:ext cx="786694" cy="793781"/>
          </a:xfrm>
          <a:prstGeom prst="rect">
            <a:avLst/>
          </a:prstGeom>
        </p:spPr>
      </p:pic>
      <p:sp>
        <p:nvSpPr>
          <p:cNvPr id="12" name="Title 1">
            <a:extLst>
              <a:ext uri="{FF2B5EF4-FFF2-40B4-BE49-F238E27FC236}">
                <a16:creationId xmlns:a16="http://schemas.microsoft.com/office/drawing/2014/main" id="{1934454F-662B-2044-BEE4-D1F268355A20}"/>
              </a:ext>
            </a:extLst>
          </p:cNvPr>
          <p:cNvSpPr txBox="1">
            <a:spLocks/>
          </p:cNvSpPr>
          <p:nvPr/>
        </p:nvSpPr>
        <p:spPr>
          <a:xfrm>
            <a:off x="890379" y="192473"/>
            <a:ext cx="10788146" cy="59980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00"/>
                </a:solidFill>
                <a:latin typeface="+mn-lt"/>
              </a:rPr>
              <a:t>UN Decade of Ocean Science for Sustainable Development</a:t>
            </a:r>
          </a:p>
          <a:p>
            <a:pPr algn="l"/>
            <a:r>
              <a:rPr lang="en-US" sz="3200" b="1" dirty="0">
                <a:solidFill>
                  <a:srgbClr val="FFFF00"/>
                </a:solidFill>
                <a:latin typeface="+mn-lt"/>
              </a:rPr>
              <a:t>            Priority Research and Development Areas </a:t>
            </a:r>
          </a:p>
        </p:txBody>
      </p:sp>
    </p:spTree>
    <p:extLst>
      <p:ext uri="{BB962C8B-B14F-4D97-AF65-F5344CB8AC3E}">
        <p14:creationId xmlns:p14="http://schemas.microsoft.com/office/powerpoint/2010/main" val="3214775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78244" y="3801606"/>
            <a:ext cx="3017284" cy="1321569"/>
          </a:xfrm>
          <a:prstGeom prst="rect">
            <a:avLst/>
          </a:prstGeom>
        </p:spPr>
      </p:pic>
      <p:sp>
        <p:nvSpPr>
          <p:cNvPr id="5" name="Rectangle 4"/>
          <p:cNvSpPr/>
          <p:nvPr/>
        </p:nvSpPr>
        <p:spPr>
          <a:xfrm>
            <a:off x="-11765" y="0"/>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Rectangle 2">
            <a:extLst>
              <a:ext uri="{FF2B5EF4-FFF2-40B4-BE49-F238E27FC236}">
                <a16:creationId xmlns:a16="http://schemas.microsoft.com/office/drawing/2014/main" id="{D7DB2351-5DC2-4843-926B-58DD7287E7B8}"/>
              </a:ext>
            </a:extLst>
          </p:cNvPr>
          <p:cNvSpPr/>
          <p:nvPr/>
        </p:nvSpPr>
        <p:spPr>
          <a:xfrm>
            <a:off x="121215" y="3988453"/>
            <a:ext cx="7311972" cy="1569660"/>
          </a:xfrm>
          <a:prstGeom prst="rect">
            <a:avLst/>
          </a:prstGeom>
        </p:spPr>
        <p:txBody>
          <a:bodyPr wrap="square">
            <a:spAutoFit/>
          </a:bodyPr>
          <a:lstStyle/>
          <a:p>
            <a:r>
              <a:rPr lang="en-AU" sz="3200" b="1" dirty="0">
                <a:solidFill>
                  <a:schemeClr val="bg1"/>
                </a:solidFill>
                <a:latin typeface="Calibri" panose="020F0502020204030204" pitchFamily="34" charset="0"/>
              </a:rPr>
              <a:t>R&amp;D Priority Area 4: </a:t>
            </a: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Data &amp; information System</a:t>
            </a:r>
          </a:p>
          <a:p>
            <a:endParaRPr lang="en-US" sz="3200" b="1" dirty="0">
              <a:solidFill>
                <a:schemeClr val="bg1"/>
              </a:solidFill>
              <a:latin typeface="Calibri" panose="020F0502020204030204" pitchFamily="34" charset="0"/>
            </a:endParaRPr>
          </a:p>
        </p:txBody>
      </p:sp>
      <p:grpSp>
        <p:nvGrpSpPr>
          <p:cNvPr id="14" name="Group 13">
            <a:extLst>
              <a:ext uri="{FF2B5EF4-FFF2-40B4-BE49-F238E27FC236}">
                <a16:creationId xmlns:a16="http://schemas.microsoft.com/office/drawing/2014/main" id="{C4AA0381-C741-CE4B-9082-42BC4EFAEE9B}"/>
              </a:ext>
            </a:extLst>
          </p:cNvPr>
          <p:cNvGrpSpPr/>
          <p:nvPr/>
        </p:nvGrpSpPr>
        <p:grpSpPr>
          <a:xfrm>
            <a:off x="-11765" y="1450060"/>
            <a:ext cx="4421533" cy="2473012"/>
            <a:chOff x="-372140" y="989627"/>
            <a:chExt cx="9516140" cy="6023356"/>
          </a:xfrm>
        </p:grpSpPr>
        <p:pic>
          <p:nvPicPr>
            <p:cNvPr id="15" name="Picture 2" descr="Résultat de recherche d'images pour &quot;ocean data&quot;">
              <a:extLst>
                <a:ext uri="{FF2B5EF4-FFF2-40B4-BE49-F238E27FC236}">
                  <a16:creationId xmlns:a16="http://schemas.microsoft.com/office/drawing/2014/main" id="{D95E2143-B7FC-B749-A8B4-E429F0E9435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2140" y="989627"/>
              <a:ext cx="9516140" cy="6023356"/>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44000">
                  <a:schemeClr val="accent1">
                    <a:lumMod val="30000"/>
                    <a:lumOff val="70000"/>
                  </a:schemeClr>
                </a:gs>
              </a:gsLst>
              <a:path path="shape">
                <a:fillToRect l="50000" t="50000" r="50000" b="50000"/>
              </a:path>
              <a:tileRect/>
            </a:gradFill>
          </p:spPr>
        </p:pic>
        <p:sp>
          <p:nvSpPr>
            <p:cNvPr id="16" name="TextBox 15">
              <a:extLst>
                <a:ext uri="{FF2B5EF4-FFF2-40B4-BE49-F238E27FC236}">
                  <a16:creationId xmlns:a16="http://schemas.microsoft.com/office/drawing/2014/main" id="{CB050122-9113-144F-8D5D-B0A9D83FAF6D}"/>
                </a:ext>
              </a:extLst>
            </p:cNvPr>
            <p:cNvSpPr txBox="1"/>
            <p:nvPr/>
          </p:nvSpPr>
          <p:spPr>
            <a:xfrm rot="20864425">
              <a:off x="1552702" y="3243255"/>
              <a:ext cx="1391567" cy="974522"/>
            </a:xfrm>
            <a:prstGeom prst="rect">
              <a:avLst/>
            </a:prstGeom>
            <a:solidFill>
              <a:schemeClr val="bg1">
                <a:alpha val="43000"/>
              </a:schemeClr>
            </a:solidFill>
            <a:effectLst>
              <a:glow rad="660400">
                <a:schemeClr val="accent1">
                  <a:alpha val="40000"/>
                </a:schemeClr>
              </a:glow>
              <a:softEdge rad="139700"/>
            </a:effectLst>
          </p:spPr>
          <p:txBody>
            <a:bodyPr wrap="square" rtlCol="0">
              <a:spAutoFit/>
            </a:bodyPr>
            <a:lstStyle/>
            <a:p>
              <a:r>
                <a:rPr lang="en-US" sz="2000" dirty="0">
                  <a:solidFill>
                    <a:schemeClr val="bg2">
                      <a:lumMod val="75000"/>
                      <a:lumOff val="25000"/>
                    </a:schemeClr>
                  </a:solidFill>
                </a:rPr>
                <a:t>Big</a:t>
              </a:r>
            </a:p>
          </p:txBody>
        </p:sp>
        <p:sp>
          <p:nvSpPr>
            <p:cNvPr id="17" name="TextBox 16">
              <a:extLst>
                <a:ext uri="{FF2B5EF4-FFF2-40B4-BE49-F238E27FC236}">
                  <a16:creationId xmlns:a16="http://schemas.microsoft.com/office/drawing/2014/main" id="{C91D7D43-BE88-CB4C-B8B1-B4BEA2AD5CD9}"/>
                </a:ext>
              </a:extLst>
            </p:cNvPr>
            <p:cNvSpPr txBox="1"/>
            <p:nvPr/>
          </p:nvSpPr>
          <p:spPr>
            <a:xfrm rot="21341619">
              <a:off x="3411627" y="2873270"/>
              <a:ext cx="1891228" cy="974522"/>
            </a:xfrm>
            <a:prstGeom prst="rect">
              <a:avLst/>
            </a:prstGeom>
            <a:solidFill>
              <a:schemeClr val="bg1">
                <a:alpha val="43000"/>
              </a:schemeClr>
            </a:solidFill>
            <a:effectLst>
              <a:glow rad="660400">
                <a:schemeClr val="accent1">
                  <a:alpha val="40000"/>
                </a:schemeClr>
              </a:glow>
              <a:softEdge rad="139700"/>
            </a:effectLst>
          </p:spPr>
          <p:txBody>
            <a:bodyPr wrap="square" rtlCol="0">
              <a:spAutoFit/>
            </a:bodyPr>
            <a:lstStyle/>
            <a:p>
              <a:r>
                <a:rPr lang="en-US" sz="2000" dirty="0">
                  <a:solidFill>
                    <a:schemeClr val="bg2">
                      <a:lumMod val="75000"/>
                      <a:lumOff val="25000"/>
                    </a:schemeClr>
                  </a:solidFill>
                </a:rPr>
                <a:t>Ocean</a:t>
              </a:r>
            </a:p>
          </p:txBody>
        </p:sp>
        <p:sp>
          <p:nvSpPr>
            <p:cNvPr id="18" name="TextBox 17">
              <a:extLst>
                <a:ext uri="{FF2B5EF4-FFF2-40B4-BE49-F238E27FC236}">
                  <a16:creationId xmlns:a16="http://schemas.microsoft.com/office/drawing/2014/main" id="{31D31EE9-F3C9-AA43-BA11-2BDA5826A562}"/>
                </a:ext>
              </a:extLst>
            </p:cNvPr>
            <p:cNvSpPr txBox="1"/>
            <p:nvPr/>
          </p:nvSpPr>
          <p:spPr>
            <a:xfrm rot="20351164">
              <a:off x="6470698" y="2210075"/>
              <a:ext cx="1891228" cy="974522"/>
            </a:xfrm>
            <a:prstGeom prst="rect">
              <a:avLst/>
            </a:prstGeom>
            <a:solidFill>
              <a:schemeClr val="bg1">
                <a:alpha val="43000"/>
              </a:schemeClr>
            </a:solidFill>
            <a:effectLst>
              <a:glow rad="660400">
                <a:schemeClr val="accent1">
                  <a:alpha val="40000"/>
                </a:schemeClr>
              </a:glow>
              <a:softEdge rad="139700"/>
            </a:effectLst>
          </p:spPr>
          <p:txBody>
            <a:bodyPr wrap="square" rtlCol="0">
              <a:spAutoFit/>
            </a:bodyPr>
            <a:lstStyle/>
            <a:p>
              <a:r>
                <a:rPr lang="en-US" sz="2000" dirty="0">
                  <a:solidFill>
                    <a:schemeClr val="bg2">
                      <a:lumMod val="75000"/>
                      <a:lumOff val="25000"/>
                    </a:schemeClr>
                  </a:solidFill>
                </a:rPr>
                <a:t>Data</a:t>
              </a:r>
            </a:p>
          </p:txBody>
        </p:sp>
      </p:grpSp>
      <p:sp>
        <p:nvSpPr>
          <p:cNvPr id="12" name="Title 1">
            <a:extLst>
              <a:ext uri="{FF2B5EF4-FFF2-40B4-BE49-F238E27FC236}">
                <a16:creationId xmlns:a16="http://schemas.microsoft.com/office/drawing/2014/main" id="{658970A2-F4B5-6C42-AF91-27E6E55A07A4}"/>
              </a:ext>
            </a:extLst>
          </p:cNvPr>
          <p:cNvSpPr txBox="1">
            <a:spLocks/>
          </p:cNvSpPr>
          <p:nvPr/>
        </p:nvSpPr>
        <p:spPr>
          <a:xfrm>
            <a:off x="890379" y="192473"/>
            <a:ext cx="10788146" cy="59980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00"/>
                </a:solidFill>
                <a:latin typeface="+mn-lt"/>
              </a:rPr>
              <a:t>UN Decade of Ocean Science for Sustainable Development</a:t>
            </a:r>
          </a:p>
          <a:p>
            <a:pPr algn="l"/>
            <a:r>
              <a:rPr lang="en-US" sz="3200" b="1" dirty="0">
                <a:solidFill>
                  <a:srgbClr val="FFFF00"/>
                </a:solidFill>
                <a:latin typeface="+mn-lt"/>
              </a:rPr>
              <a:t>            Priority Research and Development Areas </a:t>
            </a:r>
          </a:p>
        </p:txBody>
      </p:sp>
      <p:pic>
        <p:nvPicPr>
          <p:cNvPr id="13" name="Picture 3" descr="Screen Shot 2015-08-31 at 16.58.39.png">
            <a:extLst>
              <a:ext uri="{FF2B5EF4-FFF2-40B4-BE49-F238E27FC236}">
                <a16:creationId xmlns:a16="http://schemas.microsoft.com/office/drawing/2014/main" id="{616588CE-F05A-6E4F-B44C-0DE6DF280FAD}"/>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96193" y="1290504"/>
            <a:ext cx="4614992" cy="400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Screen Shot 2015-08-31 at 16.29.36.png">
            <a:extLst>
              <a:ext uri="{FF2B5EF4-FFF2-40B4-BE49-F238E27FC236}">
                <a16:creationId xmlns:a16="http://schemas.microsoft.com/office/drawing/2014/main" id="{4C511F43-CF73-1D42-8604-B03ECE7195F0}"/>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9511183" y="1996129"/>
            <a:ext cx="2036804" cy="1072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
            <a:extLst>
              <a:ext uri="{FF2B5EF4-FFF2-40B4-BE49-F238E27FC236}">
                <a16:creationId xmlns:a16="http://schemas.microsoft.com/office/drawing/2014/main" id="{3010E0E1-44DE-D949-81A9-3F1C7298826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2036"/>
          <a:stretch/>
        </p:blipFill>
        <p:spPr bwMode="auto">
          <a:xfrm>
            <a:off x="9511184" y="1296043"/>
            <a:ext cx="2036803" cy="73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CCC64212-1736-9544-A96D-1AABAE31EBB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405306" y="1896"/>
            <a:ext cx="786694" cy="793781"/>
          </a:xfrm>
          <a:prstGeom prst="rect">
            <a:avLst/>
          </a:prstGeom>
        </p:spPr>
      </p:pic>
      <p:sp>
        <p:nvSpPr>
          <p:cNvPr id="2" name="TextBox 1">
            <a:extLst>
              <a:ext uri="{FF2B5EF4-FFF2-40B4-BE49-F238E27FC236}">
                <a16:creationId xmlns:a16="http://schemas.microsoft.com/office/drawing/2014/main" id="{0AA96455-0DC9-314C-9808-704B57BCD4E9}"/>
              </a:ext>
            </a:extLst>
          </p:cNvPr>
          <p:cNvSpPr txBox="1"/>
          <p:nvPr/>
        </p:nvSpPr>
        <p:spPr>
          <a:xfrm>
            <a:off x="9937630" y="3988453"/>
            <a:ext cx="1949570" cy="1200329"/>
          </a:xfrm>
          <a:prstGeom prst="rect">
            <a:avLst/>
          </a:prstGeom>
          <a:noFill/>
        </p:spPr>
        <p:txBody>
          <a:bodyPr wrap="square" rtlCol="0">
            <a:spAutoFit/>
          </a:bodyPr>
          <a:lstStyle/>
          <a:p>
            <a:r>
              <a:rPr lang="en-US" sz="2400" dirty="0">
                <a:solidFill>
                  <a:schemeClr val="accent4">
                    <a:lumMod val="20000"/>
                    <a:lumOff val="80000"/>
                  </a:schemeClr>
                </a:solidFill>
              </a:rPr>
              <a:t>Standards need to be global</a:t>
            </a:r>
          </a:p>
        </p:txBody>
      </p:sp>
    </p:spTree>
    <p:extLst>
      <p:ext uri="{BB962C8B-B14F-4D97-AF65-F5344CB8AC3E}">
        <p14:creationId xmlns:p14="http://schemas.microsoft.com/office/powerpoint/2010/main" val="3135443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78244" y="3801606"/>
            <a:ext cx="3017284" cy="1321569"/>
          </a:xfrm>
          <a:prstGeom prst="rect">
            <a:avLst/>
          </a:prstGeom>
        </p:spPr>
      </p:pic>
      <p:sp>
        <p:nvSpPr>
          <p:cNvPr id="5" name="Rectangle 4"/>
          <p:cNvSpPr/>
          <p:nvPr/>
        </p:nvSpPr>
        <p:spPr>
          <a:xfrm>
            <a:off x="-27993" y="-55981"/>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7"/>
          <p:cNvSpPr txBox="1"/>
          <p:nvPr/>
        </p:nvSpPr>
        <p:spPr>
          <a:xfrm rot="5400000">
            <a:off x="11645718" y="6331015"/>
            <a:ext cx="1000595" cy="200055"/>
          </a:xfrm>
          <a:prstGeom prst="rect">
            <a:avLst/>
          </a:prstGeom>
          <a:noFill/>
        </p:spPr>
        <p:txBody>
          <a:bodyPr wrap="none" rtlCol="0">
            <a:spAutoFit/>
          </a:bodyPr>
          <a:lstStyle/>
          <a:p>
            <a:r>
              <a:rPr lang="fr-FR" sz="700" dirty="0" err="1">
                <a:solidFill>
                  <a:schemeClr val="bg1">
                    <a:lumMod val="65000"/>
                  </a:schemeClr>
                </a:solidFill>
              </a:rPr>
              <a:t>Vavau</a:t>
            </a:r>
            <a:r>
              <a:rPr lang="fr-FR" sz="700" dirty="0">
                <a:solidFill>
                  <a:schemeClr val="bg1">
                    <a:lumMod val="65000"/>
                  </a:schemeClr>
                </a:solidFill>
              </a:rPr>
              <a:t> © Stuart Chape</a:t>
            </a:r>
          </a:p>
        </p:txBody>
      </p:sp>
      <p:sp>
        <p:nvSpPr>
          <p:cNvPr id="3" name="Rectangle 2">
            <a:extLst>
              <a:ext uri="{FF2B5EF4-FFF2-40B4-BE49-F238E27FC236}">
                <a16:creationId xmlns:a16="http://schemas.microsoft.com/office/drawing/2014/main" id="{D7DB2351-5DC2-4843-926B-58DD7287E7B8}"/>
              </a:ext>
            </a:extLst>
          </p:cNvPr>
          <p:cNvSpPr/>
          <p:nvPr/>
        </p:nvSpPr>
        <p:spPr>
          <a:xfrm>
            <a:off x="7805621" y="1311338"/>
            <a:ext cx="4440422" cy="2062103"/>
          </a:xfrm>
          <a:prstGeom prst="rect">
            <a:avLst/>
          </a:prstGeom>
        </p:spPr>
        <p:txBody>
          <a:bodyPr wrap="square">
            <a:spAutoFit/>
          </a:bodyPr>
          <a:lstStyle/>
          <a:p>
            <a:r>
              <a:rPr lang="en-AU" sz="3200" b="1" dirty="0">
                <a:solidFill>
                  <a:schemeClr val="bg1"/>
                </a:solidFill>
                <a:latin typeface="Calibri" panose="020F0502020204030204" pitchFamily="34" charset="0"/>
              </a:rPr>
              <a:t>R&amp;D Priority Area 7: </a:t>
            </a: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Capacity Development</a:t>
            </a:r>
          </a:p>
          <a:p>
            <a:r>
              <a:rPr lang="en-AU" sz="3200" b="1" dirty="0">
                <a:solidFill>
                  <a:schemeClr val="bg1"/>
                </a:solidFill>
                <a:latin typeface="Calibri" panose="020F0502020204030204" pitchFamily="34" charset="0"/>
              </a:rPr>
              <a:t>Education and Training</a:t>
            </a:r>
          </a:p>
          <a:p>
            <a:r>
              <a:rPr lang="en-AU" sz="3200" b="1" dirty="0">
                <a:solidFill>
                  <a:schemeClr val="bg1"/>
                </a:solidFill>
                <a:latin typeface="Calibri" panose="020F0502020204030204" pitchFamily="34" charset="0"/>
              </a:rPr>
              <a:t>Ocean Literacy</a:t>
            </a:r>
            <a:endParaRPr lang="en-US" sz="3200" b="1" dirty="0">
              <a:solidFill>
                <a:schemeClr val="bg1"/>
              </a:solidFill>
              <a:latin typeface="Calibri" panose="020F0502020204030204" pitchFamily="34" charset="0"/>
            </a:endParaRPr>
          </a:p>
        </p:txBody>
      </p:sp>
      <p:pic>
        <p:nvPicPr>
          <p:cNvPr id="12" name="Picture 11">
            <a:extLst>
              <a:ext uri="{FF2B5EF4-FFF2-40B4-BE49-F238E27FC236}">
                <a16:creationId xmlns:a16="http://schemas.microsoft.com/office/drawing/2014/main" id="{CDA6B6C3-D1D3-1940-8F5A-CEB75DBBAA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67132" y="3486916"/>
            <a:ext cx="1993041" cy="3160511"/>
          </a:xfrm>
          <a:prstGeom prst="rect">
            <a:avLst/>
          </a:prstGeom>
        </p:spPr>
      </p:pic>
      <p:pic>
        <p:nvPicPr>
          <p:cNvPr id="13" name="Picture 12">
            <a:extLst>
              <a:ext uri="{FF2B5EF4-FFF2-40B4-BE49-F238E27FC236}">
                <a16:creationId xmlns:a16="http://schemas.microsoft.com/office/drawing/2014/main" id="{49ADC7B7-FFD8-5B43-A607-20C88852ADE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91" y="1386572"/>
            <a:ext cx="7526729" cy="2323658"/>
          </a:xfrm>
          <a:prstGeom prst="rect">
            <a:avLst/>
          </a:prstGeom>
        </p:spPr>
      </p:pic>
      <p:pic>
        <p:nvPicPr>
          <p:cNvPr id="11" name="Picture 2">
            <a:extLst>
              <a:ext uri="{FF2B5EF4-FFF2-40B4-BE49-F238E27FC236}">
                <a16:creationId xmlns:a16="http://schemas.microsoft.com/office/drawing/2014/main" id="{B60F0D52-6926-B34B-85E7-D93661A067F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542" y="3669730"/>
            <a:ext cx="5473864" cy="31871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F2167537-8536-EB4F-8E0F-DCAC65503DF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405306" y="1896"/>
            <a:ext cx="786694" cy="793781"/>
          </a:xfrm>
          <a:prstGeom prst="rect">
            <a:avLst/>
          </a:prstGeom>
        </p:spPr>
      </p:pic>
      <p:pic>
        <p:nvPicPr>
          <p:cNvPr id="15" name="Picture 2" descr="https://sustainabledevelopment.un.org/content/images/imagemain400_2449.jpg">
            <a:extLst>
              <a:ext uri="{FF2B5EF4-FFF2-40B4-BE49-F238E27FC236}">
                <a16:creationId xmlns:a16="http://schemas.microsoft.com/office/drawing/2014/main" id="{D62F351A-A011-4E4D-B1FE-743B6867AB2C}"/>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306640" y="3639470"/>
            <a:ext cx="2227376" cy="2959787"/>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CEDF15E4-0D35-C748-B056-B32D2177BC22}"/>
              </a:ext>
            </a:extLst>
          </p:cNvPr>
          <p:cNvSpPr txBox="1">
            <a:spLocks/>
          </p:cNvSpPr>
          <p:nvPr/>
        </p:nvSpPr>
        <p:spPr>
          <a:xfrm>
            <a:off x="890379" y="192473"/>
            <a:ext cx="10788146" cy="59980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00"/>
                </a:solidFill>
                <a:latin typeface="+mn-lt"/>
              </a:rPr>
              <a:t>UN Decade of Ocean Science for Sustainable Development</a:t>
            </a:r>
          </a:p>
          <a:p>
            <a:pPr algn="l"/>
            <a:r>
              <a:rPr lang="en-US" sz="3200" b="1" dirty="0">
                <a:solidFill>
                  <a:srgbClr val="FFFF00"/>
                </a:solidFill>
                <a:latin typeface="+mn-lt"/>
              </a:rPr>
              <a:t>            Priority Research and Development Areas </a:t>
            </a:r>
          </a:p>
        </p:txBody>
      </p:sp>
    </p:spTree>
    <p:extLst>
      <p:ext uri="{BB962C8B-B14F-4D97-AF65-F5344CB8AC3E}">
        <p14:creationId xmlns:p14="http://schemas.microsoft.com/office/powerpoint/2010/main" val="4187068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10676" y="123523"/>
            <a:ext cx="9934500" cy="756201"/>
          </a:xfrm>
          <a:prstGeom prst="rect">
            <a:avLst/>
          </a:prstGeom>
        </p:spPr>
        <p:txBody>
          <a:bodyPr>
            <a:normAutofit/>
          </a:bodyPr>
          <a:lstStyle/>
          <a:p>
            <a:pPr algn="ctr"/>
            <a:r>
              <a:rPr lang="en-US" sz="2600" b="1" u="sng" dirty="0">
                <a:solidFill>
                  <a:schemeClr val="accent5">
                    <a:lumMod val="50000"/>
                  </a:schemeClr>
                </a:solidFill>
              </a:rPr>
              <a:t>UN Decade of Ocean Science for Sustainable Development</a:t>
            </a:r>
            <a:r>
              <a:rPr lang="en-US" sz="2600" b="1" dirty="0">
                <a:solidFill>
                  <a:schemeClr val="accent5">
                    <a:lumMod val="50000"/>
                  </a:schemeClr>
                </a:solidFill>
              </a:rPr>
              <a:t>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367" y="88966"/>
            <a:ext cx="2147813" cy="675897"/>
          </a:xfrm>
          <a:prstGeom prst="rect">
            <a:avLst/>
          </a:prstGeom>
        </p:spPr>
      </p:pic>
      <p:sp>
        <p:nvSpPr>
          <p:cNvPr id="8" name="TextBox 7">
            <a:extLst>
              <a:ext uri="{FF2B5EF4-FFF2-40B4-BE49-F238E27FC236}">
                <a16:creationId xmlns:a16="http://schemas.microsoft.com/office/drawing/2014/main" id="{B5B2CEC0-3B07-0F44-9563-EF6B6BD18476}"/>
              </a:ext>
            </a:extLst>
          </p:cNvPr>
          <p:cNvSpPr txBox="1"/>
          <p:nvPr/>
        </p:nvSpPr>
        <p:spPr>
          <a:xfrm>
            <a:off x="1060016" y="3394699"/>
            <a:ext cx="6117911" cy="646331"/>
          </a:xfrm>
          <a:prstGeom prst="rect">
            <a:avLst/>
          </a:prstGeom>
          <a:solidFill>
            <a:schemeClr val="accent1">
              <a:lumMod val="40000"/>
              <a:lumOff val="60000"/>
            </a:schemeClr>
          </a:solidFill>
          <a:ln w="50800">
            <a:solidFill>
              <a:schemeClr val="accent1"/>
            </a:solidFill>
          </a:ln>
        </p:spPr>
        <p:txBody>
          <a:bodyPr wrap="square" rtlCol="0">
            <a:spAutoFit/>
          </a:bodyPr>
          <a:lstStyle>
            <a:defPPr>
              <a:defRPr lang="en-US"/>
            </a:defPPr>
            <a:lvl1pPr algn="ctr">
              <a:defRPr sz="2800" b="1">
                <a:solidFill>
                  <a:srgbClr val="00B050"/>
                </a:solidFill>
              </a:defRPr>
            </a:lvl1pPr>
          </a:lstStyle>
          <a:p>
            <a:r>
              <a:rPr lang="en-US" sz="3600" dirty="0">
                <a:solidFill>
                  <a:schemeClr val="tx1"/>
                </a:solidFill>
              </a:rPr>
              <a:t>Societal Applications </a:t>
            </a:r>
          </a:p>
        </p:txBody>
      </p:sp>
      <p:sp>
        <p:nvSpPr>
          <p:cNvPr id="9" name="TextBox 8">
            <a:extLst>
              <a:ext uri="{FF2B5EF4-FFF2-40B4-BE49-F238E27FC236}">
                <a16:creationId xmlns:a16="http://schemas.microsoft.com/office/drawing/2014/main" id="{6F6239DF-31B7-D741-A673-2329C530C655}"/>
              </a:ext>
            </a:extLst>
          </p:cNvPr>
          <p:cNvSpPr txBox="1"/>
          <p:nvPr/>
        </p:nvSpPr>
        <p:spPr>
          <a:xfrm>
            <a:off x="7177927" y="1055128"/>
            <a:ext cx="4946342" cy="2462213"/>
          </a:xfrm>
          <a:prstGeom prst="rect">
            <a:avLst/>
          </a:prstGeom>
          <a:solidFill>
            <a:schemeClr val="accent1">
              <a:lumMod val="75000"/>
            </a:schemeClr>
          </a:solidFill>
        </p:spPr>
        <p:txBody>
          <a:bodyPr wrap="square" rtlCol="0">
            <a:spAutoFit/>
          </a:bodyPr>
          <a:lstStyle/>
          <a:p>
            <a:pPr marL="342900" indent="-342900">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Mapping, digital atlas</a:t>
            </a:r>
          </a:p>
          <a:p>
            <a:pPr marL="342900" indent="-342900">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Observing system</a:t>
            </a:r>
          </a:p>
          <a:p>
            <a:pPr marL="342900" indent="-342900">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Ecosystem knowledge</a:t>
            </a:r>
          </a:p>
          <a:p>
            <a:pPr marL="342900" indent="-342900">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Data and Information</a:t>
            </a:r>
          </a:p>
          <a:p>
            <a:pPr marL="342900" indent="-342900">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Multi-Hazard Warning Systems</a:t>
            </a:r>
          </a:p>
          <a:p>
            <a:pPr marL="342900" indent="-342900">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Ocean in Earth System Science</a:t>
            </a:r>
          </a:p>
          <a:p>
            <a:pPr marL="342900" indent="-342900">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CD, Education, Ocean Literacy</a:t>
            </a:r>
            <a:endParaRPr lang="en-US" sz="22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EBDCC44-E3E7-3346-B9B0-2BB3F2C89469}"/>
              </a:ext>
            </a:extLst>
          </p:cNvPr>
          <p:cNvSpPr txBox="1"/>
          <p:nvPr/>
        </p:nvSpPr>
        <p:spPr>
          <a:xfrm>
            <a:off x="1060016" y="1076826"/>
            <a:ext cx="6117911" cy="646331"/>
          </a:xfrm>
          <a:prstGeom prst="rect">
            <a:avLst/>
          </a:prstGeom>
          <a:solidFill>
            <a:schemeClr val="accent1">
              <a:lumMod val="40000"/>
              <a:lumOff val="60000"/>
              <a:alpha val="92000"/>
            </a:schemeClr>
          </a:solidFill>
          <a:ln w="50800">
            <a:solidFill>
              <a:schemeClr val="accent1"/>
            </a:solidFill>
          </a:ln>
        </p:spPr>
        <p:txBody>
          <a:bodyPr wrap="square" rtlCol="0">
            <a:spAutoFit/>
          </a:bodyPr>
          <a:lstStyle/>
          <a:p>
            <a:pPr algn="ctr"/>
            <a:r>
              <a:rPr lang="en-US" sz="3600" b="1" dirty="0"/>
              <a:t>Science breakthroughs </a:t>
            </a:r>
          </a:p>
        </p:txBody>
      </p:sp>
      <p:pic>
        <p:nvPicPr>
          <p:cNvPr id="12" name="Picture 11">
            <a:extLst>
              <a:ext uri="{FF2B5EF4-FFF2-40B4-BE49-F238E27FC236}">
                <a16:creationId xmlns:a16="http://schemas.microsoft.com/office/drawing/2014/main" id="{98C3A4ED-FCA5-8D43-96C4-2069878D80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122" y="4024081"/>
            <a:ext cx="8182247" cy="2833919"/>
          </a:xfrm>
          <a:prstGeom prst="rect">
            <a:avLst/>
          </a:prstGeom>
        </p:spPr>
      </p:pic>
      <p:sp>
        <p:nvSpPr>
          <p:cNvPr id="21" name="TextBox 20">
            <a:extLst>
              <a:ext uri="{FF2B5EF4-FFF2-40B4-BE49-F238E27FC236}">
                <a16:creationId xmlns:a16="http://schemas.microsoft.com/office/drawing/2014/main" id="{BB2937F5-D375-4349-9FDC-5CA673A4DB0F}"/>
              </a:ext>
            </a:extLst>
          </p:cNvPr>
          <p:cNvSpPr txBox="1"/>
          <p:nvPr/>
        </p:nvSpPr>
        <p:spPr>
          <a:xfrm>
            <a:off x="7889582" y="4174434"/>
            <a:ext cx="1437377" cy="369332"/>
          </a:xfrm>
          <a:prstGeom prst="rect">
            <a:avLst/>
          </a:prstGeom>
          <a:noFill/>
        </p:spPr>
        <p:txBody>
          <a:bodyPr wrap="square" rtlCol="0">
            <a:spAutoFit/>
          </a:bodyPr>
          <a:lstStyle/>
          <a:p>
            <a:r>
              <a:rPr lang="en-US" sz="1600" b="1" dirty="0">
                <a:solidFill>
                  <a:schemeClr val="bg1"/>
                </a:solidFill>
                <a:cs typeface="Arial" panose="020B0604020202020204" pitchFamily="34" charset="0"/>
              </a:rPr>
              <a:t>Aquaculture </a:t>
            </a:r>
            <a:r>
              <a:rPr lang="en-US" b="1" dirty="0">
                <a:solidFill>
                  <a:schemeClr val="bg1"/>
                </a:solidFill>
                <a:cs typeface="Arial" panose="020B0604020202020204" pitchFamily="34" charset="0"/>
              </a:rPr>
              <a:t>/</a:t>
            </a:r>
          </a:p>
        </p:txBody>
      </p:sp>
      <p:sp>
        <p:nvSpPr>
          <p:cNvPr id="3" name="TextBox 2">
            <a:extLst>
              <a:ext uri="{FF2B5EF4-FFF2-40B4-BE49-F238E27FC236}">
                <a16:creationId xmlns:a16="http://schemas.microsoft.com/office/drawing/2014/main" id="{06F5A7C0-E93A-9944-B654-DEC44D22F61B}"/>
              </a:ext>
            </a:extLst>
          </p:cNvPr>
          <p:cNvSpPr txBox="1"/>
          <p:nvPr/>
        </p:nvSpPr>
        <p:spPr>
          <a:xfrm>
            <a:off x="3423253" y="1920259"/>
            <a:ext cx="1725922" cy="1200329"/>
          </a:xfrm>
          <a:prstGeom prst="rect">
            <a:avLst/>
          </a:prstGeom>
          <a:solidFill>
            <a:schemeClr val="accent1">
              <a:lumMod val="40000"/>
              <a:lumOff val="60000"/>
            </a:schemeClr>
          </a:solidFill>
          <a:ln w="50800">
            <a:solidFill>
              <a:schemeClr val="accent1"/>
            </a:solidFill>
          </a:ln>
        </p:spPr>
        <p:txBody>
          <a:bodyPr wrap="none" rtlCol="0">
            <a:spAutoFit/>
          </a:bodyPr>
          <a:lstStyle/>
          <a:p>
            <a:pPr algn="ctr"/>
            <a:r>
              <a:rPr lang="en-US" sz="3600" b="1" dirty="0"/>
              <a:t>Mega</a:t>
            </a:r>
            <a:br>
              <a:rPr lang="en-US" sz="3600" b="1" dirty="0"/>
            </a:br>
            <a:r>
              <a:rPr lang="en-US" sz="3600" b="1" dirty="0"/>
              <a:t>Projects</a:t>
            </a:r>
          </a:p>
        </p:txBody>
      </p:sp>
      <p:sp>
        <p:nvSpPr>
          <p:cNvPr id="31" name="TextBox 30">
            <a:extLst>
              <a:ext uri="{FF2B5EF4-FFF2-40B4-BE49-F238E27FC236}">
                <a16:creationId xmlns:a16="http://schemas.microsoft.com/office/drawing/2014/main" id="{72AE49CB-5204-B044-9F75-F317D036638B}"/>
              </a:ext>
            </a:extLst>
          </p:cNvPr>
          <p:cNvSpPr txBox="1"/>
          <p:nvPr/>
        </p:nvSpPr>
        <p:spPr>
          <a:xfrm>
            <a:off x="4939526" y="6317270"/>
            <a:ext cx="1942696" cy="338554"/>
          </a:xfrm>
          <a:prstGeom prst="rect">
            <a:avLst/>
          </a:prstGeom>
          <a:noFill/>
        </p:spPr>
        <p:txBody>
          <a:bodyPr wrap="square" rtlCol="0">
            <a:spAutoFit/>
          </a:bodyPr>
          <a:lstStyle/>
          <a:p>
            <a:r>
              <a:rPr lang="en-US" sz="1600" b="1" dirty="0">
                <a:solidFill>
                  <a:schemeClr val="bg1"/>
                </a:solidFill>
                <a:cs typeface="Arial" panose="020B0604020202020204" pitchFamily="34" charset="0"/>
              </a:rPr>
              <a:t>Climate services</a:t>
            </a:r>
            <a:endParaRPr lang="en-US" b="1" dirty="0">
              <a:solidFill>
                <a:schemeClr val="bg1"/>
              </a:solidFill>
              <a:cs typeface="Arial" panose="020B0604020202020204" pitchFamily="34" charset="0"/>
            </a:endParaRPr>
          </a:p>
        </p:txBody>
      </p:sp>
      <p:sp>
        <p:nvSpPr>
          <p:cNvPr id="26" name="Down Arrow 25">
            <a:extLst>
              <a:ext uri="{FF2B5EF4-FFF2-40B4-BE49-F238E27FC236}">
                <a16:creationId xmlns:a16="http://schemas.microsoft.com/office/drawing/2014/main" id="{269B9638-1D97-C84D-A756-21C9F208DDEB}"/>
              </a:ext>
            </a:extLst>
          </p:cNvPr>
          <p:cNvSpPr/>
          <p:nvPr/>
        </p:nvSpPr>
        <p:spPr>
          <a:xfrm rot="10800000">
            <a:off x="959672" y="1723157"/>
            <a:ext cx="719166" cy="1652160"/>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Down Arrow 28">
            <a:extLst>
              <a:ext uri="{FF2B5EF4-FFF2-40B4-BE49-F238E27FC236}">
                <a16:creationId xmlns:a16="http://schemas.microsoft.com/office/drawing/2014/main" id="{E8D14EA5-13B5-3E4C-AEEC-709226153130}"/>
              </a:ext>
            </a:extLst>
          </p:cNvPr>
          <p:cNvSpPr/>
          <p:nvPr/>
        </p:nvSpPr>
        <p:spPr>
          <a:xfrm>
            <a:off x="6287209" y="1740998"/>
            <a:ext cx="723189" cy="1634319"/>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A6F74174-0402-F948-AC9D-4DC59220D4DF}"/>
              </a:ext>
            </a:extLst>
          </p:cNvPr>
          <p:cNvSpPr txBox="1"/>
          <p:nvPr/>
        </p:nvSpPr>
        <p:spPr>
          <a:xfrm>
            <a:off x="5033836" y="1787384"/>
            <a:ext cx="1616528" cy="400110"/>
          </a:xfrm>
          <a:prstGeom prst="rect">
            <a:avLst/>
          </a:prstGeom>
          <a:noFill/>
        </p:spPr>
        <p:txBody>
          <a:bodyPr wrap="square" rtlCol="0">
            <a:spAutoFit/>
          </a:bodyPr>
          <a:lstStyle/>
          <a:p>
            <a:pPr algn="ctr"/>
            <a:r>
              <a:rPr lang="en-US" sz="2000" b="1" dirty="0">
                <a:solidFill>
                  <a:srgbClr val="00B050"/>
                </a:solidFill>
                <a:latin typeface="Arial" panose="020B0604020202020204" pitchFamily="34" charset="0"/>
                <a:cs typeface="Arial" panose="020B0604020202020204" pitchFamily="34" charset="0"/>
              </a:rPr>
              <a:t>Solutions</a:t>
            </a:r>
          </a:p>
        </p:txBody>
      </p:sp>
      <p:sp>
        <p:nvSpPr>
          <p:cNvPr id="32" name="TextBox 31">
            <a:extLst>
              <a:ext uri="{FF2B5EF4-FFF2-40B4-BE49-F238E27FC236}">
                <a16:creationId xmlns:a16="http://schemas.microsoft.com/office/drawing/2014/main" id="{F489B056-7A40-0E4B-9CE2-12975672B4FF}"/>
              </a:ext>
            </a:extLst>
          </p:cNvPr>
          <p:cNvSpPr txBox="1"/>
          <p:nvPr/>
        </p:nvSpPr>
        <p:spPr>
          <a:xfrm>
            <a:off x="1493871" y="2566016"/>
            <a:ext cx="1929382" cy="707886"/>
          </a:xfrm>
          <a:prstGeom prst="rect">
            <a:avLst/>
          </a:prstGeom>
          <a:noFill/>
        </p:spPr>
        <p:txBody>
          <a:bodyPr wrap="square" rtlCol="0">
            <a:spAutoFit/>
          </a:bodyPr>
          <a:lstStyle/>
          <a:p>
            <a:r>
              <a:rPr lang="en-US" sz="2000" b="1" dirty="0">
                <a:solidFill>
                  <a:schemeClr val="accent2">
                    <a:lumMod val="75000"/>
                  </a:schemeClr>
                </a:solidFill>
                <a:latin typeface="Arial" panose="020B0604020202020204" pitchFamily="34" charset="0"/>
                <a:cs typeface="Arial" panose="020B0604020202020204" pitchFamily="34" charset="0"/>
              </a:rPr>
              <a:t>Resources</a:t>
            </a:r>
          </a:p>
          <a:p>
            <a:r>
              <a:rPr lang="en-US" sz="2000" b="1" dirty="0">
                <a:solidFill>
                  <a:schemeClr val="accent2">
                    <a:lumMod val="75000"/>
                  </a:schemeClr>
                </a:solidFill>
                <a:latin typeface="Arial" panose="020B0604020202020204" pitchFamily="34" charset="0"/>
                <a:cs typeface="Arial" panose="020B0604020202020204" pitchFamily="34" charset="0"/>
              </a:rPr>
              <a:t>Requirements</a:t>
            </a:r>
          </a:p>
        </p:txBody>
      </p:sp>
    </p:spTree>
    <p:extLst>
      <p:ext uri="{BB962C8B-B14F-4D97-AF65-F5344CB8AC3E}">
        <p14:creationId xmlns:p14="http://schemas.microsoft.com/office/powerpoint/2010/main" val="858793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BDA463-87F9-FC4E-9838-5A8CFADA04E0}"/>
              </a:ext>
            </a:extLst>
          </p:cNvPr>
          <p:cNvPicPr>
            <a:picLocks noChangeAspect="1"/>
          </p:cNvPicPr>
          <p:nvPr/>
        </p:nvPicPr>
        <p:blipFill>
          <a:blip r:embed="rId3"/>
          <a:stretch>
            <a:fillRect/>
          </a:stretch>
        </p:blipFill>
        <p:spPr>
          <a:xfrm>
            <a:off x="989045" y="205273"/>
            <a:ext cx="9573208" cy="6447453"/>
          </a:xfrm>
          <a:prstGeom prst="rect">
            <a:avLst/>
          </a:prstGeom>
        </p:spPr>
      </p:pic>
    </p:spTree>
    <p:extLst>
      <p:ext uri="{BB962C8B-B14F-4D97-AF65-F5344CB8AC3E}">
        <p14:creationId xmlns:p14="http://schemas.microsoft.com/office/powerpoint/2010/main" val="1800737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fr-FR" err="1"/>
              <a:t>Timeline</a:t>
            </a:r>
            <a:endParaRPr lang="fr-F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r="1722"/>
          <a:stretch/>
        </p:blipFill>
        <p:spPr>
          <a:xfrm>
            <a:off x="284813" y="1853680"/>
            <a:ext cx="11100858" cy="4382228"/>
          </a:xfrm>
          <a:prstGeom prst="rect">
            <a:avLst/>
          </a:prstGeom>
        </p:spPr>
      </p:pic>
    </p:spTree>
    <p:extLst>
      <p:ext uri="{BB962C8B-B14F-4D97-AF65-F5344CB8AC3E}">
        <p14:creationId xmlns:p14="http://schemas.microsoft.com/office/powerpoint/2010/main" val="4111759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fr-FR" sz="4000" b="0" dirty="0" err="1"/>
              <a:t>dank</a:t>
            </a:r>
            <a:r>
              <a:rPr lang="fr-FR" sz="4000" b="0" dirty="0"/>
              <a:t> u!</a:t>
            </a:r>
            <a:endParaRPr lang="fr-FR" sz="4000" dirty="0"/>
          </a:p>
          <a:p>
            <a:pPr lvl="0"/>
            <a:r>
              <a:rPr lang="ja-JP" altLang="fr-FR"/>
              <a:t>ありがとう</a:t>
            </a:r>
            <a:endParaRPr lang="fr-FR" dirty="0"/>
          </a:p>
          <a:p>
            <a:pPr lvl="0"/>
            <a:r>
              <a:rPr lang="fr-FR" dirty="0"/>
              <a:t>THANK YOU</a:t>
            </a:r>
          </a:p>
          <a:p>
            <a:pPr lvl="0"/>
            <a:r>
              <a:rPr lang="fr-FR" dirty="0"/>
              <a:t>MERCI</a:t>
            </a:r>
          </a:p>
          <a:p>
            <a:pPr lvl="0"/>
            <a:r>
              <a:rPr lang="fr-FR" dirty="0"/>
              <a:t>GRACIAS</a:t>
            </a:r>
          </a:p>
          <a:p>
            <a:pPr lvl="0"/>
            <a:r>
              <a:rPr lang="az-Cyrl-AZ" dirty="0"/>
              <a:t>Спасибо</a:t>
            </a:r>
            <a:endParaRPr lang="fr-FR" dirty="0"/>
          </a:p>
          <a:p>
            <a:pPr lvl="0"/>
            <a:r>
              <a:rPr lang="ar-AE" dirty="0"/>
              <a:t>شكران </a:t>
            </a:r>
            <a:endParaRPr lang="fr-FR" dirty="0"/>
          </a:p>
          <a:p>
            <a:pPr lvl="0"/>
            <a:r>
              <a:rPr lang="zh-CN" altLang="fr-FR" dirty="0"/>
              <a:t>谢谢</a:t>
            </a:r>
            <a:endParaRPr lang="ar-AE" dirty="0"/>
          </a:p>
        </p:txBody>
      </p:sp>
      <p:pic>
        <p:nvPicPr>
          <p:cNvPr id="3" name="Picture 2">
            <a:extLst>
              <a:ext uri="{FF2B5EF4-FFF2-40B4-BE49-F238E27FC236}">
                <a16:creationId xmlns:a16="http://schemas.microsoft.com/office/drawing/2014/main" id="{A5FE4BB1-4B7D-B447-B5E0-F00AD4AE3AFB}"/>
              </a:ext>
            </a:extLst>
          </p:cNvPr>
          <p:cNvPicPr>
            <a:picLocks noChangeAspect="1"/>
          </p:cNvPicPr>
          <p:nvPr/>
        </p:nvPicPr>
        <p:blipFill>
          <a:blip r:embed="rId3"/>
          <a:stretch>
            <a:fillRect/>
          </a:stretch>
        </p:blipFill>
        <p:spPr>
          <a:xfrm>
            <a:off x="9794696" y="1737360"/>
            <a:ext cx="2183519" cy="1461770"/>
          </a:xfrm>
          <a:prstGeom prst="rect">
            <a:avLst/>
          </a:prstGeom>
        </p:spPr>
      </p:pic>
      <p:pic>
        <p:nvPicPr>
          <p:cNvPr id="4" name="Picture 3">
            <a:extLst>
              <a:ext uri="{FF2B5EF4-FFF2-40B4-BE49-F238E27FC236}">
                <a16:creationId xmlns:a16="http://schemas.microsoft.com/office/drawing/2014/main" id="{C1CC9E83-4A4E-284F-BD41-E21787744DF3}"/>
              </a:ext>
            </a:extLst>
          </p:cNvPr>
          <p:cNvPicPr>
            <a:picLocks noChangeAspect="1"/>
          </p:cNvPicPr>
          <p:nvPr/>
        </p:nvPicPr>
        <p:blipFill>
          <a:blip r:embed="rId4"/>
          <a:stretch>
            <a:fillRect/>
          </a:stretch>
        </p:blipFill>
        <p:spPr>
          <a:xfrm>
            <a:off x="9805806" y="3297798"/>
            <a:ext cx="2172409" cy="1291501"/>
          </a:xfrm>
          <a:prstGeom prst="rect">
            <a:avLst/>
          </a:prstGeom>
        </p:spPr>
      </p:pic>
      <p:pic>
        <p:nvPicPr>
          <p:cNvPr id="5" name="Picture 4">
            <a:extLst>
              <a:ext uri="{FF2B5EF4-FFF2-40B4-BE49-F238E27FC236}">
                <a16:creationId xmlns:a16="http://schemas.microsoft.com/office/drawing/2014/main" id="{A4C2EDA7-6819-8249-9C37-59ED1FED6612}"/>
              </a:ext>
            </a:extLst>
          </p:cNvPr>
          <p:cNvPicPr>
            <a:picLocks noChangeAspect="1"/>
          </p:cNvPicPr>
          <p:nvPr/>
        </p:nvPicPr>
        <p:blipFill>
          <a:blip r:embed="rId5"/>
          <a:stretch>
            <a:fillRect/>
          </a:stretch>
        </p:blipFill>
        <p:spPr>
          <a:xfrm>
            <a:off x="9805806" y="4784039"/>
            <a:ext cx="2172409" cy="945637"/>
          </a:xfrm>
          <a:prstGeom prst="rect">
            <a:avLst/>
          </a:prstGeom>
        </p:spPr>
      </p:pic>
      <p:pic>
        <p:nvPicPr>
          <p:cNvPr id="6" name="Picture 5">
            <a:extLst>
              <a:ext uri="{FF2B5EF4-FFF2-40B4-BE49-F238E27FC236}">
                <a16:creationId xmlns:a16="http://schemas.microsoft.com/office/drawing/2014/main" id="{0CE02107-9614-7547-9965-D2DE3D651E37}"/>
              </a:ext>
            </a:extLst>
          </p:cNvPr>
          <p:cNvPicPr>
            <a:picLocks noChangeAspect="1"/>
          </p:cNvPicPr>
          <p:nvPr/>
        </p:nvPicPr>
        <p:blipFill>
          <a:blip r:embed="rId6"/>
          <a:stretch>
            <a:fillRect/>
          </a:stretch>
        </p:blipFill>
        <p:spPr>
          <a:xfrm>
            <a:off x="7900670" y="1737360"/>
            <a:ext cx="1461770" cy="1461770"/>
          </a:xfrm>
          <a:prstGeom prst="rect">
            <a:avLst/>
          </a:prstGeom>
        </p:spPr>
      </p:pic>
      <p:pic>
        <p:nvPicPr>
          <p:cNvPr id="8" name="Picture 7">
            <a:extLst>
              <a:ext uri="{FF2B5EF4-FFF2-40B4-BE49-F238E27FC236}">
                <a16:creationId xmlns:a16="http://schemas.microsoft.com/office/drawing/2014/main" id="{CE7CD7D4-9EDA-B44B-98AA-41E873CD3535}"/>
              </a:ext>
            </a:extLst>
          </p:cNvPr>
          <p:cNvPicPr>
            <a:picLocks noChangeAspect="1"/>
          </p:cNvPicPr>
          <p:nvPr/>
        </p:nvPicPr>
        <p:blipFill>
          <a:blip r:embed="rId7"/>
          <a:stretch>
            <a:fillRect/>
          </a:stretch>
        </p:blipFill>
        <p:spPr>
          <a:xfrm>
            <a:off x="7514590" y="3297798"/>
            <a:ext cx="2044700" cy="990600"/>
          </a:xfrm>
          <a:prstGeom prst="rect">
            <a:avLst/>
          </a:prstGeom>
        </p:spPr>
      </p:pic>
      <p:pic>
        <p:nvPicPr>
          <p:cNvPr id="9" name="Picture 8">
            <a:extLst>
              <a:ext uri="{FF2B5EF4-FFF2-40B4-BE49-F238E27FC236}">
                <a16:creationId xmlns:a16="http://schemas.microsoft.com/office/drawing/2014/main" id="{96D46F50-7228-084F-BED1-D26642872903}"/>
              </a:ext>
            </a:extLst>
          </p:cNvPr>
          <p:cNvPicPr>
            <a:picLocks noChangeAspect="1"/>
          </p:cNvPicPr>
          <p:nvPr/>
        </p:nvPicPr>
        <p:blipFill>
          <a:blip r:embed="rId8"/>
          <a:stretch>
            <a:fillRect/>
          </a:stretch>
        </p:blipFill>
        <p:spPr>
          <a:xfrm>
            <a:off x="7741291" y="4458892"/>
            <a:ext cx="1780527" cy="1237466"/>
          </a:xfrm>
          <a:prstGeom prst="rect">
            <a:avLst/>
          </a:prstGeom>
        </p:spPr>
      </p:pic>
    </p:spTree>
    <p:extLst>
      <p:ext uri="{BB962C8B-B14F-4D97-AF65-F5344CB8AC3E}">
        <p14:creationId xmlns:p14="http://schemas.microsoft.com/office/powerpoint/2010/main" val="312398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45CC6732-6439-924C-8938-D2FF3360D9C7}"/>
              </a:ext>
            </a:extLst>
          </p:cNvPr>
          <p:cNvSpPr txBox="1">
            <a:spLocks noChangeArrowheads="1"/>
          </p:cNvSpPr>
          <p:nvPr/>
        </p:nvSpPr>
        <p:spPr bwMode="auto">
          <a:xfrm>
            <a:off x="1649186" y="-31493"/>
            <a:ext cx="9570509" cy="787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3" tIns="45597" rIns="91193" bIns="45597" anchor="ct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000" b="1" dirty="0">
                <a:solidFill>
                  <a:schemeClr val="accent5">
                    <a:lumMod val="50000"/>
                  </a:schemeClr>
                </a:solidFill>
                <a:cs typeface="MS PGothic" charset="0"/>
              </a:rPr>
              <a:t>Ocean in the UN Frameworks</a:t>
            </a:r>
          </a:p>
        </p:txBody>
      </p:sp>
      <p:sp>
        <p:nvSpPr>
          <p:cNvPr id="13" name="AutoShape 4" descr="http://zeroproject.org/wp-content/uploads/2015/03/Logo_UN-world-conference-on-disaster-risk-reduction.jpg">
            <a:extLst>
              <a:ext uri="{FF2B5EF4-FFF2-40B4-BE49-F238E27FC236}">
                <a16:creationId xmlns:a16="http://schemas.microsoft.com/office/drawing/2014/main" id="{AA5F06B2-F02C-B947-AC30-B5B8491EB7E0}"/>
              </a:ext>
            </a:extLst>
          </p:cNvPr>
          <p:cNvSpPr>
            <a:spLocks noChangeAspect="1" noChangeArrowheads="1"/>
          </p:cNvSpPr>
          <p:nvPr/>
        </p:nvSpPr>
        <p:spPr bwMode="auto">
          <a:xfrm>
            <a:off x="800115" y="19636"/>
            <a:ext cx="214313" cy="21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4129" tIns="32059" rIns="64129" bIns="32059"/>
          <a:lstStyle/>
          <a:p>
            <a:endParaRPr lang="fr-FR"/>
          </a:p>
        </p:txBody>
      </p:sp>
      <p:pic>
        <p:nvPicPr>
          <p:cNvPr id="20" name="Picture 19">
            <a:extLst>
              <a:ext uri="{FF2B5EF4-FFF2-40B4-BE49-F238E27FC236}">
                <a16:creationId xmlns:a16="http://schemas.microsoft.com/office/drawing/2014/main" id="{80F7C911-B922-4542-B044-F3A411C8D8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19450" y="795012"/>
            <a:ext cx="1970531" cy="1097534"/>
          </a:xfrm>
          <a:prstGeom prst="rect">
            <a:avLst/>
          </a:prstGeom>
        </p:spPr>
      </p:pic>
      <p:pic>
        <p:nvPicPr>
          <p:cNvPr id="21" name="Picture 20">
            <a:extLst>
              <a:ext uri="{FF2B5EF4-FFF2-40B4-BE49-F238E27FC236}">
                <a16:creationId xmlns:a16="http://schemas.microsoft.com/office/drawing/2014/main" id="{1DB941A5-B402-454F-9FC8-6C202562E1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6085" y="3459891"/>
            <a:ext cx="5027077" cy="1349551"/>
          </a:xfrm>
          <a:prstGeom prst="rect">
            <a:avLst/>
          </a:prstGeom>
        </p:spPr>
      </p:pic>
      <p:pic>
        <p:nvPicPr>
          <p:cNvPr id="26" name="Picture 2">
            <a:extLst>
              <a:ext uri="{FF2B5EF4-FFF2-40B4-BE49-F238E27FC236}">
                <a16:creationId xmlns:a16="http://schemas.microsoft.com/office/drawing/2014/main" id="{D6B289DB-7021-0946-95B4-55586D85DC43}"/>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6085" y="5045815"/>
            <a:ext cx="4106102" cy="1514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235B469B-0480-5B46-9DD2-FA86F6439F8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94855" y="4271964"/>
            <a:ext cx="1778547" cy="2333219"/>
          </a:xfrm>
          <a:prstGeom prst="rect">
            <a:avLst/>
          </a:prstGeom>
        </p:spPr>
      </p:pic>
      <p:pic>
        <p:nvPicPr>
          <p:cNvPr id="5" name="Picture 4">
            <a:extLst>
              <a:ext uri="{FF2B5EF4-FFF2-40B4-BE49-F238E27FC236}">
                <a16:creationId xmlns:a16="http://schemas.microsoft.com/office/drawing/2014/main" id="{A01AC791-9DE5-E84B-A028-6A76F332900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19308" y="671395"/>
            <a:ext cx="1685296" cy="2577512"/>
          </a:xfrm>
          <a:prstGeom prst="rect">
            <a:avLst/>
          </a:prstGeom>
        </p:spPr>
      </p:pic>
      <p:pic>
        <p:nvPicPr>
          <p:cNvPr id="6" name="Picture 5">
            <a:extLst>
              <a:ext uri="{FF2B5EF4-FFF2-40B4-BE49-F238E27FC236}">
                <a16:creationId xmlns:a16="http://schemas.microsoft.com/office/drawing/2014/main" id="{D44D5ADE-0A52-3E40-A853-AD1A13E5DC5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02353" y="720021"/>
            <a:ext cx="1460500" cy="1600200"/>
          </a:xfrm>
          <a:prstGeom prst="rect">
            <a:avLst/>
          </a:prstGeom>
        </p:spPr>
      </p:pic>
      <p:pic>
        <p:nvPicPr>
          <p:cNvPr id="7" name="Picture 6">
            <a:extLst>
              <a:ext uri="{FF2B5EF4-FFF2-40B4-BE49-F238E27FC236}">
                <a16:creationId xmlns:a16="http://schemas.microsoft.com/office/drawing/2014/main" id="{7231324A-B832-0745-ADB9-9EC8C0005E6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74960" y="630867"/>
            <a:ext cx="4897884" cy="2829026"/>
          </a:xfrm>
          <a:prstGeom prst="rect">
            <a:avLst/>
          </a:prstGeom>
        </p:spPr>
      </p:pic>
      <p:grpSp>
        <p:nvGrpSpPr>
          <p:cNvPr id="17" name="Group 16">
            <a:extLst>
              <a:ext uri="{FF2B5EF4-FFF2-40B4-BE49-F238E27FC236}">
                <a16:creationId xmlns:a16="http://schemas.microsoft.com/office/drawing/2014/main" id="{173D5BBE-A040-224F-BC67-04BEAEC8BFD5}"/>
              </a:ext>
            </a:extLst>
          </p:cNvPr>
          <p:cNvGrpSpPr/>
          <p:nvPr/>
        </p:nvGrpSpPr>
        <p:grpSpPr>
          <a:xfrm>
            <a:off x="8463382" y="4271963"/>
            <a:ext cx="1712136" cy="2302674"/>
            <a:chOff x="8284676" y="4116483"/>
            <a:chExt cx="1724376" cy="2458154"/>
          </a:xfrm>
        </p:grpSpPr>
        <p:pic>
          <p:nvPicPr>
            <p:cNvPr id="3" name="Picture 2">
              <a:extLst>
                <a:ext uri="{FF2B5EF4-FFF2-40B4-BE49-F238E27FC236}">
                  <a16:creationId xmlns:a16="http://schemas.microsoft.com/office/drawing/2014/main" id="{ED5F23EF-F5F7-604F-B000-C2840364120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284676" y="4116483"/>
              <a:ext cx="1724376" cy="2458154"/>
            </a:xfrm>
            <a:prstGeom prst="rect">
              <a:avLst/>
            </a:prstGeom>
            <a:ln w="12700">
              <a:solidFill>
                <a:schemeClr val="accent1">
                  <a:lumMod val="75000"/>
                </a:schemeClr>
              </a:solidFill>
            </a:ln>
          </p:spPr>
        </p:pic>
        <p:sp>
          <p:nvSpPr>
            <p:cNvPr id="9" name="TextBox 8">
              <a:extLst>
                <a:ext uri="{FF2B5EF4-FFF2-40B4-BE49-F238E27FC236}">
                  <a16:creationId xmlns:a16="http://schemas.microsoft.com/office/drawing/2014/main" id="{EC5B76D6-D15C-5446-B547-6889D9A9D457}"/>
                </a:ext>
              </a:extLst>
            </p:cNvPr>
            <p:cNvSpPr txBox="1"/>
            <p:nvPr/>
          </p:nvSpPr>
          <p:spPr>
            <a:xfrm>
              <a:off x="8541122" y="5180589"/>
              <a:ext cx="1217170" cy="461665"/>
            </a:xfrm>
            <a:prstGeom prst="rect">
              <a:avLst/>
            </a:prstGeom>
            <a:noFill/>
          </p:spPr>
          <p:txBody>
            <a:bodyPr wrap="square" rtlCol="0">
              <a:spAutoFit/>
            </a:bodyPr>
            <a:lstStyle/>
            <a:p>
              <a:pPr algn="ctr"/>
              <a:r>
                <a:rPr lang="en-US" sz="2400" dirty="0">
                  <a:solidFill>
                    <a:schemeClr val="bg1"/>
                  </a:solidFill>
                </a:rPr>
                <a:t>CCRP</a:t>
              </a:r>
            </a:p>
          </p:txBody>
        </p:sp>
      </p:grpSp>
      <p:grpSp>
        <p:nvGrpSpPr>
          <p:cNvPr id="18" name="Group 17">
            <a:extLst>
              <a:ext uri="{FF2B5EF4-FFF2-40B4-BE49-F238E27FC236}">
                <a16:creationId xmlns:a16="http://schemas.microsoft.com/office/drawing/2014/main" id="{F418C812-C125-7C45-B65A-7FE0EDA94E14}"/>
              </a:ext>
            </a:extLst>
          </p:cNvPr>
          <p:cNvGrpSpPr/>
          <p:nvPr/>
        </p:nvGrpSpPr>
        <p:grpSpPr>
          <a:xfrm>
            <a:off x="10265498" y="4271963"/>
            <a:ext cx="1618389" cy="2302674"/>
            <a:chOff x="10104960" y="4116483"/>
            <a:chExt cx="1778927" cy="2458154"/>
          </a:xfrm>
        </p:grpSpPr>
        <p:pic>
          <p:nvPicPr>
            <p:cNvPr id="4" name="Picture 3">
              <a:extLst>
                <a:ext uri="{FF2B5EF4-FFF2-40B4-BE49-F238E27FC236}">
                  <a16:creationId xmlns:a16="http://schemas.microsoft.com/office/drawing/2014/main" id="{198D0CDE-AD7F-C549-83CD-2BC4EBB8DE8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104960" y="4116483"/>
              <a:ext cx="1778927" cy="2458154"/>
            </a:xfrm>
            <a:prstGeom prst="rect">
              <a:avLst/>
            </a:prstGeom>
          </p:spPr>
        </p:pic>
        <p:sp>
          <p:nvSpPr>
            <p:cNvPr id="27" name="TextBox 26">
              <a:extLst>
                <a:ext uri="{FF2B5EF4-FFF2-40B4-BE49-F238E27FC236}">
                  <a16:creationId xmlns:a16="http://schemas.microsoft.com/office/drawing/2014/main" id="{4A23138D-0174-E748-BAB5-950C6959CCD9}"/>
                </a:ext>
              </a:extLst>
            </p:cNvPr>
            <p:cNvSpPr txBox="1"/>
            <p:nvPr/>
          </p:nvSpPr>
          <p:spPr>
            <a:xfrm>
              <a:off x="10835639" y="4311206"/>
              <a:ext cx="1048247" cy="461665"/>
            </a:xfrm>
            <a:prstGeom prst="rect">
              <a:avLst/>
            </a:prstGeom>
            <a:noFill/>
          </p:spPr>
          <p:txBody>
            <a:bodyPr wrap="square" rtlCol="0">
              <a:spAutoFit/>
            </a:bodyPr>
            <a:lstStyle/>
            <a:p>
              <a:pPr algn="ctr"/>
              <a:r>
                <a:rPr lang="en-US" sz="2400" dirty="0">
                  <a:solidFill>
                    <a:schemeClr val="bg1"/>
                  </a:solidFill>
                </a:rPr>
                <a:t>PSMA</a:t>
              </a:r>
            </a:p>
          </p:txBody>
        </p:sp>
      </p:grpSp>
      <p:pic>
        <p:nvPicPr>
          <p:cNvPr id="10" name="Picture 9">
            <a:extLst>
              <a:ext uri="{FF2B5EF4-FFF2-40B4-BE49-F238E27FC236}">
                <a16:creationId xmlns:a16="http://schemas.microsoft.com/office/drawing/2014/main" id="{021F83F3-69DF-6A4A-A98E-CC9E3C9F827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862225" y="4271963"/>
            <a:ext cx="1639440" cy="2333220"/>
          </a:xfrm>
          <a:prstGeom prst="rect">
            <a:avLst/>
          </a:prstGeom>
        </p:spPr>
      </p:pic>
      <p:pic>
        <p:nvPicPr>
          <p:cNvPr id="11" name="Picture 10">
            <a:extLst>
              <a:ext uri="{FF2B5EF4-FFF2-40B4-BE49-F238E27FC236}">
                <a16:creationId xmlns:a16="http://schemas.microsoft.com/office/drawing/2014/main" id="{A476C1A1-B551-F04B-84D9-D0938CF5DA4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21259" y="2779650"/>
            <a:ext cx="2062627" cy="1079549"/>
          </a:xfrm>
          <a:prstGeom prst="rect">
            <a:avLst/>
          </a:prstGeom>
          <a:solidFill>
            <a:schemeClr val="accent1">
              <a:lumMod val="75000"/>
            </a:schemeClr>
          </a:solidFill>
          <a:ln>
            <a:solidFill>
              <a:schemeClr val="accent1">
                <a:lumMod val="75000"/>
              </a:schemeClr>
            </a:solidFill>
          </a:ln>
        </p:spPr>
      </p:pic>
      <p:pic>
        <p:nvPicPr>
          <p:cNvPr id="2" name="Picture 1">
            <a:extLst>
              <a:ext uri="{FF2B5EF4-FFF2-40B4-BE49-F238E27FC236}">
                <a16:creationId xmlns:a16="http://schemas.microsoft.com/office/drawing/2014/main" id="{E5F50E55-D69D-E54E-A11C-5DB2B57BF49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015508" y="2766567"/>
            <a:ext cx="2715788" cy="1109553"/>
          </a:xfrm>
          <a:prstGeom prst="rect">
            <a:avLst/>
          </a:prstGeom>
        </p:spPr>
      </p:pic>
    </p:spTree>
    <p:extLst>
      <p:ext uri="{BB962C8B-B14F-4D97-AF65-F5344CB8AC3E}">
        <p14:creationId xmlns:p14="http://schemas.microsoft.com/office/powerpoint/2010/main" val="3736694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40974"/>
          <a:stretch/>
        </p:blipFill>
        <p:spPr>
          <a:xfrm>
            <a:off x="7202768" y="-4958"/>
            <a:ext cx="6088665" cy="6876152"/>
          </a:xfrm>
          <a:prstGeom prst="rect">
            <a:avLst/>
          </a:prstGeom>
        </p:spPr>
      </p:pic>
      <p:sp>
        <p:nvSpPr>
          <p:cNvPr id="11" name="Rectangle 10"/>
          <p:cNvSpPr/>
          <p:nvPr/>
        </p:nvSpPr>
        <p:spPr>
          <a:xfrm>
            <a:off x="-26398" y="5228756"/>
            <a:ext cx="7247999" cy="1701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26398" y="-55073"/>
            <a:ext cx="7247999" cy="5283829"/>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88" y="894"/>
            <a:ext cx="7151412" cy="4638121"/>
          </a:xfrm>
          <a:noFill/>
        </p:spPr>
        <p:txBody>
          <a:bodyPr anchor="t">
            <a:noAutofit/>
          </a:bodyPr>
          <a:lstStyle/>
          <a:p>
            <a:r>
              <a:rPr lang="fr-FR" sz="4499" b="1" dirty="0" err="1">
                <a:solidFill>
                  <a:srgbClr val="92D050"/>
                </a:solidFill>
                <a:latin typeface="+mn-lt"/>
              </a:rPr>
              <a:t>Get</a:t>
            </a:r>
            <a:r>
              <a:rPr lang="fr-FR" sz="4499" b="1" dirty="0">
                <a:solidFill>
                  <a:srgbClr val="92D050"/>
                </a:solidFill>
                <a:latin typeface="+mn-lt"/>
              </a:rPr>
              <a:t> in </a:t>
            </a:r>
            <a:r>
              <a:rPr lang="fr-FR" sz="4499" b="1" dirty="0" err="1">
                <a:solidFill>
                  <a:srgbClr val="92D050"/>
                </a:solidFill>
                <a:latin typeface="+mn-lt"/>
              </a:rPr>
              <a:t>touch</a:t>
            </a:r>
            <a:br>
              <a:rPr lang="fr-FR" sz="4499" b="1" dirty="0">
                <a:latin typeface="+mn-lt"/>
              </a:rPr>
            </a:br>
            <a:br>
              <a:rPr lang="fr-FR" sz="1999" b="1" dirty="0">
                <a:latin typeface="+mn-lt"/>
              </a:rPr>
            </a:br>
            <a:r>
              <a:rPr lang="fr-FR" sz="3199" b="1" dirty="0">
                <a:solidFill>
                  <a:schemeClr val="bg1"/>
                </a:solidFill>
                <a:latin typeface="+mn-lt"/>
              </a:rPr>
              <a:t>Write to us:</a:t>
            </a:r>
            <a:br>
              <a:rPr lang="fr-FR" sz="3199" b="1" dirty="0">
                <a:solidFill>
                  <a:schemeClr val="bg1"/>
                </a:solidFill>
                <a:latin typeface="+mn-lt"/>
              </a:rPr>
            </a:br>
            <a:r>
              <a:rPr lang="fr-FR" sz="3199" b="1" dirty="0">
                <a:solidFill>
                  <a:schemeClr val="bg1"/>
                </a:solidFill>
                <a:latin typeface="+mn-lt"/>
              </a:rPr>
              <a:t>oceandecade@unesco.org</a:t>
            </a:r>
            <a:br>
              <a:rPr lang="fr-FR" sz="3199" b="1" dirty="0">
                <a:solidFill>
                  <a:schemeClr val="bg1"/>
                </a:solidFill>
                <a:latin typeface="+mn-lt"/>
              </a:rPr>
            </a:br>
            <a:br>
              <a:rPr lang="fr-FR" sz="2499" b="1" dirty="0">
                <a:solidFill>
                  <a:schemeClr val="bg1"/>
                </a:solidFill>
                <a:latin typeface="+mn-lt"/>
              </a:rPr>
            </a:br>
            <a:r>
              <a:rPr lang="fr-FR" sz="3199" b="1" dirty="0" err="1">
                <a:solidFill>
                  <a:schemeClr val="bg1"/>
                </a:solidFill>
                <a:latin typeface="+mn-lt"/>
              </a:rPr>
              <a:t>Follow</a:t>
            </a:r>
            <a:r>
              <a:rPr lang="fr-FR" sz="3199" b="1" dirty="0">
                <a:solidFill>
                  <a:schemeClr val="bg1"/>
                </a:solidFill>
                <a:latin typeface="+mn-lt"/>
              </a:rPr>
              <a:t> all Decade news: http://en.unesco.org/ocean-decade </a:t>
            </a:r>
            <a:br>
              <a:rPr lang="fr-FR" sz="3199" b="1" dirty="0">
                <a:solidFill>
                  <a:schemeClr val="bg1"/>
                </a:solidFill>
                <a:latin typeface="+mn-lt"/>
              </a:rPr>
            </a:br>
            <a:br>
              <a:rPr lang="fr-FR" sz="2499" b="1" dirty="0">
                <a:solidFill>
                  <a:schemeClr val="bg1"/>
                </a:solidFill>
                <a:latin typeface="+mn-lt"/>
              </a:rPr>
            </a:br>
            <a:r>
              <a:rPr lang="fr-FR" sz="3199" b="1" dirty="0">
                <a:solidFill>
                  <a:schemeClr val="bg1"/>
                </a:solidFill>
                <a:latin typeface="+mn-lt"/>
              </a:rPr>
              <a:t>Social media:</a:t>
            </a:r>
            <a:br>
              <a:rPr lang="fr-FR" sz="3199" b="1" dirty="0">
                <a:latin typeface="+mn-lt"/>
              </a:rPr>
            </a:br>
            <a:br>
              <a:rPr lang="fr-FR" sz="3199" b="1" dirty="0">
                <a:latin typeface="+mn-lt"/>
              </a:rPr>
            </a:br>
            <a:br>
              <a:rPr lang="fr-FR" sz="3199" b="1" dirty="0">
                <a:latin typeface="+mn-lt"/>
              </a:rPr>
            </a:br>
            <a:endParaRPr lang="fr-FR" sz="4499" b="1" dirty="0">
              <a:latin typeface="+mn-lt"/>
            </a:endParaRPr>
          </a:p>
        </p:txBody>
      </p:sp>
      <p:pic>
        <p:nvPicPr>
          <p:cNvPr id="21" name="Image 20">
            <a:extLst>
              <a:ext uri="{FF2B5EF4-FFF2-40B4-BE49-F238E27FC236}">
                <a16:creationId xmlns:a16="http://schemas.microsoft.com/office/drawing/2014/main" id="{9A391B45-E884-3942-ADF6-D2ADA618A9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300" y="3919202"/>
            <a:ext cx="719813" cy="719813"/>
          </a:xfrm>
          <a:prstGeom prst="rect">
            <a:avLst/>
          </a:prstGeom>
        </p:spPr>
      </p:pic>
      <p:pic>
        <p:nvPicPr>
          <p:cNvPr id="25" name="Image 24">
            <a:extLst>
              <a:ext uri="{FF2B5EF4-FFF2-40B4-BE49-F238E27FC236}">
                <a16:creationId xmlns:a16="http://schemas.microsoft.com/office/drawing/2014/main" id="{5B629BF2-B459-124B-9C66-B12C3B74C7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9804" y="3919202"/>
            <a:ext cx="719813" cy="719813"/>
          </a:xfrm>
          <a:prstGeom prst="rect">
            <a:avLst/>
          </a:prstGeom>
        </p:spPr>
      </p:pic>
      <p:pic>
        <p:nvPicPr>
          <p:cNvPr id="27" name="Image 26">
            <a:extLst>
              <a:ext uri="{FF2B5EF4-FFF2-40B4-BE49-F238E27FC236}">
                <a16:creationId xmlns:a16="http://schemas.microsoft.com/office/drawing/2014/main" id="{E7D1C0CD-1A61-3642-BF94-56866983BB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4308" y="3919202"/>
            <a:ext cx="719813" cy="719813"/>
          </a:xfrm>
          <a:prstGeom prst="rect">
            <a:avLst/>
          </a:prstGeom>
        </p:spPr>
      </p:pic>
      <p:sp>
        <p:nvSpPr>
          <p:cNvPr id="28" name="ZoneTexte 27">
            <a:extLst>
              <a:ext uri="{FF2B5EF4-FFF2-40B4-BE49-F238E27FC236}">
                <a16:creationId xmlns:a16="http://schemas.microsoft.com/office/drawing/2014/main" id="{9021E8FA-9DD3-2C47-8D25-74110404ACAF}"/>
              </a:ext>
            </a:extLst>
          </p:cNvPr>
          <p:cNvSpPr txBox="1"/>
          <p:nvPr/>
        </p:nvSpPr>
        <p:spPr>
          <a:xfrm>
            <a:off x="227726" y="4639014"/>
            <a:ext cx="1715406" cy="5230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799" b="1" i="0" u="none" strike="noStrike" kern="1200" cap="none" spc="0" normalizeH="0" baseline="0" noProof="0" dirty="0" err="1">
                <a:ln>
                  <a:noFill/>
                </a:ln>
                <a:solidFill>
                  <a:prstClr val="white"/>
                </a:solidFill>
                <a:effectLst/>
                <a:uLnTx/>
                <a:uFillTx/>
                <a:latin typeface="Calibri" panose="020F0502020204030204"/>
                <a:ea typeface="+mn-ea"/>
                <a:cs typeface="+mn-cs"/>
              </a:rPr>
              <a:t>IocUnesco</a:t>
            </a:r>
            <a:endParaRPr kumimoji="0" lang="fr-FR"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42E2E01D-A82F-5A46-B955-727E22088E19}"/>
              </a:ext>
            </a:extLst>
          </p:cNvPr>
          <p:cNvSpPr txBox="1"/>
          <p:nvPr/>
        </p:nvSpPr>
        <p:spPr>
          <a:xfrm>
            <a:off x="2719814" y="4639014"/>
            <a:ext cx="1715406" cy="5230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799" b="1" i="0" u="none" strike="noStrike" kern="1200" cap="none" spc="0" normalizeH="0" baseline="0" noProof="0" dirty="0" err="1">
                <a:ln>
                  <a:noFill/>
                </a:ln>
                <a:solidFill>
                  <a:prstClr val="white"/>
                </a:solidFill>
                <a:effectLst/>
                <a:uLnTx/>
                <a:uFillTx/>
                <a:latin typeface="Calibri" panose="020F0502020204030204"/>
                <a:ea typeface="+mn-ea"/>
                <a:cs typeface="+mn-cs"/>
              </a:rPr>
              <a:t>IocUnesco</a:t>
            </a:r>
            <a:endParaRPr kumimoji="0" lang="fr-FR"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ZoneTexte 29">
            <a:extLst>
              <a:ext uri="{FF2B5EF4-FFF2-40B4-BE49-F238E27FC236}">
                <a16:creationId xmlns:a16="http://schemas.microsoft.com/office/drawing/2014/main" id="{4A43852C-9C1C-BC4C-9E48-CB6FEF501AA2}"/>
              </a:ext>
            </a:extLst>
          </p:cNvPr>
          <p:cNvSpPr txBox="1"/>
          <p:nvPr/>
        </p:nvSpPr>
        <p:spPr>
          <a:xfrm>
            <a:off x="5251831" y="4639014"/>
            <a:ext cx="1845249" cy="5230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799" b="1" i="0" u="none" strike="noStrike" kern="1200" cap="none" spc="0" normalizeH="0" baseline="0" noProof="0" dirty="0" err="1">
                <a:ln>
                  <a:noFill/>
                </a:ln>
                <a:solidFill>
                  <a:prstClr val="white"/>
                </a:solidFill>
                <a:effectLst/>
                <a:uLnTx/>
                <a:uFillTx/>
                <a:latin typeface="Calibri" panose="020F0502020204030204"/>
                <a:ea typeface="+mn-ea"/>
                <a:cs typeface="+mn-cs"/>
              </a:rPr>
              <a:t>ioc_unesco</a:t>
            </a:r>
            <a:endParaRPr kumimoji="0" lang="fr-FR"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3" name="Picture 9">
            <a:extLst>
              <a:ext uri="{FF2B5EF4-FFF2-40B4-BE49-F238E27FC236}">
                <a16:creationId xmlns:a16="http://schemas.microsoft.com/office/drawing/2014/main" id="{F8866C56-FCEF-154E-8BDD-F0EC22A33D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9351" y="5424108"/>
            <a:ext cx="3016498" cy="1310968"/>
          </a:xfrm>
          <a:prstGeom prst="rect">
            <a:avLst/>
          </a:prstGeom>
        </p:spPr>
      </p:pic>
    </p:spTree>
    <p:extLst>
      <p:ext uri="{BB962C8B-B14F-4D97-AF65-F5344CB8AC3E}">
        <p14:creationId xmlns:p14="http://schemas.microsoft.com/office/powerpoint/2010/main" val="1404881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74813" y="3244334"/>
            <a:ext cx="352982" cy="369332"/>
          </a:xfrm>
          <a:prstGeom prst="rect">
            <a:avLst/>
          </a:prstGeom>
        </p:spPr>
        <p:txBody>
          <a:bodyPr wrap="none">
            <a:spAutoFit/>
          </a:bodyPr>
          <a:lstStyle/>
          <a:p>
            <a:r>
              <a:rPr lang="en-US" b="0" i="0">
                <a:solidFill>
                  <a:srgbClr val="000000"/>
                </a:solidFill>
                <a:effectLst/>
                <a:latin typeface="Times" charset="0"/>
              </a:rPr>
              <a:t> </a:t>
            </a:r>
            <a:r>
              <a:rPr lang="en-US"/>
              <a:t>  </a:t>
            </a:r>
          </a:p>
        </p:txBody>
      </p:sp>
      <p:sp>
        <p:nvSpPr>
          <p:cNvPr id="5" name="ZoneTexte 4"/>
          <p:cNvSpPr txBox="1"/>
          <p:nvPr/>
        </p:nvSpPr>
        <p:spPr>
          <a:xfrm>
            <a:off x="5498926" y="5937337"/>
            <a:ext cx="242374" cy="369332"/>
          </a:xfrm>
          <a:prstGeom prst="rect">
            <a:avLst/>
          </a:prstGeom>
          <a:noFill/>
        </p:spPr>
        <p:txBody>
          <a:bodyPr wrap="none" rtlCol="0">
            <a:spAutoFit/>
          </a:bodyPr>
          <a:lstStyle/>
          <a:p>
            <a:r>
              <a:rPr lang="en-US"/>
              <a:t> </a:t>
            </a:r>
          </a:p>
        </p:txBody>
      </p:sp>
      <p:sp>
        <p:nvSpPr>
          <p:cNvPr id="6" name="Rectangle 5"/>
          <p:cNvSpPr/>
          <p:nvPr/>
        </p:nvSpPr>
        <p:spPr>
          <a:xfrm>
            <a:off x="5974813" y="3244334"/>
            <a:ext cx="242374" cy="369332"/>
          </a:xfrm>
          <a:prstGeom prst="rect">
            <a:avLst/>
          </a:prstGeom>
        </p:spPr>
        <p:txBody>
          <a:bodyPr wrap="none">
            <a:spAutoFit/>
          </a:bodyPr>
          <a:lstStyle/>
          <a:p>
            <a:r>
              <a:rPr lang="en-US" b="0" i="0">
                <a:solidFill>
                  <a:srgbClr val="000000"/>
                </a:solidFill>
                <a:effectLst/>
                <a:latin typeface="Times" charset="0"/>
              </a:rPr>
              <a:t> </a:t>
            </a:r>
            <a:endParaRPr lang="en-US"/>
          </a:p>
        </p:txBody>
      </p:sp>
      <p:sp>
        <p:nvSpPr>
          <p:cNvPr id="12" name="ZoneTexte 11"/>
          <p:cNvSpPr txBox="1"/>
          <p:nvPr/>
        </p:nvSpPr>
        <p:spPr>
          <a:xfrm>
            <a:off x="0" y="0"/>
            <a:ext cx="12191999" cy="369332"/>
          </a:xfrm>
          <a:prstGeom prst="rect">
            <a:avLst/>
          </a:prstGeom>
          <a:solidFill>
            <a:schemeClr val="accent1"/>
          </a:solidFill>
        </p:spPr>
        <p:txBody>
          <a:bodyPr wrap="square" rtlCol="0">
            <a:spAutoFit/>
          </a:bodyPr>
          <a:lstStyle/>
          <a:p>
            <a:endParaRPr lang="en-US"/>
          </a:p>
        </p:txBody>
      </p:sp>
      <p:pic>
        <p:nvPicPr>
          <p:cNvPr id="13" name="Image 12"/>
          <p:cNvPicPr>
            <a:picLocks noChangeAspect="1"/>
          </p:cNvPicPr>
          <p:nvPr/>
        </p:nvPicPr>
        <p:blipFill>
          <a:blip r:embed="rId3"/>
          <a:stretch>
            <a:fillRect/>
          </a:stretch>
        </p:blipFill>
        <p:spPr>
          <a:xfrm>
            <a:off x="-1" y="0"/>
            <a:ext cx="12192000" cy="6858000"/>
          </a:xfrm>
          <a:prstGeom prst="rect">
            <a:avLst/>
          </a:prstGeom>
          <a:solidFill>
            <a:srgbClr val="0069B1"/>
          </a:solidFill>
        </p:spPr>
      </p:pic>
      <p:sp>
        <p:nvSpPr>
          <p:cNvPr id="14" name="Ellipse 13"/>
          <p:cNvSpPr/>
          <p:nvPr/>
        </p:nvSpPr>
        <p:spPr>
          <a:xfrm>
            <a:off x="10492824" y="2178574"/>
            <a:ext cx="1668548" cy="1201222"/>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WESTPAC</a:t>
            </a:r>
          </a:p>
          <a:p>
            <a:pPr algn="ctr"/>
            <a:r>
              <a:rPr lang="en-US" b="1"/>
              <a:t>PICES</a:t>
            </a:r>
          </a:p>
        </p:txBody>
      </p:sp>
      <p:sp>
        <p:nvSpPr>
          <p:cNvPr id="16" name="Ellipse 15"/>
          <p:cNvSpPr/>
          <p:nvPr/>
        </p:nvSpPr>
        <p:spPr>
          <a:xfrm>
            <a:off x="1571625" y="196059"/>
            <a:ext cx="8758238" cy="742950"/>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Arctic Council  </a:t>
            </a:r>
          </a:p>
        </p:txBody>
      </p:sp>
      <p:sp>
        <p:nvSpPr>
          <p:cNvPr id="17" name="Ellipse 16"/>
          <p:cNvSpPr/>
          <p:nvPr/>
        </p:nvSpPr>
        <p:spPr>
          <a:xfrm>
            <a:off x="5004670" y="1217703"/>
            <a:ext cx="1771114" cy="1181020"/>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EC</a:t>
            </a:r>
          </a:p>
          <a:p>
            <a:pPr algn="ctr"/>
            <a:r>
              <a:rPr lang="en-US" sz="1600" b="1"/>
              <a:t>JPI Oceans</a:t>
            </a:r>
          </a:p>
          <a:p>
            <a:pPr algn="ctr"/>
            <a:r>
              <a:rPr lang="en-US" sz="1600" b="1"/>
              <a:t>ICES</a:t>
            </a:r>
          </a:p>
          <a:p>
            <a:pPr algn="ctr"/>
            <a:r>
              <a:rPr lang="en-US" sz="1600" b="1"/>
              <a:t>EMB </a:t>
            </a:r>
          </a:p>
        </p:txBody>
      </p:sp>
      <p:sp>
        <p:nvSpPr>
          <p:cNvPr id="18" name="Ellipse 17"/>
          <p:cNvSpPr/>
          <p:nvPr/>
        </p:nvSpPr>
        <p:spPr>
          <a:xfrm>
            <a:off x="2577856" y="4759797"/>
            <a:ext cx="1094733" cy="636675"/>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CPPS</a:t>
            </a:r>
          </a:p>
        </p:txBody>
      </p:sp>
      <p:sp>
        <p:nvSpPr>
          <p:cNvPr id="19" name="Ellipse 18"/>
          <p:cNvSpPr/>
          <p:nvPr/>
        </p:nvSpPr>
        <p:spPr>
          <a:xfrm>
            <a:off x="10649648" y="4282085"/>
            <a:ext cx="1719465" cy="1101159"/>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Pacific Community SPREP</a:t>
            </a:r>
          </a:p>
        </p:txBody>
      </p:sp>
      <p:sp>
        <p:nvSpPr>
          <p:cNvPr id="21" name="Ellipse 20"/>
          <p:cNvSpPr/>
          <p:nvPr/>
        </p:nvSpPr>
        <p:spPr>
          <a:xfrm>
            <a:off x="7004272" y="3846675"/>
            <a:ext cx="2810256" cy="2523972"/>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2">
                    <a:lumMod val="60000"/>
                    <a:lumOff val="40000"/>
                  </a:schemeClr>
                </a:solidFill>
              </a:rPr>
              <a:t>IIOE-2, IOCINDIO,</a:t>
            </a:r>
          </a:p>
          <a:p>
            <a:pPr algn="ctr"/>
            <a:r>
              <a:rPr lang="en-US" sz="2000" b="1" dirty="0">
                <a:solidFill>
                  <a:schemeClr val="accent2">
                    <a:lumMod val="60000"/>
                    <a:lumOff val="40000"/>
                  </a:schemeClr>
                </a:solidFill>
              </a:rPr>
              <a:t>Indian Ocean Commission</a:t>
            </a:r>
          </a:p>
          <a:p>
            <a:pPr algn="ctr"/>
            <a:r>
              <a:rPr lang="en-US" sz="2000" b="1" dirty="0">
                <a:solidFill>
                  <a:schemeClr val="accent2">
                    <a:lumMod val="60000"/>
                    <a:lumOff val="40000"/>
                  </a:schemeClr>
                </a:solidFill>
              </a:rPr>
              <a:t>IORA </a:t>
            </a:r>
          </a:p>
          <a:p>
            <a:pPr algn="ctr"/>
            <a:r>
              <a:rPr lang="en-US" sz="2000" b="1" dirty="0">
                <a:solidFill>
                  <a:schemeClr val="accent2">
                    <a:lumMod val="60000"/>
                    <a:lumOff val="40000"/>
                  </a:schemeClr>
                </a:solidFill>
              </a:rPr>
              <a:t>WIOMSA</a:t>
            </a:r>
            <a:br>
              <a:rPr lang="en-US" sz="2000" b="1" dirty="0">
                <a:solidFill>
                  <a:schemeClr val="accent2">
                    <a:lumMod val="60000"/>
                    <a:lumOff val="40000"/>
                  </a:schemeClr>
                </a:solidFill>
              </a:rPr>
            </a:br>
            <a:r>
              <a:rPr lang="en-US" sz="2000" b="1" dirty="0">
                <a:solidFill>
                  <a:schemeClr val="accent2">
                    <a:lumMod val="60000"/>
                    <a:lumOff val="40000"/>
                  </a:schemeClr>
                </a:solidFill>
              </a:rPr>
              <a:t>+???</a:t>
            </a:r>
            <a:r>
              <a:rPr lang="en-US" sz="1600" b="1" dirty="0">
                <a:solidFill>
                  <a:schemeClr val="accent2">
                    <a:lumMod val="60000"/>
                    <a:lumOff val="40000"/>
                  </a:schemeClr>
                </a:solidFill>
              </a:rPr>
              <a:t> </a:t>
            </a:r>
          </a:p>
        </p:txBody>
      </p:sp>
      <p:sp>
        <p:nvSpPr>
          <p:cNvPr id="22" name="ZoneTexte 21"/>
          <p:cNvSpPr txBox="1"/>
          <p:nvPr/>
        </p:nvSpPr>
        <p:spPr>
          <a:xfrm>
            <a:off x="59641" y="3784432"/>
            <a:ext cx="3023967" cy="1569660"/>
          </a:xfrm>
          <a:prstGeom prst="rect">
            <a:avLst/>
          </a:prstGeom>
          <a:noFill/>
        </p:spPr>
        <p:txBody>
          <a:bodyPr wrap="square" rtlCol="0">
            <a:spAutoFit/>
          </a:bodyPr>
          <a:lstStyle/>
          <a:p>
            <a:r>
              <a:rPr lang="en-US" sz="2400" b="1" dirty="0">
                <a:solidFill>
                  <a:srgbClr val="FFFF00"/>
                </a:solidFill>
              </a:rPr>
              <a:t>Preparatory Phase: Building partnerships with regional stakeholders</a:t>
            </a:r>
          </a:p>
        </p:txBody>
      </p:sp>
      <p:sp>
        <p:nvSpPr>
          <p:cNvPr id="23" name="Ellipse 16">
            <a:extLst>
              <a:ext uri="{FF2B5EF4-FFF2-40B4-BE49-F238E27FC236}">
                <a16:creationId xmlns:a16="http://schemas.microsoft.com/office/drawing/2014/main" id="{2CE01396-34A2-0B4A-A7C8-CAFF1BAF1599}"/>
              </a:ext>
            </a:extLst>
          </p:cNvPr>
          <p:cNvSpPr/>
          <p:nvPr/>
        </p:nvSpPr>
        <p:spPr>
          <a:xfrm>
            <a:off x="2630252" y="3096282"/>
            <a:ext cx="1594264" cy="551932"/>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IOCARIBE</a:t>
            </a:r>
          </a:p>
        </p:txBody>
      </p:sp>
      <p:sp>
        <p:nvSpPr>
          <p:cNvPr id="25" name="Ellipse 17">
            <a:extLst>
              <a:ext uri="{FF2B5EF4-FFF2-40B4-BE49-F238E27FC236}">
                <a16:creationId xmlns:a16="http://schemas.microsoft.com/office/drawing/2014/main" id="{064DE33C-B165-E345-B918-46B2FEBCCB9F}"/>
              </a:ext>
            </a:extLst>
          </p:cNvPr>
          <p:cNvSpPr/>
          <p:nvPr/>
        </p:nvSpPr>
        <p:spPr>
          <a:xfrm>
            <a:off x="6435068" y="3001707"/>
            <a:ext cx="1295066" cy="636675"/>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PERSGA</a:t>
            </a:r>
          </a:p>
        </p:txBody>
      </p:sp>
      <p:sp>
        <p:nvSpPr>
          <p:cNvPr id="27" name="Ellipse 17">
            <a:extLst>
              <a:ext uri="{FF2B5EF4-FFF2-40B4-BE49-F238E27FC236}">
                <a16:creationId xmlns:a16="http://schemas.microsoft.com/office/drawing/2014/main" id="{5B67962D-31C3-EC4A-9FC3-81F78AADBDBF}"/>
              </a:ext>
            </a:extLst>
          </p:cNvPr>
          <p:cNvSpPr/>
          <p:nvPr/>
        </p:nvSpPr>
        <p:spPr>
          <a:xfrm>
            <a:off x="3334309" y="3295328"/>
            <a:ext cx="1094733" cy="636675"/>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OECS</a:t>
            </a:r>
          </a:p>
        </p:txBody>
      </p:sp>
      <p:sp>
        <p:nvSpPr>
          <p:cNvPr id="29" name="Ellipse 17">
            <a:extLst>
              <a:ext uri="{FF2B5EF4-FFF2-40B4-BE49-F238E27FC236}">
                <a16:creationId xmlns:a16="http://schemas.microsoft.com/office/drawing/2014/main" id="{0A3E351D-4CFD-E147-B8A4-96459E716E5A}"/>
              </a:ext>
            </a:extLst>
          </p:cNvPr>
          <p:cNvSpPr/>
          <p:nvPr/>
        </p:nvSpPr>
        <p:spPr>
          <a:xfrm>
            <a:off x="5169262" y="3008753"/>
            <a:ext cx="1601827" cy="1655031"/>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IOCAFRICA</a:t>
            </a:r>
          </a:p>
        </p:txBody>
      </p:sp>
      <p:sp>
        <p:nvSpPr>
          <p:cNvPr id="30" name="Ellipse 17">
            <a:extLst>
              <a:ext uri="{FF2B5EF4-FFF2-40B4-BE49-F238E27FC236}">
                <a16:creationId xmlns:a16="http://schemas.microsoft.com/office/drawing/2014/main" id="{C0F882B0-8FFB-3F43-8D1A-E4BACB66F063}"/>
              </a:ext>
            </a:extLst>
          </p:cNvPr>
          <p:cNvSpPr/>
          <p:nvPr/>
        </p:nvSpPr>
        <p:spPr>
          <a:xfrm>
            <a:off x="8420636" y="3379796"/>
            <a:ext cx="1393892" cy="636675"/>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UNESCAP</a:t>
            </a:r>
          </a:p>
        </p:txBody>
      </p:sp>
      <p:sp>
        <p:nvSpPr>
          <p:cNvPr id="31" name="Ellipse 17">
            <a:extLst>
              <a:ext uri="{FF2B5EF4-FFF2-40B4-BE49-F238E27FC236}">
                <a16:creationId xmlns:a16="http://schemas.microsoft.com/office/drawing/2014/main" id="{F3415EAF-42CC-CB49-856F-0C25F9C864E7}"/>
              </a:ext>
            </a:extLst>
          </p:cNvPr>
          <p:cNvSpPr/>
          <p:nvPr/>
        </p:nvSpPr>
        <p:spPr>
          <a:xfrm>
            <a:off x="5821208" y="2453944"/>
            <a:ext cx="1136458" cy="498220"/>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MAP</a:t>
            </a:r>
          </a:p>
          <a:p>
            <a:pPr algn="ctr"/>
            <a:r>
              <a:rPr lang="en-US" sz="1600" b="1"/>
              <a:t>CIESM</a:t>
            </a:r>
          </a:p>
        </p:txBody>
      </p:sp>
      <p:sp>
        <p:nvSpPr>
          <p:cNvPr id="32" name="Ellipse 17">
            <a:extLst>
              <a:ext uri="{FF2B5EF4-FFF2-40B4-BE49-F238E27FC236}">
                <a16:creationId xmlns:a16="http://schemas.microsoft.com/office/drawing/2014/main" id="{3109A4ED-57AF-1740-9EB6-7494CAB6B154}"/>
              </a:ext>
            </a:extLst>
          </p:cNvPr>
          <p:cNvSpPr/>
          <p:nvPr/>
        </p:nvSpPr>
        <p:spPr>
          <a:xfrm>
            <a:off x="4173206" y="3664660"/>
            <a:ext cx="1094733" cy="636675"/>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AORA</a:t>
            </a:r>
          </a:p>
        </p:txBody>
      </p:sp>
      <p:sp>
        <p:nvSpPr>
          <p:cNvPr id="33" name="Ellipse 15">
            <a:extLst>
              <a:ext uri="{FF2B5EF4-FFF2-40B4-BE49-F238E27FC236}">
                <a16:creationId xmlns:a16="http://schemas.microsoft.com/office/drawing/2014/main" id="{A6B09D28-DA79-BE4C-96E5-F650211F7A3A}"/>
              </a:ext>
            </a:extLst>
          </p:cNvPr>
          <p:cNvSpPr/>
          <p:nvPr/>
        </p:nvSpPr>
        <p:spPr>
          <a:xfrm>
            <a:off x="1595694" y="5992558"/>
            <a:ext cx="8758238" cy="742950"/>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CCAMLR / SCAR  </a:t>
            </a:r>
          </a:p>
        </p:txBody>
      </p:sp>
      <p:sp>
        <p:nvSpPr>
          <p:cNvPr id="35" name="Ellipse 13">
            <a:extLst>
              <a:ext uri="{FF2B5EF4-FFF2-40B4-BE49-F238E27FC236}">
                <a16:creationId xmlns:a16="http://schemas.microsoft.com/office/drawing/2014/main" id="{0012B460-D8CA-C546-AB47-1D00EA1F46B7}"/>
              </a:ext>
            </a:extLst>
          </p:cNvPr>
          <p:cNvSpPr/>
          <p:nvPr/>
        </p:nvSpPr>
        <p:spPr>
          <a:xfrm>
            <a:off x="16958" y="1944745"/>
            <a:ext cx="1668548" cy="1201222"/>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WESTPAC</a:t>
            </a:r>
          </a:p>
          <a:p>
            <a:pPr algn="ctr"/>
            <a:r>
              <a:rPr lang="en-US" b="1"/>
              <a:t>PICES</a:t>
            </a:r>
          </a:p>
        </p:txBody>
      </p:sp>
      <p:sp>
        <p:nvSpPr>
          <p:cNvPr id="37" name="Ellipse 17">
            <a:extLst>
              <a:ext uri="{FF2B5EF4-FFF2-40B4-BE49-F238E27FC236}">
                <a16:creationId xmlns:a16="http://schemas.microsoft.com/office/drawing/2014/main" id="{2D68E9E8-2494-6940-B67C-F3274D5EDE61}"/>
              </a:ext>
            </a:extLst>
          </p:cNvPr>
          <p:cNvSpPr/>
          <p:nvPr/>
        </p:nvSpPr>
        <p:spPr>
          <a:xfrm>
            <a:off x="6541229" y="1966555"/>
            <a:ext cx="1094733" cy="636675"/>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Black Sea Com</a:t>
            </a:r>
          </a:p>
        </p:txBody>
      </p:sp>
      <p:sp>
        <p:nvSpPr>
          <p:cNvPr id="24" name="Ellipse 16"/>
          <p:cNvSpPr/>
          <p:nvPr/>
        </p:nvSpPr>
        <p:spPr>
          <a:xfrm>
            <a:off x="3688749" y="1549039"/>
            <a:ext cx="1771114" cy="1263453"/>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ICES </a:t>
            </a:r>
          </a:p>
        </p:txBody>
      </p:sp>
      <p:sp>
        <p:nvSpPr>
          <p:cNvPr id="2" name="Oval 1">
            <a:extLst>
              <a:ext uri="{FF2B5EF4-FFF2-40B4-BE49-F238E27FC236}">
                <a16:creationId xmlns:a16="http://schemas.microsoft.com/office/drawing/2014/main" id="{52F4959B-0ACF-054A-B8A4-E2ECEC59B458}"/>
              </a:ext>
            </a:extLst>
          </p:cNvPr>
          <p:cNvSpPr/>
          <p:nvPr/>
        </p:nvSpPr>
        <p:spPr>
          <a:xfrm>
            <a:off x="7374985" y="637130"/>
            <a:ext cx="3721399" cy="211112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a:p>
            <a:pPr algn="ctr"/>
            <a:endParaRPr lang="en-US" sz="800" dirty="0"/>
          </a:p>
          <a:p>
            <a:pPr algn="ctr"/>
            <a:r>
              <a:rPr lang="en-US" sz="2000" dirty="0"/>
              <a:t>RFMOs, UNEP Regional Seas Conventions, UN Regional Commissions, </a:t>
            </a:r>
            <a:r>
              <a:rPr lang="en-US" sz="2000" dirty="0" err="1"/>
              <a:t>etc</a:t>
            </a:r>
            <a:r>
              <a:rPr lang="en-US" sz="2000" dirty="0"/>
              <a:t>….</a:t>
            </a:r>
          </a:p>
          <a:p>
            <a:pPr algn="ctr"/>
            <a:endParaRPr lang="en-US" sz="2000" dirty="0"/>
          </a:p>
        </p:txBody>
      </p:sp>
    </p:spTree>
    <p:extLst>
      <p:ext uri="{BB962C8B-B14F-4D97-AF65-F5344CB8AC3E}">
        <p14:creationId xmlns:p14="http://schemas.microsoft.com/office/powerpoint/2010/main" val="57773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7658918-98B1-8448-BCF8-490B799381B1}"/>
              </a:ext>
            </a:extLst>
          </p:cNvPr>
          <p:cNvSpPr txBox="1"/>
          <p:nvPr/>
        </p:nvSpPr>
        <p:spPr>
          <a:xfrm>
            <a:off x="1954214" y="-16183"/>
            <a:ext cx="7592154" cy="646331"/>
          </a:xfrm>
          <a:prstGeom prst="rect">
            <a:avLst/>
          </a:prstGeom>
          <a:noFill/>
        </p:spPr>
        <p:txBody>
          <a:bodyPr wrap="square" rtlCol="0">
            <a:spAutoFit/>
          </a:bodyPr>
          <a:lstStyle/>
          <a:p>
            <a:pPr algn="ctr"/>
            <a:r>
              <a:rPr lang="en-US" sz="3600" b="1" i="1" dirty="0">
                <a:solidFill>
                  <a:schemeClr val="accent1">
                    <a:lumMod val="50000"/>
                  </a:schemeClr>
                </a:solidFill>
              </a:rPr>
              <a:t>Reality Check: Where Are We?</a:t>
            </a:r>
          </a:p>
        </p:txBody>
      </p:sp>
      <p:sp>
        <p:nvSpPr>
          <p:cNvPr id="13" name="AutoShape 4" descr="http://zeroproject.org/wp-content/uploads/2015/03/Logo_UN-world-conference-on-disaster-risk-reduction.jpg">
            <a:extLst>
              <a:ext uri="{FF2B5EF4-FFF2-40B4-BE49-F238E27FC236}">
                <a16:creationId xmlns:a16="http://schemas.microsoft.com/office/drawing/2014/main" id="{C2E751D1-65BD-3E47-9AAF-63F4B4DF50EE}"/>
              </a:ext>
            </a:extLst>
          </p:cNvPr>
          <p:cNvSpPr>
            <a:spLocks noChangeAspect="1" noChangeArrowheads="1"/>
          </p:cNvSpPr>
          <p:nvPr/>
        </p:nvSpPr>
        <p:spPr bwMode="auto">
          <a:xfrm>
            <a:off x="800115" y="19636"/>
            <a:ext cx="214313" cy="21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4129" tIns="32059" rIns="64129" bIns="32059"/>
          <a:lstStyle/>
          <a:p>
            <a:endParaRPr lang="fr-FR"/>
          </a:p>
        </p:txBody>
      </p:sp>
      <p:sp>
        <p:nvSpPr>
          <p:cNvPr id="14" name="AutoShape 4" descr="http://zeroproject.org/wp-content/uploads/2015/03/Logo_UN-world-conference-on-disaster-risk-reduction.jpg">
            <a:extLst>
              <a:ext uri="{FF2B5EF4-FFF2-40B4-BE49-F238E27FC236}">
                <a16:creationId xmlns:a16="http://schemas.microsoft.com/office/drawing/2014/main" id="{3CC56E85-BA00-034B-BB81-D9E91FE2781B}"/>
              </a:ext>
            </a:extLst>
          </p:cNvPr>
          <p:cNvSpPr>
            <a:spLocks noChangeAspect="1" noChangeArrowheads="1"/>
          </p:cNvSpPr>
          <p:nvPr/>
        </p:nvSpPr>
        <p:spPr bwMode="auto">
          <a:xfrm>
            <a:off x="1739901" y="6351"/>
            <a:ext cx="214313" cy="21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4171" tIns="32081" rIns="64171" bIns="32081"/>
          <a:lstStyle/>
          <a:p>
            <a:endParaRPr lang="fr-FR"/>
          </a:p>
        </p:txBody>
      </p:sp>
      <p:sp>
        <p:nvSpPr>
          <p:cNvPr id="20" name="Text Placeholder 2">
            <a:extLst>
              <a:ext uri="{FF2B5EF4-FFF2-40B4-BE49-F238E27FC236}">
                <a16:creationId xmlns:a16="http://schemas.microsoft.com/office/drawing/2014/main" id="{4A9334D1-5F7C-CE46-8DE9-83BAAD7B4A31}"/>
              </a:ext>
            </a:extLst>
          </p:cNvPr>
          <p:cNvSpPr txBox="1">
            <a:spLocks/>
          </p:cNvSpPr>
          <p:nvPr/>
        </p:nvSpPr>
        <p:spPr>
          <a:xfrm>
            <a:off x="1759594" y="637228"/>
            <a:ext cx="8757206" cy="6842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en-US" i="1" dirty="0">
                <a:solidFill>
                  <a:schemeClr val="accent1">
                    <a:lumMod val="50000"/>
                  </a:schemeClr>
                </a:solidFill>
                <a:ea typeface="ＭＳ Ｐゴシック" pitchFamily="34" charset="-128"/>
              </a:rPr>
              <a:t>Carbon Emissions and the Shared Socioeconomic Pathways</a:t>
            </a:r>
          </a:p>
        </p:txBody>
      </p:sp>
      <p:pic>
        <p:nvPicPr>
          <p:cNvPr id="21" name="Picture Placeholder 7">
            <a:extLst>
              <a:ext uri="{FF2B5EF4-FFF2-40B4-BE49-F238E27FC236}">
                <a16:creationId xmlns:a16="http://schemas.microsoft.com/office/drawing/2014/main" id="{5863C8DF-EF7B-A440-B07B-378AC048B32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409"/>
          <a:stretch/>
        </p:blipFill>
        <p:spPr>
          <a:xfrm>
            <a:off x="4788845" y="987927"/>
            <a:ext cx="7022156" cy="4844059"/>
          </a:xfrm>
          <a:prstGeom prst="rect">
            <a:avLst/>
          </a:prstGeom>
        </p:spPr>
      </p:pic>
      <p:sp>
        <p:nvSpPr>
          <p:cNvPr id="22" name="Text Placeholder 4">
            <a:extLst>
              <a:ext uri="{FF2B5EF4-FFF2-40B4-BE49-F238E27FC236}">
                <a16:creationId xmlns:a16="http://schemas.microsoft.com/office/drawing/2014/main" id="{3414F58B-757C-F54C-B042-F9B138DC7946}"/>
              </a:ext>
            </a:extLst>
          </p:cNvPr>
          <p:cNvSpPr txBox="1">
            <a:spLocks/>
          </p:cNvSpPr>
          <p:nvPr/>
        </p:nvSpPr>
        <p:spPr>
          <a:xfrm>
            <a:off x="6826982" y="5923599"/>
            <a:ext cx="4100635" cy="764704"/>
          </a:xfrm>
          <a:prstGeom prst="rect">
            <a:avLst/>
          </a:prstGeom>
          <a:solidFill>
            <a:schemeClr val="bg1"/>
          </a:solidFill>
        </p:spPr>
        <p:txBody>
          <a:bodyPr vert="horz" lIns="0" tIns="45720" rIns="0" bIns="45720" rtlCol="0" anchor="b" anchorCtr="0">
            <a:noAutofit/>
          </a:bodyPr>
          <a:lstStyle>
            <a:lvl1pPr marL="0" indent="0" algn="ctr" defTabSz="457200" rtl="0" eaLnBrk="1" latinLnBrk="0" hangingPunct="1">
              <a:spcBef>
                <a:spcPct val="20000"/>
              </a:spcBef>
              <a:buFont typeface="Arial"/>
              <a:buNone/>
              <a:defRPr sz="1400" b="0" kern="1200">
                <a:solidFill>
                  <a:srgbClr val="4C9BDB"/>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914400" indent="0" algn="l" defTabSz="457200" rtl="0" eaLnBrk="1" latinLnBrk="0" hangingPunct="1">
              <a:spcBef>
                <a:spcPct val="20000"/>
              </a:spcBef>
              <a:buFont typeface="Arial"/>
              <a:buNone/>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altLang="en-US" sz="2000" dirty="0">
                <a:solidFill>
                  <a:schemeClr val="accent1">
                    <a:lumMod val="75000"/>
                  </a:schemeClr>
                </a:solidFill>
                <a:ea typeface="ＭＳ Ｐゴシック" pitchFamily="34" charset="-128"/>
              </a:rPr>
              <a:t>Source: </a:t>
            </a:r>
            <a:r>
              <a:rPr lang="en-GB" altLang="en-US" sz="2000" dirty="0">
                <a:solidFill>
                  <a:schemeClr val="accent1">
                    <a:lumMod val="75000"/>
                  </a:schemeClr>
                </a:solidFill>
                <a:latin typeface="+mn-lt"/>
                <a:ea typeface="ＭＳ Ｐゴシック" pitchFamily="34" charset="-128"/>
                <a:cs typeface="+mn-cs"/>
                <a:hlinkClick r:id="rId4">
                  <a:extLst>
                    <a:ext uri="{A12FA001-AC4F-418D-AE19-62706E023703}">
                      <ahyp:hlinkClr xmlns:ahyp="http://schemas.microsoft.com/office/drawing/2018/hyperlinkcolor" val="tx"/>
                    </a:ext>
                  </a:extLst>
                </a:hlinkClick>
              </a:rPr>
              <a:t>Riahi et al. 2016</a:t>
            </a:r>
            <a:r>
              <a:rPr lang="en-GB" altLang="en-US" sz="2000" dirty="0">
                <a:solidFill>
                  <a:schemeClr val="accent1">
                    <a:lumMod val="75000"/>
                  </a:schemeClr>
                </a:solidFill>
                <a:latin typeface="+mn-lt"/>
                <a:ea typeface="ＭＳ Ｐゴシック" pitchFamily="34" charset="-128"/>
                <a:cs typeface="+mn-cs"/>
              </a:rPr>
              <a:t>; </a:t>
            </a:r>
            <a:r>
              <a:rPr lang="en-GB" altLang="en-US" sz="2000" dirty="0">
                <a:solidFill>
                  <a:schemeClr val="accent1">
                    <a:lumMod val="75000"/>
                  </a:schemeClr>
                </a:solidFill>
                <a:latin typeface="+mn-lt"/>
                <a:ea typeface="ＭＳ Ｐゴシック" pitchFamily="34" charset="-128"/>
                <a:cs typeface="+mn-cs"/>
                <a:hlinkClick r:id="rId5">
                  <a:extLst>
                    <a:ext uri="{A12FA001-AC4F-418D-AE19-62706E023703}">
                      <ahyp:hlinkClr xmlns:ahyp="http://schemas.microsoft.com/office/drawing/2018/hyperlinkcolor" val="tx"/>
                    </a:ext>
                  </a:extLst>
                </a:hlinkClick>
              </a:rPr>
              <a:t>Rogelj et al. 2018</a:t>
            </a:r>
            <a:r>
              <a:rPr lang="en-GB" altLang="en-US" sz="2000" dirty="0">
                <a:solidFill>
                  <a:schemeClr val="accent1">
                    <a:lumMod val="75000"/>
                  </a:schemeClr>
                </a:solidFill>
                <a:latin typeface="+mn-lt"/>
                <a:ea typeface="ＭＳ Ｐゴシック" pitchFamily="34" charset="-128"/>
                <a:cs typeface="+mn-cs"/>
              </a:rPr>
              <a:t>; </a:t>
            </a:r>
            <a:r>
              <a:rPr lang="en-GB" altLang="en-US" sz="2000" dirty="0">
                <a:solidFill>
                  <a:schemeClr val="accent1">
                    <a:lumMod val="75000"/>
                  </a:schemeClr>
                </a:solidFill>
                <a:latin typeface="+mn-lt"/>
                <a:ea typeface="ＭＳ Ｐゴシック" pitchFamily="34" charset="-128"/>
                <a:cs typeface="+mn-cs"/>
                <a:hlinkClick r:id="rId6">
                  <a:extLst>
                    <a:ext uri="{A12FA001-AC4F-418D-AE19-62706E023703}">
                      <ahyp:hlinkClr xmlns:ahyp="http://schemas.microsoft.com/office/drawing/2018/hyperlinkcolor" val="tx"/>
                    </a:ext>
                  </a:extLst>
                </a:hlinkClick>
              </a:rPr>
              <a:t>IIASA SSP Database</a:t>
            </a:r>
            <a:r>
              <a:rPr lang="en-GB" altLang="en-US" sz="2000" dirty="0">
                <a:solidFill>
                  <a:schemeClr val="accent1">
                    <a:lumMod val="75000"/>
                  </a:schemeClr>
                </a:solidFill>
                <a:latin typeface="+mn-lt"/>
                <a:ea typeface="ＭＳ Ｐゴシック" pitchFamily="34" charset="-128"/>
                <a:cs typeface="+mn-cs"/>
              </a:rPr>
              <a:t>; </a:t>
            </a:r>
            <a:r>
              <a:rPr lang="en-GB" altLang="en-US" sz="2000" dirty="0">
                <a:solidFill>
                  <a:schemeClr val="accent1">
                    <a:lumMod val="75000"/>
                  </a:schemeClr>
                </a:solidFill>
                <a:latin typeface="+mn-lt"/>
                <a:ea typeface="ＭＳ Ｐゴシック" pitchFamily="34" charset="-128"/>
                <a:cs typeface="+mn-cs"/>
                <a:hlinkClick r:id="rId7">
                  <a:extLst>
                    <a:ext uri="{A12FA001-AC4F-418D-AE19-62706E023703}">
                      <ahyp:hlinkClr xmlns:ahyp="http://schemas.microsoft.com/office/drawing/2018/hyperlinkcolor" val="tx"/>
                    </a:ext>
                  </a:extLst>
                </a:hlinkClick>
              </a:rPr>
              <a:t>IAMC</a:t>
            </a:r>
            <a:r>
              <a:rPr lang="en-GB" altLang="en-US" sz="2000" dirty="0">
                <a:solidFill>
                  <a:schemeClr val="accent1">
                    <a:lumMod val="75000"/>
                  </a:schemeClr>
                </a:solidFill>
                <a:latin typeface="+mn-lt"/>
                <a:ea typeface="ＭＳ Ｐゴシック" pitchFamily="34" charset="-128"/>
                <a:cs typeface="+mn-cs"/>
              </a:rPr>
              <a:t>; </a:t>
            </a:r>
            <a:r>
              <a:rPr lang="en-GB" altLang="en-US" sz="2000" dirty="0">
                <a:solidFill>
                  <a:schemeClr val="accent1">
                    <a:lumMod val="75000"/>
                  </a:schemeClr>
                </a:solidFill>
                <a:latin typeface="+mn-lt"/>
                <a:ea typeface="ＭＳ Ｐゴシック" pitchFamily="34" charset="-128"/>
                <a:cs typeface="+mn-cs"/>
                <a:hlinkClick r:id="rId8">
                  <a:extLst>
                    <a:ext uri="{A12FA001-AC4F-418D-AE19-62706E023703}">
                      <ahyp:hlinkClr xmlns:ahyp="http://schemas.microsoft.com/office/drawing/2018/hyperlinkcolor" val="tx"/>
                    </a:ext>
                  </a:extLst>
                </a:hlinkClick>
              </a:rPr>
              <a:t>Global Carbon Budget 2018</a:t>
            </a:r>
            <a:endParaRPr lang="en-GB" altLang="en-US" sz="2000" dirty="0">
              <a:solidFill>
                <a:schemeClr val="accent1">
                  <a:lumMod val="75000"/>
                </a:schemeClr>
              </a:solidFill>
              <a:latin typeface="+mn-lt"/>
              <a:ea typeface="ＭＳ Ｐゴシック" pitchFamily="34" charset="-128"/>
              <a:cs typeface="+mn-cs"/>
            </a:endParaRPr>
          </a:p>
        </p:txBody>
      </p:sp>
      <p:pic>
        <p:nvPicPr>
          <p:cNvPr id="27" name="Picture Placeholder 8">
            <a:extLst>
              <a:ext uri="{FF2B5EF4-FFF2-40B4-BE49-F238E27FC236}">
                <a16:creationId xmlns:a16="http://schemas.microsoft.com/office/drawing/2014/main" id="{6BD22B23-F245-D144-842F-EF39B5DECD3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994" y="1507530"/>
            <a:ext cx="5575655" cy="3717103"/>
          </a:xfrm>
          <a:prstGeom prst="rect">
            <a:avLst/>
          </a:prstGeom>
        </p:spPr>
      </p:pic>
      <p:sp>
        <p:nvSpPr>
          <p:cNvPr id="9" name="Rectangle 8">
            <a:extLst>
              <a:ext uri="{FF2B5EF4-FFF2-40B4-BE49-F238E27FC236}">
                <a16:creationId xmlns:a16="http://schemas.microsoft.com/office/drawing/2014/main" id="{8A4D69F9-5B7C-BC4F-84DC-D40D203BD588}"/>
              </a:ext>
            </a:extLst>
          </p:cNvPr>
          <p:cNvSpPr/>
          <p:nvPr/>
        </p:nvSpPr>
        <p:spPr>
          <a:xfrm>
            <a:off x="386776" y="5343775"/>
            <a:ext cx="4484247" cy="707886"/>
          </a:xfrm>
          <a:prstGeom prst="rect">
            <a:avLst/>
          </a:prstGeom>
        </p:spPr>
        <p:txBody>
          <a:bodyPr wrap="square">
            <a:spAutoFit/>
          </a:bodyPr>
          <a:lstStyle/>
          <a:p>
            <a:r>
              <a:rPr lang="en-GB" altLang="en-US" sz="2000" dirty="0">
                <a:solidFill>
                  <a:schemeClr val="accent1">
                    <a:lumMod val="75000"/>
                  </a:schemeClr>
                </a:solidFill>
                <a:ea typeface="ＭＳ Ｐゴシック" pitchFamily="34" charset="-128"/>
              </a:rPr>
              <a:t>Source: </a:t>
            </a:r>
            <a:r>
              <a:rPr lang="en-GB" altLang="en-US" sz="2000" dirty="0">
                <a:solidFill>
                  <a:schemeClr val="accent1">
                    <a:lumMod val="75000"/>
                  </a:schemeClr>
                </a:solidFill>
                <a:ea typeface="ＭＳ Ｐゴシック" pitchFamily="34" charset="-128"/>
                <a:hlinkClick r:id="rId10">
                  <a:extLst>
                    <a:ext uri="{A12FA001-AC4F-418D-AE19-62706E023703}">
                      <ahyp:hlinkClr xmlns:ahyp="http://schemas.microsoft.com/office/drawing/2018/hyperlinkcolor" val="tx"/>
                    </a:ext>
                  </a:extLst>
                </a:hlinkClick>
              </a:rPr>
              <a:t>CDIAC</a:t>
            </a:r>
            <a:r>
              <a:rPr lang="en-GB" altLang="en-US" sz="2000" dirty="0">
                <a:solidFill>
                  <a:schemeClr val="accent1">
                    <a:lumMod val="75000"/>
                  </a:schemeClr>
                </a:solidFill>
                <a:ea typeface="ＭＳ Ｐゴシック" pitchFamily="34" charset="-128"/>
              </a:rPr>
              <a:t>; </a:t>
            </a:r>
            <a:r>
              <a:rPr lang="en-GB" altLang="en-US" sz="2000" dirty="0">
                <a:solidFill>
                  <a:schemeClr val="accent1">
                    <a:lumMod val="75000"/>
                  </a:schemeClr>
                </a:solidFill>
                <a:ea typeface="ＭＳ Ｐゴシック" pitchFamily="34" charset="-128"/>
                <a:hlinkClick r:id="rId11">
                  <a:extLst>
                    <a:ext uri="{A12FA001-AC4F-418D-AE19-62706E023703}">
                      <ahyp:hlinkClr xmlns:ahyp="http://schemas.microsoft.com/office/drawing/2018/hyperlinkcolor" val="tx"/>
                    </a:ext>
                  </a:extLst>
                </a:hlinkClick>
              </a:rPr>
              <a:t>Le Quéré et al 2018</a:t>
            </a:r>
            <a:r>
              <a:rPr lang="en-GB" altLang="en-US" sz="2000" dirty="0">
                <a:solidFill>
                  <a:schemeClr val="accent1">
                    <a:lumMod val="75000"/>
                  </a:schemeClr>
                </a:solidFill>
                <a:ea typeface="ＭＳ Ｐゴシック" pitchFamily="34" charset="-128"/>
              </a:rPr>
              <a:t>; </a:t>
            </a:r>
            <a:br>
              <a:rPr lang="en-GB" altLang="en-US" sz="2000" dirty="0">
                <a:solidFill>
                  <a:schemeClr val="accent1">
                    <a:lumMod val="75000"/>
                  </a:schemeClr>
                </a:solidFill>
                <a:ea typeface="ＭＳ Ｐゴシック" pitchFamily="34" charset="-128"/>
              </a:rPr>
            </a:br>
            <a:r>
              <a:rPr lang="en-GB" altLang="en-US" sz="2000" dirty="0">
                <a:solidFill>
                  <a:schemeClr val="accent1">
                    <a:lumMod val="75000"/>
                  </a:schemeClr>
                </a:solidFill>
                <a:ea typeface="ＭＳ Ｐゴシック" pitchFamily="34" charset="-128"/>
                <a:hlinkClick r:id="rId8">
                  <a:extLst>
                    <a:ext uri="{A12FA001-AC4F-418D-AE19-62706E023703}">
                      <ahyp:hlinkClr xmlns:ahyp="http://schemas.microsoft.com/office/drawing/2018/hyperlinkcolor" val="tx"/>
                    </a:ext>
                  </a:extLst>
                </a:hlinkClick>
              </a:rPr>
              <a:t>Global Carbon Budget 2018</a:t>
            </a:r>
            <a:endParaRPr lang="en-US" sz="2000" dirty="0">
              <a:solidFill>
                <a:schemeClr val="accent1">
                  <a:lumMod val="75000"/>
                </a:schemeClr>
              </a:solidFill>
            </a:endParaRPr>
          </a:p>
        </p:txBody>
      </p:sp>
      <p:pic>
        <p:nvPicPr>
          <p:cNvPr id="10" name="Picture 9">
            <a:extLst>
              <a:ext uri="{FF2B5EF4-FFF2-40B4-BE49-F238E27FC236}">
                <a16:creationId xmlns:a16="http://schemas.microsoft.com/office/drawing/2014/main" id="{B604CB4B-697E-2E4E-AC53-1F18572724B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3551" y="0"/>
            <a:ext cx="2575349" cy="747682"/>
          </a:xfrm>
          <a:prstGeom prst="rect">
            <a:avLst/>
          </a:prstGeom>
        </p:spPr>
      </p:pic>
      <p:pic>
        <p:nvPicPr>
          <p:cNvPr id="2" name="Picture 1">
            <a:extLst>
              <a:ext uri="{FF2B5EF4-FFF2-40B4-BE49-F238E27FC236}">
                <a16:creationId xmlns:a16="http://schemas.microsoft.com/office/drawing/2014/main" id="{20E8015B-A364-9B48-943E-2CF75B1540C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2878" y="564457"/>
            <a:ext cx="1244149" cy="260214"/>
          </a:xfrm>
          <a:prstGeom prst="rect">
            <a:avLst/>
          </a:prstGeom>
        </p:spPr>
      </p:pic>
    </p:spTree>
    <p:extLst>
      <p:ext uri="{BB962C8B-B14F-4D97-AF65-F5344CB8AC3E}">
        <p14:creationId xmlns:p14="http://schemas.microsoft.com/office/powerpoint/2010/main" val="486906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50028E86-DE4E-064C-9373-275587437E7F}"/>
              </a:ext>
            </a:extLst>
          </p:cNvPr>
          <p:cNvSpPr txBox="1">
            <a:spLocks noChangeArrowheads="1"/>
          </p:cNvSpPr>
          <p:nvPr/>
        </p:nvSpPr>
        <p:spPr bwMode="auto">
          <a:xfrm>
            <a:off x="3451207" y="-63988"/>
            <a:ext cx="4669868" cy="857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395" tIns="34198" rIns="68395" bIns="34198" anchor="ct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a:solidFill>
                  <a:srgbClr val="FFFFFF"/>
                </a:solidFill>
                <a:cs typeface="MS PGothic" charset="0"/>
              </a:rPr>
              <a:t>Blue Economy</a:t>
            </a:r>
          </a:p>
        </p:txBody>
      </p:sp>
      <p:pic>
        <p:nvPicPr>
          <p:cNvPr id="8" name="Picture 7">
            <a:extLst>
              <a:ext uri="{FF2B5EF4-FFF2-40B4-BE49-F238E27FC236}">
                <a16:creationId xmlns:a16="http://schemas.microsoft.com/office/drawing/2014/main" id="{B0ECFE92-A80B-1946-A34B-34B8682389F8}"/>
              </a:ext>
            </a:extLst>
          </p:cNvPr>
          <p:cNvPicPr>
            <a:picLocks noChangeAspect="1"/>
          </p:cNvPicPr>
          <p:nvPr/>
        </p:nvPicPr>
        <p:blipFill rotWithShape="1">
          <a:blip r:embed="rId3">
            <a:extLst>
              <a:ext uri="{28A0092B-C50C-407E-A947-70E740481C1C}">
                <a14:useLocalDpi xmlns:a14="http://schemas.microsoft.com/office/drawing/2010/main" val="0"/>
              </a:ext>
            </a:extLst>
          </a:blip>
          <a:srcRect t="15450" b="9046"/>
          <a:stretch/>
        </p:blipFill>
        <p:spPr>
          <a:xfrm>
            <a:off x="538031" y="793263"/>
            <a:ext cx="11115937" cy="5196408"/>
          </a:xfrm>
          <a:prstGeom prst="rect">
            <a:avLst/>
          </a:prstGeom>
        </p:spPr>
      </p:pic>
    </p:spTree>
    <p:extLst>
      <p:ext uri="{BB962C8B-B14F-4D97-AF65-F5344CB8AC3E}">
        <p14:creationId xmlns:p14="http://schemas.microsoft.com/office/powerpoint/2010/main" val="251118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2BBC43-78C3-AB45-8139-5B1B467B870C}"/>
              </a:ext>
            </a:extLst>
          </p:cNvPr>
          <p:cNvSpPr/>
          <p:nvPr/>
        </p:nvSpPr>
        <p:spPr>
          <a:xfrm>
            <a:off x="335902" y="1370658"/>
            <a:ext cx="11607282" cy="5262979"/>
          </a:xfrm>
          <a:prstGeom prst="rect">
            <a:avLst/>
          </a:prstGeom>
          <a:solidFill>
            <a:schemeClr val="tx2"/>
          </a:solidFill>
        </p:spPr>
        <p:txBody>
          <a:bodyPr wrap="square">
            <a:spAutoFit/>
          </a:bodyPr>
          <a:lstStyle/>
          <a:p>
            <a:pPr algn="ctr"/>
            <a:r>
              <a:rPr lang="en-US" sz="2800" b="1" dirty="0">
                <a:solidFill>
                  <a:schemeClr val="bg1"/>
                </a:solidFill>
              </a:rPr>
              <a:t>Omnibus Resolution for Oceans and the law of the sea (A/RES/72/73)  -December 2017</a:t>
            </a:r>
          </a:p>
          <a:p>
            <a:endParaRPr lang="en-US" sz="2800" dirty="0">
              <a:solidFill>
                <a:schemeClr val="bg1"/>
              </a:solidFill>
            </a:endParaRPr>
          </a:p>
          <a:p>
            <a:r>
              <a:rPr lang="en-US" sz="2800" u="sng" dirty="0">
                <a:solidFill>
                  <a:schemeClr val="bg1"/>
                </a:solidFill>
              </a:rPr>
              <a:t>The UNGA decided (Para. 292) to proclaim </a:t>
            </a:r>
            <a:br>
              <a:rPr lang="en-US" sz="2800" dirty="0">
                <a:solidFill>
                  <a:schemeClr val="bg1"/>
                </a:solidFill>
              </a:rPr>
            </a:br>
            <a:r>
              <a:rPr lang="en-US" sz="2800" i="1" dirty="0">
                <a:solidFill>
                  <a:srgbClr val="FFFF00"/>
                </a:solidFill>
              </a:rPr>
              <a:t>the United Nations Decade of Ocean Science for Sustainable Development </a:t>
            </a:r>
            <a:br>
              <a:rPr lang="en-US" sz="2800" i="1" dirty="0">
                <a:solidFill>
                  <a:srgbClr val="FFFF00"/>
                </a:solidFill>
              </a:rPr>
            </a:br>
            <a:r>
              <a:rPr lang="en-US" sz="2800" i="1" dirty="0">
                <a:solidFill>
                  <a:srgbClr val="FFFF00"/>
                </a:solidFill>
              </a:rPr>
              <a:t>for the 10-year period beginning on 1 January 2021</a:t>
            </a:r>
            <a:r>
              <a:rPr lang="en-US" sz="2800" i="1" dirty="0">
                <a:solidFill>
                  <a:schemeClr val="bg1"/>
                </a:solidFill>
              </a:rPr>
              <a:t>, </a:t>
            </a:r>
            <a:br>
              <a:rPr lang="en-US" sz="2800" i="1" dirty="0">
                <a:solidFill>
                  <a:schemeClr val="bg1"/>
                </a:solidFill>
              </a:rPr>
            </a:br>
            <a:r>
              <a:rPr lang="en-US" sz="2800" i="1" dirty="0">
                <a:solidFill>
                  <a:schemeClr val="bg1"/>
                </a:solidFill>
              </a:rPr>
              <a:t>within existing structures and available resources, </a:t>
            </a:r>
            <a:br>
              <a:rPr lang="en-US" sz="2800" i="1" dirty="0">
                <a:solidFill>
                  <a:schemeClr val="bg1"/>
                </a:solidFill>
              </a:rPr>
            </a:br>
            <a:r>
              <a:rPr lang="en-US" sz="2800" i="1" dirty="0">
                <a:solidFill>
                  <a:schemeClr val="bg1"/>
                </a:solidFill>
              </a:rPr>
              <a:t>and called upon the Intergovernmental Oceanographic Commission </a:t>
            </a:r>
            <a:br>
              <a:rPr lang="en-US" sz="2800" i="1" dirty="0">
                <a:solidFill>
                  <a:schemeClr val="bg1"/>
                </a:solidFill>
              </a:rPr>
            </a:br>
            <a:r>
              <a:rPr lang="en-US" sz="2800" i="1" dirty="0">
                <a:solidFill>
                  <a:schemeClr val="bg1"/>
                </a:solidFill>
              </a:rPr>
              <a:t>to prepare an </a:t>
            </a:r>
            <a:r>
              <a:rPr lang="en-US" sz="2800" i="1" dirty="0">
                <a:solidFill>
                  <a:srgbClr val="FFFF00"/>
                </a:solidFill>
              </a:rPr>
              <a:t>implementation plan </a:t>
            </a:r>
            <a:r>
              <a:rPr lang="en-US" sz="2800" i="1" dirty="0">
                <a:solidFill>
                  <a:schemeClr val="bg1"/>
                </a:solidFill>
              </a:rPr>
              <a:t>for the Decade </a:t>
            </a:r>
            <a:br>
              <a:rPr lang="en-US" sz="2800" i="1" dirty="0">
                <a:solidFill>
                  <a:schemeClr val="bg1"/>
                </a:solidFill>
              </a:rPr>
            </a:br>
            <a:r>
              <a:rPr lang="en-US" sz="2800" i="1" dirty="0">
                <a:solidFill>
                  <a:srgbClr val="FFFF00"/>
                </a:solidFill>
              </a:rPr>
              <a:t>in consultation with Member States, specialized agencies, funds, programmes and bodies of the United Nations, as well as other intergovernmental organizations, non- governmental organizations and relevant stakeholders</a:t>
            </a:r>
            <a:r>
              <a:rPr lang="en-US" sz="2800" i="1" dirty="0">
                <a:solidFill>
                  <a:schemeClr val="bg1"/>
                </a:solidFill>
              </a:rPr>
              <a:t>. </a:t>
            </a:r>
            <a:endParaRPr lang="en-US" sz="2800" b="1" dirty="0">
              <a:solidFill>
                <a:schemeClr val="bg1"/>
              </a:solidFill>
            </a:endParaRPr>
          </a:p>
        </p:txBody>
      </p:sp>
      <p:pic>
        <p:nvPicPr>
          <p:cNvPr id="3" name="Picture 2">
            <a:extLst>
              <a:ext uri="{FF2B5EF4-FFF2-40B4-BE49-F238E27FC236}">
                <a16:creationId xmlns:a16="http://schemas.microsoft.com/office/drawing/2014/main" id="{47040838-ACF0-5140-9D9C-5BB10535B4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528"/>
            <a:ext cx="12192000" cy="886010"/>
          </a:xfrm>
          <a:prstGeom prst="rect">
            <a:avLst/>
          </a:prstGeom>
        </p:spPr>
      </p:pic>
    </p:spTree>
    <p:extLst>
      <p:ext uri="{BB962C8B-B14F-4D97-AF65-F5344CB8AC3E}">
        <p14:creationId xmlns:p14="http://schemas.microsoft.com/office/powerpoint/2010/main" val="2942682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B7B7C8-CD57-9149-AA9B-D215D255DB03}"/>
              </a:ext>
            </a:extLst>
          </p:cNvPr>
          <p:cNvSpPr/>
          <p:nvPr/>
        </p:nvSpPr>
        <p:spPr>
          <a:xfrm>
            <a:off x="-41237" y="-40341"/>
            <a:ext cx="12274475" cy="6938682"/>
          </a:xfrm>
          <a:prstGeom prst="rect">
            <a:avLst/>
          </a:prstGeom>
          <a:solidFill>
            <a:srgbClr val="006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a:solidFill>
                <a:schemeClr val="bg1"/>
              </a:solidFill>
            </a:endParaRPr>
          </a:p>
        </p:txBody>
      </p:sp>
      <p:pic>
        <p:nvPicPr>
          <p:cNvPr id="8" name="Picture 7">
            <a:extLst>
              <a:ext uri="{FF2B5EF4-FFF2-40B4-BE49-F238E27FC236}">
                <a16:creationId xmlns:a16="http://schemas.microsoft.com/office/drawing/2014/main" id="{82EFCF56-ECF3-0248-A9E6-F633FF275D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9541"/>
            <a:ext cx="7234519" cy="3471009"/>
          </a:xfrm>
          <a:prstGeom prst="rect">
            <a:avLst/>
          </a:prstGeom>
        </p:spPr>
      </p:pic>
      <p:pic>
        <p:nvPicPr>
          <p:cNvPr id="9" name="Picture 8">
            <a:extLst>
              <a:ext uri="{FF2B5EF4-FFF2-40B4-BE49-F238E27FC236}">
                <a16:creationId xmlns:a16="http://schemas.microsoft.com/office/drawing/2014/main" id="{8DC53165-7BFE-F545-AFB2-FADB2D6416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105796"/>
            <a:ext cx="3026535" cy="1752204"/>
          </a:xfrm>
          <a:prstGeom prst="rect">
            <a:avLst/>
          </a:prstGeom>
        </p:spPr>
      </p:pic>
      <p:sp>
        <p:nvSpPr>
          <p:cNvPr id="4" name="TextBox 3">
            <a:extLst>
              <a:ext uri="{FF2B5EF4-FFF2-40B4-BE49-F238E27FC236}">
                <a16:creationId xmlns:a16="http://schemas.microsoft.com/office/drawing/2014/main" id="{9DF69CD0-8013-F14A-A784-02BF35CD1D89}"/>
              </a:ext>
            </a:extLst>
          </p:cNvPr>
          <p:cNvSpPr txBox="1"/>
          <p:nvPr/>
        </p:nvSpPr>
        <p:spPr>
          <a:xfrm>
            <a:off x="1723292" y="1424354"/>
            <a:ext cx="3376246" cy="523220"/>
          </a:xfrm>
          <a:prstGeom prst="rect">
            <a:avLst/>
          </a:prstGeom>
          <a:noFill/>
        </p:spPr>
        <p:txBody>
          <a:bodyPr wrap="square" rtlCol="0">
            <a:spAutoFit/>
          </a:bodyPr>
          <a:lstStyle/>
          <a:p>
            <a:r>
              <a:rPr lang="en-US" sz="2800" i="1" dirty="0">
                <a:solidFill>
                  <a:srgbClr val="0070C0"/>
                </a:solidFill>
              </a:rPr>
              <a:t>ROADMAP</a:t>
            </a:r>
          </a:p>
        </p:txBody>
      </p:sp>
      <p:pic>
        <p:nvPicPr>
          <p:cNvPr id="7" name="Picture 6">
            <a:extLst>
              <a:ext uri="{FF2B5EF4-FFF2-40B4-BE49-F238E27FC236}">
                <a16:creationId xmlns:a16="http://schemas.microsoft.com/office/drawing/2014/main" id="{D5497455-34D9-0149-A9FE-0EE829EE9A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55749" y="2548062"/>
            <a:ext cx="5837531" cy="3415500"/>
          </a:xfrm>
          <a:prstGeom prst="rect">
            <a:avLst/>
          </a:prstGeom>
        </p:spPr>
      </p:pic>
      <p:pic>
        <p:nvPicPr>
          <p:cNvPr id="11" name="Picture 10">
            <a:extLst>
              <a:ext uri="{FF2B5EF4-FFF2-40B4-BE49-F238E27FC236}">
                <a16:creationId xmlns:a16="http://schemas.microsoft.com/office/drawing/2014/main" id="{1FA3EBF4-BD43-6146-9B83-EA3B4AA4CC2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193281" y="-65181"/>
            <a:ext cx="5171768" cy="6963522"/>
          </a:xfrm>
          <a:prstGeom prst="rect">
            <a:avLst/>
          </a:prstGeom>
        </p:spPr>
      </p:pic>
    </p:spTree>
    <p:extLst>
      <p:ext uri="{BB962C8B-B14F-4D97-AF65-F5344CB8AC3E}">
        <p14:creationId xmlns:p14="http://schemas.microsoft.com/office/powerpoint/2010/main" val="1542377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8DDA05-B43A-A440-AC78-835799377300}"/>
              </a:ext>
            </a:extLst>
          </p:cNvPr>
          <p:cNvSpPr>
            <a:spLocks noGrp="1"/>
          </p:cNvSpPr>
          <p:nvPr>
            <p:ph type="body" sz="quarter" idx="12"/>
          </p:nvPr>
        </p:nvSpPr>
        <p:spPr>
          <a:xfrm>
            <a:off x="3434752" y="399930"/>
            <a:ext cx="4866969" cy="860353"/>
          </a:xfrm>
        </p:spPr>
        <p:txBody>
          <a:bodyPr>
            <a:normAutofit fontScale="85000" lnSpcReduction="20000"/>
          </a:bodyPr>
          <a:lstStyle/>
          <a:p>
            <a:r>
              <a:rPr lang="fr-FR" dirty="0" err="1"/>
              <a:t>Towards</a:t>
            </a:r>
            <a:r>
              <a:rPr lang="fr-FR" dirty="0"/>
              <a:t> a transformative </a:t>
            </a:r>
            <a:r>
              <a:rPr lang="fr-FR" dirty="0" err="1"/>
              <a:t>approach</a:t>
            </a:r>
            <a:endParaRPr lang="fr-FR" dirty="0"/>
          </a:p>
        </p:txBody>
      </p:sp>
      <p:sp>
        <p:nvSpPr>
          <p:cNvPr id="5" name="TextBox 4">
            <a:extLst>
              <a:ext uri="{FF2B5EF4-FFF2-40B4-BE49-F238E27FC236}">
                <a16:creationId xmlns:a16="http://schemas.microsoft.com/office/drawing/2014/main" id="{9FAB33EC-3BE0-F547-AB7B-BDA0FE48AD44}"/>
              </a:ext>
            </a:extLst>
          </p:cNvPr>
          <p:cNvSpPr txBox="1"/>
          <p:nvPr/>
        </p:nvSpPr>
        <p:spPr>
          <a:xfrm>
            <a:off x="173086" y="1784866"/>
            <a:ext cx="8128636" cy="4524315"/>
          </a:xfrm>
          <a:prstGeom prst="rect">
            <a:avLst/>
          </a:prstGeom>
          <a:noFill/>
        </p:spPr>
        <p:txBody>
          <a:bodyPr wrap="square" rtlCol="0">
            <a:spAutoFit/>
          </a:bodyPr>
          <a:lstStyle/>
          <a:p>
            <a:pPr marL="342900" indent="-342900">
              <a:buFontTx/>
              <a:buChar char="-"/>
            </a:pPr>
            <a:r>
              <a:rPr lang="en" sz="2400" dirty="0"/>
              <a:t>Radically change our understanding of the ocean's contribution to sustainable development </a:t>
            </a:r>
          </a:p>
          <a:p>
            <a:pPr marL="342900" indent="-342900">
              <a:buFontTx/>
              <a:buChar char="-"/>
            </a:pPr>
            <a:r>
              <a:rPr lang="en" sz="2400" dirty="0"/>
              <a:t>Translate research results into problem-based solutions </a:t>
            </a:r>
          </a:p>
          <a:p>
            <a:pPr marL="342900" indent="-342900">
              <a:buFontTx/>
              <a:buChar char="-"/>
            </a:pPr>
            <a:r>
              <a:rPr lang="en" sz="2400" dirty="0"/>
              <a:t>Add value by integrating social and natural sciences, but also traditional knowledge </a:t>
            </a:r>
          </a:p>
          <a:p>
            <a:pPr marL="342900" indent="-342900">
              <a:buFontTx/>
              <a:buChar char="-"/>
            </a:pPr>
            <a:r>
              <a:rPr lang="en" sz="2400" dirty="0"/>
              <a:t>Strengthen access and use of science by policy makers and citizens </a:t>
            </a:r>
          </a:p>
          <a:p>
            <a:pPr marL="342900" indent="-342900">
              <a:buFontTx/>
              <a:buChar char="-"/>
            </a:pPr>
            <a:r>
              <a:rPr lang="en" sz="2400" dirty="0"/>
              <a:t>Promote partnership with the private sector </a:t>
            </a:r>
          </a:p>
          <a:p>
            <a:pPr marL="342900" indent="-342900">
              <a:buFontTx/>
              <a:buChar char="-"/>
            </a:pPr>
            <a:r>
              <a:rPr lang="en" sz="2400" dirty="0"/>
              <a:t>Build and lead to new technologies </a:t>
            </a:r>
          </a:p>
          <a:p>
            <a:pPr marL="342900" indent="-342900">
              <a:buFontTx/>
              <a:buChar char="-"/>
            </a:pPr>
            <a:r>
              <a:rPr lang="en" sz="2400" dirty="0"/>
              <a:t>Allow access to open data and information </a:t>
            </a:r>
          </a:p>
          <a:p>
            <a:pPr marL="342900" indent="-342900">
              <a:buFontTx/>
              <a:buChar char="-"/>
            </a:pPr>
            <a:r>
              <a:rPr lang="en" sz="2400" dirty="0"/>
              <a:t>Target specific audiences (young scientists, gender, SIDS / LDCs, etc.) </a:t>
            </a:r>
          </a:p>
        </p:txBody>
      </p:sp>
      <p:sp>
        <p:nvSpPr>
          <p:cNvPr id="7" name="TextBox 6">
            <a:extLst>
              <a:ext uri="{FF2B5EF4-FFF2-40B4-BE49-F238E27FC236}">
                <a16:creationId xmlns:a16="http://schemas.microsoft.com/office/drawing/2014/main" id="{6CC75880-21C5-064B-ADA2-19B6ABB5B6A7}"/>
              </a:ext>
            </a:extLst>
          </p:cNvPr>
          <p:cNvSpPr txBox="1"/>
          <p:nvPr/>
        </p:nvSpPr>
        <p:spPr>
          <a:xfrm>
            <a:off x="8918627" y="4047024"/>
            <a:ext cx="3100287" cy="1569660"/>
          </a:xfrm>
          <a:prstGeom prst="rect">
            <a:avLst/>
          </a:prstGeom>
          <a:noFill/>
        </p:spPr>
        <p:txBody>
          <a:bodyPr wrap="square" rtlCol="0">
            <a:spAutoFit/>
          </a:bodyPr>
          <a:lstStyle/>
          <a:p>
            <a:r>
              <a:rPr lang="en-US" sz="3200" i="1" dirty="0">
                <a:solidFill>
                  <a:srgbClr val="FFFF00"/>
                </a:solidFill>
              </a:rPr>
              <a:t>Gather the UN under a common initiative</a:t>
            </a:r>
          </a:p>
        </p:txBody>
      </p:sp>
      <p:sp>
        <p:nvSpPr>
          <p:cNvPr id="8" name="Rectangle 7">
            <a:extLst>
              <a:ext uri="{FF2B5EF4-FFF2-40B4-BE49-F238E27FC236}">
                <a16:creationId xmlns:a16="http://schemas.microsoft.com/office/drawing/2014/main" id="{4D9C958C-B288-2745-AAFD-CA7A9E71E822}"/>
              </a:ext>
            </a:extLst>
          </p:cNvPr>
          <p:cNvSpPr/>
          <p:nvPr/>
        </p:nvSpPr>
        <p:spPr>
          <a:xfrm>
            <a:off x="228600" y="1216343"/>
            <a:ext cx="2661557" cy="383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9283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1B7B7C8-CD57-9149-AA9B-D215D255DB03}"/>
              </a:ext>
            </a:extLst>
          </p:cNvPr>
          <p:cNvSpPr/>
          <p:nvPr/>
        </p:nvSpPr>
        <p:spPr>
          <a:xfrm>
            <a:off x="-41237" y="-40341"/>
            <a:ext cx="12274475" cy="6938682"/>
          </a:xfrm>
          <a:prstGeom prst="rect">
            <a:avLst/>
          </a:prstGeom>
          <a:solidFill>
            <a:srgbClr val="006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2" descr="data:image/png;base64,iVBORw0KGgoAAAANSUhEUgAAASsAAACoCAMAAACPKThEAAABhlBMVEX///8AAAAAcLmiPpfzbzHEHC4BtazT09OoqKgXFxf8/Pz5+fn29vbx8fHt7e3w8PDj4+Pa2toAbbjzbCvi4uK+vb3Hxsa8u7tYVVa0s7N9e3tdW1ttamvPz8+Eg4O1tLSZmJhGQ0SjoqJRTk8oJCWSkZE1LzJta2uMiotAPT9/fX5zcnKfNpRdWlrCGib+9/T1iVz0ekP38Pbo9/b6xrP83dDz6PHAhbn70MDr8vj4sZXO3+767e7o1OawYaf2k2sofsDsu8L34uXQ7+7GkcDz0tfYdYHGIza5cLKqVKFUxb5uos+Mtdmb3dq35eP2nHb96eFal8v3pobKOEvVrdDMnsbgwtw7hsLor7fs2+n1hFTDi7zI3OzRWmd/086uyeTTZHDhmaGJ1dHJMUjciJHsfWHDRGeCSZ83YK+2GlLAcaRVarOZV6QHrLAfkbuustSvNXu1KGLfSi3Rj6+l1N/KtNWbw+HfgJDOPlbWPi/kgHd9j8VcsMlmVqcAhLXwt7Dxoo/OcI5RZKHlAAAcb0lEQVR4nO2diXfTyJb/BYFYKS2WiCRrtxbLli2cdCAQQgc6QLOEJewQmiVsM/Nm3rw3b978fjQzv2Vm/vO5VVpsx7Jc7gb69Tn6nneILZWW+vjWrVt1q/oxTK25YleOYf3Wr/G7UM2KXjUretWs6FWzolfNil41K3rVrOhVxgoteI9Fy//yi35blbBC6+sL3QLt7JQer7wNOsMdPbRT/Vi0vU11mzFxZ0sOlt2mWtzZ9IctY/XgwkKw0NUrZbAenKu6C/fi0hHLunq9HHmh7VdTtUSXLp2puOLstWs0d5mjs9dms2LWNzcXgrV+8G66/IPNc5XN7PyTZxPnr767PqdZbh9+OlJNdOnJ+cpLrt07Cmv706sFW//Z/f3MPEt9+4NHmwvd8OqNg6NN4cHFObzRs61L47f4+G6OWUE9736afMyLl8+qmiDU896byWa4fffugmbF7b/JeZeyQhe+u7AILHTl88Fk+fWL9x/MuejM060XxZedj2+vz30Md/jwcPwxL7Z+rDYrMKzbE7C27z78fu5jJoT2b9/Lf4/ymGH90WKwdm58vjJefn3zp/nN+NKtrbyqO+8+H1A0++07z8da0PmXly9VFCZC+8vvR7C2Pz0/2oznXj8Ge0Z8dW7ju3OL3PP649djdrG+uTHXrMCwnuxldrF+8PjGVZrHvHo+gnX+x72nVY491dk3y/fyynKHzx8u2AKv3V7eL36dGazWL65S1HaknXdro0aELvy0QWOWL24tPcWw1g8+f7hCZcbbd48/fJV+PPN06daL6tLkXfaXl7NGBKh2Dxdz7IBqzCxnxe0Pflh9tAisq6/XctMAb7f6aK6jBnHP9rBprF95ffIjTXnQ9w9P3SEeB4xyaY5jT3X2/fJtYhroFVy7mFlde7N8e6wjncVqffPEiUVgcQc3T6aw0LkfVikb8PkfT+89OXP99drr+Y49e8zh7nEMC1CdfjnPsacC28CwMKrnrygfkwra7/K9sd9j5njwwaPVExcXgHX1xtrNjxjWufurJyjjM3Tp8unL//Z27eb8eCHX9p1Tx+9sn3kGFz6ja0/cvWWwDvT9w+PHF4sXwCInzGo2K3RhY3XjIn1Miq58AFg7zIP7J+hd3ZknS3/5x5NrFPFC8ZhXz0/t3v3ft04vUTj2VNg8bv+vO8dPLRYvYFRjjp2pmmcA974QrJ2Pa2sf3p17dGJ1gz6SffFPgOrDwQIeF9z7qT/+89LpW3PjhVzYvf/pz8dP7R7S+LdcZ8Eclycj2Yo5mXPfra5ShEmFwO+sPf67jdVFOoWrN06unfz7Z9TlQa8e/uEflpb2nvDUV5x9j1EdX8ixn713G6xxf+JYBStw7wvBWj84ufbX1ROrP12gfqOdjzfXTn74y9bRcXSVtv8FUJ2miRcK7f/5ODarBR7C7QOq8XgBq2qu7wF46dUFAvirN/56AkTfbnfeAaqT/7q0tLVAzV9sLYH+uECD2v60e+r48T+/L5uhKRciqG4fGXhXsUKbGxgWdQC/81+rgGrjP2nh7rz7AKg+/AWqTtn/MzjOwKj+36nn1PMF24cY1fM/jQL4eULXMKqJeAGrcg4Zxw0nVn+ghAWDQMzqr7TB0s7BY4zqv6FPW1qaOwrOdP4pRvUPfzgOATwdLP7wOaA6/mdceTpYGao3R0tXz7efw7VfvU8FC0Y2BNXaSTpY6wTVyRvXnywBrL2nVLDOPN07TcwKak8XAnAE1an//6cySylXiuqIY2fmsVq/eAJa4QmaeAmPbLC3+neo/1uKgTC68hlQrT0+gGEhrj7NQJiE61D21v/Brer4HQpYOB7Djv3/ZvWnsEUY2SxPO3Zmbh4HxitgWDSjnXME1epfT2LNnzVAEGHgkj/vMOgZAQCjnXkXZaj2nsB45TiGNT8K+D4r+f37ZUpYZ98sl5vVPFYI4gYqWAQqdAT/gd312s2f58FKUa19vsLk7vr0XFhnUqhLW+cR6dkoQqYUFR4Ipg2rDMGkMlRlzXVefhDHDRSwMlQnLsKw8OR8WGBVJ0mxjyS+gNHd0nzL4lKrWtp7lg4LKWDhQSAuBgNBdG+ZBlaO6mi8gDU3lwrDQkKh0mdlvgp3mVcep7Cqxnjo4DNpgPn8whnSuYFlVfmszK1Dl4kLpZ1btYNHWaFTZM4rM6zl2/cqmmFeaLms0FxW648IBmheM0d56xc3UlQbm2RYSFzWyc9T+YpcOx8/pKg+vMuOXLqVYljamjnKu7SVllhKB4J4WEhgPf8067W27+6mqHbTIvsZhulgIFcags4sMj9HnzptTOJRaeyALvxwIitBbC9z2hA53Sg1Le7g9cmsRNEFQPPKSFwujx3OPL2cFVh6kv4ErzLDOrV7p3RWCh0+zGjm/WXevLBplf6M10YFShvqfFYkbiAoVjemJ7TQhfupUWGYZCC4/i4FAUAe/zxFa/3K25sZKRwv5HqxlRnW6aVb0zm/M09u5aSKgSCXG9YpoDXVENGrO7sZKRgIZgcLq8EwpmiNSJXFC1gUaz9Sv01onNi4v/lgZPPr5y5+Bwjzs4/SgeD1t2sFrQ9vD8ZSpOvXP36+eTLXzZ/HBo5ZF0e09/LZGK7zz17uLRUn957kx7NogPju3Yefvh9Vnn91F2wqPzvy/9z7EY3l22+ujYCga/duj58rcex0rJjN3HKwbZ3Y+O7+xc0LFzY3L97/aWN1dXSqGDge5JYDtADX57cfD0DvPr4GUGujUxPh/ZkfC1RLp08v7d16+eQZ6MnLW3v4e6GtEcVPuwUOALP7/M7dT4eHh5/uPny+O0ZqfOL42jgQQHL7zb17+/fuvb89ebzUsVOySuOGEa4xjR0+cTEvn8YNI1xjGjt88+PEQ7K4ocA10tjhpctjU11p3DDCNaax48fvjlX83jKNZpgV3fqrdKRXrdUfRr4sjRvm6PVkBMY9XaLQj+NuJo8bqjQ5cXz29nxSYFYzMFCxWr84lxWJF4ryH+eSWvtwcOQhL26dnkfqyMRx4d4rUO1+mnjI/nxSs0MKunV9edxQwer++AxfETfM1tup1M2TvXmwRo491ffzDetIYH/2zVxUswN7yjWQedwwE9WRieN3N6tJrT2+MvWM81tzWJ3eOhpNfJpjWKeeHx654trcVvh+ZlhPyerBD5Wsxhx7qqtvKw0Lxoslb/RsjmHtTeUwth/OMaw7U2HU+zmoZjl2elbjcUMZq6mJ5oMPlbBKpwPH44YyvZweLR7uVsEqSzTPc++zHPsCrPJhIZ1Z4VVGlWb1ruwZzKXLVYZ1uSQ1tn2nyqp275Y8pDpumOnYF2BVGTeMxwu5rnyuMKxpx06EKuOGp2WO5FWFey9PNFcaVuWMDTUrNNu9T8QLuXY+znTv4wPBSb24NRtVeUYQzY4bRgPBSe1XwKoyqwX2AlTEDY/KMoIVccONmRnEYr5h2rE/Kb8inc4rd+zlE4Hc7LihwrEzC+2bmOXeV38qn6uZGTd8nj0NeGZrFqutWdOAn2a595kriGbHDe8rASzAanJYWOXYU119O8OxfywvT/Tscjmq6Xgh1/Ysw7o7M1CaFTdUm9VC+3EulBrW6nezZpcPyoeFr6um4tGMuOHH2bPLM+KG57Nnl2e594p4AWsRVuuPaB17qvK4YUa8kKvcvVetOObL4oajA8FJlQ8LKx07s+A+rzL3PjkQnNSVMvc+I14oVObeZzn2VKXDwsoVx6XufW46bLE9cdPuvXJpCHo3Hb1XOPZUZ14u4NhTlbj3OUtDy9x7VX6HaDFW60eDrGyOfZbI+qoJxz4ztBppuhXOW2w1NTlT3QKxpoOseS1w4b2WO48mYM1d7nj15wlYa4/fUSwouHQE1vzljtuTsADV3EUeR4c681EtvC/1wcWNUTKiImeY6+rHD2OT70e37czQpa1RMuJ0Rc5wJJwLLFIVp2h2knCTlkWBavE9vOubP+RT7jMShpPaOXh9M5ts/3BjetKqXOefXs6m3JcuP6Va88fjdGCqGQnDKe2PHPxtqpVZv2C/84PNR9/9tPHTD482qdbQouvvbrx+/Pjx658PqPbcEHGXnm5d3tu7fOtp5WbKcX3/6c7z3d3nD+8c0q6hPbv/Bmdwbr+Z2mVYrl+0N/zBuQsXLlRuO50Qunr9ypUr87adHtGZF5eePbv0gn61MYO2Xx0evlpo2+nZa/ugs5SrKet99PSqWdGrZkWvmhW9alb0qlnRq2ZFr5oVvWpW9KpZ0atmRa+aFb1qVvSqWdGrZkWvmhW9alb0qlnRq2ZFr5oVvWpW9KpZ0atmRa+aFb1qVvRalJWYJoJ5kWFQvhYFNbPsMBLSDyhN5PLN6YQupznFZyQ5wuhL02FZVapa34LkyJOp3/TLa0FWYsiS2gQ+fB5kNZUsNjsbD0T8t9XGzFCcSNM36NvFZ561G8XxwO/2+92uq8xOmCt2t9eifdOvoEVZ9QPCKuowTHPFTOul+EF6lmN1bDXNgY1/fsmOhOkb+L3iM2fYuZlIbjfRxKbs+aEzE1ZDZ3/T/+z7oqz8lJXXBSSdYxF5dSnMWDFaaJB/Oyr8UXUVTiO+2eRJMR5BYxVDYldwVOB5o5exEuN+aq+MbOkKM34VxzGcQD4jx2LR+B0RhzgBf+KFpnCkMHlgsynk3gE/b5wzEvJzPMfwRbmvxqrrd4NJVnIv4hkOmlMsMsgbAgleNcNwoMGr8HGrHboSYSW2knAYNQpWrdDLX1ZpSYjhNbjK1OBRqMU2AyscNBBqJF09asA5V9dNtQl3YTXWippcI9ZD22jinycQWMtPNEwFDoc+XICy5+mxMwIitG04gM/xXkuJdT1Svi6rjhd1WhOsBK+nMLIdx9AWxQSclxD17Si2unCV2OlasUHsSoy6PTg67CUpKyGyGuNP4b2uFUVWx0MMN+iaVuRZocakrHjWh3N23xPhQX3LbQmGP4y9pGuCq4z9RI88u6/BPVqh5bGRpbcRI0V+4sVWaOSwxEE/idywD28v9EMbTob2tG/9oqwCxuxq46yYNtTJ8DXwLFzDgmYV9AN4P8HtaIzY7TbwDWyGD7os/KKi18n8lZLE4vhTjG6EDTFaMRjOXTHBYhTLxO0TWrgaYi/IsdDJACtwj43QxRe3+hG81rEefBYtGzENnxyWXLsBhQ38vEjX0vujqI8PSElXZgS/48EhzQ+Yefp1dsWIti+Ps3KGrOj2FN5NFCME27Jc8lMKlgWsSOsDVlLoksKSmbGSe954LyBYCbkK2T7HuX1cRvBsgQH64NksTQTJZqLINuBAcejgA6LbFYEVLsyxvgimmhqKZMhyz5RxCc2K0p9EDj1SC8V3gZWOP0s992uxijJWjKIPJXHEShq4xhCKtIetuCeBl9dShxp0BaETM2k/2OinPT+X+6sjdiX77fQqo6MgV8efeRaqjlnJiW8OTJBlNWQ7EJhmz8dfzYHdb5DXAsZqXxGtuLifFurkEjMcpPwMP23yHNxc8AekYgPzS7NqhimrOGfFOGHi6AUrjh1aloPNu6d7TWgwTl5rccTK8dO2wLWS9J2bkT2KMXHzUdOrtI6MXAt/4o2clW0HRGxLlG2WZ8SelR0wRCbyC1bDqLijGposKcFqqfmyfvo4Lgp5wSdQRfeLs+L0iLCy+zkr+NWskV1Bu1+JcI8UdLtQYVlPQwEU+1wzY2WD3aTlhSBDhNphUPSDqiiFXsrK64rcEVbKIH0BRmxC0zWgvzfNFEATTDPSC1aJmZZDIu/YRnrvbNABr5z+GELPhjbofiVWTELcAIm+M1ao3e2yxXm511XT1wlxxDCwCA0HHK/YJaygHxRNchRpll3EV6FBaowaPQvaXUjsTe4PmAlWQxY3RlJP2WV52cYdGxuqHKks3D4a5qzAn5P34DSvIcZJ+jwz8whi0sMhAqd2ja/JqtWPHUV2cfcnrhBWEE/1R3YlRAmJVMQB6YYcK1FlWdWhRxYLu0KO3tNkuZX08/iKkc3QcxRJblsYhQz/yrJmhUrBivgriNuhpN2Cc6aloZSVONDbsuy4fWPMrqDDSSxVEZWWbSqMZg/geW27eJwGIZ/cYEMwyWbGapB8cVYwjNETPcSG1PQzcxKCdnEeqa3U9lsqMXgt0Xs2hJLYojDapj3AP3YS2rYdeW7hphRvOExMWx8QB+eYIVyVONilkDrw7QTiqcTAlucO7d4wgfBWHpBnyfHQTnQbRwEBKYy0oQID7YGeuIkVy+R5Vs8eug1UvGVP71l6DD+rYHuEVTTqC74UKzAKNmCJb+bUPNblx3oxoZn+zUYdjNRiWRWf5zTSn6fzDHDUcHixMQoVeIf1okDL7iSqLDhv/DiZlEcSBN1NR8rPqfiT4Eip29EMtk2op4UZEY8TIFiHG5JHM0iBt9DG+1qlzRqkVPpaDCdPRMOl+luav0JffGC8yH+wfb7+llj9ratmRa+aFb1qVvSqWdGrZkWvmhW9vhirLxIb/W3/H87+clbIUVVVk9NgWDACsaowp85O7Eka3MjBl8uelkePnDEeRyMRl9FmTfMKbGMmZQnCdRhAf4m84i9nxVuhroe6HeHXEBO98m0EnZ11imvDXXS9ZwiM6hfzo7w1fgGn+qQMW/6DSNnUT4mQBqNKIfC/RF7xV7DqDhxNZc2+peGkiVaZNRL6M6ezYTQeaJph+y1O1IpMqqCPX8AbfSjTTvxy4lI4m5U61GA4qFVaPaV+DSsWRnC8qOnpbBQ+pGSvxCsKl3kfJR3v9j3yFUlyM7+BmCbkOZx9Rpxsm1J6hYiB8SkrLsvhGSEpk5BMNtykqDp8FtJseDGHQP5tNkirZrgW/imzg5wiC0UhUZ7O9Fbr17Eicroxw7cCjmkkuo1biWD0dD1RNU9iRM/S3QbD9jphAu+s9vTQwqm4puGxlpmO8NNMPRfbiuQ5iA8sHZpNyipI0okDwopkKGQyKaNbMXFnSDN13fIaIYsEl0x+oMDDpAIrhAfJjOSF3WEkO9hfcWoCT/dI0seTIwte9puzElxdFCKbl8xeO0oajBj5ptF2rSG4MDZkDSvgnKCbGApj9G1D9cKezIhu1w6cZsqKTME5livKlsG1Qq/dizjMine7QW5XxB3KdiIizbICNbAsBzHICG1W9Sy7yyKxT14HJUPsPX1Pc9ih7fDawI81sW0Bfda32Vbs47lIz7eStkqmB78tK67tO3zU48kUr8gzhh80OU4wfF9mBlA5UYR+rO8hpPRNHlqtPDQ50e2zXNYwWN8NPDf0NUa22lw0lPAVvG4ISaeduSHe6EKZWAcXLSemzEFzNE2FcYauwsENrWNjrCyG9/oajxjeseDpuA0izErVIwkKt3B+0eskEkJiYi00afMFWCGt3+K9Hq/0EmzfSkJmjxk+DmUmylI2xLdHXZkTBL7J+o7oWnkAwLHdbtcfxg6Hk6VAjkyy8kO31y+WgfDGSr/Tt1wNoVZo8ALI0FXkZelqtTvBSvG99MUkmWdU7K+AlRClSW4ugtfyurhtI9ZfyOV/CVaqr2FW8HcIhuAMM8s2hjKj2H2Sv2xiVvaKTuR3jaab5J4V/FVgWw1sZZhV0+2DxQCrjj9aYgD+iu3pGpThg044JDfpsOIgSyuCbx9npfXH1njlrKQki0c0DDkkc66t/rdmxUehBKwEBslm1wPLz2bfDdw/ikEf/yGsrNBRNSxHFN0kjzHAXzXUkFQEs8JcfPAuVqerjbNqNHycwxYCi9XSm0iimeWRIXorWNk2sBrFsQUrJcl8n6O3OE//jViBG8KLPnBlwX+qSi9b8xIQf4zk0ORSVqaP54nBJUs4xVRE6NAPoqAPlFJW4Nwsm+ctz+wUKQ/MCrW7Hi4NrgffhBc5zs0WbMg+9INp0hHpA6bRHfnsgpXopq6BYf0G81uxknV4OLAigGSLRV7qo2QLfDt2OAOdT1k5K+QK3u0JR1gxzRhfhFnhK4KQ58FU3JU8HiUxQ9PDuX1nSJKpPA4f2j6JQbkB+HbGJvkuuRMwgk1QwEu5UuGvoEsmsbsEfelvwMpUW23P7uDkqQD9oNNTIZxR8VIfVhINvRvKTdOTNN/FduXBu7krnig4PYB8lBUj96CpNixDiF2lodskZmC8Y1kiimdxfKUkegM+dl256Qy6gQCtvxvD56S7AqzUlUQWtT6ufqODnb4Ud4PMrgxgBV2vp4jqEBo4k/mr9jdj1ccXrvgxST+RfvDYsQ5e7iANVjqdjhfYMud1Vo5ZYuavGM5bWeke81VmmhWjhTi+avNsf+UY9FTCENugccxNlwSmsWhDB5uA8c5KZ6VP1lLxQRc+2xoZ4xidY3ApLoec8FgXOk5jrA3iFGBnBd4GF8jtyp+/6OqLsGJI1114aB5n4Zzs2aLTAFePFx2KjpzWNkXDN7IhHzcaPnLZEkkBnBDCWb8GV1zAZyMilC2IJElHXtbk/HK4ocQw2R3g5vlNG4GnCsWV2eUw8JGKtyXnFqpwPddHr5oVvWpW9KpZ0atmRa+aFb1qVvSqWdHrW7L6tdm/3zp7+A1YiY0GHlEIMs4WIFHCEb4gKVIxFuOVhjiLw6gU3CcP4sXmjNJfV1+fleImSQIDvMhOkgbeeuOQ3EFi5jMufKs3tpRzUsgrUl/IcbNpKXFsfeq31FdnxZuxIrk9xA5l0bN5TrPbeHdJIDfycWsj8RyvxYOxidi8OI4T04XogiTyUYDtSGwiDgl5kkqMYFwNhQQ4CP9rZmYGl8O1MDbkxZlm+qv01VmJeB6ioQs23lM11BjeBVZyoglFdRqmgfcDc40gjjSeaaiqF+ONrQp8V+OA4ZwoDjRVEYuFt8CK1zx8UJRULYg9PNomxVWHaWkGHPgaVfnqrDi8VtjoNfFMMjJZpgltDzm66xWJaoE18fruhhu1g6TFseHAYC2VUXpumx2ELKNZHpywNNnMdw5EBtcyPcOzLdmxewF80HBKxGAHfsBYQ6/tlewe/vX6Jv2gbLcFnLdBMbAaACuZNbykWGIgsjYr8JHrSJJnS2RaLxigGM9wyT7LJ7gZtoDVYMRKcQ3EoACzwtsjvKQZmdgU+8AqQYyQLJb5o9O3YKUkHidYCp4YTVlh8axbzB7xLbutmL04jt1EYvH+mraJbJJbdwNxiG1EGkyw0sgugoYrOySVI9tKj2wpcQMGZ5Ob8YIpZSp9A1bSwBMYDk9P8mAEmJWgIIZrufmugSZYiOvEnuM4miqwMbAyTNTDTDkzaJKZTCVJWXGigFmlfaJjyo6LSTq2lFoS2CB2jL9XVsrAbkgSigYir1oi8Vey6whynG3mQloAPWSssJ7Mi20jY5UgtgffNT9AkSsJUqCn/qppGILstsTIUwQlsuSGxUqC4ka80WtA8W7Gyv1dsuI9P4ljT1B6EYt/eyFWwTB6QZzvxUEN143BpyvQ28Wmxhk4VdiKkRCZbODCJfLADbyB6Sh4aw3fSrwIPjhuHESmqTiJ6QWuqzDgsILAhQY40PD0/+/SX/Faq9VuQ0fXYFm8ao+DuApJRmAUa9uQbJBNkJLKGhCSKjJOb+DNTi34Litk74wqy6JAdu801YCFEAHJ+GBDcGJNZdt4ml1U0+J4dMDJFNviF9bvaTyYiRu/j+Z+iVVodPq9zzMo6rcbG/7eWSH+280+/N5ZfUvVrOhVs6JXzYpeNSt61azoVbOiV82KXjUretWs6FWzolfNil41K3rVrOhVs6JXzYpeNSt61azolbNq1JonOU5Z/Q+2EdhnB1xrN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4186988" y="926451"/>
            <a:ext cx="8046250" cy="160209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186988" y="940379"/>
            <a:ext cx="4764678" cy="1477328"/>
          </a:xfrm>
          <a:prstGeom prst="rect">
            <a:avLst/>
          </a:prstGeom>
          <a:noFill/>
        </p:spPr>
        <p:txBody>
          <a:bodyPr wrap="square" rtlCol="0">
            <a:spAutoFit/>
          </a:bodyPr>
          <a:lstStyle/>
          <a:p>
            <a:r>
              <a:rPr lang="en-US" sz="3600" b="1">
                <a:solidFill>
                  <a:srgbClr val="002060"/>
                </a:solidFill>
              </a:rPr>
              <a:t>A clean Ocean </a:t>
            </a:r>
          </a:p>
          <a:p>
            <a:r>
              <a:rPr lang="en-US">
                <a:solidFill>
                  <a:srgbClr val="002060"/>
                </a:solidFill>
              </a:rPr>
              <a:t>Sources of pollution are identified, quantified and reduced, and pollutants removed from the Ocean.</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80" y="940379"/>
            <a:ext cx="4219067" cy="1593978"/>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91105" y="993881"/>
            <a:ext cx="736942" cy="753840"/>
          </a:xfrm>
          <a:prstGeom prst="rect">
            <a:avLst/>
          </a:prstGeom>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861657" y="1729872"/>
            <a:ext cx="800500" cy="707195"/>
          </a:xfrm>
          <a:prstGeom prst="rect">
            <a:avLst/>
          </a:prstGeom>
        </p:spPr>
      </p:pic>
      <p:grpSp>
        <p:nvGrpSpPr>
          <p:cNvPr id="22" name="Group 21"/>
          <p:cNvGrpSpPr/>
          <p:nvPr/>
        </p:nvGrpSpPr>
        <p:grpSpPr>
          <a:xfrm>
            <a:off x="-32080" y="2626343"/>
            <a:ext cx="12265318" cy="2322253"/>
            <a:chOff x="-32080" y="-47225"/>
            <a:chExt cx="12265318" cy="2322253"/>
          </a:xfrm>
        </p:grpSpPr>
        <p:sp>
          <p:nvSpPr>
            <p:cNvPr id="23" name="Rectangle 22"/>
            <p:cNvSpPr/>
            <p:nvPr/>
          </p:nvSpPr>
          <p:spPr>
            <a:xfrm>
              <a:off x="4186988" y="-47225"/>
              <a:ext cx="8046250" cy="228553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186988" y="-33296"/>
              <a:ext cx="4938157" cy="2308324"/>
            </a:xfrm>
            <a:prstGeom prst="rect">
              <a:avLst/>
            </a:prstGeom>
            <a:noFill/>
          </p:spPr>
          <p:txBody>
            <a:bodyPr wrap="square" rtlCol="0">
              <a:spAutoFit/>
            </a:bodyPr>
            <a:lstStyle/>
            <a:p>
              <a:r>
                <a:rPr lang="en-US" sz="3600" b="1">
                  <a:solidFill>
                    <a:srgbClr val="002060"/>
                  </a:solidFill>
                </a:rPr>
                <a:t>A healthy and resilient Ocean </a:t>
              </a:r>
            </a:p>
            <a:p>
              <a:r>
                <a:rPr lang="en-US">
                  <a:solidFill>
                    <a:srgbClr val="002060"/>
                  </a:solidFill>
                </a:rPr>
                <a:t>Marine ecosystems are mapped and protected, multiple impacts, including climate change, are measured and reduced, and the provision of Ocean ecosystem services is maintained.</a:t>
              </a:r>
            </a:p>
          </p:txBody>
        </p:sp>
        <p:pic>
          <p:nvPicPr>
            <p:cNvPr id="25" name="Picture 2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080" y="-33296"/>
              <a:ext cx="4237386" cy="2271604"/>
            </a:xfrm>
            <a:prstGeom prst="rect">
              <a:avLst/>
            </a:prstGeom>
          </p:spPr>
        </p:pic>
      </p:grpSp>
      <p:sp>
        <p:nvSpPr>
          <p:cNvPr id="34" name="Rectangle 33"/>
          <p:cNvSpPr/>
          <p:nvPr/>
        </p:nvSpPr>
        <p:spPr>
          <a:xfrm>
            <a:off x="4205307" y="5003862"/>
            <a:ext cx="8046250" cy="178478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4196148" y="4929130"/>
            <a:ext cx="4803210" cy="1754326"/>
          </a:xfrm>
          <a:prstGeom prst="rect">
            <a:avLst/>
          </a:prstGeom>
          <a:noFill/>
        </p:spPr>
        <p:txBody>
          <a:bodyPr wrap="square" rtlCol="0">
            <a:spAutoFit/>
          </a:bodyPr>
          <a:lstStyle/>
          <a:p>
            <a:r>
              <a:rPr lang="en-US" sz="3600" b="1">
                <a:solidFill>
                  <a:srgbClr val="002060"/>
                </a:solidFill>
              </a:rPr>
              <a:t>A predicted Ocean </a:t>
            </a:r>
          </a:p>
          <a:p>
            <a:r>
              <a:rPr lang="en-US">
                <a:solidFill>
                  <a:srgbClr val="002060"/>
                </a:solidFill>
              </a:rPr>
              <a:t>Society has the capacity to understand current and future Ocean conditions, forecast their change and impact on human wellbeing and livelihoods.</a:t>
            </a:r>
          </a:p>
        </p:txBody>
      </p:sp>
      <p:pic>
        <p:nvPicPr>
          <p:cNvPr id="36" name="Picture 3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237" y="5013289"/>
            <a:ext cx="4243663" cy="1774289"/>
          </a:xfrm>
          <a:prstGeom prst="rect">
            <a:avLst/>
          </a:prstGeom>
        </p:spPr>
      </p:pic>
      <p:pic>
        <p:nvPicPr>
          <p:cNvPr id="43" name="Picture 4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565604" y="5870872"/>
            <a:ext cx="821483" cy="825531"/>
          </a:xfrm>
          <a:prstGeom prst="rect">
            <a:avLst/>
          </a:prstGeom>
        </p:spPr>
      </p:pic>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556106" y="5085573"/>
            <a:ext cx="830981" cy="809167"/>
          </a:xfrm>
          <a:prstGeom prst="rect">
            <a:avLst/>
          </a:prstGeom>
        </p:spPr>
      </p:pic>
      <p:pic>
        <p:nvPicPr>
          <p:cNvPr id="52" name="Picture 51"/>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1325222" y="3031308"/>
            <a:ext cx="708141" cy="1386059"/>
          </a:xfrm>
          <a:prstGeom prst="rect">
            <a:avLst/>
          </a:prstGeom>
        </p:spPr>
      </p:pic>
      <p:pic>
        <p:nvPicPr>
          <p:cNvPr id="53" name="Picture 52"/>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0629801" y="3718309"/>
            <a:ext cx="703951" cy="699117"/>
          </a:xfrm>
          <a:prstGeom prst="rect">
            <a:avLst/>
          </a:prstGeom>
        </p:spPr>
      </p:pic>
      <p:pic>
        <p:nvPicPr>
          <p:cNvPr id="54" name="Picture 5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395912" y="1728044"/>
            <a:ext cx="723411" cy="709023"/>
          </a:xfrm>
          <a:prstGeom prst="rect">
            <a:avLst/>
          </a:prstGeom>
        </p:spPr>
      </p:pic>
      <p:pic>
        <p:nvPicPr>
          <p:cNvPr id="55" name="Picture 5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119323" y="1712747"/>
            <a:ext cx="734774" cy="724320"/>
          </a:xfrm>
          <a:prstGeom prst="rect">
            <a:avLst/>
          </a:prstGeom>
        </p:spPr>
      </p:pic>
      <p:pic>
        <p:nvPicPr>
          <p:cNvPr id="56" name="Picture 55"/>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118620" y="996663"/>
            <a:ext cx="754949" cy="754949"/>
          </a:xfrm>
          <a:prstGeom prst="rect">
            <a:avLst/>
          </a:prstGeom>
        </p:spPr>
      </p:pic>
      <p:pic>
        <p:nvPicPr>
          <p:cNvPr id="57" name="Picture 56"/>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871027" y="994138"/>
            <a:ext cx="791130" cy="749302"/>
          </a:xfrm>
          <a:prstGeom prst="rect">
            <a:avLst/>
          </a:prstGeom>
        </p:spPr>
      </p:pic>
      <p:pic>
        <p:nvPicPr>
          <p:cNvPr id="58" name="Picture 57"/>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938692" y="3031022"/>
            <a:ext cx="704096" cy="699058"/>
          </a:xfrm>
          <a:prstGeom prst="rect">
            <a:avLst/>
          </a:prstGeom>
        </p:spPr>
      </p:pic>
      <p:pic>
        <p:nvPicPr>
          <p:cNvPr id="59" name="Picture 58"/>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244224" y="3036171"/>
            <a:ext cx="702747" cy="702747"/>
          </a:xfrm>
          <a:prstGeom prst="rect">
            <a:avLst/>
          </a:prstGeom>
        </p:spPr>
      </p:pic>
      <p:pic>
        <p:nvPicPr>
          <p:cNvPr id="60" name="Picture 59"/>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634258" y="3030160"/>
            <a:ext cx="703539" cy="699920"/>
          </a:xfrm>
          <a:prstGeom prst="rect">
            <a:avLst/>
          </a:prstGeom>
        </p:spPr>
      </p:pic>
      <p:pic>
        <p:nvPicPr>
          <p:cNvPr id="61" name="Picture 60"/>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245428" y="3734299"/>
            <a:ext cx="701543" cy="683127"/>
          </a:xfrm>
          <a:prstGeom prst="rect">
            <a:avLst/>
          </a:prstGeom>
        </p:spPr>
      </p:pic>
      <p:pic>
        <p:nvPicPr>
          <p:cNvPr id="62" name="Picture 61"/>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9940545" y="3729076"/>
            <a:ext cx="681921" cy="688350"/>
          </a:xfrm>
          <a:prstGeom prst="rect">
            <a:avLst/>
          </a:prstGeom>
        </p:spPr>
      </p:pic>
      <p:pic>
        <p:nvPicPr>
          <p:cNvPr id="63" name="Picture 62"/>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9747862" y="5085574"/>
            <a:ext cx="814862" cy="814862"/>
          </a:xfrm>
          <a:prstGeom prst="rect">
            <a:avLst/>
          </a:prstGeom>
        </p:spPr>
      </p:pic>
      <p:pic>
        <p:nvPicPr>
          <p:cNvPr id="64" name="Picture 63"/>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9747861" y="5894741"/>
            <a:ext cx="806904" cy="806904"/>
          </a:xfrm>
          <a:prstGeom prst="rect">
            <a:avLst/>
          </a:prstGeom>
        </p:spPr>
      </p:pic>
      <p:sp>
        <p:nvSpPr>
          <p:cNvPr id="33" name="Title 1">
            <a:extLst>
              <a:ext uri="{FF2B5EF4-FFF2-40B4-BE49-F238E27FC236}">
                <a16:creationId xmlns:a16="http://schemas.microsoft.com/office/drawing/2014/main" id="{6FE3B923-B555-8344-84A6-C6EE6312DE24}"/>
              </a:ext>
            </a:extLst>
          </p:cNvPr>
          <p:cNvSpPr txBox="1">
            <a:spLocks/>
          </p:cNvSpPr>
          <p:nvPr/>
        </p:nvSpPr>
        <p:spPr>
          <a:xfrm>
            <a:off x="904304" y="150210"/>
            <a:ext cx="11129060" cy="944082"/>
          </a:xfrm>
          <a:prstGeom prst="rect">
            <a:avLst/>
          </a:prstGeom>
          <a:noFill/>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380" b="1" dirty="0">
                <a:solidFill>
                  <a:schemeClr val="bg1"/>
                </a:solidFill>
                <a:latin typeface="+mn-lt"/>
              </a:rPr>
              <a:t>Societal outcomes of the Decade (1 of 2)</a:t>
            </a:r>
          </a:p>
        </p:txBody>
      </p:sp>
      <p:pic>
        <p:nvPicPr>
          <p:cNvPr id="39" name="Picture 38">
            <a:extLst>
              <a:ext uri="{FF2B5EF4-FFF2-40B4-BE49-F238E27FC236}">
                <a16:creationId xmlns:a16="http://schemas.microsoft.com/office/drawing/2014/main" id="{EC1F5C05-2F51-474C-92B3-A8EFE009FAEB}"/>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0996624" y="4047"/>
            <a:ext cx="1226499" cy="710078"/>
          </a:xfrm>
          <a:prstGeom prst="rect">
            <a:avLst/>
          </a:prstGeom>
        </p:spPr>
      </p:pic>
    </p:spTree>
    <p:extLst>
      <p:ext uri="{BB962C8B-B14F-4D97-AF65-F5344CB8AC3E}">
        <p14:creationId xmlns:p14="http://schemas.microsoft.com/office/powerpoint/2010/main" val="1771241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1B7B7C8-CD57-9149-AA9B-D215D255DB03}"/>
              </a:ext>
            </a:extLst>
          </p:cNvPr>
          <p:cNvSpPr/>
          <p:nvPr/>
        </p:nvSpPr>
        <p:spPr>
          <a:xfrm>
            <a:off x="-41237" y="-40341"/>
            <a:ext cx="12274475" cy="6938682"/>
          </a:xfrm>
          <a:prstGeom prst="rect">
            <a:avLst/>
          </a:prstGeom>
          <a:solidFill>
            <a:srgbClr val="006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7061D8C6-9017-5344-9DDA-715F75CA464D}"/>
              </a:ext>
            </a:extLst>
          </p:cNvPr>
          <p:cNvSpPr txBox="1">
            <a:spLocks/>
          </p:cNvSpPr>
          <p:nvPr/>
        </p:nvSpPr>
        <p:spPr>
          <a:xfrm>
            <a:off x="155575" y="226139"/>
            <a:ext cx="12191999" cy="564506"/>
          </a:xfrm>
          <a:prstGeom prst="rect">
            <a:avLst/>
          </a:prstGeom>
          <a:noFill/>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380" b="1">
              <a:solidFill>
                <a:srgbClr val="92D050"/>
              </a:solidFill>
              <a:latin typeface="+mn-lt"/>
            </a:endParaRPr>
          </a:p>
        </p:txBody>
      </p:sp>
      <p:sp>
        <p:nvSpPr>
          <p:cNvPr id="8" name="AutoShape 2" descr="data:image/png;base64,iVBORw0KGgoAAAANSUhEUgAAASsAAACoCAMAAACPKThEAAABhlBMVEX///8AAAAAcLmiPpfzbzHEHC4BtazT09OoqKgXFxf8/Pz5+fn29vbx8fHt7e3w8PDj4+Pa2toAbbjzbCvi4uK+vb3Hxsa8u7tYVVa0s7N9e3tdW1ttamvPz8+Eg4O1tLSZmJhGQ0SjoqJRTk8oJCWSkZE1LzJta2uMiotAPT9/fX5zcnKfNpRdWlrCGib+9/T1iVz0ekP38Pbo9/b6xrP83dDz6PHAhbn70MDr8vj4sZXO3+767e7o1OawYaf2k2sofsDsu8L34uXQ7+7GkcDz0tfYdYHGIza5cLKqVKFUxb5uos+Mtdmb3dq35eP2nHb96eFal8v3pobKOEvVrdDMnsbgwtw7hsLor7fs2+n1hFTDi7zI3OzRWmd/086uyeTTZHDhmaGJ1dHJMUjciJHsfWHDRGeCSZ83YK+2GlLAcaRVarOZV6QHrLAfkbuustSvNXu1KGLfSi3Rj6+l1N/KtNWbw+HfgJDOPlbWPi/kgHd9j8VcsMlmVqcAhLXwt7Dxoo/OcI5RZKHlAAAcb0lEQVR4nO2diXfTyJb/BYFYKS2WiCRrtxbLli2cdCAQQgc6QLOEJewQmiVsM/Nm3rw3b978fjQzv2Vm/vO5VVpsx7Jc7gb69Tn6nneILZWW+vjWrVt1q/oxTK25YleOYf3Wr/G7UM2KXjUretWs6FWzolfNil41K3rVrOhVxgoteI9Fy//yi35blbBC6+sL3QLt7JQer7wNOsMdPbRT/Vi0vU11mzFxZ0sOlt2mWtzZ9IctY/XgwkKw0NUrZbAenKu6C/fi0hHLunq9HHmh7VdTtUSXLp2puOLstWs0d5mjs9dms2LWNzcXgrV+8G66/IPNc5XN7PyTZxPnr767PqdZbh9+OlJNdOnJ+cpLrt07Cmv706sFW//Z/f3MPEt9+4NHmwvd8OqNg6NN4cHFObzRs61L47f4+G6OWUE9736afMyLl8+qmiDU896byWa4fffugmbF7b/JeZeyQhe+u7AILHTl88Fk+fWL9x/MuejM060XxZedj2+vz30Md/jwcPwxL7Z+rDYrMKzbE7C27z78fu5jJoT2b9/Lf4/ymGH90WKwdm58vjJefn3zp/nN+NKtrbyqO+8+H1A0++07z8da0PmXly9VFCZC+8vvR7C2Pz0/2oznXj8Ge0Z8dW7ju3OL3PP649djdrG+uTHXrMCwnuxldrF+8PjGVZrHvHo+gnX+x72nVY491dk3y/fyynKHzx8u2AKv3V7eL36dGazWL65S1HaknXdro0aELvy0QWOWL24tPcWw1g8+f7hCZcbbd48/fJV+PPN06daL6tLkXfaXl7NGBKh2Dxdz7IBqzCxnxe0Pflh9tAisq6/XctMAb7f6aK6jBnHP9rBprF95ffIjTXnQ9w9P3SEeB4xyaY5jT3X2/fJtYhroFVy7mFlde7N8e6wjncVqffPEiUVgcQc3T6aw0LkfVikb8PkfT+89OXP99drr+Y49e8zh7nEMC1CdfjnPsacC28CwMKrnrygfkwra7/K9sd9j5njwwaPVExcXgHX1xtrNjxjWufurJyjjM3Tp8unL//Z27eb8eCHX9p1Tx+9sn3kGFz6ja0/cvWWwDvT9w+PHF4sXwCInzGo2K3RhY3XjIn1Miq58AFg7zIP7J+hd3ZknS3/5x5NrFPFC8ZhXz0/t3v3ft04vUTj2VNg8bv+vO8dPLRYvYFRjjp2pmmcA974QrJ2Pa2sf3p17dGJ1gz6SffFPgOrDwQIeF9z7qT/+89LpW3PjhVzYvf/pz8dP7R7S+LdcZ8Eclycj2Yo5mXPfra5ShEmFwO+sPf67jdVFOoWrN06unfz7Z9TlQa8e/uEflpb2nvDUV5x9j1EdX8ixn713G6xxf+JYBStw7wvBWj84ufbX1ROrP12gfqOdjzfXTn74y9bRcXSVtv8FUJ2miRcK7f/5ODarBR7C7QOq8XgBq2qu7wF46dUFAvirN/56AkTfbnfeAaqT/7q0tLVAzV9sLYH+uECD2v60e+r48T+/L5uhKRciqG4fGXhXsUKbGxgWdQC/81+rgGrjP2nh7rz7AKg+/AWqTtn/MzjOwKj+36nn1PMF24cY1fM/jQL4eULXMKqJeAGrcg4Zxw0nVn+ghAWDQMzqr7TB0s7BY4zqv6FPW1qaOwrOdP4pRvUPfzgOATwdLP7wOaA6/mdceTpYGao3R0tXz7efw7VfvU8FC0Y2BNXaSTpY6wTVyRvXnywBrL2nVLDOPN07TcwKak8XAnAE1an//6cySylXiuqIY2fmsVq/eAJa4QmaeAmPbLC3+neo/1uKgTC68hlQrT0+gGEhrj7NQJiE61D21v/Brer4HQpYOB7Djv3/ZvWnsEUY2SxPO3Zmbh4HxitgWDSjnXME1epfT2LNnzVAEGHgkj/vMOgZAQCjnXkXZaj2nsB45TiGNT8K+D4r+f37ZUpYZ98sl5vVPFYI4gYqWAQqdAT/gd312s2f58FKUa19vsLk7vr0XFhnUqhLW+cR6dkoQqYUFR4Ipg2rDMGkMlRlzXVefhDHDRSwMlQnLsKw8OR8WGBVJ0mxjyS+gNHd0nzL4lKrWtp7lg4LKWDhQSAuBgNBdG+ZBlaO6mi8gDU3lwrDQkKh0mdlvgp3mVcep7Cqxnjo4DNpgPn8whnSuYFlVfmszK1Dl4kLpZ1btYNHWaFTZM4rM6zl2/cqmmFeaLms0FxW648IBmheM0d56xc3UlQbm2RYSFzWyc9T+YpcOx8/pKg+vMuOXLqVYljamjnKu7SVllhKB4J4WEhgPf8067W27+6mqHbTIvsZhulgIFcags4sMj9HnzptTOJRaeyALvxwIitBbC9z2hA53Sg1Le7g9cmsRNEFQPPKSFwujx3OPL2cFVh6kv4ErzLDOrV7p3RWCh0+zGjm/WXevLBplf6M10YFShvqfFYkbiAoVjemJ7TQhfupUWGYZCC4/i4FAUAe/zxFa/3K25sZKRwv5HqxlRnW6aVb0zm/M09u5aSKgSCXG9YpoDXVENGrO7sZKRgIZgcLq8EwpmiNSJXFC1gUaz9Sv01onNi4v/lgZPPr5y5+Bwjzs4/SgeD1t2sFrQ9vD8ZSpOvXP36+eTLXzZ/HBo5ZF0e09/LZGK7zz17uLRUn957kx7NogPju3Yefvh9Vnn91F2wqPzvy/9z7EY3l22+ujYCga/duj58rcex0rJjN3HKwbZ3Y+O7+xc0LFzY3L97/aWN1dXSqGDge5JYDtADX57cfD0DvPr4GUGujUxPh/ZkfC1RLp08v7d16+eQZ6MnLW3v4e6GtEcVPuwUOALP7/M7dT4eHh5/uPny+O0ZqfOL42jgQQHL7zb17+/fuvb89ebzUsVOySuOGEa4xjR0+cTEvn8YNI1xjGjt88+PEQ7K4ocA10tjhpctjU11p3DDCNaax48fvjlX83jKNZpgV3fqrdKRXrdUfRr4sjRvm6PVkBMY9XaLQj+NuJo8bqjQ5cXz29nxSYFYzMFCxWr84lxWJF4ryH+eSWvtwcOQhL26dnkfqyMRx4d4rUO1+mnjI/nxSs0MKunV9edxQwer++AxfETfM1tup1M2TvXmwRo491ffzDetIYH/2zVxUswN7yjWQedwwE9WRieN3N6tJrT2+MvWM81tzWJ3eOhpNfJpjWKeeHx654trcVvh+ZlhPyerBD5Wsxhx7qqtvKw0Lxoslb/RsjmHtTeUwth/OMaw7U2HU+zmoZjl2elbjcUMZq6mJ5oMPlbBKpwPH44YyvZweLR7uVsEqSzTPc++zHPsCrPJhIZ1Z4VVGlWb1ruwZzKXLVYZ1uSQ1tn2nyqp275Y8pDpumOnYF2BVGTeMxwu5rnyuMKxpx06EKuOGp2WO5FWFey9PNFcaVuWMDTUrNNu9T8QLuXY+znTv4wPBSb24NRtVeUYQzY4bRgPBSe1XwKoyqwX2AlTEDY/KMoIVccONmRnEYr5h2rE/Kb8inc4rd+zlE4Hc7LihwrEzC+2bmOXeV38qn6uZGTd8nj0NeGZrFqutWdOAn2a595kriGbHDe8rASzAanJYWOXYU119O8OxfywvT/Tscjmq6Xgh1/Ysw7o7M1CaFTdUm9VC+3EulBrW6nezZpcPyoeFr6um4tGMuOHH2bPLM+KG57Nnl2e594p4AWsRVuuPaB17qvK4YUa8kKvcvVetOObL4oajA8FJlQ8LKx07s+A+rzL3PjkQnNSVMvc+I14oVObeZzn2VKXDwsoVx6XufW46bLE9cdPuvXJpCHo3Hb1XOPZUZ14u4NhTlbj3OUtDy9x7VX6HaDFW60eDrGyOfZbI+qoJxz4ztBppuhXOW2w1NTlT3QKxpoOseS1w4b2WO48mYM1d7nj15wlYa4/fUSwouHQE1vzljtuTsADV3EUeR4c681EtvC/1wcWNUTKiImeY6+rHD2OT70e37czQpa1RMuJ0Rc5wJJwLLFIVp2h2knCTlkWBavE9vOubP+RT7jMShpPaOXh9M5ts/3BjetKqXOefXs6m3JcuP6Va88fjdGCqGQnDKe2PHPxtqpVZv2C/84PNR9/9tPHTD482qdbQouvvbrx+/Pjx658PqPbcEHGXnm5d3tu7fOtp5WbKcX3/6c7z3d3nD+8c0q6hPbv/Bmdwbr+Z2mVYrl+0N/zBuQsXLlRuO50Qunr9ypUr87adHtGZF5eePbv0gn61MYO2Xx0evlpo2+nZa/ugs5SrKet99PSqWdGrZkWvmhW9alb0qlnRq2ZFr5oVvWpW9KpZ0atmRa+aFb1qVvSqWdGrZkWvmhW9alb0qlnRq2ZFr5oVvWpW9KpZ0atmRa+aFb1qVvRalJWYJoJ5kWFQvhYFNbPsMBLSDyhN5PLN6YQupznFZyQ5wuhL02FZVapa34LkyJOp3/TLa0FWYsiS2gQ+fB5kNZUsNjsbD0T8t9XGzFCcSNM36NvFZ561G8XxwO/2+92uq8xOmCt2t9eifdOvoEVZ9QPCKuowTHPFTOul+EF6lmN1bDXNgY1/fsmOhOkb+L3iM2fYuZlIbjfRxKbs+aEzE1ZDZ3/T/+z7oqz8lJXXBSSdYxF5dSnMWDFaaJB/Oyr8UXUVTiO+2eRJMR5BYxVDYldwVOB5o5exEuN+aq+MbOkKM34VxzGcQD4jx2LR+B0RhzgBf+KFpnCkMHlgsynk3gE/b5wzEvJzPMfwRbmvxqrrd4NJVnIv4hkOmlMsMsgbAgleNcNwoMGr8HGrHboSYSW2knAYNQpWrdDLX1ZpSYjhNbjK1OBRqMU2AyscNBBqJF09asA5V9dNtQl3YTXWippcI9ZD22jinycQWMtPNEwFDoc+XICy5+mxMwIitG04gM/xXkuJdT1Svi6rjhd1WhOsBK+nMLIdx9AWxQSclxD17Si2unCV2OlasUHsSoy6PTg67CUpKyGyGuNP4b2uFUVWx0MMN+iaVuRZocakrHjWh3N23xPhQX3LbQmGP4y9pGuCq4z9RI88u6/BPVqh5bGRpbcRI0V+4sVWaOSwxEE/idywD28v9EMbTob2tG/9oqwCxuxq46yYNtTJ8DXwLFzDgmYV9AN4P8HtaIzY7TbwDWyGD7os/KKi18n8lZLE4vhTjG6EDTFaMRjOXTHBYhTLxO0TWrgaYi/IsdDJACtwj43QxRe3+hG81rEefBYtGzENnxyWXLsBhQ38vEjX0vujqI8PSElXZgS/48EhzQ+Yefp1dsWIti+Ps3KGrOj2FN5NFCME27Jc8lMKlgWsSOsDVlLoksKSmbGSe954LyBYCbkK2T7HuX1cRvBsgQH64NksTQTJZqLINuBAcejgA6LbFYEVLsyxvgimmhqKZMhyz5RxCc2K0p9EDj1SC8V3gZWOP0s992uxijJWjKIPJXHEShq4xhCKtIetuCeBl9dShxp0BaETM2k/2OinPT+X+6sjdiX77fQqo6MgV8efeRaqjlnJiW8OTJBlNWQ7EJhmz8dfzYHdb5DXAsZqXxGtuLifFurkEjMcpPwMP23yHNxc8AekYgPzS7NqhimrOGfFOGHi6AUrjh1aloPNu6d7TWgwTl5rccTK8dO2wLWS9J2bkT2KMXHzUdOrtI6MXAt/4o2clW0HRGxLlG2WZ8SelR0wRCbyC1bDqLijGposKcFqqfmyfvo4Lgp5wSdQRfeLs+L0iLCy+zkr+NWskV1Bu1+JcI8UdLtQYVlPQwEU+1wzY2WD3aTlhSBDhNphUPSDqiiFXsrK64rcEVbKIH0BRmxC0zWgvzfNFEATTDPSC1aJmZZDIu/YRnrvbNABr5z+GELPhjbofiVWTELcAIm+M1ao3e2yxXm511XT1wlxxDCwCA0HHK/YJaygHxRNchRpll3EV6FBaowaPQvaXUjsTe4PmAlWQxY3RlJP2WV52cYdGxuqHKks3D4a5qzAn5P34DSvIcZJ+jwz8whi0sMhAqd2ja/JqtWPHUV2cfcnrhBWEE/1R3YlRAmJVMQB6YYcK1FlWdWhRxYLu0KO3tNkuZX08/iKkc3QcxRJblsYhQz/yrJmhUrBivgriNuhpN2Cc6aloZSVONDbsuy4fWPMrqDDSSxVEZWWbSqMZg/geW27eJwGIZ/cYEMwyWbGapB8cVYwjNETPcSG1PQzcxKCdnEeqa3U9lsqMXgt0Xs2hJLYojDapj3AP3YS2rYdeW7hphRvOExMWx8QB+eYIVyVONilkDrw7QTiqcTAlucO7d4wgfBWHpBnyfHQTnQbRwEBKYy0oQID7YGeuIkVy+R5Vs8eug1UvGVP71l6DD+rYHuEVTTqC74UKzAKNmCJb+bUPNblx3oxoZn+zUYdjNRiWRWf5zTSn6fzDHDUcHixMQoVeIf1okDL7iSqLDhv/DiZlEcSBN1NR8rPqfiT4Eip29EMtk2op4UZEY8TIFiHG5JHM0iBt9DG+1qlzRqkVPpaDCdPRMOl+luav0JffGC8yH+wfb7+llj9ratmRa+aFb1qVvSqWdGrZkWvmhW9vhirLxIb/W3/H87+clbIUVVVk9NgWDACsaowp85O7Eka3MjBl8uelkePnDEeRyMRl9FmTfMKbGMmZQnCdRhAf4m84i9nxVuhroe6HeHXEBO98m0EnZ11imvDXXS9ZwiM6hfzo7w1fgGn+qQMW/6DSNnUT4mQBqNKIfC/RF7xV7DqDhxNZc2+peGkiVaZNRL6M6ezYTQeaJph+y1O1IpMqqCPX8AbfSjTTvxy4lI4m5U61GA4qFVaPaV+DSsWRnC8qOnpbBQ+pGSvxCsKl3kfJR3v9j3yFUlyM7+BmCbkOZx9Rpxsm1J6hYiB8SkrLsvhGSEpk5BMNtykqDp8FtJseDGHQP5tNkirZrgW/imzg5wiC0UhUZ7O9Fbr17Eicroxw7cCjmkkuo1biWD0dD1RNU9iRM/S3QbD9jphAu+s9vTQwqm4puGxlpmO8NNMPRfbiuQ5iA8sHZpNyipI0okDwopkKGQyKaNbMXFnSDN13fIaIYsEl0x+oMDDpAIrhAfJjOSF3WEkO9hfcWoCT/dI0seTIwte9puzElxdFCKbl8xeO0oajBj5ptF2rSG4MDZkDSvgnKCbGApj9G1D9cKezIhu1w6cZsqKTME5livKlsG1Qq/dizjMine7QW5XxB3KdiIizbICNbAsBzHICG1W9Sy7yyKxT14HJUPsPX1Pc9ih7fDawI81sW0Bfda32Vbs47lIz7eStkqmB78tK67tO3zU48kUr8gzhh80OU4wfF9mBlA5UYR+rO8hpPRNHlqtPDQ50e2zXNYwWN8NPDf0NUa22lw0lPAVvG4ISaeduSHe6EKZWAcXLSemzEFzNE2FcYauwsENrWNjrCyG9/oajxjeseDpuA0izErVIwkKt3B+0eskEkJiYi00afMFWCGt3+K9Hq/0EmzfSkJmjxk+DmUmylI2xLdHXZkTBL7J+o7oWnkAwLHdbtcfxg6Hk6VAjkyy8kO31y+WgfDGSr/Tt1wNoVZo8ALI0FXkZelqtTvBSvG99MUkmWdU7K+AlRClSW4ugtfyurhtI9ZfyOV/CVaqr2FW8HcIhuAMM8s2hjKj2H2Sv2xiVvaKTuR3jaab5J4V/FVgWw1sZZhV0+2DxQCrjj9aYgD+iu3pGpThg044JDfpsOIgSyuCbx9npfXH1njlrKQki0c0DDkkc66t/rdmxUehBKwEBslm1wPLz2bfDdw/ikEf/yGsrNBRNSxHFN0kjzHAXzXUkFQEs8JcfPAuVqerjbNqNHycwxYCi9XSm0iimeWRIXorWNk2sBrFsQUrJcl8n6O3OE//jViBG8KLPnBlwX+qSi9b8xIQf4zk0ORSVqaP54nBJUs4xVRE6NAPoqAPlFJW4Nwsm+ctz+wUKQ/MCrW7Hi4NrgffhBc5zs0WbMg+9INp0hHpA6bRHfnsgpXopq6BYf0G81uxknV4OLAigGSLRV7qo2QLfDt2OAOdT1k5K+QK3u0JR1gxzRhfhFnhK4KQ58FU3JU8HiUxQ9PDuX1nSJKpPA4f2j6JQbkB+HbGJvkuuRMwgk1QwEu5UuGvoEsmsbsEfelvwMpUW23P7uDkqQD9oNNTIZxR8VIfVhINvRvKTdOTNN/FduXBu7krnig4PYB8lBUj96CpNixDiF2lodskZmC8Y1kiimdxfKUkegM+dl256Qy6gQCtvxvD56S7AqzUlUQWtT6ufqODnb4Ud4PMrgxgBV2vp4jqEBo4k/mr9jdj1ccXrvgxST+RfvDYsQ5e7iANVjqdjhfYMud1Vo5ZYuavGM5bWeke81VmmhWjhTi+avNsf+UY9FTCENugccxNlwSmsWhDB5uA8c5KZ6VP1lLxQRc+2xoZ4xidY3ApLoec8FgXOk5jrA3iFGBnBd4GF8jtyp+/6OqLsGJI1114aB5n4Zzs2aLTAFePFx2KjpzWNkXDN7IhHzcaPnLZEkkBnBDCWb8GV1zAZyMilC2IJElHXtbk/HK4ocQw2R3g5vlNG4GnCsWV2eUw8JGKtyXnFqpwPddHr5oVvWpW9KpZ0atmRa+aFb1qVvSqWdHrW7L6tdm/3zp7+A1YiY0GHlEIMs4WIFHCEb4gKVIxFuOVhjiLw6gU3CcP4sXmjNJfV1+fleImSQIDvMhOkgbeeuOQ3EFi5jMufKs3tpRzUsgrUl/IcbNpKXFsfeq31FdnxZuxIrk9xA5l0bN5TrPbeHdJIDfycWsj8RyvxYOxidi8OI4T04XogiTyUYDtSGwiDgl5kkqMYFwNhQQ4CP9rZmYGl8O1MDbkxZlm+qv01VmJeB6ioQs23lM11BjeBVZyoglFdRqmgfcDc40gjjSeaaiqF+ONrQp8V+OA4ZwoDjRVEYuFt8CK1zx8UJRULYg9PNomxVWHaWkGHPgaVfnqrDi8VtjoNfFMMjJZpgltDzm66xWJaoE18fruhhu1g6TFseHAYC2VUXpumx2ELKNZHpywNNnMdw5EBtcyPcOzLdmxewF80HBKxGAHfsBYQ6/tlewe/vX6Jv2gbLcFnLdBMbAaACuZNbykWGIgsjYr8JHrSJJnS2RaLxigGM9wyT7LJ7gZtoDVYMRKcQ3EoACzwtsjvKQZmdgU+8AqQYyQLJb5o9O3YKUkHidYCp4YTVlh8axbzB7xLbutmL04jt1EYvH+mraJbJJbdwNxiG1EGkyw0sgugoYrOySVI9tKj2wpcQMGZ5Ob8YIpZSp9A1bSwBMYDk9P8mAEmJWgIIZrufmugSZYiOvEnuM4miqwMbAyTNTDTDkzaJKZTCVJWXGigFmlfaJjyo6LSTq2lFoS2CB2jL9XVsrAbkgSigYir1oi8Vey6whynG3mQloAPWSssJ7Mi20jY5UgtgffNT9AkSsJUqCn/qppGILstsTIUwQlsuSGxUqC4ka80WtA8W7Gyv1dsuI9P4ljT1B6EYt/eyFWwTB6QZzvxUEN143BpyvQ28Wmxhk4VdiKkRCZbODCJfLADbyB6Sh4aw3fSrwIPjhuHESmqTiJ6QWuqzDgsILAhQY40PD0/+/SX/Faq9VuQ0fXYFm8ao+DuApJRmAUa9uQbJBNkJLKGhCSKjJOb+DNTi34Litk74wqy6JAdu801YCFEAHJ+GBDcGJNZdt4ml1U0+J4dMDJFNviF9bvaTyYiRu/j+Z+iVVodPq9zzMo6rcbG/7eWSH+280+/N5ZfUvVrOhVs6JXzYpeNSt61azoVbOiV82KXjUretWs6FWzolfNil41K3rVrOhVs6JXzYpeNSt61azolbNq1JonOU5Z/Q+2EdhnB1xrN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4186988" y="1011294"/>
            <a:ext cx="8046250" cy="160209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186988" y="1025222"/>
            <a:ext cx="4764678" cy="1477328"/>
          </a:xfrm>
          <a:prstGeom prst="rect">
            <a:avLst/>
          </a:prstGeom>
          <a:noFill/>
        </p:spPr>
        <p:txBody>
          <a:bodyPr wrap="square" rtlCol="0">
            <a:spAutoFit/>
          </a:bodyPr>
          <a:lstStyle/>
          <a:p>
            <a:r>
              <a:rPr lang="en-US" sz="3600" b="1">
                <a:solidFill>
                  <a:srgbClr val="002060"/>
                </a:solidFill>
              </a:rPr>
              <a:t>A safe Ocean </a:t>
            </a:r>
          </a:p>
          <a:p>
            <a:r>
              <a:rPr lang="en-US">
                <a:solidFill>
                  <a:srgbClr val="002060"/>
                </a:solidFill>
              </a:rPr>
              <a:t>Human communities are protected from ocean hazards and the safety of operations at sea and on the coast is guaranteed.</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3998" y="1076007"/>
            <a:ext cx="833727" cy="83372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6722" y="1083709"/>
            <a:ext cx="825570" cy="825570"/>
          </a:xfrm>
          <a:prstGeom prst="rect">
            <a:avLst/>
          </a:prstGeom>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100229" y="1878906"/>
            <a:ext cx="1334230" cy="682581"/>
          </a:xfrm>
          <a:prstGeom prst="rect">
            <a:avLst/>
          </a:prstGeom>
        </p:spPr>
      </p:pic>
      <p:pic>
        <p:nvPicPr>
          <p:cNvPr id="11" name="Picture 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434910" y="1919077"/>
            <a:ext cx="715851" cy="641761"/>
          </a:xfrm>
          <a:prstGeom prst="rect">
            <a:avLst/>
          </a:prstGeom>
        </p:spPr>
      </p:pic>
      <p:pic>
        <p:nvPicPr>
          <p:cNvPr id="13" name="Picture 1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347412" y="1081154"/>
            <a:ext cx="780929" cy="1364570"/>
          </a:xfrm>
          <a:prstGeom prst="rect">
            <a:avLst/>
          </a:prstGeom>
        </p:spPr>
      </p:pic>
      <p:grpSp>
        <p:nvGrpSpPr>
          <p:cNvPr id="22" name="Group 21"/>
          <p:cNvGrpSpPr/>
          <p:nvPr/>
        </p:nvGrpSpPr>
        <p:grpSpPr>
          <a:xfrm>
            <a:off x="-35351" y="2796025"/>
            <a:ext cx="12268589" cy="2056590"/>
            <a:chOff x="-35351" y="-47224"/>
            <a:chExt cx="12268589" cy="2056590"/>
          </a:xfrm>
        </p:grpSpPr>
        <p:sp>
          <p:nvSpPr>
            <p:cNvPr id="23" name="Rectangle 22"/>
            <p:cNvSpPr/>
            <p:nvPr/>
          </p:nvSpPr>
          <p:spPr>
            <a:xfrm>
              <a:off x="4186988" y="-47224"/>
              <a:ext cx="8046250" cy="177525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186988" y="-33296"/>
              <a:ext cx="4938157" cy="1754326"/>
            </a:xfrm>
            <a:prstGeom prst="rect">
              <a:avLst/>
            </a:prstGeom>
            <a:noFill/>
          </p:spPr>
          <p:txBody>
            <a:bodyPr wrap="square" rtlCol="0">
              <a:spAutoFit/>
            </a:bodyPr>
            <a:lstStyle/>
            <a:p>
              <a:r>
                <a:rPr lang="en-US" sz="3600" b="1" dirty="0">
                  <a:solidFill>
                    <a:srgbClr val="002060"/>
                  </a:solidFill>
                </a:rPr>
                <a:t>A sustainable </a:t>
              </a:r>
            </a:p>
            <a:p>
              <a:r>
                <a:rPr lang="en-US" sz="3600" b="1" dirty="0">
                  <a:solidFill>
                    <a:srgbClr val="002060"/>
                  </a:solidFill>
                </a:rPr>
                <a:t>productive Ocean </a:t>
              </a:r>
            </a:p>
            <a:p>
              <a:r>
                <a:rPr lang="en-US" dirty="0">
                  <a:solidFill>
                    <a:srgbClr val="002060"/>
                  </a:solidFill>
                </a:rPr>
                <a:t>The provision of food supply and alternative livelihoods are secured.</a:t>
              </a:r>
            </a:p>
          </p:txBody>
        </p:sp>
        <p:pic>
          <p:nvPicPr>
            <p:cNvPr id="25" name="Picture 24"/>
            <p:cNvPicPr>
              <a:picLocks noChangeAspect="1"/>
            </p:cNvPicPr>
            <p:nvPr/>
          </p:nvPicPr>
          <p:blipFill rotWithShape="1">
            <a:blip r:embed="rId8" cstate="email">
              <a:extLst>
                <a:ext uri="{28A0092B-C50C-407E-A947-70E740481C1C}">
                  <a14:useLocalDpi xmlns:a14="http://schemas.microsoft.com/office/drawing/2010/main"/>
                </a:ext>
              </a:extLst>
            </a:blip>
            <a:srcRect r="-225" b="-15233"/>
            <a:stretch/>
          </p:blipFill>
          <p:spPr>
            <a:xfrm>
              <a:off x="-35351" y="-33297"/>
              <a:ext cx="4228226" cy="2042663"/>
            </a:xfrm>
            <a:prstGeom prst="rect">
              <a:avLst/>
            </a:prstGeom>
          </p:spPr>
        </p:pic>
      </p:grpSp>
      <p:grpSp>
        <p:nvGrpSpPr>
          <p:cNvPr id="32" name="Group 31"/>
          <p:cNvGrpSpPr/>
          <p:nvPr/>
        </p:nvGrpSpPr>
        <p:grpSpPr>
          <a:xfrm>
            <a:off x="-35351" y="4767835"/>
            <a:ext cx="12277749" cy="2051215"/>
            <a:chOff x="-44511" y="-53186"/>
            <a:chExt cx="12277749" cy="2051215"/>
          </a:xfrm>
        </p:grpSpPr>
        <p:sp>
          <p:nvSpPr>
            <p:cNvPr id="34" name="Rectangle 33"/>
            <p:cNvSpPr/>
            <p:nvPr/>
          </p:nvSpPr>
          <p:spPr>
            <a:xfrm>
              <a:off x="4186988" y="-47225"/>
              <a:ext cx="8046250" cy="204525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4186988" y="-33296"/>
              <a:ext cx="4764678" cy="2031325"/>
            </a:xfrm>
            <a:prstGeom prst="rect">
              <a:avLst/>
            </a:prstGeom>
            <a:noFill/>
          </p:spPr>
          <p:txBody>
            <a:bodyPr wrap="square" rtlCol="0">
              <a:spAutoFit/>
            </a:bodyPr>
            <a:lstStyle/>
            <a:p>
              <a:r>
                <a:rPr lang="en-US" sz="3600" b="1">
                  <a:solidFill>
                    <a:srgbClr val="002060"/>
                  </a:solidFill>
                </a:rPr>
                <a:t>A transparent and accessible Ocean </a:t>
              </a:r>
            </a:p>
            <a:p>
              <a:r>
                <a:rPr lang="en-US">
                  <a:solidFill>
                    <a:srgbClr val="002060"/>
                  </a:solidFill>
                </a:rPr>
                <a:t>All nations, stakeholders and citizens have access to ocean data and information, technologies, and are capable of making informed decisions.</a:t>
              </a:r>
            </a:p>
          </p:txBody>
        </p:sp>
        <p:pic>
          <p:nvPicPr>
            <p:cNvPr id="36" name="Picture 3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511" y="-53186"/>
              <a:ext cx="4219525" cy="2051213"/>
            </a:xfrm>
            <a:prstGeom prst="rect">
              <a:avLst/>
            </a:prstGeom>
          </p:spPr>
        </p:pic>
        <p:pic>
          <p:nvPicPr>
            <p:cNvPr id="43" name="Picture 4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82172" y="933828"/>
              <a:ext cx="819221" cy="793291"/>
            </a:xfrm>
            <a:prstGeom prst="rect">
              <a:avLst/>
            </a:prstGeom>
          </p:spPr>
        </p:pic>
      </p:grpSp>
      <p:pic>
        <p:nvPicPr>
          <p:cNvPr id="9" name="Picture 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591332" y="4926790"/>
            <a:ext cx="819221" cy="819221"/>
          </a:xfrm>
          <a:prstGeom prst="rect">
            <a:avLst/>
          </a:prstGeom>
        </p:spPr>
      </p:pic>
      <p:pic>
        <p:nvPicPr>
          <p:cNvPr id="12" name="Picture 1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398584" y="4923476"/>
            <a:ext cx="813714" cy="814862"/>
          </a:xfrm>
          <a:prstGeom prst="rect">
            <a:avLst/>
          </a:prstGeom>
        </p:spPr>
      </p:pic>
      <p:pic>
        <p:nvPicPr>
          <p:cNvPr id="16" name="Picture 1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11971" y="4924624"/>
            <a:ext cx="822407" cy="822407"/>
          </a:xfrm>
          <a:prstGeom prst="rect">
            <a:avLst/>
          </a:prstGeom>
        </p:spPr>
      </p:pic>
      <p:pic>
        <p:nvPicPr>
          <p:cNvPr id="17" name="Picture 1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207966" y="5754850"/>
            <a:ext cx="825397" cy="803730"/>
          </a:xfrm>
          <a:prstGeom prst="rect">
            <a:avLst/>
          </a:prstGeom>
        </p:spPr>
      </p:pic>
      <p:pic>
        <p:nvPicPr>
          <p:cNvPr id="18" name="Picture 17"/>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410553" y="5738338"/>
            <a:ext cx="813718" cy="821390"/>
          </a:xfrm>
          <a:prstGeom prst="rect">
            <a:avLst/>
          </a:prstGeom>
        </p:spPr>
      </p:pic>
      <p:pic>
        <p:nvPicPr>
          <p:cNvPr id="50" name="Picture 49"/>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8999358" y="2974634"/>
            <a:ext cx="2051236" cy="1305366"/>
          </a:xfrm>
          <a:prstGeom prst="rect">
            <a:avLst/>
          </a:prstGeom>
        </p:spPr>
      </p:pic>
      <p:pic>
        <p:nvPicPr>
          <p:cNvPr id="51" name="Picture 50"/>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1038872" y="2973486"/>
            <a:ext cx="1111889" cy="568833"/>
          </a:xfrm>
          <a:prstGeom prst="rect">
            <a:avLst/>
          </a:prstGeom>
        </p:spPr>
      </p:pic>
      <p:pic>
        <p:nvPicPr>
          <p:cNvPr id="52" name="Picture 51"/>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1041167" y="3517844"/>
            <a:ext cx="440649" cy="769975"/>
          </a:xfrm>
          <a:prstGeom prst="rect">
            <a:avLst/>
          </a:prstGeom>
        </p:spPr>
      </p:pic>
      <p:pic>
        <p:nvPicPr>
          <p:cNvPr id="53" name="Picture 52"/>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11472389" y="3537339"/>
            <a:ext cx="675099" cy="605227"/>
          </a:xfrm>
          <a:prstGeom prst="rect">
            <a:avLst/>
          </a:prstGeom>
        </p:spPr>
      </p:pic>
      <p:pic>
        <p:nvPicPr>
          <p:cNvPr id="2" name="Picture 1"/>
          <p:cNvPicPr>
            <a:picLocks noChangeAspect="1"/>
          </p:cNvPicPr>
          <p:nvPr/>
        </p:nvPicPr>
        <p:blipFill rotWithShape="1">
          <a:blip r:embed="rId20" cstate="email">
            <a:extLst>
              <a:ext uri="{28A0092B-C50C-407E-A947-70E740481C1C}">
                <a14:useLocalDpi xmlns:a14="http://schemas.microsoft.com/office/drawing/2010/main"/>
              </a:ext>
            </a:extLst>
          </a:blip>
          <a:srcRect r="-175"/>
          <a:stretch/>
        </p:blipFill>
        <p:spPr>
          <a:xfrm>
            <a:off x="-39783" y="1018899"/>
            <a:ext cx="4235768" cy="1594492"/>
          </a:xfrm>
          <a:prstGeom prst="rect">
            <a:avLst/>
          </a:prstGeom>
        </p:spPr>
      </p:pic>
      <p:sp>
        <p:nvSpPr>
          <p:cNvPr id="38" name="Title 1">
            <a:extLst>
              <a:ext uri="{FF2B5EF4-FFF2-40B4-BE49-F238E27FC236}">
                <a16:creationId xmlns:a16="http://schemas.microsoft.com/office/drawing/2014/main" id="{20D7C85D-AF75-814E-A090-E4BACDF80E6C}"/>
              </a:ext>
            </a:extLst>
          </p:cNvPr>
          <p:cNvSpPr txBox="1">
            <a:spLocks/>
          </p:cNvSpPr>
          <p:nvPr/>
        </p:nvSpPr>
        <p:spPr>
          <a:xfrm>
            <a:off x="904304" y="150210"/>
            <a:ext cx="11129060" cy="944082"/>
          </a:xfrm>
          <a:prstGeom prst="rect">
            <a:avLst/>
          </a:prstGeom>
          <a:noFill/>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380" b="1" dirty="0">
                <a:solidFill>
                  <a:schemeClr val="bg1"/>
                </a:solidFill>
                <a:latin typeface="+mn-lt"/>
              </a:rPr>
              <a:t>Societal outcomes of the Decade (2 of 2)</a:t>
            </a:r>
          </a:p>
        </p:txBody>
      </p:sp>
      <p:pic>
        <p:nvPicPr>
          <p:cNvPr id="33" name="Picture 32">
            <a:extLst>
              <a:ext uri="{FF2B5EF4-FFF2-40B4-BE49-F238E27FC236}">
                <a16:creationId xmlns:a16="http://schemas.microsoft.com/office/drawing/2014/main" id="{2FC83536-6C71-0C47-8446-E7635A7934D8}"/>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0996624" y="4047"/>
            <a:ext cx="1226499" cy="710078"/>
          </a:xfrm>
          <a:prstGeom prst="rect">
            <a:avLst/>
          </a:prstGeom>
        </p:spPr>
      </p:pic>
    </p:spTree>
    <p:extLst>
      <p:ext uri="{BB962C8B-B14F-4D97-AF65-F5344CB8AC3E}">
        <p14:creationId xmlns:p14="http://schemas.microsoft.com/office/powerpoint/2010/main" val="32687445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7524</TotalTime>
  <Words>2030</Words>
  <Application>Microsoft Macintosh PowerPoint</Application>
  <PresentationFormat>Widescreen</PresentationFormat>
  <Paragraphs>228</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vt:lpstr>
      <vt:lpstr>Office Theme</vt:lpstr>
      <vt:lpstr> The UN Decade of Ocean Science for Sustainable Development (2021-2030)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 Decade of Ocean Science for Sustainable Development </vt:lpstr>
      <vt:lpstr>PowerPoint Presentation</vt:lpstr>
      <vt:lpstr>PowerPoint Presentation</vt:lpstr>
      <vt:lpstr>PowerPoint Presentation</vt:lpstr>
      <vt:lpstr>Get in touch  Write to us: oceandecade@unesco.org  Follow all Decade news: http://en.unesco.org/ocean-decade   Social media: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Khalil, Aya</dc:creator>
  <cp:keywords/>
  <dc:description/>
  <cp:lastModifiedBy>Appeltans, Ward</cp:lastModifiedBy>
  <cp:revision>204</cp:revision>
  <dcterms:created xsi:type="dcterms:W3CDTF">2018-06-21T09:27:11Z</dcterms:created>
  <dcterms:modified xsi:type="dcterms:W3CDTF">2019-03-27T16:59:15Z</dcterms:modified>
  <cp:category/>
</cp:coreProperties>
</file>