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3" r:id="rId2"/>
    <p:sldId id="306" r:id="rId3"/>
    <p:sldId id="260" r:id="rId4"/>
    <p:sldId id="295" r:id="rId5"/>
    <p:sldId id="296" r:id="rId6"/>
    <p:sldId id="297" r:id="rId7"/>
    <p:sldId id="274" r:id="rId8"/>
    <p:sldId id="303" r:id="rId9"/>
    <p:sldId id="283" r:id="rId10"/>
    <p:sldId id="284" r:id="rId11"/>
    <p:sldId id="286" r:id="rId12"/>
    <p:sldId id="305" r:id="rId13"/>
    <p:sldId id="289" r:id="rId14"/>
    <p:sldId id="287" r:id="rId15"/>
    <p:sldId id="271" r:id="rId16"/>
    <p:sldId id="264" r:id="rId17"/>
    <p:sldId id="290" r:id="rId18"/>
    <p:sldId id="308" r:id="rId19"/>
    <p:sldId id="29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22" autoAdjust="0"/>
  </p:normalViewPr>
  <p:slideViewPr>
    <p:cSldViewPr>
      <p:cViewPr varScale="1">
        <p:scale>
          <a:sx n="84" d="100"/>
          <a:sy n="84" d="100"/>
        </p:scale>
        <p:origin x="-1661" y="-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FEAE46-E819-4DD9-AEDE-135F9352A545}" type="datetimeFigureOut">
              <a:rPr lang="en-GB" smtClean="0"/>
              <a:t>27/03/2019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CCDB51-8977-4303-A718-E62A83CB33B8}" type="slidenum">
              <a:rPr lang="en-GB" smtClean="0"/>
              <a:t>‹#›</a:t>
            </a:fld>
            <a:endParaRPr lang="en-GB"/>
          </a:p>
        </p:txBody>
      </p:sp>
    </p:spTree>
    <p:extLst>
      <p:ext uri="{BB962C8B-B14F-4D97-AF65-F5344CB8AC3E}">
        <p14:creationId xmlns:p14="http://schemas.microsoft.com/office/powerpoint/2010/main" val="202018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ercacuk-my.sharepoint.com/personal/txh_noc_ac_uk/Documents/Papers/BBNJ/Policy%20Brief.MGR.HHD2.docx#_msocom_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CCDB51-8977-4303-A718-E62A83CB33B8}" type="slidenum">
              <a:rPr lang="en-GB" smtClean="0"/>
              <a:t>1</a:t>
            </a:fld>
            <a:endParaRPr lang="en-GB"/>
          </a:p>
        </p:txBody>
      </p:sp>
    </p:spTree>
    <p:extLst>
      <p:ext uri="{BB962C8B-B14F-4D97-AF65-F5344CB8AC3E}">
        <p14:creationId xmlns:p14="http://schemas.microsoft.com/office/powerpoint/2010/main" val="1150884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10 (cruise) </a:t>
            </a:r>
            <a:r>
              <a:rPr lang="en-GB" sz="1200" kern="1200" dirty="0" smtClean="0">
                <a:solidFill>
                  <a:schemeClr val="tx1"/>
                </a:solidFill>
                <a:effectLst/>
                <a:latin typeface="+mn-lt"/>
                <a:ea typeface="+mn-ea"/>
                <a:cs typeface="+mn-cs"/>
              </a:rPr>
              <a:t>Registration of all research cruises, and of the resulting collections would be of great benefit to the deep-sea research community and the BBNJ process alike. This should be built into existing systems, and emerging ones such as the Ocean Data Information system or ODIS. Such a global dataset could also provide discoverability to unused/ un-worked on samples- currently effectively invisible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10</a:t>
            </a:fld>
            <a:endParaRPr lang="en-GB"/>
          </a:p>
        </p:txBody>
      </p:sp>
    </p:spTree>
    <p:extLst>
      <p:ext uri="{BB962C8B-B14F-4D97-AF65-F5344CB8AC3E}">
        <p14:creationId xmlns:p14="http://schemas.microsoft.com/office/powerpoint/2010/main" val="811190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11 (museum). </a:t>
            </a:r>
            <a:r>
              <a:rPr lang="en-GB" sz="1200" kern="1200" dirty="0" smtClean="0">
                <a:solidFill>
                  <a:schemeClr val="tx1"/>
                </a:solidFill>
                <a:effectLst/>
                <a:latin typeface="+mn-lt"/>
                <a:ea typeface="+mn-ea"/>
                <a:cs typeface="+mn-cs"/>
              </a:rPr>
              <a:t>Archiving and maintaining collections for as wide as possible future use is crucial for the research community, and reduces potential repeat collection. Biorepositories are the main suppliers of MGR, and will lead in standardising procedures for curation and tracking of collections to improve access. A formalised role for collections could be considered for BBNJ, however, resource implications need to be taken into account.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11</a:t>
            </a:fld>
            <a:endParaRPr lang="en-GB"/>
          </a:p>
        </p:txBody>
      </p:sp>
    </p:spTree>
    <p:extLst>
      <p:ext uri="{BB962C8B-B14F-4D97-AF65-F5344CB8AC3E}">
        <p14:creationId xmlns:p14="http://schemas.microsoft.com/office/powerpoint/2010/main" val="496524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12 (Data </a:t>
            </a:r>
            <a:r>
              <a:rPr lang="en-GB" sz="1200" b="1" kern="1200" dirty="0" err="1" smtClean="0">
                <a:solidFill>
                  <a:schemeClr val="tx1"/>
                </a:solidFill>
                <a:effectLst/>
                <a:latin typeface="+mn-lt"/>
                <a:ea typeface="+mn-ea"/>
                <a:cs typeface="+mn-cs"/>
              </a:rPr>
              <a:t>stds</a:t>
            </a:r>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data need to be open and FAIR- Findable, Accessible, Interoperable and Reusable. Realising all of these characteristics requires standardisation of data through usage of data and metadata standards, an analogy here are the importance of finding common understanding for legal terms in the BBNJ agreement such as “MGR” and “utilisation”.  </a:t>
            </a:r>
          </a:p>
          <a:p>
            <a:r>
              <a:rPr lang="en-GB" sz="1200" kern="1200" dirty="0" smtClean="0">
                <a:solidFill>
                  <a:schemeClr val="tx1"/>
                </a:solidFill>
                <a:effectLst/>
                <a:latin typeface="+mn-lt"/>
                <a:ea typeface="+mn-ea"/>
                <a:cs typeface="+mn-cs"/>
              </a:rPr>
              <a:t>Data standards are key also for monitoring applications, which rely on high quality and timely data. For example they delineate standardisation frameworks of </a:t>
            </a:r>
            <a:r>
              <a:rPr lang="en-GB" sz="1200" i="1" kern="1200" dirty="0" smtClean="0">
                <a:solidFill>
                  <a:schemeClr val="tx1"/>
                </a:solidFill>
                <a:effectLst/>
                <a:latin typeface="+mn-lt"/>
                <a:ea typeface="+mn-ea"/>
                <a:cs typeface="+mn-cs"/>
              </a:rPr>
              <a:t>Essential Ocean/Biodiversity Variables (EBVs and EOVs), or data frameworks which aim to standardise monitoring of biodiversity at global scales.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12</a:t>
            </a:fld>
            <a:endParaRPr lang="en-GB"/>
          </a:p>
        </p:txBody>
      </p:sp>
    </p:spTree>
    <p:extLst>
      <p:ext uri="{BB962C8B-B14F-4D97-AF65-F5344CB8AC3E}">
        <p14:creationId xmlns:p14="http://schemas.microsoft.com/office/powerpoint/2010/main" val="1627788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13 (OBIS-deep-sea) </a:t>
            </a:r>
            <a:r>
              <a:rPr lang="en-GB" sz="1200" kern="1200" dirty="0" smtClean="0">
                <a:solidFill>
                  <a:schemeClr val="tx1"/>
                </a:solidFill>
                <a:effectLst/>
                <a:latin typeface="+mn-lt"/>
                <a:ea typeface="+mn-ea"/>
                <a:cs typeface="+mn-cs"/>
              </a:rPr>
              <a:t>Improvements to existing data systems can support best practice. OBIS is a key platform in the context of MGR in ABNJ, and the deep-sea OBIS node provides a clear focus for the publishing of deep-sea biodiversity data by the research community. Increased integration of genetic and occurrence datasets could be achieved by improvements to existing data systems, potentially a major contribution to streamlining access to MGR.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13</a:t>
            </a:fld>
            <a:endParaRPr lang="en-GB"/>
          </a:p>
        </p:txBody>
      </p:sp>
    </p:spTree>
    <p:extLst>
      <p:ext uri="{BB962C8B-B14F-4D97-AF65-F5344CB8AC3E}">
        <p14:creationId xmlns:p14="http://schemas.microsoft.com/office/powerpoint/2010/main" val="683731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14 (r screenshot) </a:t>
            </a:r>
            <a:r>
              <a:rPr lang="en-GB" sz="1200" i="0" kern="1200" dirty="0" smtClean="0">
                <a:solidFill>
                  <a:schemeClr val="tx1"/>
                </a:solidFill>
                <a:effectLst/>
                <a:latin typeface="+mn-lt"/>
                <a:ea typeface="+mn-ea"/>
                <a:cs typeface="+mn-cs"/>
              </a:rPr>
              <a:t>Technical innovations, like development of data standards are needed but require an active community and efforts on open source. OBIS for example allows for third party development via existing tools. Open source accompanies open data, and code should be archived, a growing trend which together with publishing standalone datasets and committing to open access publications, should be strongly encouraged by funding bodies. These processes align with ABS enhance collaboration, transparency and technology transfer via sharing knowledge.</a:t>
            </a:r>
            <a:endParaRPr lang="en-GB"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14</a:t>
            </a:fld>
            <a:endParaRPr lang="en-GB"/>
          </a:p>
        </p:txBody>
      </p:sp>
    </p:spTree>
    <p:extLst>
      <p:ext uri="{BB962C8B-B14F-4D97-AF65-F5344CB8AC3E}">
        <p14:creationId xmlns:p14="http://schemas.microsoft.com/office/powerpoint/2010/main" val="1112189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15 (networks) </a:t>
            </a:r>
            <a:r>
              <a:rPr lang="en-GB" sz="1200" kern="1200" dirty="0" smtClean="0">
                <a:solidFill>
                  <a:schemeClr val="tx1"/>
                </a:solidFill>
                <a:effectLst/>
                <a:latin typeface="+mn-lt"/>
                <a:ea typeface="+mn-ea"/>
                <a:cs typeface="+mn-cs"/>
              </a:rPr>
              <a:t>Improvements to best practice will require collaboration at multiple levels, from individuals to global networks. Global and regional networks are essential to progress development of data standards, guide best practices, and facilitate access to MGR, for example GGBN provides guidance on best-practice for managing molecular biodiversity collections and data and enables access to over 2 million molecular samples through the network</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15</a:t>
            </a:fld>
            <a:endParaRPr lang="en-GB"/>
          </a:p>
        </p:txBody>
      </p:sp>
    </p:spTree>
    <p:extLst>
      <p:ext uri="{BB962C8B-B14F-4D97-AF65-F5344CB8AC3E}">
        <p14:creationId xmlns:p14="http://schemas.microsoft.com/office/powerpoint/2010/main" val="3878019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16</a:t>
            </a:r>
            <a:r>
              <a:rPr lang="en-GB" sz="1200" b="1"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Nagoya</a:t>
            </a:r>
            <a:r>
              <a:rPr lang="en-GB" sz="1200" kern="1200" dirty="0" smtClean="0">
                <a:solidFill>
                  <a:schemeClr val="tx1"/>
                </a:solidFill>
                <a:effectLst/>
                <a:latin typeface="+mn-lt"/>
                <a:ea typeface="+mn-ea"/>
                <a:cs typeface="+mn-cs"/>
              </a:rPr>
              <a:t>) lessons must be learnt from the Nagoya </a:t>
            </a:r>
            <a:r>
              <a:rPr lang="en-GB" sz="1200" kern="1200" dirty="0" err="1" smtClean="0">
                <a:solidFill>
                  <a:schemeClr val="tx1"/>
                </a:solidFill>
                <a:effectLst/>
                <a:latin typeface="+mn-lt"/>
                <a:ea typeface="+mn-ea"/>
                <a:cs typeface="+mn-cs"/>
              </a:rPr>
              <a:t>Protocal</a:t>
            </a:r>
            <a:r>
              <a:rPr lang="en-GB" sz="1200" kern="1200" dirty="0" smtClean="0">
                <a:solidFill>
                  <a:schemeClr val="tx1"/>
                </a:solidFill>
                <a:effectLst/>
                <a:latin typeface="+mn-lt"/>
                <a:ea typeface="+mn-ea"/>
                <a:cs typeface="+mn-cs"/>
              </a:rPr>
              <a:t>, for example to ensure the common understanding of terms associated with ‘Marine Genetic Resources’, including those relating to data and utilisation.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16</a:t>
            </a:fld>
            <a:endParaRPr lang="en-GB"/>
          </a:p>
        </p:txBody>
      </p:sp>
    </p:spTree>
    <p:extLst>
      <p:ext uri="{BB962C8B-B14F-4D97-AF65-F5344CB8AC3E}">
        <p14:creationId xmlns:p14="http://schemas.microsoft.com/office/powerpoint/2010/main" val="3523519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(Workflow diagram) </a:t>
            </a:r>
            <a:r>
              <a:rPr lang="en-GB" sz="1200" kern="1200" dirty="0" smtClean="0">
                <a:solidFill>
                  <a:schemeClr val="tx1"/>
                </a:solidFill>
                <a:effectLst/>
                <a:latin typeface="+mn-lt"/>
                <a:ea typeface="+mn-ea"/>
                <a:cs typeface="+mn-cs"/>
              </a:rPr>
              <a:t>back to our overview. Many of the improvements to current practices discussed here could be supported by a clearinghouse mechanism, as shown in diagram. This</a:t>
            </a:r>
            <a:r>
              <a:rPr lang="en-GB" sz="1200" kern="1200" baseline="0" dirty="0" smtClean="0">
                <a:solidFill>
                  <a:schemeClr val="tx1"/>
                </a:solidFill>
                <a:effectLst/>
                <a:latin typeface="+mn-lt"/>
                <a:ea typeface="+mn-ea"/>
                <a:cs typeface="+mn-cs"/>
              </a:rPr>
              <a:t> w</a:t>
            </a:r>
            <a:r>
              <a:rPr lang="en-GB" sz="1200" kern="1200" dirty="0" smtClean="0">
                <a:solidFill>
                  <a:schemeClr val="tx1"/>
                </a:solidFill>
                <a:effectLst/>
                <a:latin typeface="+mn-lt"/>
                <a:ea typeface="+mn-ea"/>
                <a:cs typeface="+mn-cs"/>
              </a:rPr>
              <a:t>ill be discussed by Ward- coming up next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17</a:t>
            </a:fld>
            <a:endParaRPr lang="en-GB"/>
          </a:p>
        </p:txBody>
      </p:sp>
    </p:spTree>
    <p:extLst>
      <p:ext uri="{BB962C8B-B14F-4D97-AF65-F5344CB8AC3E}">
        <p14:creationId xmlns:p14="http://schemas.microsoft.com/office/powerpoint/2010/main" val="3023902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18 (Summary) </a:t>
            </a:r>
            <a:r>
              <a:rPr lang="en-GB" sz="1200" kern="1200" dirty="0" smtClean="0">
                <a:solidFill>
                  <a:schemeClr val="tx1"/>
                </a:solidFill>
                <a:effectLst/>
                <a:latin typeface="+mn-lt"/>
                <a:ea typeface="+mn-ea"/>
                <a:cs typeface="+mn-cs"/>
              </a:rPr>
              <a:t>Management of MGR samples and data is currently conducted in an open access arena, so it is critical that the ILBI maintains open sharing of MGR from ABNJ, while building solutions to ensure access for developing countries. It is crucial to ensure best practices for sample and data management are adopted by the scientific community and embedded into protocols and workflows. Maintenance of sample and data repositories also are key to advance knowledge and enable reproducible science. Overall, the elements are in place to build an agreement for access to MGR from ABNJ that can support science and society.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18</a:t>
            </a:fld>
            <a:endParaRPr lang="en-GB"/>
          </a:p>
        </p:txBody>
      </p:sp>
    </p:spTree>
    <p:extLst>
      <p:ext uri="{BB962C8B-B14F-4D97-AF65-F5344CB8AC3E}">
        <p14:creationId xmlns:p14="http://schemas.microsoft.com/office/powerpoint/2010/main" val="81119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2 (</a:t>
            </a:r>
            <a:r>
              <a:rPr lang="en-GB" sz="1200" b="1" kern="1200" dirty="0" err="1" smtClean="0">
                <a:solidFill>
                  <a:schemeClr val="tx1"/>
                </a:solidFill>
                <a:effectLst/>
                <a:latin typeface="+mn-lt"/>
                <a:ea typeface="+mn-ea"/>
                <a:cs typeface="+mn-cs"/>
              </a:rPr>
              <a:t>megacore</a:t>
            </a:r>
            <a:r>
              <a:rPr lang="en-GB" sz="1200" kern="1200" dirty="0" smtClean="0">
                <a:solidFill>
                  <a:schemeClr val="tx1"/>
                </a:solidFill>
                <a:effectLst/>
                <a:latin typeface="+mn-lt"/>
                <a:ea typeface="+mn-ea"/>
                <a:cs typeface="+mn-cs"/>
              </a:rPr>
              <a:t>) Sampling the deep sea, particularly in areas beyond national jurisdiction (ABNJ) presents substantial collection challenges, particularly for developing countries. Access to deep sea samples and data or MGR is therefore critical to both research, and benefit sharing, and more widely, </a:t>
            </a:r>
            <a:r>
              <a:rPr lang="en-US" sz="1200" kern="1200" dirty="0" smtClean="0">
                <a:solidFill>
                  <a:schemeClr val="tx1"/>
                </a:solidFill>
                <a:effectLst/>
                <a:latin typeface="+mn-lt"/>
                <a:ea typeface="+mn-ea"/>
                <a:cs typeface="+mn-cs"/>
              </a:rPr>
              <a:t>to ensure conservation and sustainable use of marine biodiversity. </a:t>
            </a:r>
            <a:r>
              <a:rPr lang="en-GB" sz="1200" kern="1200" dirty="0" smtClean="0">
                <a:solidFill>
                  <a:schemeClr val="tx1"/>
                </a:solidFill>
                <a:effectLst/>
                <a:latin typeface="+mn-lt"/>
                <a:ea typeface="+mn-ea"/>
                <a:cs typeface="+mn-cs"/>
              </a:rPr>
              <a:t>Numerous initiatives already enable access through best practices, and these practices could be streamlined and strengthened by a BBNJ agreement.</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2</a:t>
            </a:fld>
            <a:endParaRPr lang="en-GB"/>
          </a:p>
        </p:txBody>
      </p:sp>
    </p:spTree>
    <p:extLst>
      <p:ext uri="{BB962C8B-B14F-4D97-AF65-F5344CB8AC3E}">
        <p14:creationId xmlns:p14="http://schemas.microsoft.com/office/powerpoint/2010/main" val="1005699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3 (echinoderm)</a:t>
            </a:r>
            <a:r>
              <a:rPr lang="en-GB" sz="1200" kern="1200" dirty="0" smtClean="0">
                <a:solidFill>
                  <a:schemeClr val="tx1"/>
                </a:solidFill>
                <a:effectLst/>
                <a:latin typeface="+mn-lt"/>
                <a:ea typeface="+mn-ea"/>
                <a:cs typeface="+mn-cs"/>
              </a:rPr>
              <a:t> to discuss access and benefit sharing for MGR, first we need to describe what they are. There is a well discussed lack of clarity and agreement on existing relevant definitions for MGR, namely those in the Nagoya Protocol, so here I describe an MGR sample as covering a wide range of sample types, from whole or partial organisms, to environmental samples of water or sediments, that </a:t>
            </a:r>
            <a:r>
              <a:rPr lang="en-GB" sz="1200" i="1" kern="1200" dirty="0" smtClean="0">
                <a:solidFill>
                  <a:schemeClr val="tx1"/>
                </a:solidFill>
                <a:effectLst/>
                <a:latin typeface="+mn-lt"/>
                <a:ea typeface="+mn-ea"/>
                <a:cs typeface="+mn-cs"/>
              </a:rPr>
              <a:t>may</a:t>
            </a:r>
            <a:r>
              <a:rPr lang="en-GB" sz="1200" kern="1200" dirty="0" smtClean="0">
                <a:solidFill>
                  <a:schemeClr val="tx1"/>
                </a:solidFill>
                <a:effectLst/>
                <a:latin typeface="+mn-lt"/>
                <a:ea typeface="+mn-ea"/>
                <a:cs typeface="+mn-cs"/>
              </a:rPr>
              <a:t> contain organisms, preserved so as to allow ‘</a:t>
            </a:r>
            <a:r>
              <a:rPr lang="en-GB" sz="1200" i="1" kern="1200" dirty="0" smtClean="0">
                <a:solidFill>
                  <a:schemeClr val="tx1"/>
                </a:solidFill>
                <a:effectLst/>
                <a:latin typeface="+mn-lt"/>
                <a:ea typeface="+mn-ea"/>
                <a:cs typeface="+mn-cs"/>
              </a:rPr>
              <a:t>utilisation</a:t>
            </a:r>
            <a:r>
              <a:rPr lang="en-GB" sz="1200" kern="1200" dirty="0" smtClean="0">
                <a:solidFill>
                  <a:schemeClr val="tx1"/>
                </a:solidFill>
                <a:effectLst/>
                <a:latin typeface="+mn-lt"/>
                <a:ea typeface="+mn-ea"/>
                <a:cs typeface="+mn-cs"/>
              </a:rPr>
              <a:t>’ of an MGR.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3</a:t>
            </a:fld>
            <a:endParaRPr lang="en-GB"/>
          </a:p>
        </p:txBody>
      </p:sp>
    </p:spTree>
    <p:extLst>
      <p:ext uri="{BB962C8B-B14F-4D97-AF65-F5344CB8AC3E}">
        <p14:creationId xmlns:p14="http://schemas.microsoft.com/office/powerpoint/2010/main" val="4193801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4 (composite)</a:t>
            </a:r>
            <a:r>
              <a:rPr lang="en-GB" sz="1200" kern="1200" dirty="0" smtClean="0">
                <a:solidFill>
                  <a:schemeClr val="tx1"/>
                </a:solidFill>
                <a:effectLst/>
                <a:latin typeface="+mn-lt"/>
                <a:ea typeface="+mn-ea"/>
                <a:cs typeface="+mn-cs"/>
              </a:rPr>
              <a:t> further, MGR data could encompass all information associated with or extracted from a physical MGR sample, specifically any associated genetic sequence data, from raw sequences, to downstream analysis. MGR data also includes: current identification or taxonomy of the sample; location and storage method; sampling event info or where, when and how the sample was collected, associated environmental data; and information on any derived samples for </a:t>
            </a:r>
            <a:r>
              <a:rPr lang="en-GB" sz="1200" kern="1200" dirty="0" err="1" smtClean="0">
                <a:solidFill>
                  <a:schemeClr val="tx1"/>
                </a:solidFill>
                <a:effectLst/>
                <a:latin typeface="+mn-lt"/>
                <a:ea typeface="+mn-ea"/>
                <a:cs typeface="+mn-cs"/>
              </a:rPr>
              <a:t>eaxmple</a:t>
            </a:r>
            <a:r>
              <a:rPr lang="en-GB" sz="1200" kern="1200" dirty="0" smtClean="0">
                <a:solidFill>
                  <a:schemeClr val="tx1"/>
                </a:solidFill>
                <a:effectLst/>
                <a:latin typeface="+mn-lt"/>
                <a:ea typeface="+mn-ea"/>
                <a:cs typeface="+mn-cs"/>
              </a:rPr>
              <a:t> DNA extractions isolated from the MGR. </a:t>
            </a:r>
            <a:r>
              <a:rPr lang="en-GB" sz="1200" u="sng" kern="1200" dirty="0" smtClean="0">
                <a:solidFill>
                  <a:schemeClr val="tx1"/>
                </a:solidFill>
                <a:effectLst/>
                <a:latin typeface="+mn-lt"/>
                <a:ea typeface="+mn-ea"/>
                <a:cs typeface="+mn-cs"/>
              </a:rPr>
              <a:t>To safeguard the scientific value of the sample</a:t>
            </a:r>
            <a:r>
              <a:rPr lang="en-GB" sz="1200" kern="1200" dirty="0" smtClean="0">
                <a:solidFill>
                  <a:schemeClr val="tx1"/>
                </a:solidFill>
                <a:effectLst/>
                <a:latin typeface="+mn-lt"/>
                <a:ea typeface="+mn-ea"/>
                <a:cs typeface="+mn-cs"/>
              </a:rPr>
              <a:t>, it is important that all these data types are integrated and linked to the MGR in question. </a:t>
            </a: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4</a:t>
            </a:fld>
            <a:endParaRPr lang="en-GB"/>
          </a:p>
        </p:txBody>
      </p:sp>
    </p:spTree>
    <p:extLst>
      <p:ext uri="{BB962C8B-B14F-4D97-AF65-F5344CB8AC3E}">
        <p14:creationId xmlns:p14="http://schemas.microsoft.com/office/powerpoint/2010/main" val="811190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5 (workflow</a:t>
            </a:r>
            <a:r>
              <a:rPr lang="en-GB" sz="1200" kern="1200" dirty="0" smtClean="0">
                <a:solidFill>
                  <a:schemeClr val="tx1"/>
                </a:solidFill>
                <a:effectLst/>
                <a:latin typeface="+mn-lt"/>
                <a:ea typeface="+mn-ea"/>
                <a:cs typeface="+mn-cs"/>
              </a:rPr>
              <a:t>) Here I’ll discuss BOTH the current process of the sample and data lifecycle – from sample collection to data repository, and scope for improvements in current practice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5</a:t>
            </a:fld>
            <a:endParaRPr lang="en-GB"/>
          </a:p>
        </p:txBody>
      </p:sp>
    </p:spTree>
    <p:extLst>
      <p:ext uri="{BB962C8B-B14F-4D97-AF65-F5344CB8AC3E}">
        <p14:creationId xmlns:p14="http://schemas.microsoft.com/office/powerpoint/2010/main" val="3011668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6 (ship</a:t>
            </a:r>
            <a:r>
              <a:rPr lang="en-GB" sz="1200" kern="1200" dirty="0" smtClean="0">
                <a:solidFill>
                  <a:schemeClr val="tx1"/>
                </a:solidFill>
                <a:effectLst/>
                <a:latin typeface="+mn-lt"/>
                <a:ea typeface="+mn-ea"/>
                <a:cs typeface="+mn-cs"/>
              </a:rPr>
              <a:t>) the origin story of an MGR starts with the cruise. Such cruises are planned months, even years in advance, and are often a result of international collaborations. The ships that conduct them are managed by institutes and governments and cruise data are typically logged in national repositories, but there are no current legal requirements for this and there is currently no central global cruise registry.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6</a:t>
            </a:fld>
            <a:endParaRPr lang="en-GB"/>
          </a:p>
        </p:txBody>
      </p:sp>
    </p:spTree>
    <p:extLst>
      <p:ext uri="{BB962C8B-B14F-4D97-AF65-F5344CB8AC3E}">
        <p14:creationId xmlns:p14="http://schemas.microsoft.com/office/powerpoint/2010/main" val="811190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7 (Tammy</a:t>
            </a:r>
            <a:r>
              <a:rPr lang="en-GB" sz="1200" kern="1200" dirty="0" smtClean="0">
                <a:solidFill>
                  <a:schemeClr val="tx1"/>
                </a:solidFill>
                <a:effectLst/>
                <a:latin typeface="+mn-lt"/>
                <a:ea typeface="+mn-ea"/>
                <a:cs typeface="+mn-cs"/>
              </a:rPr>
              <a:t>) MGR samples will then be are archived in biorepositories such as museums. Such archives are</a:t>
            </a:r>
            <a:r>
              <a:rPr lang="en-GB" sz="1200" u="none" strike="noStrike" kern="1200" dirty="0" smtClean="0">
                <a:solidFill>
                  <a:schemeClr val="tx1"/>
                </a:solidFill>
                <a:effectLst/>
                <a:latin typeface="+mn-lt"/>
                <a:ea typeface="+mn-ea"/>
                <a:cs typeface="+mn-cs"/>
                <a:hlinkClick r:id="rId3"/>
              </a:rPr>
              <a:t> </a:t>
            </a:r>
            <a:r>
              <a:rPr lang="en-GB" sz="1200" kern="1200" dirty="0" smtClean="0">
                <a:solidFill>
                  <a:schemeClr val="tx1"/>
                </a:solidFill>
                <a:effectLst/>
                <a:latin typeface="+mn-lt"/>
                <a:ea typeface="+mn-ea"/>
                <a:cs typeface="+mn-cs"/>
              </a:rPr>
              <a:t>critical to taxonomy and to reproducible science. There are again currently no legal requirements to archive samples, however, there have been improvements in sample management in recent years in recognition of their importance. Museums currently support non-monetary benefit sharing through commitment to long-term curation and data management for collections. However, there are significant technical and financial implications for this storage.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7</a:t>
            </a:fld>
            <a:endParaRPr lang="en-GB"/>
          </a:p>
        </p:txBody>
      </p:sp>
    </p:spTree>
    <p:extLst>
      <p:ext uri="{BB962C8B-B14F-4D97-AF65-F5344CB8AC3E}">
        <p14:creationId xmlns:p14="http://schemas.microsoft.com/office/powerpoint/2010/main" val="496524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8 (OBIS) </a:t>
            </a:r>
            <a:r>
              <a:rPr lang="en-GB" sz="1200" kern="1200" dirty="0" smtClean="0">
                <a:solidFill>
                  <a:schemeClr val="tx1"/>
                </a:solidFill>
                <a:effectLst/>
                <a:latin typeface="+mn-lt"/>
                <a:ea typeface="+mn-ea"/>
                <a:cs typeface="+mn-cs"/>
              </a:rPr>
              <a:t>Management of MGR data is currently conducted in an open access arena. For example, it is an established practice that data are published in open access databases, for example </a:t>
            </a:r>
            <a:r>
              <a:rPr lang="en-GB" sz="1200" kern="1200" dirty="0" err="1" smtClean="0">
                <a:solidFill>
                  <a:schemeClr val="tx1"/>
                </a:solidFill>
                <a:effectLst/>
                <a:latin typeface="+mn-lt"/>
                <a:ea typeface="+mn-ea"/>
                <a:cs typeface="+mn-cs"/>
              </a:rPr>
              <a:t>Genbank</a:t>
            </a:r>
            <a:r>
              <a:rPr lang="en-GB" sz="1200" kern="1200" dirty="0" smtClean="0">
                <a:solidFill>
                  <a:schemeClr val="tx1"/>
                </a:solidFill>
                <a:effectLst/>
                <a:latin typeface="+mn-lt"/>
                <a:ea typeface="+mn-ea"/>
                <a:cs typeface="+mn-cs"/>
              </a:rPr>
              <a:t> for genetic data, World Register of Marine Species for taxonomic data, and OBIS the Ocean Biogeographic Information System for occurrence data or where species occur in time and space. Access to MGR samples and data therefore are already possible through biorepositories, open access databases and papers. However, if datasets are in a format that may limit accessibility, or only published in non-open access papers, this will present a barrier to their use.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CCDB51-8977-4303-A718-E62A83CB33B8}" type="slidenum">
              <a:rPr lang="en-GB" smtClean="0"/>
              <a:t>8</a:t>
            </a:fld>
            <a:endParaRPr lang="en-GB"/>
          </a:p>
        </p:txBody>
      </p:sp>
    </p:spTree>
    <p:extLst>
      <p:ext uri="{BB962C8B-B14F-4D97-AF65-F5344CB8AC3E}">
        <p14:creationId xmlns:p14="http://schemas.microsoft.com/office/powerpoint/2010/main" val="2884998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9 (</a:t>
            </a:r>
            <a:r>
              <a:rPr lang="en-GB" sz="1200" b="1" kern="1200" dirty="0" err="1" smtClean="0">
                <a:solidFill>
                  <a:schemeClr val="tx1"/>
                </a:solidFill>
                <a:effectLst/>
                <a:latin typeface="+mn-lt"/>
                <a:ea typeface="+mn-ea"/>
                <a:cs typeface="+mn-cs"/>
              </a:rPr>
              <a:t>mollusca</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while best practices already exist, these can be streamlined, strengthened and their visibility improved by the BBNJ agreement</a:t>
            </a:r>
          </a:p>
          <a:p>
            <a:endParaRPr lang="en-GB" dirty="0"/>
          </a:p>
        </p:txBody>
      </p:sp>
      <p:sp>
        <p:nvSpPr>
          <p:cNvPr id="4" name="Slide Number Placeholder 3"/>
          <p:cNvSpPr>
            <a:spLocks noGrp="1"/>
          </p:cNvSpPr>
          <p:nvPr>
            <p:ph type="sldNum" sz="quarter" idx="10"/>
          </p:nvPr>
        </p:nvSpPr>
        <p:spPr/>
        <p:txBody>
          <a:bodyPr/>
          <a:lstStyle/>
          <a:p>
            <a:fld id="{24CCDB51-8977-4303-A718-E62A83CB33B8}" type="slidenum">
              <a:rPr lang="en-GB" smtClean="0"/>
              <a:t>9</a:t>
            </a:fld>
            <a:endParaRPr lang="en-GB"/>
          </a:p>
        </p:txBody>
      </p:sp>
    </p:spTree>
    <p:extLst>
      <p:ext uri="{BB962C8B-B14F-4D97-AF65-F5344CB8AC3E}">
        <p14:creationId xmlns:p14="http://schemas.microsoft.com/office/powerpoint/2010/main" val="4106471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555CF4F-62BB-48FA-823A-4E5C5DC8B58F}" type="datetimeFigureOut">
              <a:rPr lang="en-GB" smtClean="0"/>
              <a:t>27/03/2019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BABC24-561F-4406-B970-0BE49748893A}" type="slidenum">
              <a:rPr lang="en-GB" smtClean="0"/>
              <a:t>‹#›</a:t>
            </a:fld>
            <a:endParaRPr lang="en-GB"/>
          </a:p>
        </p:txBody>
      </p:sp>
    </p:spTree>
    <p:extLst>
      <p:ext uri="{BB962C8B-B14F-4D97-AF65-F5344CB8AC3E}">
        <p14:creationId xmlns:p14="http://schemas.microsoft.com/office/powerpoint/2010/main" val="3172581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555CF4F-62BB-48FA-823A-4E5C5DC8B58F}" type="datetimeFigureOut">
              <a:rPr lang="en-GB" smtClean="0"/>
              <a:t>27/03/2019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BABC24-561F-4406-B970-0BE49748893A}" type="slidenum">
              <a:rPr lang="en-GB" smtClean="0"/>
              <a:t>‹#›</a:t>
            </a:fld>
            <a:endParaRPr lang="en-GB"/>
          </a:p>
        </p:txBody>
      </p:sp>
    </p:spTree>
    <p:extLst>
      <p:ext uri="{BB962C8B-B14F-4D97-AF65-F5344CB8AC3E}">
        <p14:creationId xmlns:p14="http://schemas.microsoft.com/office/powerpoint/2010/main" val="293896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555CF4F-62BB-48FA-823A-4E5C5DC8B58F}" type="datetimeFigureOut">
              <a:rPr lang="en-GB" smtClean="0"/>
              <a:t>27/03/2019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BABC24-561F-4406-B970-0BE49748893A}" type="slidenum">
              <a:rPr lang="en-GB" smtClean="0"/>
              <a:t>‹#›</a:t>
            </a:fld>
            <a:endParaRPr lang="en-GB"/>
          </a:p>
        </p:txBody>
      </p:sp>
    </p:spTree>
    <p:extLst>
      <p:ext uri="{BB962C8B-B14F-4D97-AF65-F5344CB8AC3E}">
        <p14:creationId xmlns:p14="http://schemas.microsoft.com/office/powerpoint/2010/main" val="81085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555CF4F-62BB-48FA-823A-4E5C5DC8B58F}" type="datetimeFigureOut">
              <a:rPr lang="en-GB" smtClean="0"/>
              <a:t>27/03/2019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BABC24-561F-4406-B970-0BE49748893A}" type="slidenum">
              <a:rPr lang="en-GB" smtClean="0"/>
              <a:t>‹#›</a:t>
            </a:fld>
            <a:endParaRPr lang="en-GB"/>
          </a:p>
        </p:txBody>
      </p:sp>
    </p:spTree>
    <p:extLst>
      <p:ext uri="{BB962C8B-B14F-4D97-AF65-F5344CB8AC3E}">
        <p14:creationId xmlns:p14="http://schemas.microsoft.com/office/powerpoint/2010/main" val="2619728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55CF4F-62BB-48FA-823A-4E5C5DC8B58F}" type="datetimeFigureOut">
              <a:rPr lang="en-GB" smtClean="0"/>
              <a:t>27/03/2019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BABC24-561F-4406-B970-0BE49748893A}" type="slidenum">
              <a:rPr lang="en-GB" smtClean="0"/>
              <a:t>‹#›</a:t>
            </a:fld>
            <a:endParaRPr lang="en-GB"/>
          </a:p>
        </p:txBody>
      </p:sp>
    </p:spTree>
    <p:extLst>
      <p:ext uri="{BB962C8B-B14F-4D97-AF65-F5344CB8AC3E}">
        <p14:creationId xmlns:p14="http://schemas.microsoft.com/office/powerpoint/2010/main" val="1255678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555CF4F-62BB-48FA-823A-4E5C5DC8B58F}" type="datetimeFigureOut">
              <a:rPr lang="en-GB" smtClean="0"/>
              <a:t>27/03/2019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BABC24-561F-4406-B970-0BE49748893A}" type="slidenum">
              <a:rPr lang="en-GB" smtClean="0"/>
              <a:t>‹#›</a:t>
            </a:fld>
            <a:endParaRPr lang="en-GB"/>
          </a:p>
        </p:txBody>
      </p:sp>
    </p:spTree>
    <p:extLst>
      <p:ext uri="{BB962C8B-B14F-4D97-AF65-F5344CB8AC3E}">
        <p14:creationId xmlns:p14="http://schemas.microsoft.com/office/powerpoint/2010/main" val="132784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555CF4F-62BB-48FA-823A-4E5C5DC8B58F}" type="datetimeFigureOut">
              <a:rPr lang="en-GB" smtClean="0"/>
              <a:t>27/03/2019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BABC24-561F-4406-B970-0BE49748893A}" type="slidenum">
              <a:rPr lang="en-GB" smtClean="0"/>
              <a:t>‹#›</a:t>
            </a:fld>
            <a:endParaRPr lang="en-GB"/>
          </a:p>
        </p:txBody>
      </p:sp>
    </p:spTree>
    <p:extLst>
      <p:ext uri="{BB962C8B-B14F-4D97-AF65-F5344CB8AC3E}">
        <p14:creationId xmlns:p14="http://schemas.microsoft.com/office/powerpoint/2010/main" val="1241202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555CF4F-62BB-48FA-823A-4E5C5DC8B58F}" type="datetimeFigureOut">
              <a:rPr lang="en-GB" smtClean="0"/>
              <a:t>27/03/2019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BABC24-561F-4406-B970-0BE49748893A}" type="slidenum">
              <a:rPr lang="en-GB" smtClean="0"/>
              <a:t>‹#›</a:t>
            </a:fld>
            <a:endParaRPr lang="en-GB"/>
          </a:p>
        </p:txBody>
      </p:sp>
    </p:spTree>
    <p:extLst>
      <p:ext uri="{BB962C8B-B14F-4D97-AF65-F5344CB8AC3E}">
        <p14:creationId xmlns:p14="http://schemas.microsoft.com/office/powerpoint/2010/main" val="2392058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5CF4F-62BB-48FA-823A-4E5C5DC8B58F}" type="datetimeFigureOut">
              <a:rPr lang="en-GB" smtClean="0"/>
              <a:t>27/03/2019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BABC24-561F-4406-B970-0BE49748893A}" type="slidenum">
              <a:rPr lang="en-GB" smtClean="0"/>
              <a:t>‹#›</a:t>
            </a:fld>
            <a:endParaRPr lang="en-GB"/>
          </a:p>
        </p:txBody>
      </p:sp>
    </p:spTree>
    <p:extLst>
      <p:ext uri="{BB962C8B-B14F-4D97-AF65-F5344CB8AC3E}">
        <p14:creationId xmlns:p14="http://schemas.microsoft.com/office/powerpoint/2010/main" val="930742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55CF4F-62BB-48FA-823A-4E5C5DC8B58F}" type="datetimeFigureOut">
              <a:rPr lang="en-GB" smtClean="0"/>
              <a:t>27/03/2019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BABC24-561F-4406-B970-0BE49748893A}" type="slidenum">
              <a:rPr lang="en-GB" smtClean="0"/>
              <a:t>‹#›</a:t>
            </a:fld>
            <a:endParaRPr lang="en-GB"/>
          </a:p>
        </p:txBody>
      </p:sp>
    </p:spTree>
    <p:extLst>
      <p:ext uri="{BB962C8B-B14F-4D97-AF65-F5344CB8AC3E}">
        <p14:creationId xmlns:p14="http://schemas.microsoft.com/office/powerpoint/2010/main" val="2089050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55CF4F-62BB-48FA-823A-4E5C5DC8B58F}" type="datetimeFigureOut">
              <a:rPr lang="en-GB" smtClean="0"/>
              <a:t>27/03/2019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BABC24-561F-4406-B970-0BE49748893A}" type="slidenum">
              <a:rPr lang="en-GB" smtClean="0"/>
              <a:t>‹#›</a:t>
            </a:fld>
            <a:endParaRPr lang="en-GB"/>
          </a:p>
        </p:txBody>
      </p:sp>
    </p:spTree>
    <p:extLst>
      <p:ext uri="{BB962C8B-B14F-4D97-AF65-F5344CB8AC3E}">
        <p14:creationId xmlns:p14="http://schemas.microsoft.com/office/powerpoint/2010/main" val="2842274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5CF4F-62BB-48FA-823A-4E5C5DC8B58F}" type="datetimeFigureOut">
              <a:rPr lang="en-GB" smtClean="0"/>
              <a:t>27/03/2019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BABC24-561F-4406-B970-0BE49748893A}" type="slidenum">
              <a:rPr lang="en-GB" smtClean="0"/>
              <a:t>‹#›</a:t>
            </a:fld>
            <a:endParaRPr lang="en-GB"/>
          </a:p>
        </p:txBody>
      </p:sp>
    </p:spTree>
    <p:extLst>
      <p:ext uri="{BB962C8B-B14F-4D97-AF65-F5344CB8AC3E}">
        <p14:creationId xmlns:p14="http://schemas.microsoft.com/office/powerpoint/2010/main" val="3752770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7321" y="0"/>
            <a:ext cx="5943191" cy="6858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53" r="9756"/>
          <a:stretch/>
        </p:blipFill>
        <p:spPr>
          <a:xfrm>
            <a:off x="0" y="0"/>
            <a:ext cx="4320000" cy="6858000"/>
          </a:xfrm>
          <a:prstGeom prst="rect">
            <a:avLst/>
          </a:prstGeom>
        </p:spPr>
      </p:pic>
      <p:sp>
        <p:nvSpPr>
          <p:cNvPr id="7" name="Title 1"/>
          <p:cNvSpPr txBox="1">
            <a:spLocks/>
          </p:cNvSpPr>
          <p:nvPr/>
        </p:nvSpPr>
        <p:spPr>
          <a:xfrm>
            <a:off x="43756" y="5085184"/>
            <a:ext cx="8964488" cy="1037977"/>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chemeClr val="bg1"/>
                </a:solidFill>
                <a:latin typeface="Arial" panose="020B0604020202020204" pitchFamily="34" charset="0"/>
                <a:cs typeface="Arial" panose="020B0604020202020204" pitchFamily="34" charset="0"/>
              </a:rPr>
              <a:t>enabling ocean science and sharing benefits from</a:t>
            </a:r>
            <a:r>
              <a:rPr lang="en-GB" sz="3200" b="1" dirty="0" smtClean="0">
                <a:solidFill>
                  <a:schemeClr val="accent2">
                    <a:lumMod val="40000"/>
                    <a:lumOff val="60000"/>
                  </a:schemeClr>
                </a:solidFill>
                <a:latin typeface="Arial" panose="020B0604020202020204" pitchFamily="34" charset="0"/>
                <a:cs typeface="Arial" panose="020B0604020202020204" pitchFamily="34" charset="0"/>
              </a:rPr>
              <a:t> </a:t>
            </a:r>
            <a:r>
              <a:rPr lang="en-GB" sz="3200" b="1" dirty="0" smtClean="0">
                <a:solidFill>
                  <a:schemeClr val="accent2">
                    <a:lumMod val="60000"/>
                    <a:lumOff val="40000"/>
                  </a:schemeClr>
                </a:solidFill>
                <a:latin typeface="Arial" panose="020B0604020202020204" pitchFamily="34" charset="0"/>
                <a:cs typeface="Arial" panose="020B0604020202020204" pitchFamily="34" charset="0"/>
              </a:rPr>
              <a:t>Marine Genetic Resources</a:t>
            </a:r>
            <a:endParaRPr lang="en-GB" sz="3200" b="1"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8" name="Subtitle 2"/>
          <p:cNvSpPr txBox="1">
            <a:spLocks/>
          </p:cNvSpPr>
          <p:nvPr/>
        </p:nvSpPr>
        <p:spPr>
          <a:xfrm>
            <a:off x="5148064" y="0"/>
            <a:ext cx="3995936" cy="16805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GB" sz="3800" b="1" dirty="0" smtClean="0">
                <a:solidFill>
                  <a:schemeClr val="bg1"/>
                </a:solidFill>
                <a:latin typeface="Arial" panose="020B0604020202020204" pitchFamily="34" charset="0"/>
                <a:cs typeface="Arial" panose="020B0604020202020204" pitchFamily="34" charset="0"/>
              </a:rPr>
              <a:t>CRUISES COLLECTIONS</a:t>
            </a:r>
          </a:p>
          <a:p>
            <a:pPr algn="r"/>
            <a:r>
              <a:rPr lang="en-GB" sz="3800" b="1" dirty="0" smtClean="0">
                <a:solidFill>
                  <a:schemeClr val="bg1"/>
                </a:solidFill>
                <a:latin typeface="Arial" panose="020B0604020202020204" pitchFamily="34" charset="0"/>
                <a:cs typeface="Arial" panose="020B0604020202020204" pitchFamily="34" charset="0"/>
              </a:rPr>
              <a:t>&amp; DATA:</a:t>
            </a:r>
            <a:endParaRPr lang="en-GB" sz="3800" dirty="0"/>
          </a:p>
        </p:txBody>
      </p:sp>
      <p:sp>
        <p:nvSpPr>
          <p:cNvPr id="9" name="TextBox 8"/>
          <p:cNvSpPr txBox="1"/>
          <p:nvPr/>
        </p:nvSpPr>
        <p:spPr>
          <a:xfrm>
            <a:off x="0" y="6237312"/>
            <a:ext cx="9144000" cy="523220"/>
          </a:xfrm>
          <a:prstGeom prst="rect">
            <a:avLst/>
          </a:prstGeom>
          <a:noFill/>
        </p:spPr>
        <p:txBody>
          <a:bodyPr wrap="square" rtlCol="0">
            <a:spAutoFit/>
          </a:bodyPr>
          <a:lstStyle/>
          <a:p>
            <a:r>
              <a:rPr lang="en-GB" sz="1400" b="1" dirty="0" smtClean="0">
                <a:solidFill>
                  <a:schemeClr val="bg1"/>
                </a:solidFill>
                <a:latin typeface="Arial" panose="020B0604020202020204" pitchFamily="34" charset="0"/>
                <a:cs typeface="Arial" panose="020B0604020202020204" pitchFamily="34" charset="0"/>
              </a:rPr>
              <a:t>Muriel </a:t>
            </a:r>
            <a:r>
              <a:rPr lang="en-GB" sz="1400" b="1" dirty="0" err="1" smtClean="0">
                <a:solidFill>
                  <a:schemeClr val="bg1"/>
                </a:solidFill>
                <a:latin typeface="Arial" panose="020B0604020202020204" pitchFamily="34" charset="0"/>
                <a:cs typeface="Arial" panose="020B0604020202020204" pitchFamily="34" charset="0"/>
              </a:rPr>
              <a:t>Rabone</a:t>
            </a:r>
            <a:r>
              <a:rPr lang="en-GB" sz="1400" b="1" dirty="0" smtClean="0">
                <a:solidFill>
                  <a:schemeClr val="bg1"/>
                </a:solidFill>
                <a:latin typeface="Arial" panose="020B0604020202020204" pitchFamily="34" charset="0"/>
                <a:cs typeface="Arial" panose="020B0604020202020204" pitchFamily="34" charset="0"/>
              </a:rPr>
              <a:t>, Tammy Horton, Harriet Harden-Davies</a:t>
            </a:r>
            <a:r>
              <a:rPr lang="en-GB" sz="1400" b="1" dirty="0">
                <a:solidFill>
                  <a:schemeClr val="bg1"/>
                </a:solidFill>
                <a:latin typeface="Arial" panose="020B0604020202020204" pitchFamily="34" charset="0"/>
                <a:cs typeface="Arial" panose="020B0604020202020204" pitchFamily="34" charset="0"/>
              </a:rPr>
              <a:t>, Sabine </a:t>
            </a:r>
            <a:r>
              <a:rPr lang="en-GB" sz="1400" b="1" dirty="0" err="1">
                <a:solidFill>
                  <a:schemeClr val="bg1"/>
                </a:solidFill>
                <a:latin typeface="Arial" panose="020B0604020202020204" pitchFamily="34" charset="0"/>
                <a:cs typeface="Arial" panose="020B0604020202020204" pitchFamily="34" charset="0"/>
              </a:rPr>
              <a:t>Zadjerman</a:t>
            </a:r>
            <a:r>
              <a:rPr lang="en-GB" sz="1400" b="1" dirty="0">
                <a:solidFill>
                  <a:schemeClr val="bg1"/>
                </a:solidFill>
                <a:latin typeface="Arial" panose="020B0604020202020204" pitchFamily="34" charset="0"/>
                <a:cs typeface="Arial" panose="020B0604020202020204" pitchFamily="34" charset="0"/>
              </a:rPr>
              <a:t>, Ward </a:t>
            </a:r>
            <a:r>
              <a:rPr lang="en-GB" sz="1400" b="1" dirty="0" err="1" smtClean="0">
                <a:solidFill>
                  <a:schemeClr val="bg1"/>
                </a:solidFill>
                <a:latin typeface="Arial" panose="020B0604020202020204" pitchFamily="34" charset="0"/>
                <a:cs typeface="Arial" panose="020B0604020202020204" pitchFamily="34" charset="0"/>
              </a:rPr>
              <a:t>Appeltans</a:t>
            </a:r>
            <a:r>
              <a:rPr lang="en-GB" sz="1400" b="1" dirty="0">
                <a:solidFill>
                  <a:schemeClr val="bg1"/>
                </a:solidFill>
                <a:latin typeface="Arial" panose="020B0604020202020204" pitchFamily="34" charset="0"/>
                <a:cs typeface="Arial" panose="020B0604020202020204" pitchFamily="34" charset="0"/>
              </a:rPr>
              <a:t>, Gabi </a:t>
            </a:r>
            <a:r>
              <a:rPr lang="en-GB" sz="1400" b="1" dirty="0" err="1">
                <a:solidFill>
                  <a:schemeClr val="bg1"/>
                </a:solidFill>
                <a:latin typeface="Arial" panose="020B0604020202020204" pitchFamily="34" charset="0"/>
                <a:cs typeface="Arial" panose="020B0604020202020204" pitchFamily="34" charset="0"/>
              </a:rPr>
              <a:t>Droege</a:t>
            </a:r>
            <a:r>
              <a:rPr lang="en-GB" sz="1400" b="1" dirty="0">
                <a:solidFill>
                  <a:schemeClr val="bg1"/>
                </a:solidFill>
                <a:latin typeface="Arial" panose="020B0604020202020204" pitchFamily="34" charset="0"/>
                <a:cs typeface="Arial" panose="020B0604020202020204" pitchFamily="34" charset="0"/>
              </a:rPr>
              <a:t>, </a:t>
            </a:r>
            <a:r>
              <a:rPr lang="en-GB" sz="1400" b="1" dirty="0" smtClean="0">
                <a:solidFill>
                  <a:schemeClr val="bg1"/>
                </a:solidFill>
                <a:latin typeface="Arial" panose="020B0604020202020204" pitchFamily="34" charset="0"/>
                <a:cs typeface="Arial" panose="020B0604020202020204" pitchFamily="34" charset="0"/>
              </a:rPr>
              <a:t> Angelika Brandt, Liliana Pardo-Lopez, Thomas Dahlgren,  Paul </a:t>
            </a:r>
            <a:r>
              <a:rPr lang="en-GB" sz="1400" b="1" dirty="0" err="1" smtClean="0">
                <a:solidFill>
                  <a:schemeClr val="bg1"/>
                </a:solidFill>
                <a:latin typeface="Arial" panose="020B0604020202020204" pitchFamily="34" charset="0"/>
                <a:cs typeface="Arial" panose="020B0604020202020204" pitchFamily="34" charset="0"/>
              </a:rPr>
              <a:t>Snelgrove</a:t>
            </a:r>
            <a:r>
              <a:rPr lang="en-GB" sz="1400" b="1" dirty="0" smtClean="0">
                <a:solidFill>
                  <a:schemeClr val="bg1"/>
                </a:solidFill>
                <a:latin typeface="Arial" panose="020B0604020202020204" pitchFamily="34" charset="0"/>
                <a:cs typeface="Arial" panose="020B0604020202020204" pitchFamily="34" charset="0"/>
              </a:rPr>
              <a:t>, Adrian Glover, </a:t>
            </a:r>
            <a:r>
              <a:rPr lang="en-GB" sz="1400" b="1" dirty="0">
                <a:solidFill>
                  <a:schemeClr val="bg1"/>
                </a:solidFill>
                <a:latin typeface="Arial" panose="020B0604020202020204" pitchFamily="34" charset="0"/>
                <a:cs typeface="Arial" panose="020B0604020202020204" pitchFamily="34" charset="0"/>
              </a:rPr>
              <a:t>Jane </a:t>
            </a:r>
            <a:r>
              <a:rPr lang="en-GB" sz="1400" b="1" dirty="0" smtClean="0">
                <a:solidFill>
                  <a:schemeClr val="bg1"/>
                </a:solidFill>
                <a:latin typeface="Arial" panose="020B0604020202020204" pitchFamily="34" charset="0"/>
                <a:cs typeface="Arial" panose="020B0604020202020204" pitchFamily="34" charset="0"/>
              </a:rPr>
              <a:t>Collins</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947957"/>
      </p:ext>
    </p:extLst>
  </p:cSld>
  <p:clrMapOvr>
    <a:masterClrMapping/>
  </p:clrMapOvr>
  <mc:AlternateContent xmlns:mc="http://schemas.openxmlformats.org/markup-compatibility/2006" xmlns:p14="http://schemas.microsoft.com/office/powerpoint/2010/main">
    <mc:Choice Requires="p14">
      <p:transition spd="slow" p14:dur="2000" advTm="11902"/>
    </mc:Choice>
    <mc:Fallback xmlns="">
      <p:transition spd="slow" advTm="1190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TextBox 2"/>
          <p:cNvSpPr txBox="1"/>
          <p:nvPr/>
        </p:nvSpPr>
        <p:spPr>
          <a:xfrm>
            <a:off x="827584" y="292586"/>
            <a:ext cx="7848872"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Global online registry of cruises and associated collections</a:t>
            </a:r>
            <a:endParaRPr lang="en-GB" sz="2000" b="1" dirty="0">
              <a:latin typeface="Arial" panose="020B0604020202020204" pitchFamily="34" charset="0"/>
              <a:cs typeface="Arial" panose="020B0604020202020204" pitchFamily="34" charset="0"/>
            </a:endParaRPr>
          </a:p>
        </p:txBody>
      </p:sp>
      <p:sp>
        <p:nvSpPr>
          <p:cNvPr id="4" name="TextBox 3"/>
          <p:cNvSpPr txBox="1"/>
          <p:nvPr/>
        </p:nvSpPr>
        <p:spPr>
          <a:xfrm>
            <a:off x="251520" y="5157192"/>
            <a:ext cx="7056784" cy="707886"/>
          </a:xfrm>
          <a:prstGeom prst="rect">
            <a:avLst/>
          </a:prstGeom>
          <a:noFill/>
        </p:spPr>
        <p:txBody>
          <a:bodyPr wrap="square" rtlCol="0">
            <a:spAutoFit/>
          </a:bodyPr>
          <a:lstStyle/>
          <a:p>
            <a:r>
              <a:rPr lang="en-GB" sz="2000" dirty="0" smtClean="0">
                <a:solidFill>
                  <a:schemeClr val="accent5">
                    <a:lumMod val="60000"/>
                    <a:lumOff val="40000"/>
                  </a:schemeClr>
                </a:solidFill>
                <a:latin typeface="Arial" panose="020B0604020202020204" pitchFamily="34" charset="0"/>
                <a:cs typeface="Arial" panose="020B0604020202020204" pitchFamily="34" charset="0"/>
              </a:rPr>
              <a:t>Build on existing systems</a:t>
            </a:r>
          </a:p>
          <a:p>
            <a:r>
              <a:rPr lang="en-GB" sz="2000" dirty="0" smtClean="0">
                <a:solidFill>
                  <a:schemeClr val="accent5">
                    <a:lumMod val="60000"/>
                    <a:lumOff val="40000"/>
                  </a:schemeClr>
                </a:solidFill>
                <a:latin typeface="Arial" panose="020B0604020202020204" pitchFamily="34" charset="0"/>
                <a:cs typeface="Arial" panose="020B0604020202020204" pitchFamily="34" charset="0"/>
              </a:rPr>
              <a:t>ODIS (Ocean Data Information System)</a:t>
            </a:r>
            <a:endParaRPr lang="en-GB" sz="2000" dirty="0">
              <a:solidFill>
                <a:schemeClr val="accent5">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57224"/>
      </p:ext>
    </p:extLst>
  </p:cSld>
  <p:clrMapOvr>
    <a:masterClrMapping/>
  </p:clrMapOvr>
  <mc:AlternateContent xmlns:mc="http://schemas.openxmlformats.org/markup-compatibility/2006" xmlns:p14="http://schemas.microsoft.com/office/powerpoint/2010/main">
    <mc:Choice Requires="p14">
      <p:transition spd="slow" p14:dur="2000" advTm="35652"/>
    </mc:Choice>
    <mc:Fallback xmlns="">
      <p:transition spd="slow" advTm="35652"/>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lh5.googleusercontent.com/ZaTk6s7YPpCzTNM6aIIzpb6ZpACDgAmafIAfcHEe_ENk1Cq4cfDjXtikgpTC5OdCGFvoQIL6ymJt5xkrWsH5cNc95JZ83qcTd_jLM3uRQI2QHLZyHW95g2S_NF-zMGJdqv9hq0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3362239"/>
            <a:ext cx="5267160" cy="35231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5536" y="344850"/>
            <a:ext cx="8352928" cy="707886"/>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Support for biorepositories/museums: </a:t>
            </a:r>
          </a:p>
          <a:p>
            <a:r>
              <a:rPr lang="en-GB" sz="2000" dirty="0" smtClean="0">
                <a:latin typeface="Arial" panose="020B0604020202020204" pitchFamily="34" charset="0"/>
                <a:cs typeface="Arial" panose="020B0604020202020204" pitchFamily="34" charset="0"/>
              </a:rPr>
              <a:t>Recognising </a:t>
            </a:r>
            <a:r>
              <a:rPr lang="en-GB" sz="2000" dirty="0">
                <a:latin typeface="Arial" panose="020B0604020202020204" pitchFamily="34" charset="0"/>
                <a:cs typeface="Arial" panose="020B0604020202020204" pitchFamily="34" charset="0"/>
              </a:rPr>
              <a:t>the role and needs of collections for current and future use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9125" y="1388121"/>
            <a:ext cx="3888432" cy="5452414"/>
          </a:xfrm>
          <a:prstGeom prst="rect">
            <a:avLst/>
          </a:prstGeom>
        </p:spPr>
      </p:pic>
    </p:spTree>
    <p:extLst>
      <p:ext uri="{BB962C8B-B14F-4D97-AF65-F5344CB8AC3E}">
        <p14:creationId xmlns:p14="http://schemas.microsoft.com/office/powerpoint/2010/main" val="3136456664"/>
      </p:ext>
    </p:extLst>
  </p:cSld>
  <p:clrMapOvr>
    <a:masterClrMapping/>
  </p:clrMapOvr>
  <mc:AlternateContent xmlns:mc="http://schemas.openxmlformats.org/markup-compatibility/2006" xmlns:p14="http://schemas.microsoft.com/office/powerpoint/2010/main">
    <mc:Choice Requires="p14">
      <p:transition spd="slow" p14:dur="2000" advTm="36685"/>
    </mc:Choice>
    <mc:Fallback xmlns="">
      <p:transition spd="slow" advTm="36685"/>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07" y="116632"/>
            <a:ext cx="8954989" cy="6716242"/>
          </a:xfrm>
          <a:prstGeom prst="rect">
            <a:avLst/>
          </a:prstGeom>
        </p:spPr>
      </p:pic>
      <p:sp>
        <p:nvSpPr>
          <p:cNvPr id="3" name="TextBox 2"/>
          <p:cNvSpPr txBox="1"/>
          <p:nvPr/>
        </p:nvSpPr>
        <p:spPr>
          <a:xfrm>
            <a:off x="504056" y="4239086"/>
            <a:ext cx="8604448" cy="2308324"/>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Data must be </a:t>
            </a:r>
            <a:r>
              <a:rPr lang="en-GB" b="1" dirty="0" smtClean="0">
                <a:solidFill>
                  <a:schemeClr val="bg1"/>
                </a:solidFill>
                <a:latin typeface="Arial" panose="020B0604020202020204" pitchFamily="34" charset="0"/>
                <a:cs typeface="Arial" panose="020B0604020202020204" pitchFamily="34" charset="0"/>
              </a:rPr>
              <a:t>FAIR: F</a:t>
            </a:r>
            <a:r>
              <a:rPr lang="en-GB" dirty="0" smtClean="0">
                <a:solidFill>
                  <a:schemeClr val="bg1"/>
                </a:solidFill>
                <a:latin typeface="Arial" panose="020B0604020202020204" pitchFamily="34" charset="0"/>
                <a:cs typeface="Arial" panose="020B0604020202020204" pitchFamily="34" charset="0"/>
              </a:rPr>
              <a:t>indable </a:t>
            </a:r>
            <a:r>
              <a:rPr lang="en-GB" b="1" dirty="0" smtClean="0">
                <a:solidFill>
                  <a:schemeClr val="bg1"/>
                </a:solidFill>
                <a:latin typeface="Arial" panose="020B0604020202020204" pitchFamily="34" charset="0"/>
                <a:cs typeface="Arial" panose="020B0604020202020204" pitchFamily="34" charset="0"/>
              </a:rPr>
              <a:t>A</a:t>
            </a:r>
            <a:r>
              <a:rPr lang="en-GB" dirty="0" smtClean="0">
                <a:solidFill>
                  <a:schemeClr val="bg1"/>
                </a:solidFill>
                <a:latin typeface="Arial" panose="020B0604020202020204" pitchFamily="34" charset="0"/>
                <a:cs typeface="Arial" panose="020B0604020202020204" pitchFamily="34" charset="0"/>
              </a:rPr>
              <a:t>ccessible </a:t>
            </a:r>
            <a:r>
              <a:rPr lang="en-GB" b="1" dirty="0" smtClean="0">
                <a:solidFill>
                  <a:schemeClr val="bg1"/>
                </a:solidFill>
                <a:latin typeface="Arial" panose="020B0604020202020204" pitchFamily="34" charset="0"/>
                <a:cs typeface="Arial" panose="020B0604020202020204" pitchFamily="34" charset="0"/>
              </a:rPr>
              <a:t>I</a:t>
            </a:r>
            <a:r>
              <a:rPr lang="en-GB" dirty="0" smtClean="0">
                <a:solidFill>
                  <a:schemeClr val="bg1"/>
                </a:solidFill>
                <a:latin typeface="Arial" panose="020B0604020202020204" pitchFamily="34" charset="0"/>
                <a:cs typeface="Arial" panose="020B0604020202020204" pitchFamily="34" charset="0"/>
              </a:rPr>
              <a:t>nteroperable </a:t>
            </a:r>
            <a:r>
              <a:rPr lang="en-GB" b="1" dirty="0" smtClean="0">
                <a:solidFill>
                  <a:schemeClr val="bg1"/>
                </a:solidFill>
                <a:latin typeface="Arial" panose="020B0604020202020204" pitchFamily="34" charset="0"/>
                <a:cs typeface="Arial" panose="020B0604020202020204" pitchFamily="34" charset="0"/>
              </a:rPr>
              <a:t>R</a:t>
            </a:r>
            <a:r>
              <a:rPr lang="en-GB" dirty="0" smtClean="0">
                <a:solidFill>
                  <a:schemeClr val="bg1"/>
                </a:solidFill>
                <a:latin typeface="Arial" panose="020B0604020202020204" pitchFamily="34" charset="0"/>
                <a:cs typeface="Arial" panose="020B0604020202020204" pitchFamily="34" charset="0"/>
              </a:rPr>
              <a:t>eusable</a:t>
            </a:r>
          </a:p>
          <a:p>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FAIR via usage </a:t>
            </a:r>
            <a:r>
              <a:rPr lang="en-GB" dirty="0">
                <a:solidFill>
                  <a:schemeClr val="bg1"/>
                </a:solidFill>
                <a:latin typeface="Arial" panose="020B0604020202020204" pitchFamily="34" charset="0"/>
                <a:cs typeface="Arial" panose="020B0604020202020204" pitchFamily="34" charset="0"/>
              </a:rPr>
              <a:t>of data </a:t>
            </a:r>
            <a:r>
              <a:rPr lang="en-GB" dirty="0" smtClean="0">
                <a:solidFill>
                  <a:schemeClr val="bg1"/>
                </a:solidFill>
                <a:latin typeface="Arial" panose="020B0604020202020204" pitchFamily="34" charset="0"/>
                <a:cs typeface="Arial" panose="020B0604020202020204" pitchFamily="34" charset="0"/>
              </a:rPr>
              <a:t>standards: established </a:t>
            </a:r>
            <a:r>
              <a:rPr lang="en-GB" dirty="0">
                <a:solidFill>
                  <a:schemeClr val="bg1"/>
                </a:solidFill>
                <a:latin typeface="Arial" panose="020B0604020202020204" pitchFamily="34" charset="0"/>
                <a:cs typeface="Arial" panose="020B0604020202020204" pitchFamily="34" charset="0"/>
              </a:rPr>
              <a:t>data storage </a:t>
            </a:r>
            <a:r>
              <a:rPr lang="en-GB" dirty="0" smtClean="0">
                <a:solidFill>
                  <a:schemeClr val="bg1"/>
                </a:solidFill>
                <a:latin typeface="Arial" panose="020B0604020202020204" pitchFamily="34" charset="0"/>
                <a:cs typeface="Arial" panose="020B0604020202020204" pitchFamily="34" charset="0"/>
              </a:rPr>
              <a:t>&amp; </a:t>
            </a:r>
            <a:r>
              <a:rPr lang="en-GB" dirty="0">
                <a:solidFill>
                  <a:schemeClr val="bg1"/>
                </a:solidFill>
                <a:latin typeface="Arial" panose="020B0604020202020204" pitchFamily="34" charset="0"/>
                <a:cs typeface="Arial" panose="020B0604020202020204" pitchFamily="34" charset="0"/>
              </a:rPr>
              <a:t>exchange formats</a:t>
            </a:r>
            <a:endParaRPr lang="en-GB" dirty="0" smtClean="0">
              <a:solidFill>
                <a:schemeClr val="bg1"/>
              </a:solidFill>
              <a:latin typeface="Arial" panose="020B0604020202020204" pitchFamily="34" charset="0"/>
              <a:cs typeface="Arial" panose="020B0604020202020204" pitchFamily="34" charset="0"/>
            </a:endParaRPr>
          </a:p>
          <a:p>
            <a:endParaRPr lang="en-GB" dirty="0" smtClean="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Data standards are common vocabularies:</a:t>
            </a:r>
          </a:p>
          <a:p>
            <a:r>
              <a:rPr lang="en-US" dirty="0" smtClean="0">
                <a:solidFill>
                  <a:schemeClr val="bg1"/>
                </a:solidFill>
                <a:latin typeface="Arial" panose="020B0604020202020204" pitchFamily="34" charset="0"/>
                <a:cs typeface="Arial" panose="020B0604020202020204" pitchFamily="34" charset="0"/>
              </a:rPr>
              <a:t>analogous </a:t>
            </a:r>
            <a:r>
              <a:rPr lang="en-US" dirty="0">
                <a:solidFill>
                  <a:schemeClr val="bg1"/>
                </a:solidFill>
                <a:latin typeface="Arial" panose="020B0604020202020204" pitchFamily="34" charset="0"/>
                <a:cs typeface="Arial" panose="020B0604020202020204" pitchFamily="34" charset="0"/>
              </a:rPr>
              <a:t>to common understanding of legal terms, “MGR” and “</a:t>
            </a:r>
            <a:r>
              <a:rPr lang="en-US" dirty="0" err="1">
                <a:solidFill>
                  <a:schemeClr val="bg1"/>
                </a:solidFill>
                <a:latin typeface="Arial" panose="020B0604020202020204" pitchFamily="34" charset="0"/>
                <a:cs typeface="Arial" panose="020B0604020202020204" pitchFamily="34" charset="0"/>
              </a:rPr>
              <a:t>utilisation</a:t>
            </a:r>
            <a:r>
              <a:rPr lang="en-US" dirty="0">
                <a:solidFill>
                  <a:schemeClr val="bg1"/>
                </a:solidFill>
                <a:latin typeface="Arial" panose="020B0604020202020204" pitchFamily="34" charset="0"/>
                <a:cs typeface="Arial" panose="020B0604020202020204" pitchFamily="34" charset="0"/>
              </a:rPr>
              <a:t>”</a:t>
            </a:r>
            <a:endParaRPr lang="en-GB" dirty="0">
              <a:solidFill>
                <a:schemeClr val="bg1"/>
              </a:solidFill>
              <a:latin typeface="Arial" panose="020B0604020202020204" pitchFamily="34" charset="0"/>
              <a:cs typeface="Arial" panose="020B0604020202020204" pitchFamily="34" charset="0"/>
            </a:endParaRPr>
          </a:p>
          <a:p>
            <a:endParaRPr lang="en-GB" dirty="0" smtClean="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K</a:t>
            </a:r>
            <a:r>
              <a:rPr lang="en-GB" dirty="0" smtClean="0">
                <a:solidFill>
                  <a:schemeClr val="bg1"/>
                </a:solidFill>
                <a:latin typeface="Arial" panose="020B0604020202020204" pitchFamily="34" charset="0"/>
                <a:cs typeface="Arial" panose="020B0604020202020204" pitchFamily="34" charset="0"/>
              </a:rPr>
              <a:t>ey for monitoring: delineate Essential Ocean/Biodiversity Variables: EBVs/EOVS</a:t>
            </a:r>
          </a:p>
        </p:txBody>
      </p:sp>
      <p:sp>
        <p:nvSpPr>
          <p:cNvPr id="4" name="TextBox 3"/>
          <p:cNvSpPr txBox="1"/>
          <p:nvPr/>
        </p:nvSpPr>
        <p:spPr>
          <a:xfrm>
            <a:off x="467544" y="355883"/>
            <a:ext cx="8280920" cy="954107"/>
          </a:xfrm>
          <a:prstGeom prst="rect">
            <a:avLst/>
          </a:prstGeom>
          <a:noFill/>
        </p:spPr>
        <p:txBody>
          <a:bodyPr wrap="square" rtlCol="0">
            <a:spAutoFit/>
          </a:bodyPr>
          <a:lstStyle/>
          <a:p>
            <a:pPr algn="r"/>
            <a:r>
              <a:rPr lang="en-GB" sz="2000" b="1" dirty="0" smtClean="0">
                <a:solidFill>
                  <a:schemeClr val="bg1"/>
                </a:solidFill>
                <a:latin typeface="Arial" panose="020B0604020202020204" pitchFamily="34" charset="0"/>
                <a:cs typeface="Arial" panose="020B0604020202020204" pitchFamily="34" charset="0"/>
              </a:rPr>
              <a:t>DATA STANDARDS: increase awareness</a:t>
            </a:r>
          </a:p>
          <a:p>
            <a:endParaRPr lang="en-GB"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1527349"/>
      </p:ext>
    </p:extLst>
  </p:cSld>
  <p:clrMapOvr>
    <a:masterClrMapping/>
  </p:clrMapOvr>
  <mc:AlternateContent xmlns:mc="http://schemas.openxmlformats.org/markup-compatibility/2006" xmlns:p14="http://schemas.microsoft.com/office/powerpoint/2010/main">
    <mc:Choice Requires="p14">
      <p:transition spd="slow" p14:dur="2000" advTm="52013"/>
    </mc:Choice>
    <mc:Fallback xmlns="">
      <p:transition spd="slow" advTm="52013"/>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9475"/>
            <a:ext cx="9144000" cy="54390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1195195"/>
            <a:ext cx="7344816" cy="5042117"/>
          </a:xfrm>
          <a:prstGeom prst="rect">
            <a:avLst/>
          </a:prstGeom>
        </p:spPr>
      </p:pic>
      <p:sp>
        <p:nvSpPr>
          <p:cNvPr id="5" name="TextBox 4"/>
          <p:cNvSpPr txBox="1"/>
          <p:nvPr/>
        </p:nvSpPr>
        <p:spPr>
          <a:xfrm>
            <a:off x="179512" y="188640"/>
            <a:ext cx="8208912"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Support for data systems</a:t>
            </a:r>
            <a:endParaRPr lang="en-GB" sz="2000" b="1" dirty="0">
              <a:latin typeface="Arial" panose="020B0604020202020204" pitchFamily="34" charset="0"/>
              <a:cs typeface="Arial" panose="020B0604020202020204" pitchFamily="34" charset="0"/>
            </a:endParaRPr>
          </a:p>
        </p:txBody>
      </p:sp>
      <p:sp>
        <p:nvSpPr>
          <p:cNvPr id="2" name="TextBox 1"/>
          <p:cNvSpPr txBox="1"/>
          <p:nvPr/>
        </p:nvSpPr>
        <p:spPr>
          <a:xfrm>
            <a:off x="2267744" y="6309320"/>
            <a:ext cx="6552728"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Potential for greater integration of genetic and occurrence data</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7649186"/>
      </p:ext>
    </p:extLst>
  </p:cSld>
  <p:clrMapOvr>
    <a:masterClrMapping/>
  </p:clrMapOvr>
  <mc:AlternateContent xmlns:mc="http://schemas.openxmlformats.org/markup-compatibility/2006" xmlns:p14="http://schemas.microsoft.com/office/powerpoint/2010/main">
    <mc:Choice Requires="p14">
      <p:transition spd="slow" p14:dur="2000" advTm="50288"/>
    </mc:Choice>
    <mc:Fallback xmlns="">
      <p:transition spd="slow" advTm="5028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1294175"/>
            <a:ext cx="7414612" cy="5495536"/>
          </a:xfrm>
          <a:prstGeom prst="rect">
            <a:avLst/>
          </a:prstGeom>
        </p:spPr>
      </p:pic>
      <p:sp>
        <p:nvSpPr>
          <p:cNvPr id="4" name="TextBox 3"/>
          <p:cNvSpPr txBox="1"/>
          <p:nvPr/>
        </p:nvSpPr>
        <p:spPr>
          <a:xfrm>
            <a:off x="467544" y="292586"/>
            <a:ext cx="8208912"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Encourage open source</a:t>
            </a:r>
            <a:r>
              <a:rPr lang="en-GB" sz="2000" b="1" dirty="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and publishing of datasets</a:t>
            </a:r>
          </a:p>
        </p:txBody>
      </p:sp>
    </p:spTree>
    <p:extLst>
      <p:ext uri="{BB962C8B-B14F-4D97-AF65-F5344CB8AC3E}">
        <p14:creationId xmlns:p14="http://schemas.microsoft.com/office/powerpoint/2010/main" val="394400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0113"/>
    </mc:Choice>
    <mc:Fallback xmlns="">
      <p:transition spd="slow" advTm="40113"/>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804"/>
            <a:ext cx="9144000" cy="5143500"/>
          </a:xfrm>
          <a:prstGeom prst="rect">
            <a:avLst/>
          </a:prstGeom>
        </p:spPr>
      </p:pic>
      <p:sp>
        <p:nvSpPr>
          <p:cNvPr id="4" name="TextBox 3"/>
          <p:cNvSpPr txBox="1"/>
          <p:nvPr/>
        </p:nvSpPr>
        <p:spPr>
          <a:xfrm>
            <a:off x="1259632" y="260648"/>
            <a:ext cx="6408712"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Supported role for networks</a:t>
            </a:r>
            <a:endParaRPr lang="en-GB" sz="2000" b="1" dirty="0">
              <a:latin typeface="Arial" panose="020B0604020202020204" pitchFamily="34" charset="0"/>
              <a:cs typeface="Arial" panose="020B0604020202020204" pitchFamily="34" charset="0"/>
            </a:endParaRPr>
          </a:p>
        </p:txBody>
      </p:sp>
      <p:pic>
        <p:nvPicPr>
          <p:cNvPr id="5" name="image4.png"/>
          <p:cNvPicPr/>
          <p:nvPr/>
        </p:nvPicPr>
        <p:blipFill>
          <a:blip r:embed="rId4"/>
          <a:srcRect/>
          <a:stretch>
            <a:fillRect/>
          </a:stretch>
        </p:blipFill>
        <p:spPr>
          <a:xfrm>
            <a:off x="152655" y="4928076"/>
            <a:ext cx="2835315" cy="1178313"/>
          </a:xfrm>
          <a:prstGeom prst="rect">
            <a:avLst/>
          </a:prstGeom>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2594" y="1021804"/>
            <a:ext cx="1519286" cy="15860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719" y="5081307"/>
            <a:ext cx="2350535" cy="1362628"/>
          </a:xfrm>
          <a:prstGeom prst="rect">
            <a:avLst/>
          </a:prstGeom>
        </p:spPr>
      </p:pic>
      <p:sp>
        <p:nvSpPr>
          <p:cNvPr id="8" name="TextBox 7"/>
          <p:cNvSpPr txBox="1"/>
          <p:nvPr/>
        </p:nvSpPr>
        <p:spPr>
          <a:xfrm>
            <a:off x="3563888" y="1372706"/>
            <a:ext cx="4029098" cy="369332"/>
          </a:xfrm>
          <a:prstGeom prst="rect">
            <a:avLst/>
          </a:prstGeom>
          <a:solidFill>
            <a:schemeClr val="bg1"/>
          </a:solidFill>
        </p:spPr>
        <p:txBody>
          <a:bodyPr wrap="square" rtlCol="0">
            <a:spAutoFit/>
          </a:bodyPr>
          <a:lstStyle/>
          <a:p>
            <a:r>
              <a:rPr lang="en-GB" dirty="0" smtClean="0">
                <a:latin typeface="Arial" panose="020B0604020202020204" pitchFamily="34" charset="0"/>
                <a:cs typeface="Arial" panose="020B0604020202020204" pitchFamily="34" charset="0"/>
              </a:rPr>
              <a:t>Global Genome Biodiversity Initiative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84938"/>
      </p:ext>
    </p:extLst>
  </p:cSld>
  <p:clrMapOvr>
    <a:masterClrMapping/>
  </p:clrMapOvr>
  <mc:AlternateContent xmlns:mc="http://schemas.openxmlformats.org/markup-compatibility/2006" xmlns:p14="http://schemas.microsoft.com/office/powerpoint/2010/main">
    <mc:Choice Requires="p14">
      <p:transition spd="slow" p14:dur="2000" advTm="39244"/>
    </mc:Choice>
    <mc:Fallback xmlns="">
      <p:transition spd="slow" advTm="39244"/>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3.googleusercontent.com/NCVwmLo2VhsKWnpT_q5yV5REsHubeClA7J5jhSC6-1XSUFXPQiWn66vsBxCc1w-W3M_cGEf47Y8f9STAZgORzAnYMYkOdgatNBBLUqw2tXZMSmoCf1XDNbAFiPm6xIdQJ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444" y="2492896"/>
            <a:ext cx="4016616" cy="37444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3528" y="260648"/>
            <a:ext cx="8496944" cy="1323439"/>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Ensure common understanding of terms:</a:t>
            </a:r>
          </a:p>
          <a:p>
            <a:endParaRPr lang="en-GB" sz="2000" b="1"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 MGR”, “derivatives” …………………………</a:t>
            </a:r>
          </a:p>
          <a:p>
            <a:r>
              <a:rPr lang="en-GB" sz="2000" dirty="0" smtClean="0">
                <a:latin typeface="Arial" panose="020B0604020202020204" pitchFamily="34" charset="0"/>
                <a:cs typeface="Arial" panose="020B0604020202020204" pitchFamily="34" charset="0"/>
              </a:rPr>
              <a:t>learn from Nagoya!</a:t>
            </a:r>
          </a:p>
        </p:txBody>
      </p:sp>
      <p:pic>
        <p:nvPicPr>
          <p:cNvPr id="4" name="Picture 2" descr="https://lh6.googleusercontent.com/ocEkeJsRozBI96Voq2qyFJ_D2W4I-Ix8xGBz_UIf6WH2QId8iBt0N-aYnN5vHJBpZNCJweZ0wU0rEQowZKbTu09MEo6FL-HFCo424BbOToovCsq2QqKadT-a1ZAHZLhK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5554" y="2852937"/>
            <a:ext cx="3815391"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065301"/>
      </p:ext>
    </p:extLst>
  </p:cSld>
  <p:clrMapOvr>
    <a:masterClrMapping/>
  </p:clrMapOvr>
  <mc:AlternateContent xmlns:mc="http://schemas.openxmlformats.org/markup-compatibility/2006" xmlns:p14="http://schemas.microsoft.com/office/powerpoint/2010/main">
    <mc:Choice Requires="p14">
      <p:transition spd="slow" p14:dur="2000" advTm="21911"/>
    </mc:Choice>
    <mc:Fallback xmlns="">
      <p:transition spd="slow" advTm="2191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147"/>
            <a:ext cx="9144000" cy="6465705"/>
          </a:xfrm>
          <a:prstGeom prst="rect">
            <a:avLst/>
          </a:prstGeom>
        </p:spPr>
      </p:pic>
    </p:spTree>
    <p:extLst>
      <p:ext uri="{BB962C8B-B14F-4D97-AF65-F5344CB8AC3E}">
        <p14:creationId xmlns:p14="http://schemas.microsoft.com/office/powerpoint/2010/main" val="2414731040"/>
      </p:ext>
    </p:extLst>
  </p:cSld>
  <p:clrMapOvr>
    <a:masterClrMapping/>
  </p:clrMapOvr>
  <mc:AlternateContent xmlns:mc="http://schemas.openxmlformats.org/markup-compatibility/2006" xmlns:p14="http://schemas.microsoft.com/office/powerpoint/2010/main">
    <mc:Choice Requires="p14">
      <p:transition spd="slow" p14:dur="2000" advTm="18750"/>
    </mc:Choice>
    <mc:Fallback xmlns="">
      <p:transition spd="slow" advTm="1875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TextBox 2"/>
          <p:cNvSpPr txBox="1"/>
          <p:nvPr/>
        </p:nvSpPr>
        <p:spPr>
          <a:xfrm>
            <a:off x="899592" y="260648"/>
            <a:ext cx="7920880" cy="400110"/>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BBNJ agreement must maintain and support open access</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794980"/>
      </p:ext>
    </p:extLst>
  </p:cSld>
  <p:clrMapOvr>
    <a:masterClrMapping/>
  </p:clrMapOvr>
  <mc:AlternateContent xmlns:mc="http://schemas.openxmlformats.org/markup-compatibility/2006" xmlns:p14="http://schemas.microsoft.com/office/powerpoint/2010/main">
    <mc:Choice Requires="p14">
      <p:transition spd="slow" p14:dur="2000" advTm="58679"/>
    </mc:Choice>
    <mc:Fallback xmlns="">
      <p:transition spd="slow" advTm="58679"/>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5" y="0"/>
            <a:ext cx="9144000" cy="6858000"/>
          </a:xfrm>
          <a:prstGeom prst="rect">
            <a:avLst/>
          </a:prstGeom>
        </p:spPr>
      </p:pic>
      <p:sp>
        <p:nvSpPr>
          <p:cNvPr id="2" name="TextBox 1"/>
          <p:cNvSpPr txBox="1"/>
          <p:nvPr/>
        </p:nvSpPr>
        <p:spPr>
          <a:xfrm>
            <a:off x="683568" y="764704"/>
            <a:ext cx="8136904" cy="1631216"/>
          </a:xfrm>
          <a:prstGeom prst="rect">
            <a:avLst/>
          </a:prstGeom>
          <a:noFill/>
        </p:spPr>
        <p:txBody>
          <a:bodyPr wrap="square" rtlCol="0">
            <a:spAutoFit/>
          </a:bodyPr>
          <a:lstStyle/>
          <a:p>
            <a:r>
              <a:rPr lang="en-GB" sz="2400" b="1" dirty="0" smtClean="0">
                <a:solidFill>
                  <a:schemeClr val="bg1"/>
                </a:solidFill>
                <a:latin typeface="Arial" panose="020B0604020202020204" pitchFamily="34" charset="0"/>
                <a:cs typeface="Arial" panose="020B0604020202020204" pitchFamily="34" charset="0"/>
              </a:rPr>
              <a:t>ACKNOWLEDGEMENTS:</a:t>
            </a:r>
          </a:p>
          <a:p>
            <a:endParaRPr lang="en-GB" sz="1200" b="1" dirty="0" smtClean="0">
              <a:solidFill>
                <a:schemeClr val="bg1"/>
              </a:solidFill>
              <a:latin typeface="Arial" panose="020B0604020202020204" pitchFamily="34" charset="0"/>
              <a:cs typeface="Arial" panose="020B0604020202020204" pitchFamily="34" charset="0"/>
            </a:endParaRPr>
          </a:p>
          <a:p>
            <a:r>
              <a:rPr lang="en-GB" sz="1600" dirty="0">
                <a:solidFill>
                  <a:schemeClr val="bg1"/>
                </a:solidFill>
                <a:latin typeface="Arial" panose="020B0604020202020204" pitchFamily="34" charset="0"/>
                <a:cs typeface="Arial" panose="020B0604020202020204" pitchFamily="34" charset="0"/>
              </a:rPr>
              <a:t>Sarah Long (NHM),Maria Baker (NOC), Marcel Jaspars (University of Aberdeen), Kristina </a:t>
            </a:r>
            <a:r>
              <a:rPr lang="en-GB" sz="1600" dirty="0" err="1">
                <a:solidFill>
                  <a:schemeClr val="bg1"/>
                </a:solidFill>
                <a:latin typeface="Arial" panose="020B0604020202020204" pitchFamily="34" charset="0"/>
                <a:cs typeface="Arial" panose="020B0604020202020204" pitchFamily="34" charset="0"/>
              </a:rPr>
              <a:t>Gjerde</a:t>
            </a:r>
            <a:r>
              <a:rPr lang="en-GB" sz="1600" dirty="0">
                <a:solidFill>
                  <a:schemeClr val="bg1"/>
                </a:solidFill>
                <a:latin typeface="Arial" panose="020B0604020202020204" pitchFamily="34" charset="0"/>
                <a:cs typeface="Arial" panose="020B0604020202020204" pitchFamily="34" charset="0"/>
              </a:rPr>
              <a:t> (</a:t>
            </a:r>
            <a:r>
              <a:rPr lang="en-GB" sz="1600" dirty="0" smtClean="0">
                <a:solidFill>
                  <a:schemeClr val="bg1"/>
                </a:solidFill>
                <a:latin typeface="Arial" panose="020B0604020202020204" pitchFamily="34" charset="0"/>
                <a:cs typeface="Arial" panose="020B0604020202020204" pitchFamily="34" charset="0"/>
              </a:rPr>
              <a:t>IUCN), Jackie Mackenzie-</a:t>
            </a:r>
            <a:r>
              <a:rPr lang="en-GB" sz="1600" dirty="0" err="1" smtClean="0">
                <a:solidFill>
                  <a:schemeClr val="bg1"/>
                </a:solidFill>
                <a:latin typeface="Arial" panose="020B0604020202020204" pitchFamily="34" charset="0"/>
                <a:cs typeface="Arial" panose="020B0604020202020204" pitchFamily="34" charset="0"/>
              </a:rPr>
              <a:t>Dodds</a:t>
            </a:r>
            <a:r>
              <a:rPr lang="en-GB" sz="1600" dirty="0" smtClean="0">
                <a:solidFill>
                  <a:schemeClr val="bg1"/>
                </a:solidFill>
                <a:latin typeface="Arial" panose="020B0604020202020204" pitchFamily="34" charset="0"/>
                <a:cs typeface="Arial" panose="020B0604020202020204" pitchFamily="34" charset="0"/>
              </a:rPr>
              <a:t> (NHM), </a:t>
            </a:r>
            <a:r>
              <a:rPr lang="en-GB" sz="1600" dirty="0" err="1" smtClean="0">
                <a:solidFill>
                  <a:schemeClr val="bg1"/>
                </a:solidFill>
                <a:latin typeface="Arial" panose="020B0604020202020204" pitchFamily="34" charset="0"/>
                <a:cs typeface="Arial" panose="020B0604020202020204" pitchFamily="34" charset="0"/>
              </a:rPr>
              <a:t>Chiho</a:t>
            </a:r>
            <a:r>
              <a:rPr lang="en-GB" sz="1600" dirty="0" smtClean="0">
                <a:solidFill>
                  <a:schemeClr val="bg1"/>
                </a:solidFill>
                <a:latin typeface="Arial" panose="020B0604020202020204" pitchFamily="34" charset="0"/>
                <a:cs typeface="Arial" panose="020B0604020202020204" pitchFamily="34" charset="0"/>
              </a:rPr>
              <a:t> </a:t>
            </a:r>
            <a:r>
              <a:rPr lang="en-GB" sz="1600" dirty="0" err="1" smtClean="0">
                <a:solidFill>
                  <a:schemeClr val="bg1"/>
                </a:solidFill>
                <a:latin typeface="Arial" panose="020B0604020202020204" pitchFamily="34" charset="0"/>
                <a:cs typeface="Arial" panose="020B0604020202020204" pitchFamily="34" charset="0"/>
              </a:rPr>
              <a:t>Ikebe</a:t>
            </a:r>
            <a:r>
              <a:rPr lang="en-GB" sz="1600" dirty="0" smtClean="0">
                <a:solidFill>
                  <a:schemeClr val="bg1"/>
                </a:solidFill>
                <a:latin typeface="Arial" panose="020B0604020202020204" pitchFamily="34" charset="0"/>
                <a:cs typeface="Arial" panose="020B0604020202020204" pitchFamily="34" charset="0"/>
              </a:rPr>
              <a:t> (NHM), </a:t>
            </a:r>
          </a:p>
          <a:p>
            <a:r>
              <a:rPr lang="en-GB" sz="1600" dirty="0" smtClean="0">
                <a:solidFill>
                  <a:schemeClr val="bg1"/>
                </a:solidFill>
                <a:latin typeface="Arial" panose="020B0604020202020204" pitchFamily="34" charset="0"/>
                <a:cs typeface="Arial" panose="020B0604020202020204" pitchFamily="34" charset="0"/>
              </a:rPr>
              <a:t>Matt Woodburn (NHM), </a:t>
            </a:r>
            <a:r>
              <a:rPr lang="en-GB" sz="1600" dirty="0">
                <a:solidFill>
                  <a:schemeClr val="bg1"/>
                </a:solidFill>
                <a:latin typeface="Arial" panose="020B0604020202020204" pitchFamily="34" charset="0"/>
                <a:cs typeface="Arial" panose="020B0604020202020204" pitchFamily="34" charset="0"/>
              </a:rPr>
              <a:t>Diva Amon (NHM), Gordon </a:t>
            </a:r>
            <a:r>
              <a:rPr lang="en-GB" sz="1600" dirty="0" smtClean="0">
                <a:solidFill>
                  <a:schemeClr val="bg1"/>
                </a:solidFill>
                <a:latin typeface="Arial" panose="020B0604020202020204" pitchFamily="34" charset="0"/>
                <a:cs typeface="Arial" panose="020B0604020202020204" pitchFamily="34" charset="0"/>
              </a:rPr>
              <a:t>Patterson (NHM),</a:t>
            </a:r>
          </a:p>
          <a:p>
            <a:r>
              <a:rPr lang="en-GB" sz="1600" dirty="0" smtClean="0">
                <a:solidFill>
                  <a:schemeClr val="bg1"/>
                </a:solidFill>
                <a:latin typeface="Arial" panose="020B0604020202020204" pitchFamily="34" charset="0"/>
                <a:cs typeface="Arial" panose="020B0604020202020204" pitchFamily="34" charset="0"/>
              </a:rPr>
              <a:t>DOSI DSGR working group</a:t>
            </a:r>
            <a:endParaRPr lang="en-GB" sz="1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0EB8863D-62E9-B54E-829F-31EC2C9AED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5510535"/>
            <a:ext cx="2029618" cy="1014809"/>
          </a:xfrm>
          <a:prstGeom prst="rect">
            <a:avLst/>
          </a:prstGeom>
        </p:spPr>
      </p:pic>
      <p:pic>
        <p:nvPicPr>
          <p:cNvPr id="6" name="image4.png"/>
          <p:cNvPicPr/>
          <p:nvPr/>
        </p:nvPicPr>
        <p:blipFill>
          <a:blip r:embed="rId4"/>
          <a:srcRect/>
          <a:stretch>
            <a:fillRect/>
          </a:stretch>
        </p:blipFill>
        <p:spPr>
          <a:xfrm>
            <a:off x="6980474" y="4293096"/>
            <a:ext cx="1767990" cy="792088"/>
          </a:xfrm>
          <a:prstGeom prst="rect">
            <a:avLst/>
          </a:prstGeom>
          <a:ln/>
        </p:spPr>
      </p:pic>
    </p:spTree>
    <p:extLst>
      <p:ext uri="{BB962C8B-B14F-4D97-AF65-F5344CB8AC3E}">
        <p14:creationId xmlns:p14="http://schemas.microsoft.com/office/powerpoint/2010/main" val="22177971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5946" r="92"/>
          <a:stretch/>
        </p:blipFill>
        <p:spPr>
          <a:xfrm>
            <a:off x="13057" y="27384"/>
            <a:ext cx="9107633" cy="6858000"/>
          </a:xfrm>
          <a:prstGeom prst="rect">
            <a:avLst/>
          </a:prstGeom>
        </p:spPr>
      </p:pic>
      <p:sp>
        <p:nvSpPr>
          <p:cNvPr id="5" name="TextBox 4"/>
          <p:cNvSpPr txBox="1"/>
          <p:nvPr/>
        </p:nvSpPr>
        <p:spPr>
          <a:xfrm>
            <a:off x="4139952" y="859359"/>
            <a:ext cx="5400600" cy="769441"/>
          </a:xfrm>
          <a:prstGeom prst="rect">
            <a:avLst/>
          </a:prstGeom>
          <a:noFill/>
        </p:spPr>
        <p:txBody>
          <a:bodyPr wrap="square" rtlCol="0">
            <a:spAutoFit/>
          </a:bodyPr>
          <a:lstStyle/>
          <a:p>
            <a:r>
              <a:rPr lang="en-GB" sz="4400" b="1" dirty="0" smtClean="0">
                <a:latin typeface="Arial" panose="020B0604020202020204" pitchFamily="34" charset="0"/>
                <a:cs typeface="Arial" panose="020B0604020202020204" pitchFamily="34" charset="0"/>
              </a:rPr>
              <a:t>Sampling in ABNJ</a:t>
            </a:r>
            <a:endParaRPr lang="en-GB"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3052"/>
      </p:ext>
    </p:extLst>
  </p:cSld>
  <p:clrMapOvr>
    <a:masterClrMapping/>
  </p:clrMapOvr>
  <mc:AlternateContent xmlns:mc="http://schemas.openxmlformats.org/markup-compatibility/2006" xmlns:p14="http://schemas.microsoft.com/office/powerpoint/2010/main">
    <mc:Choice Requires="p14">
      <p:transition spd="slow" p14:dur="2000" advTm="44387"/>
    </mc:Choice>
    <mc:Fallback xmlns="">
      <p:transition spd="slow" advTm="4438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urr\Desktop\ABYSSLINE_PROJECT\Specimen Images (photoshopped JPEGS FYI do not edit)\pretty thumbnail grabs\echinodermat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4" y="692696"/>
            <a:ext cx="9089010" cy="5112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91880" y="5949280"/>
            <a:ext cx="5400600" cy="400110"/>
          </a:xfrm>
          <a:prstGeom prst="rect">
            <a:avLst/>
          </a:prstGeom>
          <a:noFill/>
        </p:spPr>
        <p:txBody>
          <a:bodyPr wrap="square" rtlCol="0">
            <a:spAutoFit/>
          </a:bodyPr>
          <a:lstStyle/>
          <a:p>
            <a:pPr algn="r"/>
            <a:r>
              <a:rPr lang="en-GB" sz="2000" dirty="0" smtClean="0">
                <a:latin typeface="Arial" panose="020B0604020202020204" pitchFamily="34" charset="0"/>
                <a:cs typeface="Arial" panose="020B0604020202020204" pitchFamily="34" charset="0"/>
              </a:rPr>
              <a:t>What are Marine Genetic Resources</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7495020"/>
      </p:ext>
    </p:extLst>
  </p:cSld>
  <p:clrMapOvr>
    <a:masterClrMapping/>
  </p:clrMapOvr>
  <mc:AlternateContent xmlns:mc="http://schemas.openxmlformats.org/markup-compatibility/2006" xmlns:p14="http://schemas.microsoft.com/office/powerpoint/2010/main">
    <mc:Choice Requires="p14">
      <p:transition spd="slow" p14:dur="2000" advTm="42190"/>
    </mc:Choice>
    <mc:Fallback xmlns="">
      <p:transition spd="slow" advTm="4219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lh4.googleusercontent.com/mkhUDkQuRi0ebb_2O9ZnwqYeuxyqoq1qyS7TuJLWCHZehyQLnmAO7jRZclhPzAHbrt3uNaCMRWDVH5Zx567e6mglvGWTYMk5KRNX_Rm9zU3lZ0z69kOYP0SoMLQMAp6rY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240866"/>
            <a:ext cx="3286252" cy="23240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lh4.googleusercontent.com/RoaB2mU7wKI5cRU_dgoC57mM1Z-vCar04rtdmqVdKSAqGPJYDeHCCNZK-7n0wE2_qnjxwE_RtgJVJe0hGj68dOJ79lq6b62JXZZWCS4EbGFihdogf6VGbOQ3NVgB5Zgb8AqHn_j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1" y="3745309"/>
            <a:ext cx="2232247" cy="2534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igure1300dpi.jpg"/>
          <p:cNvPicPr>
            <a:picLocks noChangeAspect="1"/>
          </p:cNvPicPr>
          <p:nvPr/>
        </p:nvPicPr>
        <p:blipFill rotWithShape="1">
          <a:blip r:embed="rId5" cstate="print">
            <a:extLst>
              <a:ext uri="{28A0092B-C50C-407E-A947-70E740481C1C}">
                <a14:useLocalDpi xmlns:a14="http://schemas.microsoft.com/office/drawing/2010/main" val="0"/>
              </a:ext>
            </a:extLst>
          </a:blip>
          <a:srcRect l="-7952" t="70433" r="33421" b="291"/>
          <a:stretch/>
        </p:blipFill>
        <p:spPr>
          <a:xfrm>
            <a:off x="-252536" y="4589666"/>
            <a:ext cx="4617193" cy="215170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240" y="3470809"/>
            <a:ext cx="2083132" cy="2478471"/>
          </a:xfrm>
          <a:prstGeom prst="rect">
            <a:avLst/>
          </a:prstGeom>
          <a:ln w="1270">
            <a:solidFill>
              <a:schemeClr val="tx1"/>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2102462"/>
            <a:ext cx="2632813" cy="1974610"/>
          </a:xfrm>
          <a:prstGeom prst="rect">
            <a:avLst/>
          </a:prstGeom>
        </p:spPr>
      </p:pic>
      <p:pic>
        <p:nvPicPr>
          <p:cNvPr id="1026" name="Picture 2" descr="C:\Users\murr\Desktop\ABYSSLINE_PROJECT\Specimen Images (photoshopped JPEGS FYI do not edit)\Annelida_Capitellidae_spA_NHM_140_IMG_024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4168" y="1727218"/>
            <a:ext cx="2664296" cy="16297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00192" y="226884"/>
            <a:ext cx="2664296" cy="400110"/>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MGR data: integration</a:t>
            </a:r>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112" y="53721"/>
            <a:ext cx="3312196" cy="1863111"/>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11761" y="2852936"/>
            <a:ext cx="1800200" cy="1345944"/>
          </a:xfrm>
          <a:prstGeom prst="rect">
            <a:avLst/>
          </a:prstGeom>
        </p:spPr>
      </p:pic>
    </p:spTree>
    <p:extLst>
      <p:ext uri="{BB962C8B-B14F-4D97-AF65-F5344CB8AC3E}">
        <p14:creationId xmlns:p14="http://schemas.microsoft.com/office/powerpoint/2010/main" val="1972938149"/>
      </p:ext>
    </p:extLst>
  </p:cSld>
  <p:clrMapOvr>
    <a:masterClrMapping/>
  </p:clrMapOvr>
  <mc:AlternateContent xmlns:mc="http://schemas.openxmlformats.org/markup-compatibility/2006" xmlns:p14="http://schemas.microsoft.com/office/powerpoint/2010/main">
    <mc:Choice Requires="p14">
      <p:transition spd="slow" p14:dur="2000" advTm="70267"/>
    </mc:Choice>
    <mc:Fallback xmlns="">
      <p:transition spd="slow" advTm="7026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147"/>
            <a:ext cx="9144000" cy="6465705"/>
          </a:xfrm>
          <a:prstGeom prst="rect">
            <a:avLst/>
          </a:prstGeom>
        </p:spPr>
      </p:pic>
    </p:spTree>
    <p:extLst>
      <p:ext uri="{BB962C8B-B14F-4D97-AF65-F5344CB8AC3E}">
        <p14:creationId xmlns:p14="http://schemas.microsoft.com/office/powerpoint/2010/main" val="1951225481"/>
      </p:ext>
    </p:extLst>
  </p:cSld>
  <p:clrMapOvr>
    <a:masterClrMapping/>
  </p:clrMapOvr>
  <mc:AlternateContent xmlns:mc="http://schemas.openxmlformats.org/markup-compatibility/2006" xmlns:p14="http://schemas.microsoft.com/office/powerpoint/2010/main">
    <mc:Choice Requires="p14">
      <p:transition spd="slow" p14:dur="2000" advTm="16906"/>
    </mc:Choice>
    <mc:Fallback xmlns="">
      <p:transition spd="slow" advTm="1690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609738975"/>
      </p:ext>
    </p:extLst>
  </p:cSld>
  <p:clrMapOvr>
    <a:masterClrMapping/>
  </p:clrMapOvr>
  <mc:AlternateContent xmlns:mc="http://schemas.openxmlformats.org/markup-compatibility/2006" xmlns:p14="http://schemas.microsoft.com/office/powerpoint/2010/main">
    <mc:Choice Requires="p14">
      <p:transition spd="slow" p14:dur="2000" advTm="33494"/>
    </mc:Choice>
    <mc:Fallback xmlns="">
      <p:transition spd="slow" advTm="33494"/>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lh3.googleusercontent.com/s3jXlMjj8yOf_VJCtGB1xrJdzac3fMfuBZrjfgeF6f3Pjne4lZntIsDOQwxJzRt0Ey2jmChcC8ho8-n9DR5IcyjYzr76_F5_CLkz1xvXnQAt7zbfEUyYY7eQs4tWeZQs6iq7sIB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59" r="-24759"/>
          <a:stretch/>
        </p:blipFill>
        <p:spPr bwMode="auto">
          <a:xfrm>
            <a:off x="35496" y="1557752"/>
            <a:ext cx="7920880" cy="53276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5.googleusercontent.com/ZaTk6s7YPpCzTNM6aIIzpb6ZpACDgAmafIAfcHEe_ENk1Cq4cfDjXtikgpTC5OdCGFvoQIL6ymJt5xkrWsH5cNc95JZ83qcTd_jLM3uRQI2QHLZyHW95g2S_NF-zMGJdqv9hq0I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87" r="25163"/>
          <a:stretch/>
        </p:blipFill>
        <p:spPr bwMode="auto">
          <a:xfrm>
            <a:off x="4243630" y="1557752"/>
            <a:ext cx="4900369" cy="5300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79712" y="1196752"/>
            <a:ext cx="7056784" cy="307777"/>
          </a:xfrm>
          <a:prstGeom prst="rect">
            <a:avLst/>
          </a:prstGeom>
          <a:noFill/>
        </p:spPr>
        <p:txBody>
          <a:bodyPr wrap="square" rtlCol="0">
            <a:spAutoFit/>
          </a:bodyPr>
          <a:lstStyle/>
          <a:p>
            <a:r>
              <a:rPr lang="en-GB" sz="1400" dirty="0" smtClean="0">
                <a:latin typeface="Arial" panose="020B0604020202020204" pitchFamily="34" charset="0"/>
                <a:cs typeface="Arial" panose="020B0604020202020204" pitchFamily="34" charset="0"/>
              </a:rPr>
              <a:t>Discovery Collections. Courtesy of Tammy Horton, National Oceanography Centre</a:t>
            </a:r>
            <a:endParaRPr lang="en-GB" sz="1400" dirty="0">
              <a:latin typeface="Arial" panose="020B0604020202020204" pitchFamily="34" charset="0"/>
              <a:cs typeface="Arial" panose="020B0604020202020204" pitchFamily="34" charset="0"/>
            </a:endParaRPr>
          </a:p>
        </p:txBody>
      </p:sp>
      <p:sp>
        <p:nvSpPr>
          <p:cNvPr id="4" name="TextBox 3"/>
          <p:cNvSpPr txBox="1"/>
          <p:nvPr/>
        </p:nvSpPr>
        <p:spPr>
          <a:xfrm>
            <a:off x="2699792" y="395372"/>
            <a:ext cx="5688632" cy="400110"/>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Sample archiving in biorepositories / museums</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016152"/>
      </p:ext>
    </p:extLst>
  </p:cSld>
  <p:clrMapOvr>
    <a:masterClrMapping/>
  </p:clrMapOvr>
  <mc:AlternateContent xmlns:mc="http://schemas.openxmlformats.org/markup-compatibility/2006" xmlns:p14="http://schemas.microsoft.com/office/powerpoint/2010/main">
    <mc:Choice Requires="p14">
      <p:transition spd="slow" p14:dur="2000" advTm="55870"/>
    </mc:Choice>
    <mc:Fallback xmlns="">
      <p:transition spd="slow" advTm="5587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20" y="-27384"/>
            <a:ext cx="9220220" cy="6885384"/>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095" t="-7348" r="21094" b="47990"/>
          <a:stretch/>
        </p:blipFill>
        <p:spPr>
          <a:xfrm>
            <a:off x="-560293" y="51363"/>
            <a:ext cx="4340205" cy="1548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5966" y="620688"/>
            <a:ext cx="3066513" cy="230425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3597" y="3861048"/>
            <a:ext cx="4090851" cy="2808313"/>
          </a:xfrm>
          <a:prstGeom prst="rect">
            <a:avLst/>
          </a:prstGeom>
          <a:ln>
            <a:noFill/>
          </a:ln>
          <a:effectLst/>
        </p:spPr>
      </p:pic>
      <p:sp>
        <p:nvSpPr>
          <p:cNvPr id="2" name="TextBox 1"/>
          <p:cNvSpPr txBox="1"/>
          <p:nvPr/>
        </p:nvSpPr>
        <p:spPr>
          <a:xfrm>
            <a:off x="5724128" y="345089"/>
            <a:ext cx="1584176" cy="338554"/>
          </a:xfrm>
          <a:prstGeom prst="rect">
            <a:avLst/>
          </a:prstGeom>
          <a:noFill/>
        </p:spPr>
        <p:txBody>
          <a:bodyPr wrap="square" rtlCol="0">
            <a:spAutoFit/>
          </a:bodyPr>
          <a:lstStyle/>
          <a:p>
            <a:r>
              <a:rPr lang="en-GB" sz="1600" dirty="0" err="1" smtClean="0">
                <a:solidFill>
                  <a:schemeClr val="bg1"/>
                </a:solidFill>
                <a:latin typeface="Arial" panose="020B0604020202020204" pitchFamily="34" charset="0"/>
                <a:cs typeface="Arial" panose="020B0604020202020204" pitchFamily="34" charset="0"/>
              </a:rPr>
              <a:t>GenBank</a:t>
            </a:r>
            <a:endParaRPr lang="en-GB" sz="16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7164288" y="3585449"/>
            <a:ext cx="792088" cy="338554"/>
          </a:xfrm>
          <a:prstGeom prst="rect">
            <a:avLst/>
          </a:prstGeom>
          <a:noFill/>
        </p:spPr>
        <p:txBody>
          <a:bodyPr wrap="square" rtlCol="0">
            <a:spAutoFit/>
          </a:bodyPr>
          <a:lstStyle/>
          <a:p>
            <a:r>
              <a:rPr lang="en-GB" sz="1600" dirty="0" smtClean="0">
                <a:solidFill>
                  <a:schemeClr val="bg1"/>
                </a:solidFill>
                <a:latin typeface="Arial" panose="020B0604020202020204" pitchFamily="34" charset="0"/>
                <a:cs typeface="Arial" panose="020B0604020202020204" pitchFamily="34" charset="0"/>
              </a:rPr>
              <a:t>OBIS</a:t>
            </a:r>
            <a:endParaRPr lang="en-GB" sz="1600"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2699792" y="-27384"/>
            <a:ext cx="1584176" cy="338554"/>
          </a:xfrm>
          <a:prstGeom prst="rect">
            <a:avLst/>
          </a:prstGeom>
          <a:noFill/>
        </p:spPr>
        <p:txBody>
          <a:bodyPr wrap="square" rtlCol="0">
            <a:spAutoFit/>
          </a:bodyPr>
          <a:lstStyle/>
          <a:p>
            <a:r>
              <a:rPr lang="en-GB" sz="1600" dirty="0" err="1" smtClean="0">
                <a:solidFill>
                  <a:schemeClr val="bg1"/>
                </a:solidFill>
                <a:latin typeface="Arial" panose="020B0604020202020204" pitchFamily="34" charset="0"/>
                <a:cs typeface="Arial" panose="020B0604020202020204" pitchFamily="34" charset="0"/>
              </a:rPr>
              <a:t>WoRMS</a:t>
            </a:r>
            <a:endParaRPr lang="en-GB"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227408"/>
      </p:ext>
    </p:extLst>
  </p:cSld>
  <p:clrMapOvr>
    <a:masterClrMapping/>
  </p:clrMapOvr>
  <mc:AlternateContent xmlns:mc="http://schemas.openxmlformats.org/markup-compatibility/2006" xmlns:p14="http://schemas.microsoft.com/office/powerpoint/2010/main">
    <mc:Choice Requires="p14">
      <p:transition spd="slow" p14:dur="2000" advTm="52576"/>
    </mc:Choice>
    <mc:Fallback xmlns="">
      <p:transition spd="slow" advTm="52576"/>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27384"/>
            <a:ext cx="6552728" cy="6769072"/>
          </a:xfrm>
          <a:prstGeom prst="rect">
            <a:avLst/>
          </a:prstGeom>
        </p:spPr>
      </p:pic>
      <p:sp>
        <p:nvSpPr>
          <p:cNvPr id="3" name="Rectangle 2"/>
          <p:cNvSpPr/>
          <p:nvPr/>
        </p:nvSpPr>
        <p:spPr>
          <a:xfrm>
            <a:off x="145328" y="1268760"/>
            <a:ext cx="4320480" cy="4555093"/>
          </a:xfrm>
          <a:prstGeom prst="rect">
            <a:avLst/>
          </a:prstGeom>
        </p:spPr>
        <p:txBody>
          <a:bodyPr wrap="square">
            <a:spAutoFit/>
          </a:bodyPr>
          <a:lstStyle/>
          <a:p>
            <a:r>
              <a:rPr lang="en-GB" sz="3600" b="1" dirty="0" smtClean="0">
                <a:latin typeface="Arial" panose="020B0604020202020204" pitchFamily="34" charset="0"/>
                <a:cs typeface="Arial" panose="020B0604020202020204" pitchFamily="34" charset="0"/>
              </a:rPr>
              <a:t>IMPROVE</a:t>
            </a:r>
            <a:r>
              <a:rPr lang="en-GB" sz="3600" b="1" dirty="0" smtClean="0">
                <a:solidFill>
                  <a:schemeClr val="bg1"/>
                </a:solidFill>
                <a:latin typeface="Arial" panose="020B0604020202020204" pitchFamily="34" charset="0"/>
                <a:cs typeface="Arial" panose="020B0604020202020204" pitchFamily="34" charset="0"/>
              </a:rPr>
              <a:t>D</a:t>
            </a:r>
            <a:r>
              <a:rPr lang="en-GB" sz="3600" b="1" dirty="0" smtClean="0">
                <a:latin typeface="Arial" panose="020B0604020202020204" pitchFamily="34" charset="0"/>
                <a:cs typeface="Arial" panose="020B0604020202020204" pitchFamily="34" charset="0"/>
              </a:rPr>
              <a:t> ACCESS, SHARING</a:t>
            </a:r>
            <a:r>
              <a:rPr lang="en-GB" sz="3600" b="1" dirty="0" smtClean="0">
                <a:solidFill>
                  <a:schemeClr val="bg1"/>
                </a:solidFill>
                <a:latin typeface="Arial" panose="020B0604020202020204" pitchFamily="34" charset="0"/>
                <a:cs typeface="Arial" panose="020B0604020202020204" pitchFamily="34" charset="0"/>
              </a:rPr>
              <a:t> AND </a:t>
            </a:r>
            <a:r>
              <a:rPr lang="en-GB" sz="3600" b="1" dirty="0" smtClean="0">
                <a:latin typeface="Arial" panose="020B0604020202020204" pitchFamily="34" charset="0"/>
                <a:cs typeface="Arial" panose="020B0604020202020204" pitchFamily="34" charset="0"/>
              </a:rPr>
              <a:t>TRANSPA</a:t>
            </a:r>
            <a:r>
              <a:rPr lang="en-GB" sz="3600" b="1" dirty="0" smtClean="0">
                <a:solidFill>
                  <a:schemeClr val="bg1"/>
                </a:solidFill>
                <a:latin typeface="Arial" panose="020B0604020202020204" pitchFamily="34" charset="0"/>
                <a:cs typeface="Arial" panose="020B0604020202020204" pitchFamily="34" charset="0"/>
              </a:rPr>
              <a:t>RENCY</a:t>
            </a:r>
            <a:r>
              <a:rPr lang="en-GB" sz="3600" b="1" dirty="0" smtClean="0">
                <a:latin typeface="Arial" panose="020B0604020202020204" pitchFamily="34" charset="0"/>
                <a:cs typeface="Arial" panose="020B0604020202020204" pitchFamily="34" charset="0"/>
              </a:rPr>
              <a:t> FOR </a:t>
            </a:r>
          </a:p>
          <a:p>
            <a:r>
              <a:rPr lang="en-GB" sz="11000" b="1" dirty="0" smtClean="0">
                <a:solidFill>
                  <a:schemeClr val="accent5">
                    <a:lumMod val="60000"/>
                    <a:lumOff val="40000"/>
                  </a:schemeClr>
                </a:solidFill>
                <a:latin typeface="Arial" panose="020B0604020202020204" pitchFamily="34" charset="0"/>
                <a:cs typeface="Arial" panose="020B0604020202020204" pitchFamily="34" charset="0"/>
              </a:rPr>
              <a:t>MGR</a:t>
            </a:r>
            <a:endParaRPr lang="en-GB" sz="11000" b="1" dirty="0">
              <a:solidFill>
                <a:schemeClr val="accent5">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2263770"/>
      </p:ext>
    </p:extLst>
  </p:cSld>
  <p:clrMapOvr>
    <a:masterClrMapping/>
  </p:clrMapOvr>
  <mc:AlternateContent xmlns:mc="http://schemas.openxmlformats.org/markup-compatibility/2006" xmlns:p14="http://schemas.microsoft.com/office/powerpoint/2010/main">
    <mc:Choice Requires="p14">
      <p:transition spd="slow" p14:dur="2000" advTm="13259"/>
    </mc:Choice>
    <mc:Fallback xmlns="">
      <p:transition spd="slow" advTm="13259"/>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2349</TotalTime>
  <Words>1611</Words>
  <Application>Microsoft Office PowerPoint</Application>
  <PresentationFormat>On-screen Show (4:3)</PresentationFormat>
  <Paragraphs>80</Paragraphs>
  <Slides>19</Slides>
  <Notes>18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Natural History Museum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Muriel Rabone</dc:creator>
  <cp:lastModifiedBy>Muriel Rabone</cp:lastModifiedBy>
  <cp:revision>70</cp:revision>
  <dcterms:created xsi:type="dcterms:W3CDTF">2019-03-13T16:30:38Z</dcterms:created>
  <dcterms:modified xsi:type="dcterms:W3CDTF">2019-03-27T16:29:51Z</dcterms:modified>
</cp:coreProperties>
</file>