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1518" r:id="rId2"/>
    <p:sldId id="426" r:id="rId3"/>
    <p:sldId id="422" r:id="rId4"/>
    <p:sldId id="425" r:id="rId5"/>
    <p:sldId id="424" r:id="rId6"/>
    <p:sldId id="1492" r:id="rId7"/>
    <p:sldId id="325" r:id="rId8"/>
    <p:sldId id="1495" r:id="rId9"/>
    <p:sldId id="1506" r:id="rId10"/>
    <p:sldId id="364" r:id="rId11"/>
    <p:sldId id="1523" r:id="rId12"/>
    <p:sldId id="1509" r:id="rId13"/>
    <p:sldId id="401" r:id="rId14"/>
    <p:sldId id="400" r:id="rId15"/>
    <p:sldId id="286" r:id="rId16"/>
    <p:sldId id="1507" r:id="rId17"/>
    <p:sldId id="1515" r:id="rId18"/>
    <p:sldId id="1508" r:id="rId19"/>
    <p:sldId id="393" r:id="rId20"/>
    <p:sldId id="296" r:id="rId21"/>
    <p:sldId id="383" r:id="rId22"/>
    <p:sldId id="1520" r:id="rId23"/>
    <p:sldId id="380" r:id="rId24"/>
    <p:sldId id="152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D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68"/>
    <p:restoredTop sz="63934"/>
  </p:normalViewPr>
  <p:slideViewPr>
    <p:cSldViewPr snapToGrid="0" snapToObjects="1">
      <p:cViewPr varScale="1">
        <p:scale>
          <a:sx n="64" d="100"/>
          <a:sy n="64" d="100"/>
        </p:scale>
        <p:origin x="228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8E4457-9E78-E641-99DF-13ACD6082407}" type="datetimeFigureOut">
              <a:rPr lang="en-US" smtClean="0"/>
              <a:t>3/27/19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396672-786D-D24F-8D9C-DAC60E2AA560}" type="slidenum">
              <a:rPr lang="en-US" smtClean="0"/>
              <a:t>‹#›</a:t>
            </a:fld>
            <a:endParaRPr lang="en-US"/>
          </a:p>
        </p:txBody>
      </p:sp>
    </p:spTree>
    <p:extLst>
      <p:ext uri="{BB962C8B-B14F-4D97-AF65-F5344CB8AC3E}">
        <p14:creationId xmlns:p14="http://schemas.microsoft.com/office/powerpoint/2010/main" val="2976554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IOC is </a:t>
            </a:r>
            <a:r>
              <a:rPr lang="nl-NL" dirty="0" err="1"/>
              <a:t>mentioned</a:t>
            </a:r>
            <a:r>
              <a:rPr lang="nl-NL" dirty="0"/>
              <a:t> </a:t>
            </a:r>
            <a:r>
              <a:rPr lang="nl-NL" dirty="0" err="1"/>
              <a:t>twice</a:t>
            </a:r>
            <a:r>
              <a:rPr lang="nl-NL" dirty="0"/>
              <a:t> in UNCLOS </a:t>
            </a:r>
            <a:r>
              <a:rPr lang="nl-NL" dirty="0" err="1"/>
              <a:t>and</a:t>
            </a:r>
            <a:r>
              <a:rPr lang="nl-NL" dirty="0"/>
              <a:t> has a </a:t>
            </a:r>
            <a:r>
              <a:rPr lang="nl-NL" dirty="0" err="1"/>
              <a:t>role</a:t>
            </a:r>
            <a:r>
              <a:rPr lang="nl-NL" dirty="0"/>
              <a:t> </a:t>
            </a:r>
            <a:r>
              <a:rPr lang="nl-NL" dirty="0" err="1"/>
              <a:t>to</a:t>
            </a:r>
            <a:r>
              <a:rPr lang="nl-NL" dirty="0"/>
              <a:t> exchange </a:t>
            </a:r>
            <a:r>
              <a:rPr lang="nl-NL" dirty="0" err="1"/>
              <a:t>scientific</a:t>
            </a:r>
            <a:r>
              <a:rPr lang="nl-NL" dirty="0"/>
              <a:t> </a:t>
            </a:r>
            <a:r>
              <a:rPr lang="nl-NL" dirty="0" err="1"/>
              <a:t>and</a:t>
            </a:r>
            <a:r>
              <a:rPr lang="nl-NL" dirty="0"/>
              <a:t> </a:t>
            </a:r>
            <a:r>
              <a:rPr lang="nl-NL" dirty="0" err="1"/>
              <a:t>technical</a:t>
            </a:r>
            <a:r>
              <a:rPr lang="nl-NL" dirty="0"/>
              <a:t> information </a:t>
            </a:r>
            <a:r>
              <a:rPr lang="nl-NL" dirty="0" err="1"/>
              <a:t>to</a:t>
            </a:r>
            <a:r>
              <a:rPr lang="nl-NL" dirty="0"/>
              <a:t> </a:t>
            </a:r>
            <a:r>
              <a:rPr lang="nl-NL" dirty="0" err="1"/>
              <a:t>the</a:t>
            </a:r>
            <a:r>
              <a:rPr lang="nl-NL" dirty="0"/>
              <a:t> </a:t>
            </a:r>
            <a:r>
              <a:rPr lang="nl-NL" dirty="0" err="1"/>
              <a:t>Commission</a:t>
            </a:r>
            <a:r>
              <a:rPr lang="nl-NL" dirty="0"/>
              <a:t> on </a:t>
            </a:r>
            <a:r>
              <a:rPr lang="nl-NL" dirty="0" err="1"/>
              <a:t>the</a:t>
            </a:r>
            <a:r>
              <a:rPr lang="nl-NL" dirty="0"/>
              <a:t> </a:t>
            </a:r>
            <a:r>
              <a:rPr lang="nl-NL" dirty="0" err="1"/>
              <a:t>limits</a:t>
            </a:r>
            <a:r>
              <a:rPr lang="nl-NL" dirty="0"/>
              <a:t> of </a:t>
            </a:r>
            <a:r>
              <a:rPr lang="nl-NL" dirty="0" err="1"/>
              <a:t>the</a:t>
            </a:r>
            <a:r>
              <a:rPr lang="nl-NL" dirty="0"/>
              <a:t> </a:t>
            </a:r>
            <a:r>
              <a:rPr lang="nl-NL" dirty="0" err="1"/>
              <a:t>continental</a:t>
            </a:r>
            <a:r>
              <a:rPr lang="nl-NL" dirty="0"/>
              <a:t> </a:t>
            </a:r>
            <a:r>
              <a:rPr lang="nl-NL" dirty="0" err="1"/>
              <a:t>shelf</a:t>
            </a:r>
            <a:r>
              <a:rPr lang="nl-NL" dirty="0"/>
              <a:t>. </a:t>
            </a:r>
          </a:p>
          <a:p>
            <a:endParaRPr lang="nl-NL" dirty="0"/>
          </a:p>
          <a:p>
            <a:r>
              <a:rPr lang="nl-NL" dirty="0"/>
              <a:t>It is </a:t>
            </a:r>
            <a:r>
              <a:rPr lang="nl-NL" dirty="0" err="1"/>
              <a:t>also</a:t>
            </a:r>
            <a:r>
              <a:rPr lang="nl-NL" dirty="0"/>
              <a:t> </a:t>
            </a:r>
            <a:r>
              <a:rPr lang="nl-NL" dirty="0" err="1"/>
              <a:t>responsible</a:t>
            </a:r>
            <a:r>
              <a:rPr lang="nl-NL" dirty="0"/>
              <a:t> </a:t>
            </a:r>
            <a:r>
              <a:rPr lang="nl-NL" dirty="0" err="1"/>
              <a:t>for</a:t>
            </a:r>
            <a:r>
              <a:rPr lang="nl-NL" dirty="0"/>
              <a:t> </a:t>
            </a:r>
            <a:r>
              <a:rPr lang="nl-NL" dirty="0" err="1"/>
              <a:t>maintaining</a:t>
            </a:r>
            <a:r>
              <a:rPr lang="nl-NL" dirty="0"/>
              <a:t> a list of experts in MSR.</a:t>
            </a:r>
          </a:p>
        </p:txBody>
      </p:sp>
      <p:sp>
        <p:nvSpPr>
          <p:cNvPr id="4" name="Slide Number Placeholder 3"/>
          <p:cNvSpPr>
            <a:spLocks noGrp="1"/>
          </p:cNvSpPr>
          <p:nvPr>
            <p:ph type="sldNum" sz="quarter" idx="5"/>
          </p:nvPr>
        </p:nvSpPr>
        <p:spPr/>
        <p:txBody>
          <a:bodyPr/>
          <a:lstStyle/>
          <a:p>
            <a:fld id="{04396672-786D-D24F-8D9C-DAC60E2AA560}" type="slidenum">
              <a:rPr lang="en-US" smtClean="0"/>
              <a:t>2</a:t>
            </a:fld>
            <a:endParaRPr lang="en-US"/>
          </a:p>
        </p:txBody>
      </p:sp>
    </p:spTree>
    <p:extLst>
      <p:ext uri="{BB962C8B-B14F-4D97-AF65-F5344CB8AC3E}">
        <p14:creationId xmlns:p14="http://schemas.microsoft.com/office/powerpoint/2010/main" val="2499022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However</a:t>
            </a:r>
            <a:r>
              <a:rPr lang="nl-NL" dirty="0"/>
              <a:t>, a lot of </a:t>
            </a:r>
            <a:r>
              <a:rPr lang="nl-NL" dirty="0" err="1"/>
              <a:t>the</a:t>
            </a:r>
            <a:r>
              <a:rPr lang="nl-NL" dirty="0"/>
              <a:t> </a:t>
            </a:r>
            <a:r>
              <a:rPr lang="nl-NL" dirty="0" err="1"/>
              <a:t>work</a:t>
            </a:r>
            <a:r>
              <a:rPr lang="nl-NL" dirty="0"/>
              <a:t> is </a:t>
            </a:r>
            <a:r>
              <a:rPr lang="nl-NL" dirty="0" err="1"/>
              <a:t>done</a:t>
            </a:r>
            <a:r>
              <a:rPr lang="nl-NL" dirty="0"/>
              <a:t> </a:t>
            </a:r>
            <a:r>
              <a:rPr lang="nl-NL" dirty="0" err="1"/>
              <a:t>by</a:t>
            </a:r>
            <a:r>
              <a:rPr lang="nl-NL" dirty="0"/>
              <a:t> </a:t>
            </a:r>
            <a:r>
              <a:rPr lang="nl-NL" dirty="0" err="1"/>
              <a:t>the</a:t>
            </a:r>
            <a:r>
              <a:rPr lang="nl-NL" dirty="0"/>
              <a:t> 60 </a:t>
            </a:r>
            <a:r>
              <a:rPr lang="nl-NL" dirty="0" err="1"/>
              <a:t>people</a:t>
            </a:r>
            <a:r>
              <a:rPr lang="nl-NL" dirty="0"/>
              <a:t> </a:t>
            </a:r>
            <a:r>
              <a:rPr lang="nl-NL" dirty="0" err="1"/>
              <a:t>working</a:t>
            </a:r>
            <a:r>
              <a:rPr lang="nl-NL" dirty="0"/>
              <a:t> at </a:t>
            </a:r>
            <a:r>
              <a:rPr lang="nl-NL" dirty="0" err="1"/>
              <a:t>the</a:t>
            </a:r>
            <a:r>
              <a:rPr lang="nl-NL" dirty="0"/>
              <a:t> </a:t>
            </a:r>
            <a:r>
              <a:rPr lang="nl-NL" dirty="0" err="1"/>
              <a:t>national</a:t>
            </a:r>
            <a:r>
              <a:rPr lang="nl-NL" dirty="0"/>
              <a:t>, </a:t>
            </a:r>
            <a:r>
              <a:rPr lang="nl-NL" dirty="0" err="1"/>
              <a:t>regional</a:t>
            </a:r>
            <a:r>
              <a:rPr lang="nl-NL" dirty="0"/>
              <a:t> or </a:t>
            </a:r>
            <a:r>
              <a:rPr lang="nl-NL" dirty="0" err="1"/>
              <a:t>thematic</a:t>
            </a:r>
            <a:r>
              <a:rPr lang="nl-NL" dirty="0"/>
              <a:t> OBIS </a:t>
            </a:r>
            <a:r>
              <a:rPr lang="nl-NL" dirty="0" err="1"/>
              <a:t>nodes</a:t>
            </a:r>
            <a:r>
              <a:rPr lang="nl-NL" dirty="0"/>
              <a:t>. </a:t>
            </a:r>
          </a:p>
          <a:p>
            <a:endParaRPr lang="nl-NL" dirty="0"/>
          </a:p>
          <a:p>
            <a:r>
              <a:rPr lang="nl-NL" dirty="0"/>
              <a:t>The OBIS </a:t>
            </a:r>
            <a:r>
              <a:rPr lang="nl-NL" dirty="0" err="1"/>
              <a:t>nodes</a:t>
            </a:r>
            <a:r>
              <a:rPr lang="nl-NL" dirty="0"/>
              <a:t> are </a:t>
            </a:r>
            <a:r>
              <a:rPr lang="nl-NL" dirty="0" err="1"/>
              <a:t>responsible</a:t>
            </a:r>
            <a:r>
              <a:rPr lang="nl-NL" dirty="0"/>
              <a:t> </a:t>
            </a:r>
            <a:r>
              <a:rPr lang="nl-NL" dirty="0" err="1"/>
              <a:t>for</a:t>
            </a:r>
            <a:r>
              <a:rPr lang="nl-NL" dirty="0"/>
              <a:t> </a:t>
            </a:r>
            <a:r>
              <a:rPr lang="nl-NL" dirty="0" err="1"/>
              <a:t>the</a:t>
            </a:r>
            <a:r>
              <a:rPr lang="nl-NL" dirty="0"/>
              <a:t> </a:t>
            </a:r>
            <a:r>
              <a:rPr lang="nl-NL" dirty="0" err="1"/>
              <a:t>local</a:t>
            </a:r>
            <a:r>
              <a:rPr lang="nl-NL" dirty="0"/>
              <a:t> </a:t>
            </a:r>
            <a:r>
              <a:rPr lang="nl-NL" dirty="0" err="1"/>
              <a:t>networking</a:t>
            </a:r>
            <a:r>
              <a:rPr lang="nl-NL" dirty="0"/>
              <a:t>, </a:t>
            </a:r>
            <a:r>
              <a:rPr lang="nl-NL" dirty="0" err="1"/>
              <a:t>formating</a:t>
            </a:r>
            <a:r>
              <a:rPr lang="nl-NL" dirty="0"/>
              <a:t> </a:t>
            </a:r>
            <a:r>
              <a:rPr lang="nl-NL" dirty="0" err="1"/>
              <a:t>and</a:t>
            </a:r>
            <a:r>
              <a:rPr lang="nl-NL" dirty="0"/>
              <a:t> </a:t>
            </a:r>
            <a:r>
              <a:rPr lang="nl-NL" dirty="0" err="1"/>
              <a:t>quality</a:t>
            </a:r>
            <a:r>
              <a:rPr lang="nl-NL" dirty="0"/>
              <a:t> control of </a:t>
            </a:r>
            <a:r>
              <a:rPr lang="nl-NL" dirty="0" err="1"/>
              <a:t>the</a:t>
            </a:r>
            <a:r>
              <a:rPr lang="nl-NL" dirty="0"/>
              <a:t> data, </a:t>
            </a:r>
            <a:r>
              <a:rPr lang="nl-NL" dirty="0" err="1"/>
              <a:t>so</a:t>
            </a:r>
            <a:r>
              <a:rPr lang="nl-NL" dirty="0"/>
              <a:t> </a:t>
            </a:r>
            <a:r>
              <a:rPr lang="nl-NL" dirty="0" err="1"/>
              <a:t>that</a:t>
            </a:r>
            <a:r>
              <a:rPr lang="nl-NL" dirty="0"/>
              <a:t> OBIS </a:t>
            </a:r>
            <a:r>
              <a:rPr lang="nl-NL" dirty="0" err="1"/>
              <a:t>can</a:t>
            </a:r>
            <a:r>
              <a:rPr lang="nl-NL" dirty="0"/>
              <a:t> </a:t>
            </a:r>
            <a:r>
              <a:rPr lang="nl-NL" dirty="0" err="1"/>
              <a:t>seamlessly</a:t>
            </a:r>
            <a:r>
              <a:rPr lang="nl-NL" dirty="0"/>
              <a:t> </a:t>
            </a:r>
            <a:r>
              <a:rPr lang="nl-NL" dirty="0" err="1"/>
              <a:t>harvest</a:t>
            </a:r>
            <a:r>
              <a:rPr lang="nl-NL" dirty="0"/>
              <a:t> </a:t>
            </a:r>
            <a:r>
              <a:rPr lang="nl-NL" dirty="0" err="1"/>
              <a:t>the</a:t>
            </a:r>
            <a:r>
              <a:rPr lang="nl-NL" dirty="0"/>
              <a:t> data </a:t>
            </a:r>
            <a:r>
              <a:rPr lang="nl-NL" dirty="0" err="1"/>
              <a:t>from</a:t>
            </a:r>
            <a:r>
              <a:rPr lang="nl-NL" dirty="0"/>
              <a:t> </a:t>
            </a:r>
            <a:r>
              <a:rPr lang="nl-NL" dirty="0" err="1"/>
              <a:t>those</a:t>
            </a:r>
            <a:r>
              <a:rPr lang="nl-NL" dirty="0"/>
              <a:t> </a:t>
            </a:r>
            <a:r>
              <a:rPr lang="nl-NL" dirty="0" err="1"/>
              <a:t>nodes</a:t>
            </a:r>
            <a:r>
              <a:rPr lang="nl-NL" dirty="0"/>
              <a:t>. </a:t>
            </a:r>
          </a:p>
          <a:p>
            <a:endParaRPr lang="nl-NL" dirty="0"/>
          </a:p>
          <a:p>
            <a:r>
              <a:rPr lang="nl-NL" dirty="0"/>
              <a:t>8 new OBIS </a:t>
            </a:r>
            <a:r>
              <a:rPr lang="nl-NL" dirty="0" err="1"/>
              <a:t>nodes</a:t>
            </a:r>
            <a:r>
              <a:rPr lang="nl-NL" dirty="0"/>
              <a:t> </a:t>
            </a:r>
            <a:r>
              <a:rPr lang="nl-NL" dirty="0" err="1"/>
              <a:t>were</a:t>
            </a:r>
            <a:r>
              <a:rPr lang="nl-NL" dirty="0"/>
              <a:t> </a:t>
            </a:r>
            <a:r>
              <a:rPr lang="nl-NL" dirty="0" err="1"/>
              <a:t>established</a:t>
            </a:r>
            <a:r>
              <a:rPr lang="nl-NL" dirty="0"/>
              <a:t> in </a:t>
            </a:r>
            <a:r>
              <a:rPr lang="nl-NL" dirty="0" err="1"/>
              <a:t>the</a:t>
            </a:r>
            <a:r>
              <a:rPr lang="nl-NL" dirty="0"/>
              <a:t> last 2 </a:t>
            </a:r>
            <a:r>
              <a:rPr lang="nl-NL" dirty="0" err="1"/>
              <a:t>years</a:t>
            </a:r>
            <a:r>
              <a:rPr lang="nl-NL" dirty="0"/>
              <a:t>, </a:t>
            </a:r>
            <a:r>
              <a:rPr lang="nl-NL" dirty="0" err="1"/>
              <a:t>so</a:t>
            </a:r>
            <a:r>
              <a:rPr lang="nl-NL" dirty="0"/>
              <a:t> </a:t>
            </a:r>
            <a:r>
              <a:rPr lang="nl-NL" dirty="0" err="1"/>
              <a:t>the</a:t>
            </a:r>
            <a:r>
              <a:rPr lang="nl-NL" dirty="0"/>
              <a:t> </a:t>
            </a:r>
            <a:r>
              <a:rPr lang="nl-NL" dirty="0" err="1"/>
              <a:t>network</a:t>
            </a:r>
            <a:r>
              <a:rPr lang="nl-NL" dirty="0"/>
              <a:t> is </a:t>
            </a:r>
            <a:r>
              <a:rPr lang="nl-NL" dirty="0" err="1"/>
              <a:t>growing</a:t>
            </a:r>
            <a:r>
              <a:rPr lang="nl-NL" dirty="0"/>
              <a:t>. </a:t>
            </a:r>
            <a:r>
              <a:rPr lang="nl-NL" dirty="0" err="1"/>
              <a:t>However</a:t>
            </a:r>
            <a:r>
              <a:rPr lang="nl-NL" dirty="0"/>
              <a:t>, </a:t>
            </a:r>
            <a:r>
              <a:rPr lang="nl-NL" dirty="0" err="1"/>
              <a:t>only</a:t>
            </a:r>
            <a:r>
              <a:rPr lang="nl-NL" dirty="0"/>
              <a:t> 1/3 of </a:t>
            </a:r>
            <a:r>
              <a:rPr lang="nl-NL" dirty="0" err="1"/>
              <a:t>them</a:t>
            </a:r>
            <a:r>
              <a:rPr lang="nl-NL" dirty="0"/>
              <a:t> have </a:t>
            </a:r>
            <a:r>
              <a:rPr lang="nl-NL" dirty="0" err="1"/>
              <a:t>their</a:t>
            </a:r>
            <a:r>
              <a:rPr lang="nl-NL" dirty="0"/>
              <a:t> resources </a:t>
            </a:r>
            <a:r>
              <a:rPr lang="nl-NL" dirty="0" err="1"/>
              <a:t>secured</a:t>
            </a:r>
            <a:r>
              <a:rPr lang="nl-NL" dirty="0"/>
              <a:t> </a:t>
            </a:r>
            <a:r>
              <a:rPr lang="nl-NL" dirty="0" err="1"/>
              <a:t>for</a:t>
            </a:r>
            <a:r>
              <a:rPr lang="nl-NL" dirty="0"/>
              <a:t> 2019-2020. </a:t>
            </a:r>
          </a:p>
          <a:p>
            <a:endParaRPr lang="nl-NL" dirty="0"/>
          </a:p>
          <a:p>
            <a:r>
              <a:rPr lang="nl-NL" dirty="0"/>
              <a:t>For </a:t>
            </a:r>
            <a:r>
              <a:rPr lang="nl-NL" dirty="0" err="1"/>
              <a:t>the</a:t>
            </a:r>
            <a:r>
              <a:rPr lang="nl-NL" dirty="0"/>
              <a:t> </a:t>
            </a:r>
            <a:r>
              <a:rPr lang="nl-NL" dirty="0" err="1"/>
              <a:t>sustainability</a:t>
            </a:r>
            <a:r>
              <a:rPr lang="nl-NL" dirty="0"/>
              <a:t> of OBIS, </a:t>
            </a:r>
            <a:r>
              <a:rPr lang="nl-NL" dirty="0" err="1"/>
              <a:t>it</a:t>
            </a:r>
            <a:r>
              <a:rPr lang="nl-NL" dirty="0"/>
              <a:t> is </a:t>
            </a:r>
            <a:r>
              <a:rPr lang="nl-NL" dirty="0" err="1"/>
              <a:t>very</a:t>
            </a:r>
            <a:r>
              <a:rPr lang="nl-NL" dirty="0"/>
              <a:t> important </a:t>
            </a:r>
            <a:r>
              <a:rPr lang="nl-NL" dirty="0" err="1"/>
              <a:t>that</a:t>
            </a:r>
            <a:r>
              <a:rPr lang="nl-NL" dirty="0"/>
              <a:t> </a:t>
            </a:r>
            <a:r>
              <a:rPr lang="nl-NL" dirty="0" err="1"/>
              <a:t>countries</a:t>
            </a:r>
            <a:r>
              <a:rPr lang="nl-NL" dirty="0"/>
              <a:t> </a:t>
            </a:r>
            <a:r>
              <a:rPr lang="nl-NL" dirty="0" err="1"/>
              <a:t>not</a:t>
            </a:r>
            <a:r>
              <a:rPr lang="nl-NL" dirty="0"/>
              <a:t> </a:t>
            </a:r>
            <a:r>
              <a:rPr lang="nl-NL" dirty="0" err="1"/>
              <a:t>only</a:t>
            </a:r>
            <a:r>
              <a:rPr lang="nl-NL" dirty="0"/>
              <a:t> </a:t>
            </a:r>
            <a:r>
              <a:rPr lang="nl-NL" dirty="0" err="1"/>
              <a:t>provide</a:t>
            </a:r>
            <a:r>
              <a:rPr lang="nl-NL" dirty="0"/>
              <a:t> </a:t>
            </a:r>
            <a:r>
              <a:rPr lang="nl-NL" dirty="0" err="1"/>
              <a:t>core</a:t>
            </a:r>
            <a:r>
              <a:rPr lang="nl-NL" dirty="0"/>
              <a:t> </a:t>
            </a:r>
            <a:r>
              <a:rPr lang="nl-NL" dirty="0" err="1"/>
              <a:t>funding</a:t>
            </a:r>
            <a:r>
              <a:rPr lang="nl-NL" dirty="0"/>
              <a:t> </a:t>
            </a:r>
            <a:r>
              <a:rPr lang="nl-NL" dirty="0" err="1"/>
              <a:t>for</a:t>
            </a:r>
            <a:r>
              <a:rPr lang="nl-NL" dirty="0"/>
              <a:t> </a:t>
            </a:r>
            <a:r>
              <a:rPr lang="nl-NL" dirty="0" err="1"/>
              <a:t>the</a:t>
            </a:r>
            <a:r>
              <a:rPr lang="nl-NL" dirty="0"/>
              <a:t> OBIS </a:t>
            </a:r>
            <a:r>
              <a:rPr lang="nl-NL" dirty="0" err="1"/>
              <a:t>secretariat</a:t>
            </a:r>
            <a:r>
              <a:rPr lang="nl-NL" dirty="0"/>
              <a:t>, but </a:t>
            </a:r>
            <a:r>
              <a:rPr lang="nl-NL" dirty="0" err="1"/>
              <a:t>also</a:t>
            </a:r>
            <a:r>
              <a:rPr lang="nl-NL" dirty="0"/>
              <a:t> </a:t>
            </a:r>
            <a:r>
              <a:rPr lang="nl-NL" dirty="0" err="1"/>
              <a:t>to</a:t>
            </a:r>
            <a:r>
              <a:rPr lang="nl-NL" dirty="0"/>
              <a:t> </a:t>
            </a:r>
            <a:r>
              <a:rPr lang="nl-NL" dirty="0" err="1"/>
              <a:t>its</a:t>
            </a:r>
            <a:r>
              <a:rPr lang="nl-NL" dirty="0"/>
              <a:t> </a:t>
            </a:r>
            <a:r>
              <a:rPr lang="nl-NL" dirty="0" err="1"/>
              <a:t>national</a:t>
            </a:r>
            <a:r>
              <a:rPr lang="nl-NL" dirty="0"/>
              <a:t> OBIS </a:t>
            </a:r>
            <a:r>
              <a:rPr lang="nl-NL" dirty="0" err="1"/>
              <a:t>nodes</a:t>
            </a:r>
            <a:r>
              <a:rPr lang="nl-NL" dirty="0"/>
              <a:t>. </a:t>
            </a:r>
          </a:p>
        </p:txBody>
      </p:sp>
      <p:sp>
        <p:nvSpPr>
          <p:cNvPr id="4" name="Slide Number Placeholder 3"/>
          <p:cNvSpPr>
            <a:spLocks noGrp="1"/>
          </p:cNvSpPr>
          <p:nvPr>
            <p:ph type="sldNum" sz="quarter" idx="5"/>
          </p:nvPr>
        </p:nvSpPr>
        <p:spPr/>
        <p:txBody>
          <a:bodyPr/>
          <a:lstStyle/>
          <a:p>
            <a:fld id="{04396672-786D-D24F-8D9C-DAC60E2AA560}" type="slidenum">
              <a:rPr lang="en-US" smtClean="0"/>
              <a:t>11</a:t>
            </a:fld>
            <a:endParaRPr lang="en-US"/>
          </a:p>
        </p:txBody>
      </p:sp>
    </p:spTree>
    <p:extLst>
      <p:ext uri="{BB962C8B-B14F-4D97-AF65-F5344CB8AC3E}">
        <p14:creationId xmlns:p14="http://schemas.microsoft.com/office/powerpoint/2010/main" val="4108161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However</a:t>
            </a:r>
            <a:r>
              <a:rPr lang="nl-NL" dirty="0"/>
              <a:t>, a lot of </a:t>
            </a:r>
            <a:r>
              <a:rPr lang="nl-NL" dirty="0" err="1"/>
              <a:t>the</a:t>
            </a:r>
            <a:r>
              <a:rPr lang="nl-NL" dirty="0"/>
              <a:t> </a:t>
            </a:r>
            <a:r>
              <a:rPr lang="nl-NL" dirty="0" err="1"/>
              <a:t>work</a:t>
            </a:r>
            <a:r>
              <a:rPr lang="nl-NL" dirty="0"/>
              <a:t> is </a:t>
            </a:r>
            <a:r>
              <a:rPr lang="nl-NL" dirty="0" err="1"/>
              <a:t>done</a:t>
            </a:r>
            <a:r>
              <a:rPr lang="nl-NL" dirty="0"/>
              <a:t> </a:t>
            </a:r>
            <a:r>
              <a:rPr lang="nl-NL" dirty="0" err="1"/>
              <a:t>by</a:t>
            </a:r>
            <a:r>
              <a:rPr lang="nl-NL" dirty="0"/>
              <a:t> </a:t>
            </a:r>
            <a:r>
              <a:rPr lang="nl-NL" dirty="0" err="1"/>
              <a:t>the</a:t>
            </a:r>
            <a:r>
              <a:rPr lang="nl-NL" dirty="0"/>
              <a:t> 60 </a:t>
            </a:r>
            <a:r>
              <a:rPr lang="nl-NL" dirty="0" err="1"/>
              <a:t>people</a:t>
            </a:r>
            <a:r>
              <a:rPr lang="nl-NL" dirty="0"/>
              <a:t> </a:t>
            </a:r>
            <a:r>
              <a:rPr lang="nl-NL" dirty="0" err="1"/>
              <a:t>working</a:t>
            </a:r>
            <a:r>
              <a:rPr lang="nl-NL" dirty="0"/>
              <a:t> at </a:t>
            </a:r>
            <a:r>
              <a:rPr lang="nl-NL" dirty="0" err="1"/>
              <a:t>the</a:t>
            </a:r>
            <a:r>
              <a:rPr lang="nl-NL" dirty="0"/>
              <a:t> </a:t>
            </a:r>
            <a:r>
              <a:rPr lang="nl-NL" dirty="0" err="1"/>
              <a:t>national</a:t>
            </a:r>
            <a:r>
              <a:rPr lang="nl-NL" dirty="0"/>
              <a:t>, </a:t>
            </a:r>
            <a:r>
              <a:rPr lang="nl-NL" dirty="0" err="1"/>
              <a:t>regional</a:t>
            </a:r>
            <a:r>
              <a:rPr lang="nl-NL" dirty="0"/>
              <a:t> or </a:t>
            </a:r>
            <a:r>
              <a:rPr lang="nl-NL" dirty="0" err="1"/>
              <a:t>thematic</a:t>
            </a:r>
            <a:r>
              <a:rPr lang="nl-NL" dirty="0"/>
              <a:t> OBIS </a:t>
            </a:r>
            <a:r>
              <a:rPr lang="nl-NL" dirty="0" err="1"/>
              <a:t>nodes</a:t>
            </a:r>
            <a:r>
              <a:rPr lang="nl-NL" dirty="0"/>
              <a:t>. </a:t>
            </a:r>
          </a:p>
          <a:p>
            <a:endParaRPr lang="nl-NL" dirty="0"/>
          </a:p>
          <a:p>
            <a:r>
              <a:rPr lang="nl-NL" dirty="0"/>
              <a:t>The OBIS </a:t>
            </a:r>
            <a:r>
              <a:rPr lang="nl-NL" dirty="0" err="1"/>
              <a:t>nodes</a:t>
            </a:r>
            <a:r>
              <a:rPr lang="nl-NL" dirty="0"/>
              <a:t> are </a:t>
            </a:r>
            <a:r>
              <a:rPr lang="nl-NL" dirty="0" err="1"/>
              <a:t>responsible</a:t>
            </a:r>
            <a:r>
              <a:rPr lang="nl-NL" dirty="0"/>
              <a:t> </a:t>
            </a:r>
            <a:r>
              <a:rPr lang="nl-NL" dirty="0" err="1"/>
              <a:t>for</a:t>
            </a:r>
            <a:r>
              <a:rPr lang="nl-NL" dirty="0"/>
              <a:t> </a:t>
            </a:r>
            <a:r>
              <a:rPr lang="nl-NL" dirty="0" err="1"/>
              <a:t>the</a:t>
            </a:r>
            <a:r>
              <a:rPr lang="nl-NL" dirty="0"/>
              <a:t> </a:t>
            </a:r>
            <a:r>
              <a:rPr lang="nl-NL" dirty="0" err="1"/>
              <a:t>local</a:t>
            </a:r>
            <a:r>
              <a:rPr lang="nl-NL" dirty="0"/>
              <a:t> </a:t>
            </a:r>
            <a:r>
              <a:rPr lang="nl-NL" dirty="0" err="1"/>
              <a:t>networking</a:t>
            </a:r>
            <a:r>
              <a:rPr lang="nl-NL" dirty="0"/>
              <a:t>, </a:t>
            </a:r>
            <a:r>
              <a:rPr lang="nl-NL" dirty="0" err="1"/>
              <a:t>formating</a:t>
            </a:r>
            <a:r>
              <a:rPr lang="nl-NL" dirty="0"/>
              <a:t> </a:t>
            </a:r>
            <a:r>
              <a:rPr lang="nl-NL" dirty="0" err="1"/>
              <a:t>and</a:t>
            </a:r>
            <a:r>
              <a:rPr lang="nl-NL" dirty="0"/>
              <a:t> </a:t>
            </a:r>
            <a:r>
              <a:rPr lang="nl-NL" dirty="0" err="1"/>
              <a:t>quality</a:t>
            </a:r>
            <a:r>
              <a:rPr lang="nl-NL" dirty="0"/>
              <a:t> control of </a:t>
            </a:r>
            <a:r>
              <a:rPr lang="nl-NL" dirty="0" err="1"/>
              <a:t>the</a:t>
            </a:r>
            <a:r>
              <a:rPr lang="nl-NL" dirty="0"/>
              <a:t> data, </a:t>
            </a:r>
            <a:r>
              <a:rPr lang="nl-NL" dirty="0" err="1"/>
              <a:t>so</a:t>
            </a:r>
            <a:r>
              <a:rPr lang="nl-NL" dirty="0"/>
              <a:t> </a:t>
            </a:r>
            <a:r>
              <a:rPr lang="nl-NL" dirty="0" err="1"/>
              <a:t>that</a:t>
            </a:r>
            <a:r>
              <a:rPr lang="nl-NL" dirty="0"/>
              <a:t> OBIS </a:t>
            </a:r>
            <a:r>
              <a:rPr lang="nl-NL" dirty="0" err="1"/>
              <a:t>can</a:t>
            </a:r>
            <a:r>
              <a:rPr lang="nl-NL" dirty="0"/>
              <a:t> </a:t>
            </a:r>
            <a:r>
              <a:rPr lang="nl-NL" dirty="0" err="1"/>
              <a:t>seamlessly</a:t>
            </a:r>
            <a:r>
              <a:rPr lang="nl-NL" dirty="0"/>
              <a:t> </a:t>
            </a:r>
            <a:r>
              <a:rPr lang="nl-NL" dirty="0" err="1"/>
              <a:t>harvest</a:t>
            </a:r>
            <a:r>
              <a:rPr lang="nl-NL" dirty="0"/>
              <a:t> </a:t>
            </a:r>
            <a:r>
              <a:rPr lang="nl-NL" dirty="0" err="1"/>
              <a:t>the</a:t>
            </a:r>
            <a:r>
              <a:rPr lang="nl-NL" dirty="0"/>
              <a:t> data </a:t>
            </a:r>
            <a:r>
              <a:rPr lang="nl-NL" dirty="0" err="1"/>
              <a:t>from</a:t>
            </a:r>
            <a:r>
              <a:rPr lang="nl-NL" dirty="0"/>
              <a:t> </a:t>
            </a:r>
            <a:r>
              <a:rPr lang="nl-NL" dirty="0" err="1"/>
              <a:t>those</a:t>
            </a:r>
            <a:r>
              <a:rPr lang="nl-NL" dirty="0"/>
              <a:t> </a:t>
            </a:r>
            <a:r>
              <a:rPr lang="nl-NL" dirty="0" err="1"/>
              <a:t>nodes</a:t>
            </a:r>
            <a:r>
              <a:rPr lang="nl-NL" dirty="0"/>
              <a:t>. </a:t>
            </a:r>
          </a:p>
          <a:p>
            <a:endParaRPr lang="nl-NL" dirty="0"/>
          </a:p>
          <a:p>
            <a:r>
              <a:rPr lang="nl-NL" dirty="0"/>
              <a:t>8 new OBIS </a:t>
            </a:r>
            <a:r>
              <a:rPr lang="nl-NL" dirty="0" err="1"/>
              <a:t>nodes</a:t>
            </a:r>
            <a:r>
              <a:rPr lang="nl-NL" dirty="0"/>
              <a:t> </a:t>
            </a:r>
            <a:r>
              <a:rPr lang="nl-NL" dirty="0" err="1"/>
              <a:t>were</a:t>
            </a:r>
            <a:r>
              <a:rPr lang="nl-NL" dirty="0"/>
              <a:t> </a:t>
            </a:r>
            <a:r>
              <a:rPr lang="nl-NL" dirty="0" err="1"/>
              <a:t>established</a:t>
            </a:r>
            <a:r>
              <a:rPr lang="nl-NL" dirty="0"/>
              <a:t> in </a:t>
            </a:r>
            <a:r>
              <a:rPr lang="nl-NL" dirty="0" err="1"/>
              <a:t>the</a:t>
            </a:r>
            <a:r>
              <a:rPr lang="nl-NL" dirty="0"/>
              <a:t> last 2 </a:t>
            </a:r>
            <a:r>
              <a:rPr lang="nl-NL" dirty="0" err="1"/>
              <a:t>years</a:t>
            </a:r>
            <a:r>
              <a:rPr lang="nl-NL" dirty="0"/>
              <a:t>, </a:t>
            </a:r>
            <a:r>
              <a:rPr lang="nl-NL" dirty="0" err="1"/>
              <a:t>so</a:t>
            </a:r>
            <a:r>
              <a:rPr lang="nl-NL" dirty="0"/>
              <a:t> </a:t>
            </a:r>
            <a:r>
              <a:rPr lang="nl-NL" dirty="0" err="1"/>
              <a:t>the</a:t>
            </a:r>
            <a:r>
              <a:rPr lang="nl-NL" dirty="0"/>
              <a:t> </a:t>
            </a:r>
            <a:r>
              <a:rPr lang="nl-NL" dirty="0" err="1"/>
              <a:t>network</a:t>
            </a:r>
            <a:r>
              <a:rPr lang="nl-NL" dirty="0"/>
              <a:t> is </a:t>
            </a:r>
            <a:r>
              <a:rPr lang="nl-NL" dirty="0" err="1"/>
              <a:t>growing</a:t>
            </a:r>
            <a:r>
              <a:rPr lang="nl-NL" dirty="0"/>
              <a:t>. </a:t>
            </a:r>
            <a:r>
              <a:rPr lang="nl-NL" dirty="0" err="1"/>
              <a:t>However</a:t>
            </a:r>
            <a:r>
              <a:rPr lang="nl-NL" dirty="0"/>
              <a:t>, </a:t>
            </a:r>
            <a:r>
              <a:rPr lang="nl-NL" dirty="0" err="1"/>
              <a:t>only</a:t>
            </a:r>
            <a:r>
              <a:rPr lang="nl-NL" dirty="0"/>
              <a:t> 1/3 of </a:t>
            </a:r>
            <a:r>
              <a:rPr lang="nl-NL" dirty="0" err="1"/>
              <a:t>them</a:t>
            </a:r>
            <a:r>
              <a:rPr lang="nl-NL" dirty="0"/>
              <a:t> have </a:t>
            </a:r>
            <a:r>
              <a:rPr lang="nl-NL" dirty="0" err="1"/>
              <a:t>their</a:t>
            </a:r>
            <a:r>
              <a:rPr lang="nl-NL" dirty="0"/>
              <a:t> resources </a:t>
            </a:r>
            <a:r>
              <a:rPr lang="nl-NL" dirty="0" err="1"/>
              <a:t>secured</a:t>
            </a:r>
            <a:r>
              <a:rPr lang="nl-NL" dirty="0"/>
              <a:t> </a:t>
            </a:r>
            <a:r>
              <a:rPr lang="nl-NL" dirty="0" err="1"/>
              <a:t>for</a:t>
            </a:r>
            <a:r>
              <a:rPr lang="nl-NL" dirty="0"/>
              <a:t> 2019-2020. </a:t>
            </a:r>
          </a:p>
          <a:p>
            <a:endParaRPr lang="nl-NL" dirty="0"/>
          </a:p>
          <a:p>
            <a:r>
              <a:rPr lang="nl-NL" dirty="0"/>
              <a:t>For </a:t>
            </a:r>
            <a:r>
              <a:rPr lang="nl-NL" dirty="0" err="1"/>
              <a:t>the</a:t>
            </a:r>
            <a:r>
              <a:rPr lang="nl-NL" dirty="0"/>
              <a:t> </a:t>
            </a:r>
            <a:r>
              <a:rPr lang="nl-NL" dirty="0" err="1"/>
              <a:t>sustainability</a:t>
            </a:r>
            <a:r>
              <a:rPr lang="nl-NL" dirty="0"/>
              <a:t> of OBIS, </a:t>
            </a:r>
            <a:r>
              <a:rPr lang="nl-NL" dirty="0" err="1"/>
              <a:t>it</a:t>
            </a:r>
            <a:r>
              <a:rPr lang="nl-NL" dirty="0"/>
              <a:t> is </a:t>
            </a:r>
            <a:r>
              <a:rPr lang="nl-NL" dirty="0" err="1"/>
              <a:t>very</a:t>
            </a:r>
            <a:r>
              <a:rPr lang="nl-NL" dirty="0"/>
              <a:t> important </a:t>
            </a:r>
            <a:r>
              <a:rPr lang="nl-NL" dirty="0" err="1"/>
              <a:t>that</a:t>
            </a:r>
            <a:r>
              <a:rPr lang="nl-NL" dirty="0"/>
              <a:t> </a:t>
            </a:r>
            <a:r>
              <a:rPr lang="nl-NL" dirty="0" err="1"/>
              <a:t>countries</a:t>
            </a:r>
            <a:r>
              <a:rPr lang="nl-NL" dirty="0"/>
              <a:t> </a:t>
            </a:r>
            <a:r>
              <a:rPr lang="nl-NL" dirty="0" err="1"/>
              <a:t>not</a:t>
            </a:r>
            <a:r>
              <a:rPr lang="nl-NL" dirty="0"/>
              <a:t> </a:t>
            </a:r>
            <a:r>
              <a:rPr lang="nl-NL" dirty="0" err="1"/>
              <a:t>only</a:t>
            </a:r>
            <a:r>
              <a:rPr lang="nl-NL" dirty="0"/>
              <a:t> </a:t>
            </a:r>
            <a:r>
              <a:rPr lang="nl-NL" dirty="0" err="1"/>
              <a:t>provide</a:t>
            </a:r>
            <a:r>
              <a:rPr lang="nl-NL" dirty="0"/>
              <a:t> </a:t>
            </a:r>
            <a:r>
              <a:rPr lang="nl-NL" dirty="0" err="1"/>
              <a:t>core</a:t>
            </a:r>
            <a:r>
              <a:rPr lang="nl-NL" dirty="0"/>
              <a:t> </a:t>
            </a:r>
            <a:r>
              <a:rPr lang="nl-NL" dirty="0" err="1"/>
              <a:t>funding</a:t>
            </a:r>
            <a:r>
              <a:rPr lang="nl-NL" dirty="0"/>
              <a:t> </a:t>
            </a:r>
            <a:r>
              <a:rPr lang="nl-NL" dirty="0" err="1"/>
              <a:t>for</a:t>
            </a:r>
            <a:r>
              <a:rPr lang="nl-NL" dirty="0"/>
              <a:t> </a:t>
            </a:r>
            <a:r>
              <a:rPr lang="nl-NL" dirty="0" err="1"/>
              <a:t>the</a:t>
            </a:r>
            <a:r>
              <a:rPr lang="nl-NL" dirty="0"/>
              <a:t> OBIS </a:t>
            </a:r>
            <a:r>
              <a:rPr lang="nl-NL" dirty="0" err="1"/>
              <a:t>secretariat</a:t>
            </a:r>
            <a:r>
              <a:rPr lang="nl-NL" dirty="0"/>
              <a:t>, but </a:t>
            </a:r>
            <a:r>
              <a:rPr lang="nl-NL" dirty="0" err="1"/>
              <a:t>also</a:t>
            </a:r>
            <a:r>
              <a:rPr lang="nl-NL" dirty="0"/>
              <a:t> </a:t>
            </a:r>
            <a:r>
              <a:rPr lang="nl-NL" dirty="0" err="1"/>
              <a:t>to</a:t>
            </a:r>
            <a:r>
              <a:rPr lang="nl-NL" dirty="0"/>
              <a:t> </a:t>
            </a:r>
            <a:r>
              <a:rPr lang="nl-NL" dirty="0" err="1"/>
              <a:t>its</a:t>
            </a:r>
            <a:r>
              <a:rPr lang="nl-NL" dirty="0"/>
              <a:t> </a:t>
            </a:r>
            <a:r>
              <a:rPr lang="nl-NL" dirty="0" err="1"/>
              <a:t>national</a:t>
            </a:r>
            <a:r>
              <a:rPr lang="nl-NL" dirty="0"/>
              <a:t> OBIS </a:t>
            </a:r>
            <a:r>
              <a:rPr lang="nl-NL" dirty="0" err="1"/>
              <a:t>nodes</a:t>
            </a:r>
            <a:r>
              <a:rPr lang="nl-NL" dirty="0"/>
              <a:t>. </a:t>
            </a:r>
          </a:p>
        </p:txBody>
      </p:sp>
      <p:sp>
        <p:nvSpPr>
          <p:cNvPr id="4" name="Slide Number Placeholder 3"/>
          <p:cNvSpPr>
            <a:spLocks noGrp="1"/>
          </p:cNvSpPr>
          <p:nvPr>
            <p:ph type="sldNum" sz="quarter" idx="5"/>
          </p:nvPr>
        </p:nvSpPr>
        <p:spPr/>
        <p:txBody>
          <a:bodyPr/>
          <a:lstStyle/>
          <a:p>
            <a:fld id="{04396672-786D-D24F-8D9C-DAC60E2AA560}" type="slidenum">
              <a:rPr lang="en-US" smtClean="0"/>
              <a:t>12</a:t>
            </a:fld>
            <a:endParaRPr lang="en-US"/>
          </a:p>
        </p:txBody>
      </p:sp>
    </p:spTree>
    <p:extLst>
      <p:ext uri="{BB962C8B-B14F-4D97-AF65-F5344CB8AC3E}">
        <p14:creationId xmlns:p14="http://schemas.microsoft.com/office/powerpoint/2010/main" val="3430262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OBIS is </a:t>
            </a:r>
            <a:r>
              <a:rPr lang="nl-NL" dirty="0" err="1"/>
              <a:t>also</a:t>
            </a:r>
            <a:r>
              <a:rPr lang="nl-NL" dirty="0"/>
              <a:t> </a:t>
            </a:r>
            <a:r>
              <a:rPr lang="nl-NL" dirty="0" err="1"/>
              <a:t>active</a:t>
            </a:r>
            <a:r>
              <a:rPr lang="nl-NL" dirty="0"/>
              <a:t> in </a:t>
            </a:r>
            <a:r>
              <a:rPr lang="nl-NL" dirty="0" err="1"/>
              <a:t>developing</a:t>
            </a:r>
            <a:r>
              <a:rPr lang="nl-NL" dirty="0"/>
              <a:t> </a:t>
            </a:r>
            <a:r>
              <a:rPr lang="nl-NL" dirty="0" err="1"/>
              <a:t>international</a:t>
            </a:r>
            <a:r>
              <a:rPr lang="nl-NL" dirty="0"/>
              <a:t> </a:t>
            </a:r>
            <a:r>
              <a:rPr lang="nl-NL" dirty="0" err="1"/>
              <a:t>standards</a:t>
            </a:r>
            <a:r>
              <a:rPr lang="nl-NL" dirty="0"/>
              <a:t> </a:t>
            </a:r>
            <a:r>
              <a:rPr lang="nl-NL" dirty="0" err="1"/>
              <a:t>and</a:t>
            </a:r>
            <a:r>
              <a:rPr lang="nl-NL" dirty="0"/>
              <a:t> data exchange </a:t>
            </a:r>
            <a:r>
              <a:rPr lang="nl-NL" dirty="0" err="1"/>
              <a:t>protocols</a:t>
            </a:r>
            <a:r>
              <a:rPr lang="nl-NL" dirty="0"/>
              <a:t>, </a:t>
            </a:r>
            <a:r>
              <a:rPr lang="nl-NL" dirty="0" err="1"/>
              <a:t>such</a:t>
            </a:r>
            <a:r>
              <a:rPr lang="nl-NL" dirty="0"/>
              <a:t> as </a:t>
            </a:r>
            <a:r>
              <a:rPr lang="nl-NL" dirty="0" err="1"/>
              <a:t>this</a:t>
            </a:r>
            <a:r>
              <a:rPr lang="nl-NL" dirty="0"/>
              <a:t> meeting we </a:t>
            </a:r>
            <a:r>
              <a:rPr lang="nl-NL" dirty="0" err="1"/>
              <a:t>organized</a:t>
            </a:r>
            <a:r>
              <a:rPr lang="nl-NL" dirty="0"/>
              <a:t> in April last </a:t>
            </a:r>
            <a:r>
              <a:rPr lang="nl-NL" dirty="0" err="1"/>
              <a:t>year</a:t>
            </a:r>
            <a:r>
              <a:rPr lang="nl-NL" dirty="0"/>
              <a:t>, </a:t>
            </a:r>
            <a:r>
              <a:rPr lang="nl-NL" dirty="0" err="1"/>
              <a:t>where</a:t>
            </a:r>
            <a:r>
              <a:rPr lang="nl-NL" dirty="0"/>
              <a:t> </a:t>
            </a:r>
            <a:r>
              <a:rPr lang="nl-NL" dirty="0" err="1"/>
              <a:t>the</a:t>
            </a:r>
            <a:r>
              <a:rPr lang="nl-NL" dirty="0"/>
              <a:t> major </a:t>
            </a:r>
            <a:r>
              <a:rPr lang="nl-NL" dirty="0" err="1"/>
              <a:t>animal</a:t>
            </a:r>
            <a:r>
              <a:rPr lang="nl-NL" dirty="0"/>
              <a:t> tracking </a:t>
            </a:r>
            <a:r>
              <a:rPr lang="nl-NL" dirty="0" err="1"/>
              <a:t>networks</a:t>
            </a:r>
            <a:r>
              <a:rPr lang="nl-NL" dirty="0"/>
              <a:t> </a:t>
            </a:r>
            <a:r>
              <a:rPr lang="nl-NL" dirty="0" err="1"/>
              <a:t>agreed</a:t>
            </a:r>
            <a:r>
              <a:rPr lang="nl-NL" dirty="0"/>
              <a:t> </a:t>
            </a:r>
            <a:r>
              <a:rPr lang="nl-NL" dirty="0" err="1"/>
              <a:t>to</a:t>
            </a:r>
            <a:r>
              <a:rPr lang="nl-NL" dirty="0"/>
              <a:t> share </a:t>
            </a:r>
            <a:r>
              <a:rPr lang="nl-NL" dirty="0" err="1"/>
              <a:t>the</a:t>
            </a:r>
            <a:r>
              <a:rPr lang="nl-NL" dirty="0"/>
              <a:t> </a:t>
            </a:r>
            <a:r>
              <a:rPr lang="nl-NL" dirty="0" err="1"/>
              <a:t>detection</a:t>
            </a:r>
            <a:r>
              <a:rPr lang="nl-NL" dirty="0"/>
              <a:t> </a:t>
            </a:r>
            <a:r>
              <a:rPr lang="nl-NL" dirty="0" err="1"/>
              <a:t>locations</a:t>
            </a:r>
            <a:r>
              <a:rPr lang="nl-NL" dirty="0"/>
              <a:t> of </a:t>
            </a:r>
            <a:r>
              <a:rPr lang="nl-NL" dirty="0" err="1"/>
              <a:t>tagged</a:t>
            </a:r>
            <a:r>
              <a:rPr lang="nl-NL" dirty="0"/>
              <a:t> </a:t>
            </a:r>
            <a:r>
              <a:rPr lang="nl-NL" dirty="0" err="1"/>
              <a:t>animals</a:t>
            </a:r>
            <a:r>
              <a:rPr lang="nl-NL" dirty="0"/>
              <a:t> (e.g. </a:t>
            </a:r>
            <a:r>
              <a:rPr lang="nl-NL" dirty="0" err="1"/>
              <a:t>fish</a:t>
            </a:r>
            <a:r>
              <a:rPr lang="nl-NL" dirty="0"/>
              <a:t>, </a:t>
            </a:r>
            <a:r>
              <a:rPr lang="nl-NL" dirty="0" err="1"/>
              <a:t>crustacea</a:t>
            </a:r>
            <a:r>
              <a:rPr lang="nl-NL" dirty="0"/>
              <a:t>, </a:t>
            </a:r>
            <a:r>
              <a:rPr lang="nl-NL" dirty="0" err="1"/>
              <a:t>mammals</a:t>
            </a:r>
            <a:r>
              <a:rPr lang="nl-NL" dirty="0"/>
              <a:t> </a:t>
            </a:r>
            <a:r>
              <a:rPr lang="nl-NL" dirty="0" err="1"/>
              <a:t>etc</a:t>
            </a:r>
            <a:r>
              <a:rPr lang="nl-NL" dirty="0"/>
              <a:t>) </a:t>
            </a:r>
            <a:r>
              <a:rPr lang="nl-NL" dirty="0" err="1"/>
              <a:t>with</a:t>
            </a:r>
            <a:r>
              <a:rPr lang="nl-NL" dirty="0"/>
              <a:t> OBIS. </a:t>
            </a:r>
          </a:p>
        </p:txBody>
      </p:sp>
      <p:sp>
        <p:nvSpPr>
          <p:cNvPr id="4" name="Slide Number Placeholder 3"/>
          <p:cNvSpPr>
            <a:spLocks noGrp="1"/>
          </p:cNvSpPr>
          <p:nvPr>
            <p:ph type="sldNum" sz="quarter" idx="5"/>
          </p:nvPr>
        </p:nvSpPr>
        <p:spPr/>
        <p:txBody>
          <a:bodyPr/>
          <a:lstStyle/>
          <a:p>
            <a:fld id="{04396672-786D-D24F-8D9C-DAC60E2AA560}" type="slidenum">
              <a:rPr lang="en-US" smtClean="0"/>
              <a:t>13</a:t>
            </a:fld>
            <a:endParaRPr lang="en-US"/>
          </a:p>
        </p:txBody>
      </p:sp>
    </p:spTree>
    <p:extLst>
      <p:ext uri="{BB962C8B-B14F-4D97-AF65-F5344CB8AC3E}">
        <p14:creationId xmlns:p14="http://schemas.microsoft.com/office/powerpoint/2010/main" val="3652070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Here</a:t>
            </a:r>
            <a:r>
              <a:rPr lang="nl-NL" dirty="0"/>
              <a:t> is </a:t>
            </a:r>
            <a:r>
              <a:rPr lang="nl-NL" dirty="0" err="1"/>
              <a:t>an</a:t>
            </a:r>
            <a:r>
              <a:rPr lang="nl-NL" dirty="0"/>
              <a:t> </a:t>
            </a:r>
            <a:r>
              <a:rPr lang="nl-NL" dirty="0" err="1"/>
              <a:t>example</a:t>
            </a:r>
            <a:r>
              <a:rPr lang="nl-NL" dirty="0"/>
              <a:t> of </a:t>
            </a:r>
            <a:r>
              <a:rPr lang="nl-NL" dirty="0" err="1"/>
              <a:t>the</a:t>
            </a:r>
            <a:r>
              <a:rPr lang="nl-NL" dirty="0"/>
              <a:t> </a:t>
            </a:r>
            <a:r>
              <a:rPr lang="nl-NL" dirty="0" err="1"/>
              <a:t>definitions</a:t>
            </a:r>
            <a:r>
              <a:rPr lang="nl-NL" dirty="0"/>
              <a:t> of </a:t>
            </a:r>
            <a:r>
              <a:rPr lang="nl-NL" dirty="0" err="1"/>
              <a:t>the</a:t>
            </a:r>
            <a:r>
              <a:rPr lang="nl-NL" dirty="0"/>
              <a:t> data </a:t>
            </a:r>
            <a:r>
              <a:rPr lang="nl-NL" dirty="0" err="1"/>
              <a:t>terms</a:t>
            </a:r>
            <a:r>
              <a:rPr lang="nl-NL" dirty="0"/>
              <a:t>.</a:t>
            </a:r>
          </a:p>
          <a:p>
            <a:endParaRPr lang="nl-NL" dirty="0"/>
          </a:p>
        </p:txBody>
      </p:sp>
      <p:sp>
        <p:nvSpPr>
          <p:cNvPr id="4" name="Slide Number Placeholder 3"/>
          <p:cNvSpPr>
            <a:spLocks noGrp="1"/>
          </p:cNvSpPr>
          <p:nvPr>
            <p:ph type="sldNum" sz="quarter" idx="5"/>
          </p:nvPr>
        </p:nvSpPr>
        <p:spPr/>
        <p:txBody>
          <a:bodyPr/>
          <a:lstStyle/>
          <a:p>
            <a:fld id="{04396672-786D-D24F-8D9C-DAC60E2AA560}" type="slidenum">
              <a:rPr lang="en-US" smtClean="0"/>
              <a:t>14</a:t>
            </a:fld>
            <a:endParaRPr lang="en-US"/>
          </a:p>
        </p:txBody>
      </p:sp>
    </p:spTree>
    <p:extLst>
      <p:ext uri="{BB962C8B-B14F-4D97-AF65-F5344CB8AC3E}">
        <p14:creationId xmlns:p14="http://schemas.microsoft.com/office/powerpoint/2010/main" val="3678227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said, OBIS launched its new portal recently. You can find statistics for areas, such as EEZs, IHO sea areas, Large Marine Ecosystems, EBSAs, but also ABNJ. </a:t>
            </a:r>
          </a:p>
          <a:p>
            <a:endParaRPr lang="en-US" dirty="0"/>
          </a:p>
          <a:p>
            <a:r>
              <a:rPr lang="en-US" dirty="0"/>
              <a:t>3% of the datasets only holds data from ABNJ and interestingly 26% of the datasets hold data both in EEZ and ABNJ, so cross the EEZ boundary. 71% of the datasets do not hold data from ABNJ.</a:t>
            </a:r>
          </a:p>
          <a:p>
            <a:endParaRPr lang="en-US" dirty="0"/>
          </a:p>
          <a:p>
            <a:r>
              <a:rPr lang="en-US" dirty="0"/>
              <a:t>4% or more than 5000 species occur exclusively in ABNJ, and 16% occur in both EEZs and ABNJ, and 80% occur only in EEZ. </a:t>
            </a:r>
          </a:p>
        </p:txBody>
      </p:sp>
      <p:sp>
        <p:nvSpPr>
          <p:cNvPr id="4" name="Slide Number Placeholder 3"/>
          <p:cNvSpPr>
            <a:spLocks noGrp="1"/>
          </p:cNvSpPr>
          <p:nvPr>
            <p:ph type="sldNum" sz="quarter" idx="10"/>
          </p:nvPr>
        </p:nvSpPr>
        <p:spPr/>
        <p:txBody>
          <a:bodyPr/>
          <a:lstStyle/>
          <a:p>
            <a:fld id="{DC3C3733-DF72-8F45-A78C-AF23C7A15BE7}" type="slidenum">
              <a:rPr lang="en-GB"/>
              <a:t>15</a:t>
            </a:fld>
            <a:endParaRPr lang="en-GB"/>
          </a:p>
        </p:txBody>
      </p:sp>
    </p:spTree>
    <p:extLst>
      <p:ext uri="{BB962C8B-B14F-4D97-AF65-F5344CB8AC3E}">
        <p14:creationId xmlns:p14="http://schemas.microsoft.com/office/powerpoint/2010/main" val="623501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powerful mapper provides tools to visualize, filter and download the data in excel. For example, this is a map showing the 1.5 million deep-sea records in OBIS of which 360,000 are in ABNJ (red).</a:t>
            </a:r>
          </a:p>
          <a:p>
            <a:endParaRPr lang="en-US" dirty="0"/>
          </a:p>
          <a:p>
            <a:r>
              <a:rPr lang="en-US" dirty="0"/>
              <a:t>Here deep-sea means all records with a sampling depth below 500m. </a:t>
            </a:r>
          </a:p>
        </p:txBody>
      </p:sp>
      <p:sp>
        <p:nvSpPr>
          <p:cNvPr id="4" name="Slide Number Placeholder 3"/>
          <p:cNvSpPr>
            <a:spLocks noGrp="1"/>
          </p:cNvSpPr>
          <p:nvPr>
            <p:ph type="sldNum" sz="quarter" idx="10"/>
          </p:nvPr>
        </p:nvSpPr>
        <p:spPr/>
        <p:txBody>
          <a:bodyPr/>
          <a:lstStyle/>
          <a:p>
            <a:fld id="{DC3C3733-DF72-8F45-A78C-AF23C7A15BE7}" type="slidenum">
              <a:rPr lang="en-GB"/>
              <a:t>16</a:t>
            </a:fld>
            <a:endParaRPr lang="en-GB"/>
          </a:p>
        </p:txBody>
      </p:sp>
    </p:spTree>
    <p:extLst>
      <p:ext uri="{BB962C8B-B14F-4D97-AF65-F5344CB8AC3E}">
        <p14:creationId xmlns:p14="http://schemas.microsoft.com/office/powerpoint/2010/main" val="2891684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map, zoomed in on the N-W Atlantic and with a different base layer. </a:t>
            </a:r>
          </a:p>
        </p:txBody>
      </p:sp>
      <p:sp>
        <p:nvSpPr>
          <p:cNvPr id="4" name="Slide Number Placeholder 3"/>
          <p:cNvSpPr>
            <a:spLocks noGrp="1"/>
          </p:cNvSpPr>
          <p:nvPr>
            <p:ph type="sldNum" sz="quarter" idx="10"/>
          </p:nvPr>
        </p:nvSpPr>
        <p:spPr/>
        <p:txBody>
          <a:bodyPr/>
          <a:lstStyle/>
          <a:p>
            <a:fld id="{DC3C3733-DF72-8F45-A78C-AF23C7A15BE7}" type="slidenum">
              <a:rPr lang="en-GB"/>
              <a:t>17</a:t>
            </a:fld>
            <a:endParaRPr lang="en-GB"/>
          </a:p>
        </p:txBody>
      </p:sp>
    </p:spTree>
    <p:extLst>
      <p:ext uri="{BB962C8B-B14F-4D97-AF65-F5344CB8AC3E}">
        <p14:creationId xmlns:p14="http://schemas.microsoft.com/office/powerpoint/2010/main" val="3282847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OBIS </a:t>
            </a:r>
            <a:r>
              <a:rPr lang="nl-NL" dirty="0" err="1"/>
              <a:t>also</a:t>
            </a:r>
            <a:r>
              <a:rPr lang="nl-NL" dirty="0"/>
              <a:t> </a:t>
            </a:r>
            <a:r>
              <a:rPr lang="nl-NL" dirty="0" err="1"/>
              <a:t>provides</a:t>
            </a:r>
            <a:r>
              <a:rPr lang="nl-NL" dirty="0"/>
              <a:t> information on species level, </a:t>
            </a:r>
            <a:r>
              <a:rPr lang="nl-NL" dirty="0" err="1"/>
              <a:t>such</a:t>
            </a:r>
            <a:r>
              <a:rPr lang="nl-NL" dirty="0"/>
              <a:t> as </a:t>
            </a:r>
            <a:r>
              <a:rPr lang="nl-NL" dirty="0" err="1"/>
              <a:t>this</a:t>
            </a:r>
            <a:r>
              <a:rPr lang="nl-NL" dirty="0"/>
              <a:t> </a:t>
            </a:r>
            <a:r>
              <a:rPr lang="nl-NL" dirty="0" err="1"/>
              <a:t>deepsea</a:t>
            </a:r>
            <a:r>
              <a:rPr lang="nl-NL" dirty="0"/>
              <a:t> </a:t>
            </a:r>
            <a:r>
              <a:rPr lang="nl-NL" dirty="0" err="1"/>
              <a:t>shrimp</a:t>
            </a:r>
            <a:r>
              <a:rPr lang="nl-NL" dirty="0"/>
              <a:t> </a:t>
            </a:r>
            <a:r>
              <a:rPr lang="nl-NL" dirty="0" err="1"/>
              <a:t>for</a:t>
            </a:r>
            <a:r>
              <a:rPr lang="nl-NL" dirty="0"/>
              <a:t> </a:t>
            </a:r>
            <a:r>
              <a:rPr lang="nl-NL" dirty="0" err="1"/>
              <a:t>which</a:t>
            </a:r>
            <a:r>
              <a:rPr lang="nl-NL" dirty="0"/>
              <a:t> OBIS </a:t>
            </a:r>
            <a:r>
              <a:rPr lang="nl-NL" dirty="0" err="1"/>
              <a:t>provides</a:t>
            </a:r>
            <a:r>
              <a:rPr lang="nl-NL" dirty="0"/>
              <a:t> 79 </a:t>
            </a:r>
            <a:r>
              <a:rPr lang="nl-NL" dirty="0" err="1"/>
              <a:t>occurrences</a:t>
            </a:r>
            <a:r>
              <a:rPr lang="nl-NL" dirty="0"/>
              <a:t> </a:t>
            </a:r>
            <a:r>
              <a:rPr lang="nl-NL" dirty="0" err="1"/>
              <a:t>integrated</a:t>
            </a:r>
            <a:r>
              <a:rPr lang="nl-NL" dirty="0"/>
              <a:t> </a:t>
            </a:r>
            <a:r>
              <a:rPr lang="nl-NL" dirty="0" err="1"/>
              <a:t>from</a:t>
            </a:r>
            <a:r>
              <a:rPr lang="nl-NL" dirty="0"/>
              <a:t> 7 different datasets.</a:t>
            </a:r>
          </a:p>
        </p:txBody>
      </p:sp>
      <p:sp>
        <p:nvSpPr>
          <p:cNvPr id="4" name="Slide Number Placeholder 3"/>
          <p:cNvSpPr>
            <a:spLocks noGrp="1"/>
          </p:cNvSpPr>
          <p:nvPr>
            <p:ph type="sldNum" sz="quarter" idx="5"/>
          </p:nvPr>
        </p:nvSpPr>
        <p:spPr/>
        <p:txBody>
          <a:bodyPr/>
          <a:lstStyle/>
          <a:p>
            <a:fld id="{04396672-786D-D24F-8D9C-DAC60E2AA560}" type="slidenum">
              <a:rPr lang="en-US" smtClean="0"/>
              <a:t>18</a:t>
            </a:fld>
            <a:endParaRPr lang="en-US"/>
          </a:p>
        </p:txBody>
      </p:sp>
    </p:spTree>
    <p:extLst>
      <p:ext uri="{BB962C8B-B14F-4D97-AF65-F5344CB8AC3E}">
        <p14:creationId xmlns:p14="http://schemas.microsoft.com/office/powerpoint/2010/main" val="480789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OBIS is </a:t>
            </a:r>
            <a:r>
              <a:rPr lang="nl-NL" dirty="0" err="1"/>
              <a:t>called</a:t>
            </a:r>
            <a:r>
              <a:rPr lang="nl-NL" dirty="0"/>
              <a:t> </a:t>
            </a:r>
            <a:r>
              <a:rPr lang="nl-NL" dirty="0" err="1"/>
              <a:t>upon</a:t>
            </a:r>
            <a:r>
              <a:rPr lang="nl-NL" dirty="0"/>
              <a:t> </a:t>
            </a:r>
            <a:r>
              <a:rPr lang="nl-NL" dirty="0" err="1"/>
              <a:t>to</a:t>
            </a:r>
            <a:r>
              <a:rPr lang="nl-NL" dirty="0"/>
              <a:t> support </a:t>
            </a:r>
            <a:r>
              <a:rPr lang="nl-NL" dirty="0" err="1"/>
              <a:t>several</a:t>
            </a:r>
            <a:r>
              <a:rPr lang="nl-NL" dirty="0"/>
              <a:t> </a:t>
            </a:r>
            <a:r>
              <a:rPr lang="nl-NL" dirty="0" err="1"/>
              <a:t>international</a:t>
            </a:r>
            <a:r>
              <a:rPr lang="nl-NL" dirty="0"/>
              <a:t> </a:t>
            </a:r>
            <a:r>
              <a:rPr lang="nl-NL" dirty="0" err="1"/>
              <a:t>processus</a:t>
            </a:r>
            <a:r>
              <a:rPr lang="nl-NL" dirty="0"/>
              <a:t>, </a:t>
            </a:r>
            <a:r>
              <a:rPr lang="nl-NL" dirty="0" err="1"/>
              <a:t>such</a:t>
            </a:r>
            <a:r>
              <a:rPr lang="nl-NL" dirty="0"/>
              <a:t> as </a:t>
            </a:r>
            <a:r>
              <a:rPr lang="nl-NL" dirty="0" err="1"/>
              <a:t>the</a:t>
            </a:r>
            <a:r>
              <a:rPr lang="nl-NL" dirty="0"/>
              <a:t> </a:t>
            </a:r>
            <a:r>
              <a:rPr lang="nl-NL" dirty="0" err="1"/>
              <a:t>Intergovernmental</a:t>
            </a:r>
            <a:r>
              <a:rPr lang="nl-NL" dirty="0"/>
              <a:t> </a:t>
            </a:r>
            <a:r>
              <a:rPr lang="nl-NL" dirty="0" err="1"/>
              <a:t>Science</a:t>
            </a:r>
            <a:r>
              <a:rPr lang="nl-NL" dirty="0"/>
              <a:t>-Policy Platform on </a:t>
            </a:r>
            <a:r>
              <a:rPr lang="nl-NL" dirty="0" err="1"/>
              <a:t>Biodiversity</a:t>
            </a:r>
            <a:r>
              <a:rPr lang="nl-NL" dirty="0"/>
              <a:t> </a:t>
            </a:r>
            <a:r>
              <a:rPr lang="nl-NL" dirty="0" err="1"/>
              <a:t>and</a:t>
            </a:r>
            <a:r>
              <a:rPr lang="nl-NL" dirty="0"/>
              <a:t> </a:t>
            </a:r>
            <a:r>
              <a:rPr lang="nl-NL" dirty="0" err="1"/>
              <a:t>Ecosystem</a:t>
            </a:r>
            <a:r>
              <a:rPr lang="nl-NL" dirty="0"/>
              <a:t> Services (IPBES). OBIS has </a:t>
            </a:r>
            <a:r>
              <a:rPr lang="nl-NL" dirty="0" err="1"/>
              <a:t>provided</a:t>
            </a:r>
            <a:r>
              <a:rPr lang="nl-NL" dirty="0"/>
              <a:t> </a:t>
            </a:r>
            <a:r>
              <a:rPr lang="nl-NL" dirty="0" err="1"/>
              <a:t>statistics</a:t>
            </a:r>
            <a:r>
              <a:rPr lang="nl-NL" dirty="0"/>
              <a:t> </a:t>
            </a:r>
            <a:r>
              <a:rPr lang="nl-NL" dirty="0" err="1"/>
              <a:t>and</a:t>
            </a:r>
            <a:r>
              <a:rPr lang="nl-NL" dirty="0"/>
              <a:t> </a:t>
            </a:r>
            <a:r>
              <a:rPr lang="nl-NL" dirty="0" err="1"/>
              <a:t>maps</a:t>
            </a:r>
            <a:r>
              <a:rPr lang="nl-NL" dirty="0"/>
              <a:t> </a:t>
            </a:r>
            <a:r>
              <a:rPr lang="nl-NL" dirty="0" err="1"/>
              <a:t>for</a:t>
            </a:r>
            <a:r>
              <a:rPr lang="nl-NL" dirty="0"/>
              <a:t> </a:t>
            </a:r>
            <a:r>
              <a:rPr lang="nl-NL" dirty="0" err="1"/>
              <a:t>the</a:t>
            </a:r>
            <a:r>
              <a:rPr lang="nl-NL" dirty="0"/>
              <a:t> </a:t>
            </a:r>
            <a:r>
              <a:rPr lang="nl-NL" dirty="0" err="1"/>
              <a:t>regional</a:t>
            </a:r>
            <a:r>
              <a:rPr lang="nl-NL" dirty="0"/>
              <a:t> </a:t>
            </a:r>
            <a:r>
              <a:rPr lang="nl-NL" dirty="0" err="1"/>
              <a:t>and</a:t>
            </a:r>
            <a:r>
              <a:rPr lang="nl-NL" dirty="0"/>
              <a:t> </a:t>
            </a:r>
            <a:r>
              <a:rPr lang="nl-NL" dirty="0" err="1"/>
              <a:t>global</a:t>
            </a:r>
            <a:r>
              <a:rPr lang="nl-NL" dirty="0"/>
              <a:t> assessments.  </a:t>
            </a:r>
          </a:p>
        </p:txBody>
      </p:sp>
      <p:sp>
        <p:nvSpPr>
          <p:cNvPr id="4" name="Slide Number Placeholder 3"/>
          <p:cNvSpPr>
            <a:spLocks noGrp="1"/>
          </p:cNvSpPr>
          <p:nvPr>
            <p:ph type="sldNum" sz="quarter" idx="5"/>
          </p:nvPr>
        </p:nvSpPr>
        <p:spPr/>
        <p:txBody>
          <a:bodyPr/>
          <a:lstStyle/>
          <a:p>
            <a:fld id="{04396672-786D-D24F-8D9C-DAC60E2AA560}" type="slidenum">
              <a:rPr lang="en-US" smtClean="0"/>
              <a:t>19</a:t>
            </a:fld>
            <a:endParaRPr lang="en-US"/>
          </a:p>
        </p:txBody>
      </p:sp>
    </p:spTree>
    <p:extLst>
      <p:ext uri="{BB962C8B-B14F-4D97-AF65-F5344CB8AC3E}">
        <p14:creationId xmlns:p14="http://schemas.microsoft.com/office/powerpoint/2010/main" val="1408985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OBIS data was</a:t>
            </a:r>
            <a:r>
              <a:rPr lang="en-US" baseline="0" dirty="0"/>
              <a:t> used in 3 chapters of the first UN World Ocean Assessment and is currently supporting authors of the 2</a:t>
            </a:r>
            <a:r>
              <a:rPr lang="en-US" baseline="30000" dirty="0"/>
              <a:t>nd</a:t>
            </a:r>
            <a:r>
              <a:rPr lang="en-US" baseline="0" dirty="0"/>
              <a:t> cycle. </a:t>
            </a:r>
            <a:endParaRPr lang="en-US" dirty="0"/>
          </a:p>
        </p:txBody>
      </p:sp>
      <p:sp>
        <p:nvSpPr>
          <p:cNvPr id="4" name="Slide Number Placeholder 3"/>
          <p:cNvSpPr>
            <a:spLocks noGrp="1"/>
          </p:cNvSpPr>
          <p:nvPr>
            <p:ph type="sldNum" sz="quarter" idx="10"/>
          </p:nvPr>
        </p:nvSpPr>
        <p:spPr/>
        <p:txBody>
          <a:bodyPr/>
          <a:lstStyle/>
          <a:p>
            <a:fld id="{D36EDE30-E21E-364C-AA07-2B1CAC994606}" type="slidenum">
              <a:rPr lang="en-US" smtClean="0"/>
              <a:t>20</a:t>
            </a:fld>
            <a:endParaRPr lang="en-US"/>
          </a:p>
        </p:txBody>
      </p:sp>
    </p:spTree>
    <p:extLst>
      <p:ext uri="{BB962C8B-B14F-4D97-AF65-F5344CB8AC3E}">
        <p14:creationId xmlns:p14="http://schemas.microsoft.com/office/powerpoint/2010/main" val="3512124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The IOC list of experts is </a:t>
            </a:r>
            <a:r>
              <a:rPr lang="nl-NL" dirty="0" err="1"/>
              <a:t>called</a:t>
            </a:r>
            <a:r>
              <a:rPr lang="nl-NL" dirty="0"/>
              <a:t> “</a:t>
            </a:r>
            <a:r>
              <a:rPr lang="nl-NL" dirty="0" err="1"/>
              <a:t>OceanExpert</a:t>
            </a:r>
            <a:r>
              <a:rPr lang="nl-NL" dirty="0"/>
              <a:t>” </a:t>
            </a:r>
            <a:r>
              <a:rPr lang="nl-NL" dirty="0" err="1"/>
              <a:t>and</a:t>
            </a:r>
            <a:r>
              <a:rPr lang="nl-NL" dirty="0"/>
              <a:t> </a:t>
            </a:r>
            <a:r>
              <a:rPr lang="nl-NL" dirty="0" err="1"/>
              <a:t>currently</a:t>
            </a:r>
            <a:r>
              <a:rPr lang="nl-NL" dirty="0"/>
              <a:t> has over 15,000 persons </a:t>
            </a:r>
            <a:r>
              <a:rPr lang="nl-NL" dirty="0" err="1"/>
              <a:t>and</a:t>
            </a:r>
            <a:r>
              <a:rPr lang="nl-NL" dirty="0"/>
              <a:t> 5,100 </a:t>
            </a:r>
            <a:r>
              <a:rPr lang="nl-NL" dirty="0" err="1"/>
              <a:t>institutions</a:t>
            </a:r>
            <a:r>
              <a:rPr lang="nl-NL" dirty="0"/>
              <a:t>. </a:t>
            </a:r>
          </a:p>
          <a:p>
            <a:endParaRPr lang="nl-NL" dirty="0"/>
          </a:p>
          <a:p>
            <a:r>
              <a:rPr lang="nl-NL" dirty="0" err="1"/>
              <a:t>OceanExpert</a:t>
            </a:r>
            <a:r>
              <a:rPr lang="nl-NL" dirty="0"/>
              <a:t> is </a:t>
            </a:r>
            <a:r>
              <a:rPr lang="nl-NL" dirty="0" err="1"/>
              <a:t>also</a:t>
            </a:r>
            <a:r>
              <a:rPr lang="nl-NL" dirty="0"/>
              <a:t> </a:t>
            </a:r>
            <a:r>
              <a:rPr lang="nl-NL" dirty="0" err="1"/>
              <a:t>used</a:t>
            </a:r>
            <a:r>
              <a:rPr lang="nl-NL" dirty="0"/>
              <a:t> </a:t>
            </a:r>
            <a:r>
              <a:rPr lang="nl-NL" dirty="0" err="1"/>
              <a:t>to</a:t>
            </a:r>
            <a:r>
              <a:rPr lang="nl-NL" dirty="0"/>
              <a:t> manage events, </a:t>
            </a:r>
            <a:r>
              <a:rPr lang="nl-NL" dirty="0" err="1"/>
              <a:t>projects</a:t>
            </a:r>
            <a:r>
              <a:rPr lang="nl-NL" dirty="0"/>
              <a:t> </a:t>
            </a:r>
            <a:r>
              <a:rPr lang="nl-NL" dirty="0" err="1"/>
              <a:t>and</a:t>
            </a:r>
            <a:r>
              <a:rPr lang="nl-NL" dirty="0"/>
              <a:t> country </a:t>
            </a:r>
            <a:r>
              <a:rPr lang="nl-NL" dirty="0" err="1"/>
              <a:t>profiles</a:t>
            </a:r>
            <a:r>
              <a:rPr lang="nl-NL" dirty="0"/>
              <a:t>.</a:t>
            </a:r>
          </a:p>
        </p:txBody>
      </p:sp>
      <p:sp>
        <p:nvSpPr>
          <p:cNvPr id="4" name="Slide Number Placeholder 3"/>
          <p:cNvSpPr>
            <a:spLocks noGrp="1"/>
          </p:cNvSpPr>
          <p:nvPr>
            <p:ph type="sldNum" sz="quarter" idx="5"/>
          </p:nvPr>
        </p:nvSpPr>
        <p:spPr/>
        <p:txBody>
          <a:bodyPr/>
          <a:lstStyle/>
          <a:p>
            <a:fld id="{04396672-786D-D24F-8D9C-DAC60E2AA560}" type="slidenum">
              <a:rPr lang="en-US" smtClean="0"/>
              <a:t>3</a:t>
            </a:fld>
            <a:endParaRPr lang="en-US"/>
          </a:p>
        </p:txBody>
      </p:sp>
    </p:spTree>
    <p:extLst>
      <p:ext uri="{BB962C8B-B14F-4D97-AF65-F5344CB8AC3E}">
        <p14:creationId xmlns:p14="http://schemas.microsoft.com/office/powerpoint/2010/main" val="530897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OBIS is </a:t>
            </a:r>
            <a:r>
              <a:rPr lang="nl-NL" dirty="0" err="1"/>
              <a:t>one</a:t>
            </a:r>
            <a:r>
              <a:rPr lang="nl-NL" dirty="0"/>
              <a:t> of </a:t>
            </a:r>
            <a:r>
              <a:rPr lang="nl-NL" dirty="0" err="1"/>
              <a:t>the</a:t>
            </a:r>
            <a:r>
              <a:rPr lang="nl-NL" dirty="0"/>
              <a:t> important information sources </a:t>
            </a:r>
            <a:r>
              <a:rPr lang="nl-NL" dirty="0" err="1"/>
              <a:t>for</a:t>
            </a:r>
            <a:r>
              <a:rPr lang="nl-NL" dirty="0"/>
              <a:t> </a:t>
            </a:r>
            <a:r>
              <a:rPr lang="nl-NL" dirty="0" err="1"/>
              <a:t>the</a:t>
            </a:r>
            <a:r>
              <a:rPr lang="nl-NL" dirty="0"/>
              <a:t> </a:t>
            </a:r>
            <a:r>
              <a:rPr lang="nl-NL" dirty="0" err="1"/>
              <a:t>identification</a:t>
            </a:r>
            <a:r>
              <a:rPr lang="nl-NL" dirty="0"/>
              <a:t> of </a:t>
            </a:r>
            <a:r>
              <a:rPr lang="nl-NL" dirty="0" err="1"/>
              <a:t>EBSAs</a:t>
            </a:r>
            <a:r>
              <a:rPr lang="nl-NL" dirty="0"/>
              <a:t>. </a:t>
            </a:r>
            <a:r>
              <a:rPr lang="nl-NL" dirty="0" err="1"/>
              <a:t>And</a:t>
            </a:r>
            <a:r>
              <a:rPr lang="nl-NL" dirty="0"/>
              <a:t> </a:t>
            </a:r>
            <a:r>
              <a:rPr lang="nl-NL" dirty="0" err="1"/>
              <a:t>the</a:t>
            </a:r>
            <a:r>
              <a:rPr lang="nl-NL" dirty="0"/>
              <a:t> OBIS portal </a:t>
            </a:r>
            <a:r>
              <a:rPr lang="nl-NL" dirty="0" err="1"/>
              <a:t>provides</a:t>
            </a:r>
            <a:r>
              <a:rPr lang="nl-NL" dirty="0"/>
              <a:t> summary </a:t>
            </a:r>
            <a:r>
              <a:rPr lang="nl-NL" dirty="0" err="1"/>
              <a:t>statistics</a:t>
            </a:r>
            <a:r>
              <a:rPr lang="nl-NL" dirty="0"/>
              <a:t> </a:t>
            </a:r>
            <a:r>
              <a:rPr lang="nl-NL" dirty="0" err="1"/>
              <a:t>for</a:t>
            </a:r>
            <a:r>
              <a:rPr lang="nl-NL" dirty="0"/>
              <a:t> </a:t>
            </a:r>
            <a:r>
              <a:rPr lang="nl-NL" dirty="0" err="1"/>
              <a:t>all</a:t>
            </a:r>
            <a:r>
              <a:rPr lang="nl-NL" dirty="0"/>
              <a:t> of </a:t>
            </a:r>
            <a:r>
              <a:rPr lang="nl-NL" dirty="0" err="1"/>
              <a:t>the</a:t>
            </a:r>
            <a:r>
              <a:rPr lang="nl-NL" dirty="0"/>
              <a:t> </a:t>
            </a:r>
            <a:r>
              <a:rPr lang="nl-NL" dirty="0" err="1"/>
              <a:t>approved</a:t>
            </a:r>
            <a:r>
              <a:rPr lang="nl-NL" dirty="0"/>
              <a:t> </a:t>
            </a:r>
            <a:r>
              <a:rPr lang="nl-NL" dirty="0" err="1"/>
              <a:t>EBSAs</a:t>
            </a:r>
            <a:r>
              <a:rPr lang="nl-NL" dirty="0"/>
              <a:t>.</a:t>
            </a:r>
          </a:p>
        </p:txBody>
      </p:sp>
      <p:sp>
        <p:nvSpPr>
          <p:cNvPr id="4" name="Slide Number Placeholder 3"/>
          <p:cNvSpPr>
            <a:spLocks noGrp="1"/>
          </p:cNvSpPr>
          <p:nvPr>
            <p:ph type="sldNum" sz="quarter" idx="5"/>
          </p:nvPr>
        </p:nvSpPr>
        <p:spPr/>
        <p:txBody>
          <a:bodyPr/>
          <a:lstStyle/>
          <a:p>
            <a:fld id="{04396672-786D-D24F-8D9C-DAC60E2AA560}" type="slidenum">
              <a:rPr lang="en-US" smtClean="0"/>
              <a:t>21</a:t>
            </a:fld>
            <a:endParaRPr lang="en-US"/>
          </a:p>
        </p:txBody>
      </p:sp>
    </p:spTree>
    <p:extLst>
      <p:ext uri="{BB962C8B-B14F-4D97-AF65-F5344CB8AC3E}">
        <p14:creationId xmlns:p14="http://schemas.microsoft.com/office/powerpoint/2010/main" val="458142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OBIS is recognized by the UN General Assembly for its contribution to MSR. This figure shows that open-access to research data supports equitable access and benefit sharing and enhances international collaboration. It shows the collaboration of 2700 scientists from 72 countries that published over 1300 publications citing OBIS. </a:t>
            </a:r>
          </a:p>
          <a:p>
            <a:endParaRPr lang="en-GB" dirty="0"/>
          </a:p>
          <a:p>
            <a:r>
              <a:rPr lang="en-GB" dirty="0"/>
              <a:t>It shows N-N, N-S and S-S collaboration, although the connections between developing countries and SIDS is very weak and needs to be strengthened. </a:t>
            </a:r>
          </a:p>
        </p:txBody>
      </p:sp>
      <p:sp>
        <p:nvSpPr>
          <p:cNvPr id="4" name="Slide Number Placeholder 3"/>
          <p:cNvSpPr>
            <a:spLocks noGrp="1"/>
          </p:cNvSpPr>
          <p:nvPr>
            <p:ph type="sldNum" sz="quarter" idx="10"/>
          </p:nvPr>
        </p:nvSpPr>
        <p:spPr/>
        <p:txBody>
          <a:bodyPr/>
          <a:lstStyle/>
          <a:p>
            <a:fld id="{00068DAC-CA34-FE46-87A3-DC2F5693C1A0}" type="slidenum">
              <a:rPr lang="en-GB" smtClean="0"/>
              <a:t>22</a:t>
            </a:fld>
            <a:endParaRPr lang="en-GB"/>
          </a:p>
        </p:txBody>
      </p:sp>
    </p:spTree>
    <p:extLst>
      <p:ext uri="{BB962C8B-B14F-4D97-AF65-F5344CB8AC3E}">
        <p14:creationId xmlns:p14="http://schemas.microsoft.com/office/powerpoint/2010/main" val="2104040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Being part of IOC, Capacity Development is an important activity in OBIS. Scientists and data managers are trained in contributing data to OBIS as well as use data from OBIS for research.</a:t>
            </a:r>
          </a:p>
        </p:txBody>
      </p:sp>
      <p:sp>
        <p:nvSpPr>
          <p:cNvPr id="4" name="Slide Number Placeholder 3"/>
          <p:cNvSpPr>
            <a:spLocks noGrp="1"/>
          </p:cNvSpPr>
          <p:nvPr>
            <p:ph type="sldNum" sz="quarter" idx="10"/>
          </p:nvPr>
        </p:nvSpPr>
        <p:spPr/>
        <p:txBody>
          <a:bodyPr/>
          <a:lstStyle/>
          <a:p>
            <a:fld id="{1C182177-C1B9-FB44-9DC4-810A6FF5AE6F}" type="slidenum">
              <a:t>23</a:t>
            </a:fld>
            <a:endParaRPr lang="en-GB"/>
          </a:p>
        </p:txBody>
      </p:sp>
    </p:spTree>
    <p:extLst>
      <p:ext uri="{BB962C8B-B14F-4D97-AF65-F5344CB8AC3E}">
        <p14:creationId xmlns:p14="http://schemas.microsoft.com/office/powerpoint/2010/main" val="4013652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OceanExpert</a:t>
            </a:r>
            <a:r>
              <a:rPr lang="nl-NL" dirty="0"/>
              <a:t> is API </a:t>
            </a:r>
            <a:r>
              <a:rPr lang="nl-NL" dirty="0" err="1"/>
              <a:t>driven</a:t>
            </a:r>
            <a:r>
              <a:rPr lang="nl-NL" dirty="0"/>
              <a:t>, </a:t>
            </a:r>
            <a:r>
              <a:rPr lang="nl-NL" dirty="0" err="1"/>
              <a:t>which</a:t>
            </a:r>
            <a:r>
              <a:rPr lang="nl-NL" dirty="0"/>
              <a:t> means </a:t>
            </a:r>
            <a:r>
              <a:rPr lang="nl-NL" dirty="0" err="1"/>
              <a:t>that</a:t>
            </a:r>
            <a:r>
              <a:rPr lang="nl-NL" dirty="0"/>
              <a:t> </a:t>
            </a:r>
            <a:r>
              <a:rPr lang="nl-NL" dirty="0" err="1"/>
              <a:t>third</a:t>
            </a:r>
            <a:r>
              <a:rPr lang="nl-NL" dirty="0"/>
              <a:t>-party </a:t>
            </a:r>
            <a:r>
              <a:rPr lang="nl-NL" dirty="0" err="1"/>
              <a:t>applications</a:t>
            </a:r>
            <a:r>
              <a:rPr lang="nl-NL" dirty="0"/>
              <a:t> </a:t>
            </a:r>
            <a:r>
              <a:rPr lang="nl-NL" dirty="0" err="1"/>
              <a:t>can</a:t>
            </a:r>
            <a:r>
              <a:rPr lang="nl-NL" dirty="0"/>
              <a:t> </a:t>
            </a:r>
            <a:r>
              <a:rPr lang="nl-NL" dirty="0" err="1"/>
              <a:t>easily</a:t>
            </a:r>
            <a:r>
              <a:rPr lang="nl-NL" dirty="0"/>
              <a:t> access </a:t>
            </a:r>
            <a:r>
              <a:rPr lang="nl-NL" dirty="0" err="1"/>
              <a:t>the</a:t>
            </a:r>
            <a:r>
              <a:rPr lang="nl-NL" dirty="0"/>
              <a:t> information via </a:t>
            </a:r>
            <a:r>
              <a:rPr lang="nl-NL" dirty="0" err="1"/>
              <a:t>webservices</a:t>
            </a:r>
            <a:r>
              <a:rPr lang="nl-NL" dirty="0"/>
              <a:t> </a:t>
            </a:r>
            <a:r>
              <a:rPr lang="nl-NL" dirty="0" err="1"/>
              <a:t>and</a:t>
            </a:r>
            <a:r>
              <a:rPr lang="nl-NL" dirty="0"/>
              <a:t> </a:t>
            </a:r>
            <a:r>
              <a:rPr lang="nl-NL" dirty="0" err="1"/>
              <a:t>build</a:t>
            </a:r>
            <a:r>
              <a:rPr lang="nl-NL" dirty="0"/>
              <a:t> tools </a:t>
            </a:r>
            <a:r>
              <a:rPr lang="nl-NL" dirty="0" err="1"/>
              <a:t>using</a:t>
            </a:r>
            <a:r>
              <a:rPr lang="nl-NL" dirty="0"/>
              <a:t> </a:t>
            </a:r>
            <a:r>
              <a:rPr lang="nl-NL" dirty="0" err="1"/>
              <a:t>the</a:t>
            </a:r>
            <a:r>
              <a:rPr lang="nl-NL" dirty="0"/>
              <a:t> information in </a:t>
            </a:r>
            <a:r>
              <a:rPr lang="nl-NL" dirty="0" err="1"/>
              <a:t>OceanExpert</a:t>
            </a:r>
            <a:r>
              <a:rPr lang="nl-NL" dirty="0"/>
              <a:t>. </a:t>
            </a:r>
          </a:p>
          <a:p>
            <a:endParaRPr lang="nl-NL" dirty="0"/>
          </a:p>
          <a:p>
            <a:r>
              <a:rPr lang="nl-NL" dirty="0"/>
              <a:t>OBIS </a:t>
            </a:r>
            <a:r>
              <a:rPr lang="nl-NL" dirty="0" err="1"/>
              <a:t>for</a:t>
            </a:r>
            <a:r>
              <a:rPr lang="nl-NL" dirty="0"/>
              <a:t> </a:t>
            </a:r>
            <a:r>
              <a:rPr lang="nl-NL" dirty="0" err="1"/>
              <a:t>example</a:t>
            </a:r>
            <a:r>
              <a:rPr lang="nl-NL" dirty="0"/>
              <a:t> is making </a:t>
            </a:r>
            <a:r>
              <a:rPr lang="nl-NL" dirty="0" err="1"/>
              <a:t>use</a:t>
            </a:r>
            <a:r>
              <a:rPr lang="nl-NL" dirty="0"/>
              <a:t> of </a:t>
            </a:r>
            <a:r>
              <a:rPr lang="nl-NL" dirty="0" err="1"/>
              <a:t>the</a:t>
            </a:r>
            <a:r>
              <a:rPr lang="nl-NL" dirty="0"/>
              <a:t> </a:t>
            </a:r>
            <a:r>
              <a:rPr lang="nl-NL" dirty="0" err="1"/>
              <a:t>OceanExpert</a:t>
            </a:r>
            <a:r>
              <a:rPr lang="nl-NL" dirty="0"/>
              <a:t> API </a:t>
            </a:r>
            <a:r>
              <a:rPr lang="nl-NL" dirty="0" err="1"/>
              <a:t>to</a:t>
            </a:r>
            <a:r>
              <a:rPr lang="nl-NL" dirty="0"/>
              <a:t> </a:t>
            </a:r>
            <a:r>
              <a:rPr lang="nl-NL" dirty="0" err="1"/>
              <a:t>maintain</a:t>
            </a:r>
            <a:r>
              <a:rPr lang="nl-NL" dirty="0"/>
              <a:t> </a:t>
            </a:r>
            <a:r>
              <a:rPr lang="nl-NL" dirty="0" err="1"/>
              <a:t>its</a:t>
            </a:r>
            <a:r>
              <a:rPr lang="nl-NL" dirty="0"/>
              <a:t> alumni list of trainees per country, making </a:t>
            </a:r>
            <a:r>
              <a:rPr lang="nl-NL" dirty="0" err="1"/>
              <a:t>use</a:t>
            </a:r>
            <a:r>
              <a:rPr lang="nl-NL" dirty="0"/>
              <a:t> of </a:t>
            </a:r>
            <a:r>
              <a:rPr lang="nl-NL" dirty="0" err="1"/>
              <a:t>the</a:t>
            </a:r>
            <a:r>
              <a:rPr lang="nl-NL" dirty="0"/>
              <a:t> events </a:t>
            </a:r>
            <a:r>
              <a:rPr lang="nl-NL" dirty="0" err="1"/>
              <a:t>calendar</a:t>
            </a:r>
            <a:r>
              <a:rPr lang="nl-NL" dirty="0"/>
              <a:t>. </a:t>
            </a:r>
          </a:p>
          <a:p>
            <a:r>
              <a:rPr lang="nl-NL" dirty="0"/>
              <a:t>The </a:t>
            </a:r>
            <a:r>
              <a:rPr lang="nl-NL" dirty="0" err="1"/>
              <a:t>participants</a:t>
            </a:r>
            <a:r>
              <a:rPr lang="nl-NL" dirty="0"/>
              <a:t> </a:t>
            </a:r>
            <a:r>
              <a:rPr lang="nl-NL" dirty="0" err="1"/>
              <a:t>need</a:t>
            </a:r>
            <a:r>
              <a:rPr lang="nl-NL" dirty="0"/>
              <a:t> </a:t>
            </a:r>
            <a:r>
              <a:rPr lang="nl-NL" dirty="0" err="1"/>
              <a:t>to</a:t>
            </a:r>
            <a:r>
              <a:rPr lang="nl-NL" dirty="0"/>
              <a:t> </a:t>
            </a:r>
            <a:r>
              <a:rPr lang="nl-NL" dirty="0" err="1"/>
              <a:t>create</a:t>
            </a:r>
            <a:r>
              <a:rPr lang="nl-NL" dirty="0"/>
              <a:t> </a:t>
            </a:r>
            <a:r>
              <a:rPr lang="nl-NL" dirty="0" err="1"/>
              <a:t>an</a:t>
            </a:r>
            <a:r>
              <a:rPr lang="nl-NL" dirty="0"/>
              <a:t> account in </a:t>
            </a:r>
            <a:r>
              <a:rPr lang="nl-NL" dirty="0" err="1"/>
              <a:t>OceanExpert</a:t>
            </a:r>
            <a:r>
              <a:rPr lang="nl-NL" dirty="0"/>
              <a:t> </a:t>
            </a:r>
            <a:r>
              <a:rPr lang="nl-NL" dirty="0" err="1"/>
              <a:t>and</a:t>
            </a:r>
            <a:r>
              <a:rPr lang="nl-NL" dirty="0"/>
              <a:t> </a:t>
            </a:r>
            <a:r>
              <a:rPr lang="nl-NL" dirty="0" err="1"/>
              <a:t>provide</a:t>
            </a:r>
            <a:r>
              <a:rPr lang="nl-NL" dirty="0"/>
              <a:t> information on </a:t>
            </a:r>
            <a:r>
              <a:rPr lang="nl-NL" dirty="0" err="1"/>
              <a:t>their</a:t>
            </a:r>
            <a:r>
              <a:rPr lang="nl-NL" dirty="0"/>
              <a:t> expertise. </a:t>
            </a:r>
            <a:r>
              <a:rPr lang="nl-NL" dirty="0" err="1"/>
              <a:t>Their</a:t>
            </a:r>
            <a:r>
              <a:rPr lang="nl-NL" dirty="0"/>
              <a:t> account is </a:t>
            </a:r>
            <a:r>
              <a:rPr lang="nl-NL" dirty="0" err="1"/>
              <a:t>linked</a:t>
            </a:r>
            <a:r>
              <a:rPr lang="nl-NL" dirty="0"/>
              <a:t> </a:t>
            </a:r>
            <a:r>
              <a:rPr lang="nl-NL" dirty="0" err="1"/>
              <a:t>to</a:t>
            </a:r>
            <a:r>
              <a:rPr lang="nl-NL" dirty="0"/>
              <a:t> </a:t>
            </a:r>
            <a:r>
              <a:rPr lang="nl-NL" dirty="0" err="1"/>
              <a:t>the</a:t>
            </a:r>
            <a:r>
              <a:rPr lang="nl-NL" dirty="0"/>
              <a:t> training events. </a:t>
            </a:r>
          </a:p>
          <a:p>
            <a:endParaRPr lang="nl-NL" dirty="0"/>
          </a:p>
          <a:p>
            <a:r>
              <a:rPr lang="nl-NL" dirty="0" err="1"/>
              <a:t>So</a:t>
            </a:r>
            <a:r>
              <a:rPr lang="nl-NL" dirty="0"/>
              <a:t> far, OBIS has </a:t>
            </a:r>
            <a:r>
              <a:rPr lang="nl-NL" dirty="0" err="1"/>
              <a:t>trained</a:t>
            </a:r>
            <a:r>
              <a:rPr lang="nl-NL" dirty="0"/>
              <a:t> 330 experts </a:t>
            </a:r>
            <a:r>
              <a:rPr lang="nl-NL" dirty="0" err="1"/>
              <a:t>from</a:t>
            </a:r>
            <a:r>
              <a:rPr lang="nl-NL" dirty="0"/>
              <a:t> 7 </a:t>
            </a:r>
            <a:r>
              <a:rPr lang="nl-NL" dirty="0" err="1"/>
              <a:t>countries</a:t>
            </a:r>
            <a:r>
              <a:rPr lang="nl-NL" dirty="0"/>
              <a:t> in 20 training courses. </a:t>
            </a:r>
          </a:p>
          <a:p>
            <a:endParaRPr lang="nl-NL" dirty="0"/>
          </a:p>
        </p:txBody>
      </p:sp>
      <p:sp>
        <p:nvSpPr>
          <p:cNvPr id="4" name="Slide Number Placeholder 3"/>
          <p:cNvSpPr>
            <a:spLocks noGrp="1"/>
          </p:cNvSpPr>
          <p:nvPr>
            <p:ph type="sldNum" sz="quarter" idx="5"/>
          </p:nvPr>
        </p:nvSpPr>
        <p:spPr/>
        <p:txBody>
          <a:bodyPr/>
          <a:lstStyle/>
          <a:p>
            <a:fld id="{04396672-786D-D24F-8D9C-DAC60E2AA560}" type="slidenum">
              <a:rPr lang="en-US" smtClean="0"/>
              <a:t>4</a:t>
            </a:fld>
            <a:endParaRPr lang="en-US"/>
          </a:p>
        </p:txBody>
      </p:sp>
    </p:spTree>
    <p:extLst>
      <p:ext uri="{BB962C8B-B14F-4D97-AF65-F5344CB8AC3E}">
        <p14:creationId xmlns:p14="http://schemas.microsoft.com/office/powerpoint/2010/main" val="2345054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OceanExpert</a:t>
            </a:r>
            <a:r>
              <a:rPr lang="nl-NL" dirty="0"/>
              <a:t> </a:t>
            </a:r>
            <a:r>
              <a:rPr lang="nl-NL" dirty="0" err="1"/>
              <a:t>can</a:t>
            </a:r>
            <a:r>
              <a:rPr lang="nl-NL" dirty="0"/>
              <a:t> </a:t>
            </a:r>
            <a:r>
              <a:rPr lang="nl-NL" dirty="0" err="1"/>
              <a:t>also</a:t>
            </a:r>
            <a:r>
              <a:rPr lang="nl-NL" dirty="0"/>
              <a:t> </a:t>
            </a:r>
            <a:r>
              <a:rPr lang="nl-NL" dirty="0" err="1"/>
              <a:t>hold</a:t>
            </a:r>
            <a:r>
              <a:rPr lang="nl-NL" dirty="0"/>
              <a:t> information on </a:t>
            </a:r>
            <a:r>
              <a:rPr lang="nl-NL" dirty="0" err="1"/>
              <a:t>projects</a:t>
            </a:r>
            <a:r>
              <a:rPr lang="nl-NL" dirty="0"/>
              <a:t>, </a:t>
            </a:r>
            <a:r>
              <a:rPr lang="nl-NL" dirty="0" err="1"/>
              <a:t>such</a:t>
            </a:r>
            <a:r>
              <a:rPr lang="nl-NL" dirty="0"/>
              <a:t> as </a:t>
            </a:r>
            <a:r>
              <a:rPr lang="nl-NL" dirty="0" err="1"/>
              <a:t>this</a:t>
            </a:r>
            <a:r>
              <a:rPr lang="nl-NL" dirty="0"/>
              <a:t> ABNJ project.</a:t>
            </a:r>
          </a:p>
        </p:txBody>
      </p:sp>
      <p:sp>
        <p:nvSpPr>
          <p:cNvPr id="4" name="Slide Number Placeholder 3"/>
          <p:cNvSpPr>
            <a:spLocks noGrp="1"/>
          </p:cNvSpPr>
          <p:nvPr>
            <p:ph type="sldNum" sz="quarter" idx="5"/>
          </p:nvPr>
        </p:nvSpPr>
        <p:spPr/>
        <p:txBody>
          <a:bodyPr/>
          <a:lstStyle/>
          <a:p>
            <a:fld id="{04396672-786D-D24F-8D9C-DAC60E2AA560}" type="slidenum">
              <a:rPr lang="en-US" smtClean="0"/>
              <a:t>5</a:t>
            </a:fld>
            <a:endParaRPr lang="en-US"/>
          </a:p>
        </p:txBody>
      </p:sp>
    </p:spTree>
    <p:extLst>
      <p:ext uri="{BB962C8B-B14F-4D97-AF65-F5344CB8AC3E}">
        <p14:creationId xmlns:p14="http://schemas.microsoft.com/office/powerpoint/2010/main" val="996975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OceanExpert</a:t>
            </a:r>
            <a:r>
              <a:rPr lang="nl-NL" dirty="0"/>
              <a:t> is </a:t>
            </a:r>
            <a:r>
              <a:rPr lang="nl-NL" dirty="0" err="1"/>
              <a:t>also</a:t>
            </a:r>
            <a:r>
              <a:rPr lang="nl-NL" dirty="0"/>
              <a:t> </a:t>
            </a:r>
            <a:r>
              <a:rPr lang="nl-NL" dirty="0" err="1"/>
              <a:t>the</a:t>
            </a:r>
            <a:r>
              <a:rPr lang="nl-NL" dirty="0"/>
              <a:t> platform </a:t>
            </a:r>
            <a:r>
              <a:rPr lang="nl-NL" dirty="0" err="1"/>
              <a:t>to</a:t>
            </a:r>
            <a:r>
              <a:rPr lang="nl-NL" dirty="0"/>
              <a:t> manage country </a:t>
            </a:r>
            <a:r>
              <a:rPr lang="nl-NL" dirty="0" err="1"/>
              <a:t>profiles</a:t>
            </a:r>
            <a:r>
              <a:rPr lang="nl-NL" dirty="0"/>
              <a:t> </a:t>
            </a:r>
            <a:r>
              <a:rPr lang="nl-NL" dirty="0" err="1"/>
              <a:t>for</a:t>
            </a:r>
            <a:r>
              <a:rPr lang="nl-NL" dirty="0"/>
              <a:t> </a:t>
            </a:r>
            <a:r>
              <a:rPr lang="nl-NL" dirty="0" err="1"/>
              <a:t>the</a:t>
            </a:r>
            <a:r>
              <a:rPr lang="nl-NL" dirty="0"/>
              <a:t> IOC Global Ocean </a:t>
            </a:r>
            <a:r>
              <a:rPr lang="nl-NL" dirty="0" err="1"/>
              <a:t>Science</a:t>
            </a:r>
            <a:r>
              <a:rPr lang="nl-NL" dirty="0"/>
              <a:t> Report. </a:t>
            </a:r>
          </a:p>
          <a:p>
            <a:endParaRPr lang="nl-NL" dirty="0"/>
          </a:p>
          <a:p>
            <a:r>
              <a:rPr lang="nl-NL" dirty="0"/>
              <a:t>GOSR </a:t>
            </a:r>
            <a:r>
              <a:rPr lang="nl-NL" dirty="0" err="1"/>
              <a:t>could</a:t>
            </a:r>
            <a:r>
              <a:rPr lang="nl-NL" dirty="0"/>
              <a:t> </a:t>
            </a:r>
            <a:r>
              <a:rPr lang="nl-NL" dirty="0" err="1"/>
              <a:t>be</a:t>
            </a:r>
            <a:r>
              <a:rPr lang="nl-NL" dirty="0"/>
              <a:t> </a:t>
            </a:r>
            <a:r>
              <a:rPr lang="nl-NL" dirty="0" err="1"/>
              <a:t>further</a:t>
            </a:r>
            <a:r>
              <a:rPr lang="nl-NL" dirty="0"/>
              <a:t> </a:t>
            </a:r>
            <a:r>
              <a:rPr lang="nl-NL" dirty="0" err="1"/>
              <a:t>tailored</a:t>
            </a:r>
            <a:r>
              <a:rPr lang="nl-NL" dirty="0"/>
              <a:t> </a:t>
            </a:r>
            <a:r>
              <a:rPr lang="nl-NL" dirty="0" err="1"/>
              <a:t>to</a:t>
            </a:r>
            <a:r>
              <a:rPr lang="nl-NL" dirty="0"/>
              <a:t> support BBNJ in </a:t>
            </a:r>
            <a:r>
              <a:rPr lang="nl-NL" dirty="0" err="1"/>
              <a:t>assessing</a:t>
            </a:r>
            <a:r>
              <a:rPr lang="nl-NL" dirty="0"/>
              <a:t> </a:t>
            </a:r>
            <a:r>
              <a:rPr lang="nl-NL" dirty="0" err="1"/>
              <a:t>the</a:t>
            </a:r>
            <a:r>
              <a:rPr lang="nl-NL" dirty="0"/>
              <a:t> </a:t>
            </a:r>
            <a:r>
              <a:rPr lang="nl-NL" dirty="0" err="1"/>
              <a:t>capacity</a:t>
            </a:r>
            <a:r>
              <a:rPr lang="nl-NL" dirty="0"/>
              <a:t> of Member </a:t>
            </a:r>
            <a:r>
              <a:rPr lang="nl-NL" dirty="0" err="1"/>
              <a:t>States</a:t>
            </a:r>
            <a:r>
              <a:rPr lang="nl-NL" dirty="0"/>
              <a:t> in ABNJ.</a:t>
            </a:r>
          </a:p>
          <a:p>
            <a:endParaRPr lang="nl-NL" dirty="0"/>
          </a:p>
          <a:p>
            <a:r>
              <a:rPr lang="nl-NL" dirty="0" err="1"/>
              <a:t>Some</a:t>
            </a:r>
            <a:r>
              <a:rPr lang="nl-NL" dirty="0"/>
              <a:t> information is </a:t>
            </a:r>
            <a:r>
              <a:rPr lang="nl-NL" dirty="0" err="1"/>
              <a:t>already</a:t>
            </a:r>
            <a:r>
              <a:rPr lang="nl-NL" dirty="0"/>
              <a:t> </a:t>
            </a:r>
            <a:r>
              <a:rPr lang="nl-NL" dirty="0" err="1"/>
              <a:t>useful</a:t>
            </a:r>
            <a:r>
              <a:rPr lang="nl-NL" dirty="0"/>
              <a:t>, </a:t>
            </a:r>
            <a:r>
              <a:rPr lang="nl-NL" dirty="0" err="1"/>
              <a:t>such</a:t>
            </a:r>
            <a:r>
              <a:rPr lang="nl-NL" dirty="0"/>
              <a:t> as </a:t>
            </a:r>
            <a:r>
              <a:rPr lang="nl-NL" dirty="0" err="1"/>
              <a:t>the</a:t>
            </a:r>
            <a:r>
              <a:rPr lang="nl-NL" dirty="0"/>
              <a:t> </a:t>
            </a:r>
            <a:r>
              <a:rPr lang="nl-NL" dirty="0" err="1"/>
              <a:t>number</a:t>
            </a:r>
            <a:r>
              <a:rPr lang="nl-NL" dirty="0"/>
              <a:t> of Research </a:t>
            </a:r>
            <a:r>
              <a:rPr lang="nl-NL" dirty="0" err="1"/>
              <a:t>Vessels</a:t>
            </a:r>
            <a:r>
              <a:rPr lang="nl-NL" dirty="0"/>
              <a:t> (</a:t>
            </a:r>
            <a:r>
              <a:rPr lang="nl-NL" dirty="0" err="1"/>
              <a:t>and</a:t>
            </a:r>
            <a:r>
              <a:rPr lang="nl-NL" dirty="0"/>
              <a:t> </a:t>
            </a:r>
            <a:r>
              <a:rPr lang="nl-NL" dirty="0" err="1"/>
              <a:t>their</a:t>
            </a:r>
            <a:r>
              <a:rPr lang="nl-NL" dirty="0"/>
              <a:t> </a:t>
            </a:r>
            <a:r>
              <a:rPr lang="nl-NL" dirty="0" err="1"/>
              <a:t>size</a:t>
            </a:r>
            <a:r>
              <a:rPr lang="nl-NL" dirty="0"/>
              <a:t> </a:t>
            </a:r>
            <a:r>
              <a:rPr lang="nl-NL" dirty="0" err="1"/>
              <a:t>indicates</a:t>
            </a:r>
            <a:r>
              <a:rPr lang="nl-NL" dirty="0"/>
              <a:t> </a:t>
            </a:r>
            <a:r>
              <a:rPr lang="nl-NL" dirty="0" err="1"/>
              <a:t>whether</a:t>
            </a:r>
            <a:r>
              <a:rPr lang="nl-NL" dirty="0"/>
              <a:t> </a:t>
            </a:r>
            <a:r>
              <a:rPr lang="nl-NL" dirty="0" err="1"/>
              <a:t>they</a:t>
            </a:r>
            <a:r>
              <a:rPr lang="nl-NL" dirty="0"/>
              <a:t> </a:t>
            </a:r>
            <a:r>
              <a:rPr lang="nl-NL" dirty="0" err="1"/>
              <a:t>can</a:t>
            </a:r>
            <a:r>
              <a:rPr lang="nl-NL" dirty="0"/>
              <a:t> </a:t>
            </a:r>
            <a:r>
              <a:rPr lang="nl-NL" dirty="0" err="1"/>
              <a:t>operate</a:t>
            </a:r>
            <a:r>
              <a:rPr lang="nl-NL" dirty="0"/>
              <a:t> in </a:t>
            </a:r>
            <a:r>
              <a:rPr lang="nl-NL" dirty="0" err="1"/>
              <a:t>international</a:t>
            </a:r>
            <a:r>
              <a:rPr lang="nl-NL" dirty="0"/>
              <a:t> waters)</a:t>
            </a:r>
          </a:p>
        </p:txBody>
      </p:sp>
      <p:sp>
        <p:nvSpPr>
          <p:cNvPr id="4" name="Slide Number Placeholder 3"/>
          <p:cNvSpPr>
            <a:spLocks noGrp="1"/>
          </p:cNvSpPr>
          <p:nvPr>
            <p:ph type="sldNum" sz="quarter" idx="5"/>
          </p:nvPr>
        </p:nvSpPr>
        <p:spPr/>
        <p:txBody>
          <a:bodyPr/>
          <a:lstStyle/>
          <a:p>
            <a:fld id="{04396672-786D-D24F-8D9C-DAC60E2AA560}" type="slidenum">
              <a:rPr lang="en-US" smtClean="0"/>
              <a:t>6</a:t>
            </a:fld>
            <a:endParaRPr lang="en-US"/>
          </a:p>
        </p:txBody>
      </p:sp>
    </p:spTree>
    <p:extLst>
      <p:ext uri="{BB962C8B-B14F-4D97-AF65-F5344CB8AC3E}">
        <p14:creationId xmlns:p14="http://schemas.microsoft.com/office/powerpoint/2010/main" val="1160663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only recently started and so far has documented 590 best practices. These manuals and guides are linked to 6 terminologies. This semantically enhances the records and makes it easier to classify and as such retrieve the right information.</a:t>
            </a:r>
          </a:p>
        </p:txBody>
      </p:sp>
      <p:sp>
        <p:nvSpPr>
          <p:cNvPr id="4" name="Slide Number Placeholder 3"/>
          <p:cNvSpPr>
            <a:spLocks noGrp="1"/>
          </p:cNvSpPr>
          <p:nvPr>
            <p:ph type="sldNum" sz="quarter" idx="10"/>
          </p:nvPr>
        </p:nvSpPr>
        <p:spPr/>
        <p:txBody>
          <a:bodyPr/>
          <a:lstStyle/>
          <a:p>
            <a:fld id="{B2746518-54CA-AE43-B71C-F746F4F01B82}" type="slidenum">
              <a:rPr lang="en-US" smtClean="0"/>
              <a:t>7</a:t>
            </a:fld>
            <a:endParaRPr lang="en-US"/>
          </a:p>
        </p:txBody>
      </p:sp>
    </p:spTree>
    <p:extLst>
      <p:ext uri="{BB962C8B-B14F-4D97-AF65-F5344CB8AC3E}">
        <p14:creationId xmlns:p14="http://schemas.microsoft.com/office/powerpoint/2010/main" val="2886683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Last week, IODE </a:t>
            </a:r>
            <a:r>
              <a:rPr lang="nl-NL" dirty="0" err="1"/>
              <a:t>launched</a:t>
            </a:r>
            <a:r>
              <a:rPr lang="nl-NL" dirty="0"/>
              <a:t> </a:t>
            </a:r>
            <a:r>
              <a:rPr lang="nl-NL" dirty="0" err="1"/>
              <a:t>the</a:t>
            </a:r>
            <a:r>
              <a:rPr lang="nl-NL" dirty="0"/>
              <a:t> prototype of </a:t>
            </a:r>
            <a:r>
              <a:rPr lang="nl-NL" dirty="0" err="1"/>
              <a:t>the</a:t>
            </a:r>
            <a:r>
              <a:rPr lang="nl-NL" dirty="0"/>
              <a:t> Ocean Data </a:t>
            </a:r>
            <a:r>
              <a:rPr lang="nl-NL" dirty="0" err="1"/>
              <a:t>and</a:t>
            </a:r>
            <a:r>
              <a:rPr lang="nl-NL" dirty="0"/>
              <a:t> Information System (ODIS) </a:t>
            </a:r>
            <a:r>
              <a:rPr lang="nl-NL" dirty="0" err="1"/>
              <a:t>which</a:t>
            </a:r>
            <a:r>
              <a:rPr lang="nl-NL" dirty="0"/>
              <a:t> is a </a:t>
            </a:r>
            <a:r>
              <a:rPr lang="nl-NL" dirty="0" err="1"/>
              <a:t>catalogue</a:t>
            </a:r>
            <a:r>
              <a:rPr lang="nl-NL" dirty="0"/>
              <a:t> of web-</a:t>
            </a:r>
            <a:r>
              <a:rPr lang="nl-NL" dirty="0" err="1"/>
              <a:t>based</a:t>
            </a:r>
            <a:r>
              <a:rPr lang="nl-NL" dirty="0"/>
              <a:t> sources of data </a:t>
            </a:r>
            <a:r>
              <a:rPr lang="nl-NL" dirty="0" err="1"/>
              <a:t>and</a:t>
            </a:r>
            <a:r>
              <a:rPr lang="nl-NL" dirty="0"/>
              <a:t> information systems. </a:t>
            </a:r>
          </a:p>
          <a:p>
            <a:endParaRPr lang="nl-NL" dirty="0"/>
          </a:p>
          <a:p>
            <a:r>
              <a:rPr lang="nl-NL" dirty="0"/>
              <a:t>A lot of </a:t>
            </a:r>
            <a:r>
              <a:rPr lang="nl-NL" dirty="0" err="1"/>
              <a:t>the</a:t>
            </a:r>
            <a:r>
              <a:rPr lang="nl-NL" dirty="0"/>
              <a:t> data is </a:t>
            </a:r>
            <a:r>
              <a:rPr lang="nl-NL" dirty="0" err="1"/>
              <a:t>still</a:t>
            </a:r>
            <a:r>
              <a:rPr lang="nl-NL" dirty="0"/>
              <a:t> </a:t>
            </a:r>
            <a:r>
              <a:rPr lang="nl-NL" dirty="0" err="1"/>
              <a:t>scattered</a:t>
            </a:r>
            <a:r>
              <a:rPr lang="nl-NL" dirty="0"/>
              <a:t> in </a:t>
            </a:r>
            <a:r>
              <a:rPr lang="nl-NL" dirty="0" err="1"/>
              <a:t>many</a:t>
            </a:r>
            <a:r>
              <a:rPr lang="nl-NL" dirty="0"/>
              <a:t> </a:t>
            </a:r>
            <a:r>
              <a:rPr lang="nl-NL" dirty="0" err="1"/>
              <a:t>national</a:t>
            </a:r>
            <a:r>
              <a:rPr lang="nl-NL" dirty="0"/>
              <a:t> or </a:t>
            </a:r>
            <a:r>
              <a:rPr lang="nl-NL" dirty="0" err="1"/>
              <a:t>regional</a:t>
            </a:r>
            <a:r>
              <a:rPr lang="nl-NL" dirty="0"/>
              <a:t> data systems. ODIS </a:t>
            </a:r>
            <a:r>
              <a:rPr lang="nl-NL" dirty="0" err="1"/>
              <a:t>aims</a:t>
            </a:r>
            <a:r>
              <a:rPr lang="nl-NL" dirty="0"/>
              <a:t> </a:t>
            </a:r>
            <a:r>
              <a:rPr lang="nl-NL" dirty="0" err="1"/>
              <a:t>to</a:t>
            </a:r>
            <a:r>
              <a:rPr lang="nl-NL" dirty="0"/>
              <a:t> make </a:t>
            </a:r>
            <a:r>
              <a:rPr lang="nl-NL" dirty="0" err="1"/>
              <a:t>it</a:t>
            </a:r>
            <a:r>
              <a:rPr lang="nl-NL" dirty="0"/>
              <a:t> </a:t>
            </a:r>
            <a:r>
              <a:rPr lang="nl-NL" dirty="0" err="1"/>
              <a:t>easier</a:t>
            </a:r>
            <a:r>
              <a:rPr lang="nl-NL" dirty="0"/>
              <a:t> </a:t>
            </a:r>
            <a:r>
              <a:rPr lang="nl-NL" dirty="0" err="1"/>
              <a:t>to</a:t>
            </a:r>
            <a:r>
              <a:rPr lang="nl-NL" dirty="0"/>
              <a:t> discover </a:t>
            </a:r>
            <a:r>
              <a:rPr lang="nl-NL" dirty="0" err="1"/>
              <a:t>them</a:t>
            </a:r>
            <a:r>
              <a:rPr lang="nl-NL" dirty="0"/>
              <a:t>.</a:t>
            </a:r>
          </a:p>
          <a:p>
            <a:endParaRPr lang="nl-NL" dirty="0"/>
          </a:p>
          <a:p>
            <a:pPr rtl="0"/>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The ODIS Concept Statement</a:t>
            </a:r>
            <a:endParaRPr lang="en-US" b="1" dirty="0">
              <a:effectLst/>
            </a:endParaRPr>
          </a:p>
          <a:p>
            <a:pPr rtl="0"/>
            <a:r>
              <a:rPr lang="en-US" sz="1200" b="0" i="1" u="none" strike="noStrike" kern="1200" dirty="0">
                <a:solidFill>
                  <a:schemeClr val="tx1"/>
                </a:solidFill>
                <a:effectLst/>
                <a:latin typeface="+mn-lt"/>
                <a:ea typeface="+mn-ea"/>
                <a:cs typeface="+mn-cs"/>
              </a:rPr>
              <a:t>The IOC Ocean Data and Information System (ODIS) will be an e-environment where users can discover data, information and associated products or services provided by Member States, projects and other partners associated with IOC.</a:t>
            </a:r>
            <a:endParaRPr lang="en-US" b="0" dirty="0">
              <a:effectLst/>
            </a:endParaRPr>
          </a:p>
          <a:p>
            <a:pPr rtl="0"/>
            <a:r>
              <a:rPr lang="en-US" sz="1200" b="0" i="1" u="none" strike="noStrike" kern="1200" dirty="0">
                <a:solidFill>
                  <a:schemeClr val="tx1"/>
                </a:solidFill>
                <a:effectLst/>
                <a:latin typeface="+mn-lt"/>
                <a:ea typeface="+mn-ea"/>
                <a:cs typeface="+mn-cs"/>
              </a:rPr>
              <a:t>IODE will work with existing stakeholders, linked and not linked to the IOC, to improve the accessibility and interoperability of existing data and information, and to contribute to the development of a global ocean data and information system, to be referred to as the IOC Ocean Data and Information System, leveraging established solutions where possible.</a:t>
            </a:r>
            <a:endParaRPr lang="en-US" b="0" dirty="0">
              <a:effectLst/>
            </a:endParaRPr>
          </a:p>
          <a:p>
            <a:br>
              <a:rPr lang="en-US" dirty="0"/>
            </a:br>
            <a:endParaRPr lang="nl-NL" dirty="0"/>
          </a:p>
        </p:txBody>
      </p:sp>
      <p:sp>
        <p:nvSpPr>
          <p:cNvPr id="4" name="Slide Number Placeholder 3"/>
          <p:cNvSpPr>
            <a:spLocks noGrp="1"/>
          </p:cNvSpPr>
          <p:nvPr>
            <p:ph type="sldNum" sz="quarter" idx="5"/>
          </p:nvPr>
        </p:nvSpPr>
        <p:spPr/>
        <p:txBody>
          <a:bodyPr/>
          <a:lstStyle/>
          <a:p>
            <a:fld id="{04396672-786D-D24F-8D9C-DAC60E2AA560}" type="slidenum">
              <a:rPr lang="en-US" smtClean="0"/>
              <a:t>8</a:t>
            </a:fld>
            <a:endParaRPr lang="en-US"/>
          </a:p>
        </p:txBody>
      </p:sp>
    </p:spTree>
    <p:extLst>
      <p:ext uri="{BB962C8B-B14F-4D97-AF65-F5344CB8AC3E}">
        <p14:creationId xmlns:p14="http://schemas.microsoft.com/office/powerpoint/2010/main" val="2436928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contrast </a:t>
            </a:r>
            <a:r>
              <a:rPr lang="nl-NL" dirty="0" err="1"/>
              <a:t>to</a:t>
            </a:r>
            <a:r>
              <a:rPr lang="nl-NL" dirty="0"/>
              <a:t> ODIS, OBIS does </a:t>
            </a:r>
            <a:r>
              <a:rPr lang="nl-NL" dirty="0" err="1"/>
              <a:t>harvest</a:t>
            </a:r>
            <a:r>
              <a:rPr lang="nl-NL" dirty="0"/>
              <a:t> </a:t>
            </a:r>
            <a:r>
              <a:rPr lang="nl-NL" dirty="0" err="1"/>
              <a:t>and</a:t>
            </a:r>
            <a:r>
              <a:rPr lang="nl-NL" dirty="0"/>
              <a:t> </a:t>
            </a:r>
            <a:r>
              <a:rPr lang="nl-NL" dirty="0" err="1"/>
              <a:t>integrate</a:t>
            </a:r>
            <a:r>
              <a:rPr lang="nl-NL" dirty="0"/>
              <a:t> </a:t>
            </a:r>
            <a:r>
              <a:rPr lang="nl-NL" dirty="0" err="1"/>
              <a:t>the</a:t>
            </a:r>
            <a:r>
              <a:rPr lang="nl-NL" dirty="0"/>
              <a:t> </a:t>
            </a:r>
            <a:r>
              <a:rPr lang="nl-NL" dirty="0" err="1"/>
              <a:t>actual</a:t>
            </a:r>
            <a:r>
              <a:rPr lang="nl-NL" dirty="0"/>
              <a:t> data </a:t>
            </a:r>
            <a:r>
              <a:rPr lang="nl-NL" dirty="0" err="1"/>
              <a:t>from</a:t>
            </a:r>
            <a:r>
              <a:rPr lang="nl-NL" dirty="0"/>
              <a:t> over 2,700 databases </a:t>
            </a:r>
            <a:r>
              <a:rPr lang="nl-NL" dirty="0" err="1"/>
              <a:t>from</a:t>
            </a:r>
            <a:r>
              <a:rPr lang="nl-NL" dirty="0"/>
              <a:t> </a:t>
            </a:r>
            <a:r>
              <a:rPr lang="nl-NL" dirty="0" err="1"/>
              <a:t>all</a:t>
            </a:r>
            <a:r>
              <a:rPr lang="nl-NL" dirty="0"/>
              <a:t> over </a:t>
            </a:r>
            <a:r>
              <a:rPr lang="nl-NL" dirty="0" err="1"/>
              <a:t>the</a:t>
            </a:r>
            <a:r>
              <a:rPr lang="nl-NL" dirty="0"/>
              <a:t> </a:t>
            </a:r>
            <a:r>
              <a:rPr lang="nl-NL" dirty="0" err="1"/>
              <a:t>world</a:t>
            </a:r>
            <a:r>
              <a:rPr lang="nl-NL" dirty="0"/>
              <a:t>, </a:t>
            </a:r>
            <a:r>
              <a:rPr lang="nl-NL" dirty="0" err="1"/>
              <a:t>into</a:t>
            </a:r>
            <a:r>
              <a:rPr lang="nl-NL" dirty="0"/>
              <a:t> a </a:t>
            </a:r>
            <a:r>
              <a:rPr lang="nl-NL" dirty="0" err="1"/>
              <a:t>central</a:t>
            </a:r>
            <a:r>
              <a:rPr lang="nl-NL" dirty="0"/>
              <a:t> database. It </a:t>
            </a:r>
            <a:r>
              <a:rPr lang="nl-NL" dirty="0" err="1"/>
              <a:t>currently</a:t>
            </a:r>
            <a:r>
              <a:rPr lang="nl-NL" dirty="0"/>
              <a:t> has 55 </a:t>
            </a:r>
            <a:r>
              <a:rPr lang="nl-NL" dirty="0" err="1"/>
              <a:t>million</a:t>
            </a:r>
            <a:r>
              <a:rPr lang="nl-NL" dirty="0"/>
              <a:t> </a:t>
            </a:r>
            <a:r>
              <a:rPr lang="nl-NL" dirty="0" err="1"/>
              <a:t>observations</a:t>
            </a:r>
            <a:r>
              <a:rPr lang="nl-NL" dirty="0"/>
              <a:t> of 121,000 marine species. </a:t>
            </a:r>
            <a:r>
              <a:rPr lang="nl-NL" dirty="0" err="1"/>
              <a:t>Two</a:t>
            </a:r>
            <a:r>
              <a:rPr lang="nl-NL" dirty="0"/>
              <a:t> weeks </a:t>
            </a:r>
            <a:r>
              <a:rPr lang="nl-NL" dirty="0" err="1"/>
              <a:t>ago</a:t>
            </a:r>
            <a:r>
              <a:rPr lang="nl-NL" dirty="0"/>
              <a:t> OBIS </a:t>
            </a:r>
            <a:r>
              <a:rPr lang="nl-NL" dirty="0" err="1"/>
              <a:t>launched</a:t>
            </a:r>
            <a:r>
              <a:rPr lang="nl-NL" dirty="0"/>
              <a:t> </a:t>
            </a:r>
            <a:r>
              <a:rPr lang="nl-NL" dirty="0" err="1"/>
              <a:t>its</a:t>
            </a:r>
            <a:r>
              <a:rPr lang="nl-NL" dirty="0"/>
              <a:t> </a:t>
            </a:r>
            <a:r>
              <a:rPr lang="nl-NL" dirty="0" err="1"/>
              <a:t>completely</a:t>
            </a:r>
            <a:r>
              <a:rPr lang="nl-NL" dirty="0"/>
              <a:t> new </a:t>
            </a:r>
            <a:r>
              <a:rPr lang="nl-NL" dirty="0" err="1"/>
              <a:t>infrastructure</a:t>
            </a:r>
            <a:r>
              <a:rPr lang="nl-NL" dirty="0"/>
              <a:t>, OBIS2.0</a:t>
            </a:r>
          </a:p>
          <a:p>
            <a:endParaRPr lang="nl-NL" dirty="0"/>
          </a:p>
          <a:p>
            <a:r>
              <a:rPr lang="nl-NL" dirty="0"/>
              <a:t>OBIS is a project of IODE </a:t>
            </a:r>
            <a:r>
              <a:rPr lang="nl-NL" dirty="0" err="1"/>
              <a:t>under</a:t>
            </a:r>
            <a:r>
              <a:rPr lang="nl-NL" dirty="0"/>
              <a:t> IOC </a:t>
            </a:r>
            <a:r>
              <a:rPr lang="nl-NL" dirty="0" err="1"/>
              <a:t>and</a:t>
            </a:r>
            <a:r>
              <a:rPr lang="nl-NL" dirty="0"/>
              <a:t> </a:t>
            </a:r>
            <a:r>
              <a:rPr lang="nl-NL" dirty="0" err="1"/>
              <a:t>the</a:t>
            </a:r>
            <a:r>
              <a:rPr lang="nl-NL" dirty="0"/>
              <a:t> </a:t>
            </a:r>
            <a:r>
              <a:rPr lang="nl-NL" dirty="0" err="1"/>
              <a:t>secretariat</a:t>
            </a:r>
            <a:r>
              <a:rPr lang="nl-NL" dirty="0"/>
              <a:t> is </a:t>
            </a:r>
            <a:r>
              <a:rPr lang="nl-NL" dirty="0" err="1"/>
              <a:t>based</a:t>
            </a:r>
            <a:r>
              <a:rPr lang="nl-NL" dirty="0"/>
              <a:t> in Belgium. </a:t>
            </a:r>
            <a:r>
              <a:rPr lang="nl-NL" dirty="0" err="1"/>
              <a:t>There</a:t>
            </a:r>
            <a:r>
              <a:rPr lang="nl-NL" dirty="0"/>
              <a:t> are </a:t>
            </a:r>
            <a:r>
              <a:rPr lang="nl-NL" dirty="0" err="1"/>
              <a:t>currently</a:t>
            </a:r>
            <a:r>
              <a:rPr lang="nl-NL" dirty="0"/>
              <a:t> 2 </a:t>
            </a:r>
            <a:r>
              <a:rPr lang="nl-NL" dirty="0" err="1"/>
              <a:t>people</a:t>
            </a:r>
            <a:r>
              <a:rPr lang="nl-NL" dirty="0"/>
              <a:t> </a:t>
            </a:r>
            <a:r>
              <a:rPr lang="nl-NL" dirty="0" err="1"/>
              <a:t>working</a:t>
            </a:r>
            <a:r>
              <a:rPr lang="nl-NL" dirty="0"/>
              <a:t> at </a:t>
            </a:r>
            <a:r>
              <a:rPr lang="nl-NL" dirty="0" err="1"/>
              <a:t>the</a:t>
            </a:r>
            <a:r>
              <a:rPr lang="nl-NL" dirty="0"/>
              <a:t> </a:t>
            </a:r>
            <a:r>
              <a:rPr lang="nl-NL" dirty="0" err="1"/>
              <a:t>secretariat</a:t>
            </a:r>
            <a:r>
              <a:rPr lang="nl-NL" dirty="0"/>
              <a:t> (a manager </a:t>
            </a:r>
            <a:r>
              <a:rPr lang="nl-NL" dirty="0" err="1"/>
              <a:t>and</a:t>
            </a:r>
            <a:r>
              <a:rPr lang="nl-NL" dirty="0"/>
              <a:t> a </a:t>
            </a:r>
            <a:r>
              <a:rPr lang="nl-NL" dirty="0" err="1"/>
              <a:t>technical</a:t>
            </a:r>
            <a:r>
              <a:rPr lang="nl-NL" dirty="0"/>
              <a:t> data manager/IT </a:t>
            </a:r>
            <a:r>
              <a:rPr lang="nl-NL" dirty="0" err="1"/>
              <a:t>developer</a:t>
            </a:r>
            <a:r>
              <a:rPr lang="nl-NL" dirty="0"/>
              <a:t>).</a:t>
            </a:r>
          </a:p>
          <a:p>
            <a:endParaRPr lang="nl-NL" dirty="0"/>
          </a:p>
        </p:txBody>
      </p:sp>
      <p:sp>
        <p:nvSpPr>
          <p:cNvPr id="4" name="Slide Number Placeholder 3"/>
          <p:cNvSpPr>
            <a:spLocks noGrp="1"/>
          </p:cNvSpPr>
          <p:nvPr>
            <p:ph type="sldNum" sz="quarter" idx="5"/>
          </p:nvPr>
        </p:nvSpPr>
        <p:spPr/>
        <p:txBody>
          <a:bodyPr/>
          <a:lstStyle/>
          <a:p>
            <a:fld id="{04396672-786D-D24F-8D9C-DAC60E2AA560}" type="slidenum">
              <a:rPr lang="en-US" smtClean="0"/>
              <a:t>9</a:t>
            </a:fld>
            <a:endParaRPr lang="en-US"/>
          </a:p>
        </p:txBody>
      </p:sp>
    </p:spTree>
    <p:extLst>
      <p:ext uri="{BB962C8B-B14F-4D97-AF65-F5344CB8AC3E}">
        <p14:creationId xmlns:p14="http://schemas.microsoft.com/office/powerpoint/2010/main" val="34649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This</a:t>
            </a:r>
            <a:r>
              <a:rPr lang="nl-NL" dirty="0"/>
              <a:t> is </a:t>
            </a:r>
            <a:r>
              <a:rPr lang="nl-NL" dirty="0" err="1"/>
              <a:t>what</a:t>
            </a:r>
            <a:r>
              <a:rPr lang="nl-NL" dirty="0"/>
              <a:t> 50 </a:t>
            </a:r>
            <a:r>
              <a:rPr lang="nl-NL" dirty="0" err="1"/>
              <a:t>million</a:t>
            </a:r>
            <a:r>
              <a:rPr lang="nl-NL" dirty="0"/>
              <a:t> </a:t>
            </a:r>
            <a:r>
              <a:rPr lang="nl-NL" dirty="0" err="1"/>
              <a:t>occurrences</a:t>
            </a:r>
            <a:r>
              <a:rPr lang="nl-NL" dirty="0"/>
              <a:t> look like. We cover </a:t>
            </a:r>
            <a:r>
              <a:rPr lang="nl-NL" dirty="0" err="1"/>
              <a:t>the</a:t>
            </a:r>
            <a:r>
              <a:rPr lang="nl-NL" dirty="0"/>
              <a:t> </a:t>
            </a:r>
            <a:r>
              <a:rPr lang="nl-NL" dirty="0" err="1"/>
              <a:t>entire</a:t>
            </a:r>
            <a:r>
              <a:rPr lang="nl-NL" dirty="0"/>
              <a:t> </a:t>
            </a:r>
            <a:r>
              <a:rPr lang="nl-NL" dirty="0" err="1"/>
              <a:t>global</a:t>
            </a:r>
            <a:r>
              <a:rPr lang="nl-NL" dirty="0"/>
              <a:t> </a:t>
            </a:r>
            <a:r>
              <a:rPr lang="nl-NL" dirty="0" err="1"/>
              <a:t>ocean</a:t>
            </a:r>
            <a:r>
              <a:rPr lang="nl-NL" dirty="0"/>
              <a:t>. </a:t>
            </a:r>
          </a:p>
        </p:txBody>
      </p:sp>
      <p:sp>
        <p:nvSpPr>
          <p:cNvPr id="4" name="Slide Number Placeholder 3"/>
          <p:cNvSpPr>
            <a:spLocks noGrp="1"/>
          </p:cNvSpPr>
          <p:nvPr>
            <p:ph type="sldNum" sz="quarter" idx="10"/>
          </p:nvPr>
        </p:nvSpPr>
        <p:spPr/>
        <p:txBody>
          <a:bodyPr/>
          <a:lstStyle/>
          <a:p>
            <a:fld id="{8ADE942B-E5FC-EA4F-ABB1-2806F768DA3E}" type="slidenum">
              <a:rPr lang="en-US" smtClean="0"/>
              <a:t>10</a:t>
            </a:fld>
            <a:endParaRPr lang="en-US"/>
          </a:p>
        </p:txBody>
      </p:sp>
    </p:spTree>
    <p:extLst>
      <p:ext uri="{BB962C8B-B14F-4D97-AF65-F5344CB8AC3E}">
        <p14:creationId xmlns:p14="http://schemas.microsoft.com/office/powerpoint/2010/main" val="3191568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84A44-E23C-324E-8806-6ADBD922A1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A9987F-3045-8444-8DAC-894BED0452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FC0B94-9E6D-644E-B41B-351717FA7C27}"/>
              </a:ext>
            </a:extLst>
          </p:cNvPr>
          <p:cNvSpPr>
            <a:spLocks noGrp="1"/>
          </p:cNvSpPr>
          <p:nvPr>
            <p:ph type="dt" sz="half" idx="10"/>
          </p:nvPr>
        </p:nvSpPr>
        <p:spPr/>
        <p:txBody>
          <a:bodyPr/>
          <a:lstStyle/>
          <a:p>
            <a:fld id="{020D5166-9938-844B-9D1E-419B2ECE67B1}" type="datetimeFigureOut">
              <a:rPr lang="en-US" smtClean="0"/>
              <a:t>3/27/19</a:t>
            </a:fld>
            <a:endParaRPr lang="en-US"/>
          </a:p>
        </p:txBody>
      </p:sp>
      <p:sp>
        <p:nvSpPr>
          <p:cNvPr id="5" name="Footer Placeholder 4">
            <a:extLst>
              <a:ext uri="{FF2B5EF4-FFF2-40B4-BE49-F238E27FC236}">
                <a16:creationId xmlns:a16="http://schemas.microsoft.com/office/drawing/2014/main" id="{34D7A884-BF79-1C45-BE1B-D398CB602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31FA14-FF0B-5044-BE9D-32BCB15AA25D}"/>
              </a:ext>
            </a:extLst>
          </p:cNvPr>
          <p:cNvSpPr>
            <a:spLocks noGrp="1"/>
          </p:cNvSpPr>
          <p:nvPr>
            <p:ph type="sldNum" sz="quarter" idx="12"/>
          </p:nvPr>
        </p:nvSpPr>
        <p:spPr/>
        <p:txBody>
          <a:bodyPr/>
          <a:lstStyle/>
          <a:p>
            <a:fld id="{C1D45B44-6882-BF43-BF90-6173DC346BFC}" type="slidenum">
              <a:rPr lang="en-US" smtClean="0"/>
              <a:t>‹#›</a:t>
            </a:fld>
            <a:endParaRPr lang="en-US"/>
          </a:p>
        </p:txBody>
      </p:sp>
    </p:spTree>
    <p:extLst>
      <p:ext uri="{BB962C8B-B14F-4D97-AF65-F5344CB8AC3E}">
        <p14:creationId xmlns:p14="http://schemas.microsoft.com/office/powerpoint/2010/main" val="833665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FF44B-92E0-EF48-B08F-20C879D425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AB6F71-D36C-7F4B-9639-6755AB510C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243766-6674-EF47-AE02-8CC1BC554EE9}"/>
              </a:ext>
            </a:extLst>
          </p:cNvPr>
          <p:cNvSpPr>
            <a:spLocks noGrp="1"/>
          </p:cNvSpPr>
          <p:nvPr>
            <p:ph type="dt" sz="half" idx="10"/>
          </p:nvPr>
        </p:nvSpPr>
        <p:spPr/>
        <p:txBody>
          <a:bodyPr/>
          <a:lstStyle/>
          <a:p>
            <a:fld id="{020D5166-9938-844B-9D1E-419B2ECE67B1}" type="datetimeFigureOut">
              <a:rPr lang="en-US" smtClean="0"/>
              <a:t>3/27/19</a:t>
            </a:fld>
            <a:endParaRPr lang="en-US"/>
          </a:p>
        </p:txBody>
      </p:sp>
      <p:sp>
        <p:nvSpPr>
          <p:cNvPr id="5" name="Footer Placeholder 4">
            <a:extLst>
              <a:ext uri="{FF2B5EF4-FFF2-40B4-BE49-F238E27FC236}">
                <a16:creationId xmlns:a16="http://schemas.microsoft.com/office/drawing/2014/main" id="{50175E00-5103-764D-8518-7238B7721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12C1EC-0A7A-634D-87BD-88841EB645FF}"/>
              </a:ext>
            </a:extLst>
          </p:cNvPr>
          <p:cNvSpPr>
            <a:spLocks noGrp="1"/>
          </p:cNvSpPr>
          <p:nvPr>
            <p:ph type="sldNum" sz="quarter" idx="12"/>
          </p:nvPr>
        </p:nvSpPr>
        <p:spPr/>
        <p:txBody>
          <a:bodyPr/>
          <a:lstStyle/>
          <a:p>
            <a:fld id="{C1D45B44-6882-BF43-BF90-6173DC346BFC}" type="slidenum">
              <a:rPr lang="en-US" smtClean="0"/>
              <a:t>‹#›</a:t>
            </a:fld>
            <a:endParaRPr lang="en-US"/>
          </a:p>
        </p:txBody>
      </p:sp>
    </p:spTree>
    <p:extLst>
      <p:ext uri="{BB962C8B-B14F-4D97-AF65-F5344CB8AC3E}">
        <p14:creationId xmlns:p14="http://schemas.microsoft.com/office/powerpoint/2010/main" val="3301097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03318F-EA67-604E-8828-9840D8651E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8C89F5-5DF5-DF47-8F04-DB478D7A84E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DC3AA8-2B35-304A-864A-7E679DDA9006}"/>
              </a:ext>
            </a:extLst>
          </p:cNvPr>
          <p:cNvSpPr>
            <a:spLocks noGrp="1"/>
          </p:cNvSpPr>
          <p:nvPr>
            <p:ph type="dt" sz="half" idx="10"/>
          </p:nvPr>
        </p:nvSpPr>
        <p:spPr/>
        <p:txBody>
          <a:bodyPr/>
          <a:lstStyle/>
          <a:p>
            <a:fld id="{020D5166-9938-844B-9D1E-419B2ECE67B1}" type="datetimeFigureOut">
              <a:rPr lang="en-US" smtClean="0"/>
              <a:t>3/27/19</a:t>
            </a:fld>
            <a:endParaRPr lang="en-US"/>
          </a:p>
        </p:txBody>
      </p:sp>
      <p:sp>
        <p:nvSpPr>
          <p:cNvPr id="5" name="Footer Placeholder 4">
            <a:extLst>
              <a:ext uri="{FF2B5EF4-FFF2-40B4-BE49-F238E27FC236}">
                <a16:creationId xmlns:a16="http://schemas.microsoft.com/office/drawing/2014/main" id="{546933B0-2B05-E64D-A1F8-BC313FEA6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396207-ED00-474E-BDC4-6E08EDFF7D2E}"/>
              </a:ext>
            </a:extLst>
          </p:cNvPr>
          <p:cNvSpPr>
            <a:spLocks noGrp="1"/>
          </p:cNvSpPr>
          <p:nvPr>
            <p:ph type="sldNum" sz="quarter" idx="12"/>
          </p:nvPr>
        </p:nvSpPr>
        <p:spPr/>
        <p:txBody>
          <a:bodyPr/>
          <a:lstStyle/>
          <a:p>
            <a:fld id="{C1D45B44-6882-BF43-BF90-6173DC346BFC}" type="slidenum">
              <a:rPr lang="en-US" smtClean="0"/>
              <a:t>‹#›</a:t>
            </a:fld>
            <a:endParaRPr lang="en-US"/>
          </a:p>
        </p:txBody>
      </p:sp>
    </p:spTree>
    <p:extLst>
      <p:ext uri="{BB962C8B-B14F-4D97-AF65-F5344CB8AC3E}">
        <p14:creationId xmlns:p14="http://schemas.microsoft.com/office/powerpoint/2010/main" val="3356426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lIns="91425" tIns="91425" rIns="91425" bIns="91425" anchor="t"/>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 name="Shape 19"/>
          <p:cNvSpPr txBox="1">
            <a:spLocks noGrp="1"/>
          </p:cNvSpPr>
          <p:nvPr>
            <p:ph type="sldNum" idx="10"/>
          </p:nvPr>
        </p:nvSpPr>
        <p:spPr>
          <a:xfrm>
            <a:off x="11296651" y="6218239"/>
            <a:ext cx="732367" cy="523875"/>
          </a:xfrm>
        </p:spPr>
        <p:txBody>
          <a:bodyPr lIns="91425" tIns="91425" rIns="91425" bIns="91425" anchor="ctr">
            <a:noAutofit/>
          </a:bodyPr>
          <a:lstStyle>
            <a:lvl1pPr marL="0" indent="0">
              <a:spcBef>
                <a:spcPts val="0"/>
              </a:spcBef>
              <a:spcAft>
                <a:spcPts val="0"/>
              </a:spcAft>
              <a:defRPr/>
            </a:lvl1pPr>
          </a:lstStyle>
          <a:p>
            <a:pPr>
              <a:defRPr/>
            </a:pPr>
            <a:fld id="{2DF622C8-7B6F-8E4B-92AC-9689A9DA2B76}" type="slidenum">
              <a:rPr lang="en"/>
              <a:pPr>
                <a:defRPr/>
              </a:pPr>
              <a:t>‹#›</a:t>
            </a:fld>
            <a:endParaRPr/>
          </a:p>
        </p:txBody>
      </p:sp>
    </p:spTree>
    <p:extLst>
      <p:ext uri="{BB962C8B-B14F-4D97-AF65-F5344CB8AC3E}">
        <p14:creationId xmlns:p14="http://schemas.microsoft.com/office/powerpoint/2010/main" val="1162737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CEE15-F78F-3349-AA04-AD1B5019D2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C82E74-7F41-2C43-A9B0-D3B23F364C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566955-8CFE-184D-8588-32CA1B6B96A5}"/>
              </a:ext>
            </a:extLst>
          </p:cNvPr>
          <p:cNvSpPr>
            <a:spLocks noGrp="1"/>
          </p:cNvSpPr>
          <p:nvPr>
            <p:ph type="dt" sz="half" idx="10"/>
          </p:nvPr>
        </p:nvSpPr>
        <p:spPr/>
        <p:txBody>
          <a:bodyPr/>
          <a:lstStyle/>
          <a:p>
            <a:fld id="{020D5166-9938-844B-9D1E-419B2ECE67B1}" type="datetimeFigureOut">
              <a:rPr lang="en-US" smtClean="0"/>
              <a:t>3/27/19</a:t>
            </a:fld>
            <a:endParaRPr lang="en-US"/>
          </a:p>
        </p:txBody>
      </p:sp>
      <p:sp>
        <p:nvSpPr>
          <p:cNvPr id="5" name="Footer Placeholder 4">
            <a:extLst>
              <a:ext uri="{FF2B5EF4-FFF2-40B4-BE49-F238E27FC236}">
                <a16:creationId xmlns:a16="http://schemas.microsoft.com/office/drawing/2014/main" id="{2DB8D6A4-BFD6-504D-9A0B-DB934C959F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B81E1-23A8-5A4C-9BC9-15B0FE0B54D5}"/>
              </a:ext>
            </a:extLst>
          </p:cNvPr>
          <p:cNvSpPr>
            <a:spLocks noGrp="1"/>
          </p:cNvSpPr>
          <p:nvPr>
            <p:ph type="sldNum" sz="quarter" idx="12"/>
          </p:nvPr>
        </p:nvSpPr>
        <p:spPr/>
        <p:txBody>
          <a:bodyPr/>
          <a:lstStyle/>
          <a:p>
            <a:fld id="{C1D45B44-6882-BF43-BF90-6173DC346BFC}" type="slidenum">
              <a:rPr lang="en-US" smtClean="0"/>
              <a:t>‹#›</a:t>
            </a:fld>
            <a:endParaRPr lang="en-US"/>
          </a:p>
        </p:txBody>
      </p:sp>
    </p:spTree>
    <p:extLst>
      <p:ext uri="{BB962C8B-B14F-4D97-AF65-F5344CB8AC3E}">
        <p14:creationId xmlns:p14="http://schemas.microsoft.com/office/powerpoint/2010/main" val="2665559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68ED1-C2DA-7940-A09E-167AFF4F89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BA3870-ED3E-9048-9350-81488A2C7F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91B42CE-5268-824E-8F75-1CF0AC2290FE}"/>
              </a:ext>
            </a:extLst>
          </p:cNvPr>
          <p:cNvSpPr>
            <a:spLocks noGrp="1"/>
          </p:cNvSpPr>
          <p:nvPr>
            <p:ph type="dt" sz="half" idx="10"/>
          </p:nvPr>
        </p:nvSpPr>
        <p:spPr/>
        <p:txBody>
          <a:bodyPr/>
          <a:lstStyle/>
          <a:p>
            <a:fld id="{020D5166-9938-844B-9D1E-419B2ECE67B1}" type="datetimeFigureOut">
              <a:rPr lang="en-US" smtClean="0"/>
              <a:t>3/27/19</a:t>
            </a:fld>
            <a:endParaRPr lang="en-US"/>
          </a:p>
        </p:txBody>
      </p:sp>
      <p:sp>
        <p:nvSpPr>
          <p:cNvPr id="5" name="Footer Placeholder 4">
            <a:extLst>
              <a:ext uri="{FF2B5EF4-FFF2-40B4-BE49-F238E27FC236}">
                <a16:creationId xmlns:a16="http://schemas.microsoft.com/office/drawing/2014/main" id="{B2916AC5-BE00-ED49-9EFE-3E146FAA3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97EBA-F0E1-6F48-97D4-EB32E17143AC}"/>
              </a:ext>
            </a:extLst>
          </p:cNvPr>
          <p:cNvSpPr>
            <a:spLocks noGrp="1"/>
          </p:cNvSpPr>
          <p:nvPr>
            <p:ph type="sldNum" sz="quarter" idx="12"/>
          </p:nvPr>
        </p:nvSpPr>
        <p:spPr/>
        <p:txBody>
          <a:bodyPr/>
          <a:lstStyle/>
          <a:p>
            <a:fld id="{C1D45B44-6882-BF43-BF90-6173DC346BFC}" type="slidenum">
              <a:rPr lang="en-US" smtClean="0"/>
              <a:t>‹#›</a:t>
            </a:fld>
            <a:endParaRPr lang="en-US"/>
          </a:p>
        </p:txBody>
      </p:sp>
    </p:spTree>
    <p:extLst>
      <p:ext uri="{BB962C8B-B14F-4D97-AF65-F5344CB8AC3E}">
        <p14:creationId xmlns:p14="http://schemas.microsoft.com/office/powerpoint/2010/main" val="1598630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97DBD-3AF7-B14B-B3F8-92E3D12CD7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C4CA48-19E3-444A-A309-FCBBC9F5471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BAAE8A-F896-CA41-BB7F-28353C6547F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FC295A-9014-0542-BE16-F404C8E022D9}"/>
              </a:ext>
            </a:extLst>
          </p:cNvPr>
          <p:cNvSpPr>
            <a:spLocks noGrp="1"/>
          </p:cNvSpPr>
          <p:nvPr>
            <p:ph type="dt" sz="half" idx="10"/>
          </p:nvPr>
        </p:nvSpPr>
        <p:spPr/>
        <p:txBody>
          <a:bodyPr/>
          <a:lstStyle/>
          <a:p>
            <a:fld id="{020D5166-9938-844B-9D1E-419B2ECE67B1}" type="datetimeFigureOut">
              <a:rPr lang="en-US" smtClean="0"/>
              <a:t>3/27/19</a:t>
            </a:fld>
            <a:endParaRPr lang="en-US"/>
          </a:p>
        </p:txBody>
      </p:sp>
      <p:sp>
        <p:nvSpPr>
          <p:cNvPr id="6" name="Footer Placeholder 5">
            <a:extLst>
              <a:ext uri="{FF2B5EF4-FFF2-40B4-BE49-F238E27FC236}">
                <a16:creationId xmlns:a16="http://schemas.microsoft.com/office/drawing/2014/main" id="{542C71D2-0A3A-0E4D-BA31-E2D5A52D3A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0F56A6-EFB8-D046-9EA2-5E4DDB7CAAA4}"/>
              </a:ext>
            </a:extLst>
          </p:cNvPr>
          <p:cNvSpPr>
            <a:spLocks noGrp="1"/>
          </p:cNvSpPr>
          <p:nvPr>
            <p:ph type="sldNum" sz="quarter" idx="12"/>
          </p:nvPr>
        </p:nvSpPr>
        <p:spPr/>
        <p:txBody>
          <a:bodyPr/>
          <a:lstStyle/>
          <a:p>
            <a:fld id="{C1D45B44-6882-BF43-BF90-6173DC346BFC}" type="slidenum">
              <a:rPr lang="en-US" smtClean="0"/>
              <a:t>‹#›</a:t>
            </a:fld>
            <a:endParaRPr lang="en-US"/>
          </a:p>
        </p:txBody>
      </p:sp>
    </p:spTree>
    <p:extLst>
      <p:ext uri="{BB962C8B-B14F-4D97-AF65-F5344CB8AC3E}">
        <p14:creationId xmlns:p14="http://schemas.microsoft.com/office/powerpoint/2010/main" val="1018274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87B50-3F64-F74C-8BEA-7D6D533553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4D6546-78DE-3742-95F8-DF52F07473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6BB430A-70B6-3B41-A8C2-4F1E1B2E99A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3CF570-6728-0842-8247-9C4FE75185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8FCDA2-44AF-B84E-80FE-43407ACD6F7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A64925-E583-4248-855E-067EAE3772A0}"/>
              </a:ext>
            </a:extLst>
          </p:cNvPr>
          <p:cNvSpPr>
            <a:spLocks noGrp="1"/>
          </p:cNvSpPr>
          <p:nvPr>
            <p:ph type="dt" sz="half" idx="10"/>
          </p:nvPr>
        </p:nvSpPr>
        <p:spPr/>
        <p:txBody>
          <a:bodyPr/>
          <a:lstStyle/>
          <a:p>
            <a:fld id="{020D5166-9938-844B-9D1E-419B2ECE67B1}" type="datetimeFigureOut">
              <a:rPr lang="en-US" smtClean="0"/>
              <a:t>3/27/19</a:t>
            </a:fld>
            <a:endParaRPr lang="en-US"/>
          </a:p>
        </p:txBody>
      </p:sp>
      <p:sp>
        <p:nvSpPr>
          <p:cNvPr id="8" name="Footer Placeholder 7">
            <a:extLst>
              <a:ext uri="{FF2B5EF4-FFF2-40B4-BE49-F238E27FC236}">
                <a16:creationId xmlns:a16="http://schemas.microsoft.com/office/drawing/2014/main" id="{47D770EE-057D-9346-836F-2033A6BEFB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32E5E8-2D99-0C49-A238-54144E84FA1A}"/>
              </a:ext>
            </a:extLst>
          </p:cNvPr>
          <p:cNvSpPr>
            <a:spLocks noGrp="1"/>
          </p:cNvSpPr>
          <p:nvPr>
            <p:ph type="sldNum" sz="quarter" idx="12"/>
          </p:nvPr>
        </p:nvSpPr>
        <p:spPr/>
        <p:txBody>
          <a:bodyPr/>
          <a:lstStyle/>
          <a:p>
            <a:fld id="{C1D45B44-6882-BF43-BF90-6173DC346BFC}" type="slidenum">
              <a:rPr lang="en-US" smtClean="0"/>
              <a:t>‹#›</a:t>
            </a:fld>
            <a:endParaRPr lang="en-US"/>
          </a:p>
        </p:txBody>
      </p:sp>
    </p:spTree>
    <p:extLst>
      <p:ext uri="{BB962C8B-B14F-4D97-AF65-F5344CB8AC3E}">
        <p14:creationId xmlns:p14="http://schemas.microsoft.com/office/powerpoint/2010/main" val="3156572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D8F81-98D8-0C41-9345-739ADAD5C9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06A5DA-1D08-3349-91B9-AF50D0AD6AFB}"/>
              </a:ext>
            </a:extLst>
          </p:cNvPr>
          <p:cNvSpPr>
            <a:spLocks noGrp="1"/>
          </p:cNvSpPr>
          <p:nvPr>
            <p:ph type="dt" sz="half" idx="10"/>
          </p:nvPr>
        </p:nvSpPr>
        <p:spPr/>
        <p:txBody>
          <a:bodyPr/>
          <a:lstStyle/>
          <a:p>
            <a:fld id="{020D5166-9938-844B-9D1E-419B2ECE67B1}" type="datetimeFigureOut">
              <a:rPr lang="en-US" smtClean="0"/>
              <a:t>3/27/19</a:t>
            </a:fld>
            <a:endParaRPr lang="en-US"/>
          </a:p>
        </p:txBody>
      </p:sp>
      <p:sp>
        <p:nvSpPr>
          <p:cNvPr id="4" name="Footer Placeholder 3">
            <a:extLst>
              <a:ext uri="{FF2B5EF4-FFF2-40B4-BE49-F238E27FC236}">
                <a16:creationId xmlns:a16="http://schemas.microsoft.com/office/drawing/2014/main" id="{1F5FADDB-A864-A846-B66A-B8F06F2509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AA1915-81D8-DA4F-A07C-A8723FCF327E}"/>
              </a:ext>
            </a:extLst>
          </p:cNvPr>
          <p:cNvSpPr>
            <a:spLocks noGrp="1"/>
          </p:cNvSpPr>
          <p:nvPr>
            <p:ph type="sldNum" sz="quarter" idx="12"/>
          </p:nvPr>
        </p:nvSpPr>
        <p:spPr/>
        <p:txBody>
          <a:bodyPr/>
          <a:lstStyle/>
          <a:p>
            <a:fld id="{C1D45B44-6882-BF43-BF90-6173DC346BFC}" type="slidenum">
              <a:rPr lang="en-US" smtClean="0"/>
              <a:t>‹#›</a:t>
            </a:fld>
            <a:endParaRPr lang="en-US"/>
          </a:p>
        </p:txBody>
      </p:sp>
    </p:spTree>
    <p:extLst>
      <p:ext uri="{BB962C8B-B14F-4D97-AF65-F5344CB8AC3E}">
        <p14:creationId xmlns:p14="http://schemas.microsoft.com/office/powerpoint/2010/main" val="3787980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F46798-782B-7747-A933-5EC348B63ED7}"/>
              </a:ext>
            </a:extLst>
          </p:cNvPr>
          <p:cNvSpPr>
            <a:spLocks noGrp="1"/>
          </p:cNvSpPr>
          <p:nvPr>
            <p:ph type="dt" sz="half" idx="10"/>
          </p:nvPr>
        </p:nvSpPr>
        <p:spPr/>
        <p:txBody>
          <a:bodyPr/>
          <a:lstStyle/>
          <a:p>
            <a:fld id="{020D5166-9938-844B-9D1E-419B2ECE67B1}" type="datetimeFigureOut">
              <a:rPr lang="en-US" smtClean="0"/>
              <a:t>3/27/19</a:t>
            </a:fld>
            <a:endParaRPr lang="en-US"/>
          </a:p>
        </p:txBody>
      </p:sp>
      <p:sp>
        <p:nvSpPr>
          <p:cNvPr id="3" name="Footer Placeholder 2">
            <a:extLst>
              <a:ext uri="{FF2B5EF4-FFF2-40B4-BE49-F238E27FC236}">
                <a16:creationId xmlns:a16="http://schemas.microsoft.com/office/drawing/2014/main" id="{4EF6B995-FC67-0A45-9D2F-D158E9957D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94869-6C7D-A14B-A6D2-C1242226D2B3}"/>
              </a:ext>
            </a:extLst>
          </p:cNvPr>
          <p:cNvSpPr>
            <a:spLocks noGrp="1"/>
          </p:cNvSpPr>
          <p:nvPr>
            <p:ph type="sldNum" sz="quarter" idx="12"/>
          </p:nvPr>
        </p:nvSpPr>
        <p:spPr/>
        <p:txBody>
          <a:bodyPr/>
          <a:lstStyle/>
          <a:p>
            <a:fld id="{C1D45B44-6882-BF43-BF90-6173DC346BFC}" type="slidenum">
              <a:rPr lang="en-US" smtClean="0"/>
              <a:t>‹#›</a:t>
            </a:fld>
            <a:endParaRPr lang="en-US"/>
          </a:p>
        </p:txBody>
      </p:sp>
    </p:spTree>
    <p:extLst>
      <p:ext uri="{BB962C8B-B14F-4D97-AF65-F5344CB8AC3E}">
        <p14:creationId xmlns:p14="http://schemas.microsoft.com/office/powerpoint/2010/main" val="1920241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9A04-E835-1240-8C66-78E13324BB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509E11-C61F-6544-9A4C-DADF2A7149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BA2848-D14D-B54A-BBA6-A1B0A4AA31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EF70DA2-20EC-2046-8118-D4502639E6AE}"/>
              </a:ext>
            </a:extLst>
          </p:cNvPr>
          <p:cNvSpPr>
            <a:spLocks noGrp="1"/>
          </p:cNvSpPr>
          <p:nvPr>
            <p:ph type="dt" sz="half" idx="10"/>
          </p:nvPr>
        </p:nvSpPr>
        <p:spPr/>
        <p:txBody>
          <a:bodyPr/>
          <a:lstStyle/>
          <a:p>
            <a:fld id="{020D5166-9938-844B-9D1E-419B2ECE67B1}" type="datetimeFigureOut">
              <a:rPr lang="en-US" smtClean="0"/>
              <a:t>3/27/19</a:t>
            </a:fld>
            <a:endParaRPr lang="en-US"/>
          </a:p>
        </p:txBody>
      </p:sp>
      <p:sp>
        <p:nvSpPr>
          <p:cNvPr id="6" name="Footer Placeholder 5">
            <a:extLst>
              <a:ext uri="{FF2B5EF4-FFF2-40B4-BE49-F238E27FC236}">
                <a16:creationId xmlns:a16="http://schemas.microsoft.com/office/drawing/2014/main" id="{D6BEB809-C4F6-0942-9E37-765B4B4AF6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EF8A78-E45E-F747-B98C-6EA5ADCE6DB5}"/>
              </a:ext>
            </a:extLst>
          </p:cNvPr>
          <p:cNvSpPr>
            <a:spLocks noGrp="1"/>
          </p:cNvSpPr>
          <p:nvPr>
            <p:ph type="sldNum" sz="quarter" idx="12"/>
          </p:nvPr>
        </p:nvSpPr>
        <p:spPr/>
        <p:txBody>
          <a:bodyPr/>
          <a:lstStyle/>
          <a:p>
            <a:fld id="{C1D45B44-6882-BF43-BF90-6173DC346BFC}" type="slidenum">
              <a:rPr lang="en-US" smtClean="0"/>
              <a:t>‹#›</a:t>
            </a:fld>
            <a:endParaRPr lang="en-US"/>
          </a:p>
        </p:txBody>
      </p:sp>
    </p:spTree>
    <p:extLst>
      <p:ext uri="{BB962C8B-B14F-4D97-AF65-F5344CB8AC3E}">
        <p14:creationId xmlns:p14="http://schemas.microsoft.com/office/powerpoint/2010/main" val="1327268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8D830-385E-514E-A453-8548893BDD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FB1F73-D9AC-3C4E-9786-C26C8CDFC2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C06005-AD61-2745-8255-8B15F8072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C9C38C-BC71-6242-90F7-A0E9C3E23B48}"/>
              </a:ext>
            </a:extLst>
          </p:cNvPr>
          <p:cNvSpPr>
            <a:spLocks noGrp="1"/>
          </p:cNvSpPr>
          <p:nvPr>
            <p:ph type="dt" sz="half" idx="10"/>
          </p:nvPr>
        </p:nvSpPr>
        <p:spPr/>
        <p:txBody>
          <a:bodyPr/>
          <a:lstStyle/>
          <a:p>
            <a:fld id="{020D5166-9938-844B-9D1E-419B2ECE67B1}" type="datetimeFigureOut">
              <a:rPr lang="en-US" smtClean="0"/>
              <a:t>3/27/19</a:t>
            </a:fld>
            <a:endParaRPr lang="en-US"/>
          </a:p>
        </p:txBody>
      </p:sp>
      <p:sp>
        <p:nvSpPr>
          <p:cNvPr id="6" name="Footer Placeholder 5">
            <a:extLst>
              <a:ext uri="{FF2B5EF4-FFF2-40B4-BE49-F238E27FC236}">
                <a16:creationId xmlns:a16="http://schemas.microsoft.com/office/drawing/2014/main" id="{8524802E-1587-DC4C-9A30-E434C63924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A5118A-05F0-2849-9AA1-A75246E30074}"/>
              </a:ext>
            </a:extLst>
          </p:cNvPr>
          <p:cNvSpPr>
            <a:spLocks noGrp="1"/>
          </p:cNvSpPr>
          <p:nvPr>
            <p:ph type="sldNum" sz="quarter" idx="12"/>
          </p:nvPr>
        </p:nvSpPr>
        <p:spPr/>
        <p:txBody>
          <a:bodyPr/>
          <a:lstStyle/>
          <a:p>
            <a:fld id="{C1D45B44-6882-BF43-BF90-6173DC346BFC}" type="slidenum">
              <a:rPr lang="en-US" smtClean="0"/>
              <a:t>‹#›</a:t>
            </a:fld>
            <a:endParaRPr lang="en-US"/>
          </a:p>
        </p:txBody>
      </p:sp>
    </p:spTree>
    <p:extLst>
      <p:ext uri="{BB962C8B-B14F-4D97-AF65-F5344CB8AC3E}">
        <p14:creationId xmlns:p14="http://schemas.microsoft.com/office/powerpoint/2010/main" val="3649388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F891B4-C555-514B-B5DF-6A33DC5290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FF2495-496A-1D4D-92B7-91AE42DD66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96988D-AA4D-4444-86C0-639C77F211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0D5166-9938-844B-9D1E-419B2ECE67B1}" type="datetimeFigureOut">
              <a:rPr lang="en-US" smtClean="0"/>
              <a:t>3/27/19</a:t>
            </a:fld>
            <a:endParaRPr lang="en-US"/>
          </a:p>
        </p:txBody>
      </p:sp>
      <p:sp>
        <p:nvSpPr>
          <p:cNvPr id="5" name="Footer Placeholder 4">
            <a:extLst>
              <a:ext uri="{FF2B5EF4-FFF2-40B4-BE49-F238E27FC236}">
                <a16:creationId xmlns:a16="http://schemas.microsoft.com/office/drawing/2014/main" id="{6246FC7C-82C8-704C-AD8D-5D9DFA8CBE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780371-4726-8040-B5DC-EA889C014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D45B44-6882-BF43-BF90-6173DC346BFC}" type="slidenum">
              <a:rPr lang="en-US" smtClean="0"/>
              <a:t>‹#›</a:t>
            </a:fld>
            <a:endParaRPr lang="en-US"/>
          </a:p>
        </p:txBody>
      </p:sp>
    </p:spTree>
    <p:extLst>
      <p:ext uri="{BB962C8B-B14F-4D97-AF65-F5344CB8AC3E}">
        <p14:creationId xmlns:p14="http://schemas.microsoft.com/office/powerpoint/2010/main" val="3571080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tif"/><Relationship Id="rId5" Type="http://schemas.openxmlformats.org/officeDocument/2006/relationships/image" Target="../media/image22.png"/><Relationship Id="rId4" Type="http://schemas.openxmlformats.org/officeDocument/2006/relationships/notesSlide" Target="../notesSlides/notesSlide9.xml"/><Relationship Id="rId9"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26.png"/><Relationship Id="rId21" Type="http://schemas.openxmlformats.org/officeDocument/2006/relationships/image" Target="../media/image44.png"/><Relationship Id="rId34" Type="http://schemas.openxmlformats.org/officeDocument/2006/relationships/image" Target="../media/image57.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image" Target="../media/image56.png"/><Relationship Id="rId2" Type="http://schemas.openxmlformats.org/officeDocument/2006/relationships/notesSlide" Target="../notesSlides/notesSlide11.xml"/><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32" Type="http://schemas.openxmlformats.org/officeDocument/2006/relationships/image" Target="../media/image55.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51.png"/><Relationship Id="rId10" Type="http://schemas.openxmlformats.org/officeDocument/2006/relationships/image" Target="../media/image33.png"/><Relationship Id="rId19" Type="http://schemas.openxmlformats.org/officeDocument/2006/relationships/image" Target="../media/image42.png"/><Relationship Id="rId31" Type="http://schemas.openxmlformats.org/officeDocument/2006/relationships/image" Target="../media/image54.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 Id="rId30" Type="http://schemas.openxmlformats.org/officeDocument/2006/relationships/image" Target="../media/image53.png"/><Relationship Id="rId8"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9.tiff"/></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59.tiff"/><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64.png"/><Relationship Id="rId4" Type="http://schemas.openxmlformats.org/officeDocument/2006/relationships/image" Target="../media/image59.tiff"/></Relationships>
</file>

<file path=ppt/slides/_rels/slide16.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72.tiff"/><Relationship Id="rId3" Type="http://schemas.openxmlformats.org/officeDocument/2006/relationships/image" Target="../media/image68.png"/><Relationship Id="rId7" Type="http://schemas.openxmlformats.org/officeDocument/2006/relationships/image" Target="../media/image71.tif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59.tiff"/></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4.tiff"/><Relationship Id="rId4" Type="http://schemas.openxmlformats.org/officeDocument/2006/relationships/image" Target="../media/image59.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9.tiff"/><Relationship Id="rId5" Type="http://schemas.openxmlformats.org/officeDocument/2006/relationships/image" Target="../media/image77.tiff"/><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59.tiff"/><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84.tiff"/><Relationship Id="rId5" Type="http://schemas.openxmlformats.org/officeDocument/2006/relationships/image" Target="../media/image83.tiff"/><Relationship Id="rId4" Type="http://schemas.openxmlformats.org/officeDocument/2006/relationships/image" Target="../media/image59.tiff"/></Relationships>
</file>

<file path=ppt/slides/_rels/slide23.xml.rels><?xml version="1.0" encoding="UTF-8" standalone="yes"?>
<Relationships xmlns="http://schemas.openxmlformats.org/package/2006/relationships"><Relationship Id="rId8" Type="http://schemas.openxmlformats.org/officeDocument/2006/relationships/image" Target="../media/image90.tiff"/><Relationship Id="rId3" Type="http://schemas.openxmlformats.org/officeDocument/2006/relationships/image" Target="../media/image85.tiff"/><Relationship Id="rId7" Type="http://schemas.openxmlformats.org/officeDocument/2006/relationships/image" Target="../media/image89.tif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8.tiff"/><Relationship Id="rId5" Type="http://schemas.openxmlformats.org/officeDocument/2006/relationships/image" Target="../media/image87.tiff"/><Relationship Id="rId10" Type="http://schemas.openxmlformats.org/officeDocument/2006/relationships/image" Target="../media/image59.tiff"/><Relationship Id="rId4" Type="http://schemas.openxmlformats.org/officeDocument/2006/relationships/image" Target="../media/image86.tiff"/><Relationship Id="rId9"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59.tif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tiff"/><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6.tif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6.tiff"/><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tiff"/><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6.tiff"/></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6.tiff"/><Relationship Id="rId5" Type="http://schemas.openxmlformats.org/officeDocument/2006/relationships/hyperlink" Target="https://catalogue.odis.org/" TargetMode="Externa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obi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B28DF-A2C4-6645-B098-0863B369276A}"/>
              </a:ext>
            </a:extLst>
          </p:cNvPr>
          <p:cNvSpPr>
            <a:spLocks noGrp="1"/>
          </p:cNvSpPr>
          <p:nvPr>
            <p:ph type="ctrTitle"/>
          </p:nvPr>
        </p:nvSpPr>
        <p:spPr>
          <a:xfrm>
            <a:off x="759711" y="2849835"/>
            <a:ext cx="6413500" cy="1009714"/>
          </a:xfrm>
        </p:spPr>
        <p:txBody>
          <a:bodyPr>
            <a:normAutofit/>
          </a:bodyPr>
          <a:lstStyle/>
          <a:p>
            <a:pPr algn="l"/>
            <a:r>
              <a:rPr lang="en-US" sz="3000" dirty="0"/>
              <a:t>A data and information Clearing-House Mechanism, examples from IOC </a:t>
            </a:r>
          </a:p>
        </p:txBody>
      </p:sp>
      <p:sp>
        <p:nvSpPr>
          <p:cNvPr id="10" name="Freeform 17">
            <a:extLst>
              <a:ext uri="{FF2B5EF4-FFF2-40B4-BE49-F238E27FC236}">
                <a16:creationId xmlns:a16="http://schemas.microsoft.com/office/drawing/2014/main" id="{41F18803-BE79-4916-AE6B-5DE238B36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4189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4659040A-C3A2-6D4C-B54A-29A8E51A417F}"/>
              </a:ext>
            </a:extLst>
          </p:cNvPr>
          <p:cNvPicPr>
            <a:picLocks noChangeAspect="1"/>
          </p:cNvPicPr>
          <p:nvPr/>
        </p:nvPicPr>
        <p:blipFill>
          <a:blip r:embed="rId2"/>
          <a:stretch>
            <a:fillRect/>
          </a:stretch>
        </p:blipFill>
        <p:spPr>
          <a:xfrm>
            <a:off x="8663110" y="1215555"/>
            <a:ext cx="3207156" cy="2052579"/>
          </a:xfrm>
          <a:prstGeom prst="rect">
            <a:avLst/>
          </a:prstGeom>
        </p:spPr>
      </p:pic>
      <p:sp>
        <p:nvSpPr>
          <p:cNvPr id="12" name="Freeform 18">
            <a:extLst>
              <a:ext uri="{FF2B5EF4-FFF2-40B4-BE49-F238E27FC236}">
                <a16:creationId xmlns:a16="http://schemas.microsoft.com/office/drawing/2014/main" id="{C15229F3-7A2E-4558-98FE-7A5F69409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65EB38AE-CFED-4F47-B262-4D4A176E06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9549" y="3696357"/>
            <a:ext cx="4040717" cy="2414328"/>
          </a:xfrm>
          <a:prstGeom prst="rect">
            <a:avLst/>
          </a:prstGeom>
        </p:spPr>
      </p:pic>
      <p:sp>
        <p:nvSpPr>
          <p:cNvPr id="3" name="Subtitle 2">
            <a:extLst>
              <a:ext uri="{FF2B5EF4-FFF2-40B4-BE49-F238E27FC236}">
                <a16:creationId xmlns:a16="http://schemas.microsoft.com/office/drawing/2014/main" id="{9BCE6913-C8B1-C34A-89F4-BF8CC3ADFB50}"/>
              </a:ext>
            </a:extLst>
          </p:cNvPr>
          <p:cNvSpPr>
            <a:spLocks noGrp="1"/>
          </p:cNvSpPr>
          <p:nvPr>
            <p:ph type="subTitle" idx="1"/>
          </p:nvPr>
        </p:nvSpPr>
        <p:spPr>
          <a:xfrm>
            <a:off x="849020" y="5123113"/>
            <a:ext cx="5930900" cy="911117"/>
          </a:xfrm>
        </p:spPr>
        <p:txBody>
          <a:bodyPr>
            <a:normAutofit/>
          </a:bodyPr>
          <a:lstStyle/>
          <a:p>
            <a:pPr algn="l"/>
            <a:r>
              <a:rPr lang="en-US" sz="2000" dirty="0">
                <a:solidFill>
                  <a:schemeClr val="bg1"/>
                </a:solidFill>
              </a:rPr>
              <a:t>Ward Appeltans</a:t>
            </a:r>
          </a:p>
          <a:p>
            <a:pPr algn="l"/>
            <a:r>
              <a:rPr lang="en-US" sz="2000" dirty="0">
                <a:solidFill>
                  <a:schemeClr val="bg1"/>
                </a:solidFill>
              </a:rPr>
              <a:t>UNESCO-IOC</a:t>
            </a:r>
          </a:p>
        </p:txBody>
      </p:sp>
    </p:spTree>
    <p:extLst>
      <p:ext uri="{BB962C8B-B14F-4D97-AF65-F5344CB8AC3E}">
        <p14:creationId xmlns:p14="http://schemas.microsoft.com/office/powerpoint/2010/main" val="4235791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ISrecordsinTIme">
            <a:hlinkClick r:id="" action="ppaction://media"/>
            <a:extLst>
              <a:ext uri="{FF2B5EF4-FFF2-40B4-BE49-F238E27FC236}">
                <a16:creationId xmlns:a16="http://schemas.microsoft.com/office/drawing/2014/main" id="{EF38E1CE-3FD9-0D45-AD6D-D520A4C7D2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13" y="1588"/>
            <a:ext cx="12001500" cy="6858000"/>
          </a:xfrm>
          <a:prstGeom prst="rect">
            <a:avLst/>
          </a:prstGeom>
        </p:spPr>
      </p:pic>
      <p:sp>
        <p:nvSpPr>
          <p:cNvPr id="3" name="TextBox 2">
            <a:extLst>
              <a:ext uri="{FF2B5EF4-FFF2-40B4-BE49-F238E27FC236}">
                <a16:creationId xmlns:a16="http://schemas.microsoft.com/office/drawing/2014/main" id="{26AD283E-175C-1744-AC83-184BE658ADAD}"/>
              </a:ext>
            </a:extLst>
          </p:cNvPr>
          <p:cNvSpPr txBox="1"/>
          <p:nvPr/>
        </p:nvSpPr>
        <p:spPr>
          <a:xfrm>
            <a:off x="515107" y="233916"/>
            <a:ext cx="11497506" cy="584775"/>
          </a:xfrm>
          <a:prstGeom prst="rect">
            <a:avLst/>
          </a:prstGeom>
          <a:noFill/>
        </p:spPr>
        <p:txBody>
          <a:bodyPr wrap="none" rtlCol="0">
            <a:spAutoFit/>
          </a:bodyPr>
          <a:lstStyle/>
          <a:p>
            <a:r>
              <a:rPr lang="nl-NL" sz="3200" b="1" dirty="0">
                <a:latin typeface="Futura" panose="020B0602020204020303" pitchFamily="34" charset="-79"/>
                <a:cs typeface="Futura" panose="020B0602020204020303" pitchFamily="34" charset="-79"/>
              </a:rPr>
              <a:t>A </a:t>
            </a:r>
            <a:r>
              <a:rPr lang="nl-NL" sz="3200" b="1" dirty="0" err="1">
                <a:latin typeface="Futura" panose="020B0602020204020303" pitchFamily="34" charset="-79"/>
                <a:cs typeface="Futura" panose="020B0602020204020303" pitchFamily="34" charset="-79"/>
              </a:rPr>
              <a:t>journey</a:t>
            </a:r>
            <a:r>
              <a:rPr lang="nl-NL" sz="3200" b="1" dirty="0">
                <a:latin typeface="Futura" panose="020B0602020204020303" pitchFamily="34" charset="-79"/>
                <a:cs typeface="Futura" panose="020B0602020204020303" pitchFamily="34" charset="-79"/>
              </a:rPr>
              <a:t> of 50,000,000 records in time </a:t>
            </a:r>
            <a:r>
              <a:rPr lang="nl-NL" sz="3200" b="1" dirty="0" err="1">
                <a:latin typeface="Futura" panose="020B0602020204020303" pitchFamily="34" charset="-79"/>
                <a:cs typeface="Futura" panose="020B0602020204020303" pitchFamily="34" charset="-79"/>
              </a:rPr>
              <a:t>and</a:t>
            </a:r>
            <a:r>
              <a:rPr lang="nl-NL" sz="3200" b="1" dirty="0">
                <a:latin typeface="Futura" panose="020B0602020204020303" pitchFamily="34" charset="-79"/>
                <a:cs typeface="Futura" panose="020B0602020204020303" pitchFamily="34" charset="-79"/>
              </a:rPr>
              <a:t> </a:t>
            </a:r>
            <a:r>
              <a:rPr lang="nl-NL" sz="3200" b="1" dirty="0" err="1">
                <a:latin typeface="Futura" panose="020B0602020204020303" pitchFamily="34" charset="-79"/>
                <a:cs typeface="Futura" panose="020B0602020204020303" pitchFamily="34" charset="-79"/>
              </a:rPr>
              <a:t>space</a:t>
            </a:r>
            <a:r>
              <a:rPr lang="nl-NL" sz="3200" b="1" dirty="0">
                <a:latin typeface="Futura" panose="020B0602020204020303" pitchFamily="34" charset="-79"/>
                <a:cs typeface="Futura" panose="020B0602020204020303" pitchFamily="34" charset="-79"/>
              </a:rPr>
              <a:t> </a:t>
            </a:r>
          </a:p>
        </p:txBody>
      </p:sp>
      <p:pic>
        <p:nvPicPr>
          <p:cNvPr id="4" name="Picture 3">
            <a:extLst>
              <a:ext uri="{FF2B5EF4-FFF2-40B4-BE49-F238E27FC236}">
                <a16:creationId xmlns:a16="http://schemas.microsoft.com/office/drawing/2014/main" id="{AC33D612-F605-D84E-84E7-B5F6F569D9B5}"/>
              </a:ext>
            </a:extLst>
          </p:cNvPr>
          <p:cNvPicPr>
            <a:picLocks noChangeAspect="1"/>
          </p:cNvPicPr>
          <p:nvPr/>
        </p:nvPicPr>
        <p:blipFill>
          <a:blip r:embed="rId6"/>
          <a:stretch>
            <a:fillRect/>
          </a:stretch>
        </p:blipFill>
        <p:spPr>
          <a:xfrm>
            <a:off x="6636058" y="5529212"/>
            <a:ext cx="766411" cy="454421"/>
          </a:xfrm>
          <a:prstGeom prst="rect">
            <a:avLst/>
          </a:prstGeom>
        </p:spPr>
      </p:pic>
      <p:pic>
        <p:nvPicPr>
          <p:cNvPr id="5" name="Picture 4">
            <a:extLst>
              <a:ext uri="{FF2B5EF4-FFF2-40B4-BE49-F238E27FC236}">
                <a16:creationId xmlns:a16="http://schemas.microsoft.com/office/drawing/2014/main" id="{571D7494-CFE9-4043-B036-BA33F2BAD8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78123" y="5529212"/>
            <a:ext cx="1297286" cy="380250"/>
          </a:xfrm>
          <a:prstGeom prst="rect">
            <a:avLst/>
          </a:prstGeom>
        </p:spPr>
      </p:pic>
      <p:pic>
        <p:nvPicPr>
          <p:cNvPr id="6" name="Picture 5" descr="A close up of a logo&#10;&#10;Description automatically generated">
            <a:extLst>
              <a:ext uri="{FF2B5EF4-FFF2-40B4-BE49-F238E27FC236}">
                <a16:creationId xmlns:a16="http://schemas.microsoft.com/office/drawing/2014/main" id="{24590E81-4EF9-D14C-BA9C-D8C0D2197E7E}"/>
              </a:ext>
            </a:extLst>
          </p:cNvPr>
          <p:cNvPicPr>
            <a:picLocks noChangeAspect="1"/>
          </p:cNvPicPr>
          <p:nvPr/>
        </p:nvPicPr>
        <p:blipFill>
          <a:blip r:embed="rId8"/>
          <a:stretch>
            <a:fillRect/>
          </a:stretch>
        </p:blipFill>
        <p:spPr>
          <a:xfrm>
            <a:off x="5022733" y="5319861"/>
            <a:ext cx="1324802" cy="844237"/>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C77D91DA-53B1-1842-9BBC-EBE74EDE3670}"/>
              </a:ext>
            </a:extLst>
          </p:cNvPr>
          <p:cNvPicPr>
            <a:picLocks noChangeAspect="1"/>
          </p:cNvPicPr>
          <p:nvPr/>
        </p:nvPicPr>
        <p:blipFill>
          <a:blip r:embed="rId9"/>
          <a:stretch>
            <a:fillRect/>
          </a:stretch>
        </p:blipFill>
        <p:spPr>
          <a:xfrm>
            <a:off x="8851063" y="5514547"/>
            <a:ext cx="968680" cy="438862"/>
          </a:xfrm>
          <a:prstGeom prst="rect">
            <a:avLst/>
          </a:prstGeom>
        </p:spPr>
      </p:pic>
    </p:spTree>
    <p:extLst>
      <p:ext uri="{BB962C8B-B14F-4D97-AF65-F5344CB8AC3E}">
        <p14:creationId xmlns:p14="http://schemas.microsoft.com/office/powerpoint/2010/main" val="117282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3;&#10;&#13;&#10;Description automatically generated">
            <a:extLst>
              <a:ext uri="{FF2B5EF4-FFF2-40B4-BE49-F238E27FC236}">
                <a16:creationId xmlns:a16="http://schemas.microsoft.com/office/drawing/2014/main" id="{A0FB5EAE-244A-D74C-A66B-4EF60AA22A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5592" y="509662"/>
            <a:ext cx="2118589" cy="1339350"/>
          </a:xfrm>
          <a:prstGeom prst="rect">
            <a:avLst/>
          </a:prstGeom>
        </p:spPr>
      </p:pic>
      <p:sp>
        <p:nvSpPr>
          <p:cNvPr id="2" name="TextBox 1">
            <a:extLst>
              <a:ext uri="{FF2B5EF4-FFF2-40B4-BE49-F238E27FC236}">
                <a16:creationId xmlns:a16="http://schemas.microsoft.com/office/drawing/2014/main" id="{0052F486-6D46-584D-9333-496AFCF84650}"/>
              </a:ext>
            </a:extLst>
          </p:cNvPr>
          <p:cNvSpPr txBox="1"/>
          <p:nvPr/>
        </p:nvSpPr>
        <p:spPr>
          <a:xfrm rot="16200000">
            <a:off x="-1311530" y="3164469"/>
            <a:ext cx="3092578" cy="461665"/>
          </a:xfrm>
          <a:prstGeom prst="rect">
            <a:avLst/>
          </a:prstGeom>
          <a:noFill/>
        </p:spPr>
        <p:txBody>
          <a:bodyPr wrap="none" rtlCol="0">
            <a:spAutoFit/>
          </a:bodyPr>
          <a:lstStyle/>
          <a:p>
            <a:r>
              <a:rPr lang="nl-NL" sz="2400" dirty="0"/>
              <a:t>OBIS NODES NETWORK</a:t>
            </a:r>
          </a:p>
        </p:txBody>
      </p:sp>
    </p:spTree>
    <p:extLst>
      <p:ext uri="{BB962C8B-B14F-4D97-AF65-F5344CB8AC3E}">
        <p14:creationId xmlns:p14="http://schemas.microsoft.com/office/powerpoint/2010/main" val="910229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3;&#10;&#13;&#10;Description automatically generated">
            <a:extLst>
              <a:ext uri="{FF2B5EF4-FFF2-40B4-BE49-F238E27FC236}">
                <a16:creationId xmlns:a16="http://schemas.microsoft.com/office/drawing/2014/main" id="{A0FB5EAE-244A-D74C-A66B-4EF60AA22A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643" y="-20973"/>
            <a:ext cx="2118589" cy="1339350"/>
          </a:xfrm>
          <a:prstGeom prst="rect">
            <a:avLst/>
          </a:prstGeom>
        </p:spPr>
      </p:pic>
      <p:pic>
        <p:nvPicPr>
          <p:cNvPr id="5" name="Picture 4" descr="A screenshot of a cell phone&#13;&#10;&#13;&#10;Description automatically generated">
            <a:extLst>
              <a:ext uri="{FF2B5EF4-FFF2-40B4-BE49-F238E27FC236}">
                <a16:creationId xmlns:a16="http://schemas.microsoft.com/office/drawing/2014/main" id="{002D0E93-75C9-FC4E-BC96-D73C93770A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36601" y="5006843"/>
            <a:ext cx="1828915" cy="1129736"/>
          </a:xfrm>
          <a:prstGeom prst="rect">
            <a:avLst/>
          </a:prstGeom>
        </p:spPr>
      </p:pic>
      <p:pic>
        <p:nvPicPr>
          <p:cNvPr id="7" name="Picture 6" descr="A screenshot of a social media post&#13;&#10;&#13;&#10;Description automatically generated">
            <a:extLst>
              <a:ext uri="{FF2B5EF4-FFF2-40B4-BE49-F238E27FC236}">
                <a16:creationId xmlns:a16="http://schemas.microsoft.com/office/drawing/2014/main" id="{D7322BC6-B57D-B849-A569-91D4D3BE6B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89462" y="5753989"/>
            <a:ext cx="1486059" cy="1097291"/>
          </a:xfrm>
          <a:prstGeom prst="rect">
            <a:avLst/>
          </a:prstGeom>
        </p:spPr>
      </p:pic>
      <p:pic>
        <p:nvPicPr>
          <p:cNvPr id="9" name="Picture 8" descr="A screenshot of a cell phone&#13;&#10;&#13;&#10;Description automatically generated">
            <a:extLst>
              <a:ext uri="{FF2B5EF4-FFF2-40B4-BE49-F238E27FC236}">
                <a16:creationId xmlns:a16="http://schemas.microsoft.com/office/drawing/2014/main" id="{1295A90E-9B1C-BA4A-AD49-FEF0966E03F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49960" y="2494951"/>
            <a:ext cx="1833430" cy="1238585"/>
          </a:xfrm>
          <a:prstGeom prst="rect">
            <a:avLst/>
          </a:prstGeom>
        </p:spPr>
      </p:pic>
      <p:pic>
        <p:nvPicPr>
          <p:cNvPr id="11" name="Picture 10" descr="A screenshot of a cell phone&#13;&#10;&#13;&#10;Description automatically generated">
            <a:extLst>
              <a:ext uri="{FF2B5EF4-FFF2-40B4-BE49-F238E27FC236}">
                <a16:creationId xmlns:a16="http://schemas.microsoft.com/office/drawing/2014/main" id="{79235B3D-E2B0-DE4D-A944-EB3468C93A9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82887" y="6210786"/>
            <a:ext cx="1673923" cy="598249"/>
          </a:xfrm>
          <a:prstGeom prst="rect">
            <a:avLst/>
          </a:prstGeom>
        </p:spPr>
      </p:pic>
      <p:pic>
        <p:nvPicPr>
          <p:cNvPr id="17" name="Picture 16" descr="A screenshot of a cell phone&#13;&#10;&#13;&#10;Description automatically generated">
            <a:extLst>
              <a:ext uri="{FF2B5EF4-FFF2-40B4-BE49-F238E27FC236}">
                <a16:creationId xmlns:a16="http://schemas.microsoft.com/office/drawing/2014/main" id="{867EE29E-3DDC-8E46-9084-014614B5E1B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783259" y="4303318"/>
            <a:ext cx="1825334" cy="1429842"/>
          </a:xfrm>
          <a:prstGeom prst="rect">
            <a:avLst/>
          </a:prstGeom>
        </p:spPr>
      </p:pic>
      <p:pic>
        <p:nvPicPr>
          <p:cNvPr id="19" name="Picture 18" descr="A screenshot of a cell phone&#13;&#10;&#13;&#10;Description automatically generated">
            <a:extLst>
              <a:ext uri="{FF2B5EF4-FFF2-40B4-BE49-F238E27FC236}">
                <a16:creationId xmlns:a16="http://schemas.microsoft.com/office/drawing/2014/main" id="{1B1752F7-C691-3C4B-B9F3-788E7EEDDFB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07723" y="4173487"/>
            <a:ext cx="2087184" cy="2716738"/>
          </a:xfrm>
          <a:prstGeom prst="rect">
            <a:avLst/>
          </a:prstGeom>
        </p:spPr>
      </p:pic>
      <p:pic>
        <p:nvPicPr>
          <p:cNvPr id="23" name="Picture 22" descr="A screenshot of a cell phone&#13;&#10;&#13;&#10;Description automatically generated">
            <a:extLst>
              <a:ext uri="{FF2B5EF4-FFF2-40B4-BE49-F238E27FC236}">
                <a16:creationId xmlns:a16="http://schemas.microsoft.com/office/drawing/2014/main" id="{4815D8B7-FBB2-4248-A19D-6DC05AE2072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520959" y="5533918"/>
            <a:ext cx="2202167" cy="1295971"/>
          </a:xfrm>
          <a:prstGeom prst="rect">
            <a:avLst/>
          </a:prstGeom>
        </p:spPr>
      </p:pic>
      <p:pic>
        <p:nvPicPr>
          <p:cNvPr id="25" name="Picture 24" descr="A screenshot of a social media post&#13;&#10;&#13;&#10;Description automatically generated">
            <a:extLst>
              <a:ext uri="{FF2B5EF4-FFF2-40B4-BE49-F238E27FC236}">
                <a16:creationId xmlns:a16="http://schemas.microsoft.com/office/drawing/2014/main" id="{09947FF1-7CE1-AB49-9E51-C39B091D0A7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551999" y="2228531"/>
            <a:ext cx="2085185" cy="1133563"/>
          </a:xfrm>
          <a:prstGeom prst="rect">
            <a:avLst/>
          </a:prstGeom>
        </p:spPr>
      </p:pic>
      <p:pic>
        <p:nvPicPr>
          <p:cNvPr id="27" name="Picture 26" descr="A screenshot of a cell phone&#13;&#10;&#13;&#10;Description automatically generated">
            <a:extLst>
              <a:ext uri="{FF2B5EF4-FFF2-40B4-BE49-F238E27FC236}">
                <a16:creationId xmlns:a16="http://schemas.microsoft.com/office/drawing/2014/main" id="{F6770D7E-0503-B84E-BC62-D3DC1347266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25668" y="3471461"/>
            <a:ext cx="2177769" cy="778228"/>
          </a:xfrm>
          <a:prstGeom prst="rect">
            <a:avLst/>
          </a:prstGeom>
        </p:spPr>
      </p:pic>
      <p:pic>
        <p:nvPicPr>
          <p:cNvPr id="29" name="Picture 28" descr="A screenshot of a cell phone&#13;&#10;&#13;&#10;Description automatically generated">
            <a:extLst>
              <a:ext uri="{FF2B5EF4-FFF2-40B4-BE49-F238E27FC236}">
                <a16:creationId xmlns:a16="http://schemas.microsoft.com/office/drawing/2014/main" id="{524C54F7-3A82-5647-ADF6-4662335E7DF0}"/>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596295" y="3429000"/>
            <a:ext cx="1985147" cy="1949792"/>
          </a:xfrm>
          <a:prstGeom prst="rect">
            <a:avLst/>
          </a:prstGeom>
        </p:spPr>
      </p:pic>
      <p:pic>
        <p:nvPicPr>
          <p:cNvPr id="31" name="Picture 30" descr="A screenshot of a cell phone&#13;&#10;&#13;&#10;Description automatically generated">
            <a:extLst>
              <a:ext uri="{FF2B5EF4-FFF2-40B4-BE49-F238E27FC236}">
                <a16:creationId xmlns:a16="http://schemas.microsoft.com/office/drawing/2014/main" id="{06D092ED-6F2E-3349-9322-56052B5E3C77}"/>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0490166" y="4917292"/>
            <a:ext cx="2035336" cy="1966885"/>
          </a:xfrm>
          <a:prstGeom prst="rect">
            <a:avLst/>
          </a:prstGeom>
        </p:spPr>
      </p:pic>
      <p:pic>
        <p:nvPicPr>
          <p:cNvPr id="33" name="Picture 32" descr="A screenshot of a cell phone&#13;&#10;&#13;&#10;Description automatically generated">
            <a:extLst>
              <a:ext uri="{FF2B5EF4-FFF2-40B4-BE49-F238E27FC236}">
                <a16:creationId xmlns:a16="http://schemas.microsoft.com/office/drawing/2014/main" id="{89C766C6-1C87-584F-BE92-7B0F611D4E50}"/>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0467419" y="1219692"/>
            <a:ext cx="1543986" cy="1166011"/>
          </a:xfrm>
          <a:prstGeom prst="rect">
            <a:avLst/>
          </a:prstGeom>
        </p:spPr>
      </p:pic>
      <p:pic>
        <p:nvPicPr>
          <p:cNvPr id="35" name="Picture 34" descr="A screenshot of a social media post&#13;&#10;&#13;&#10;Description automatically generated">
            <a:extLst>
              <a:ext uri="{FF2B5EF4-FFF2-40B4-BE49-F238E27FC236}">
                <a16:creationId xmlns:a16="http://schemas.microsoft.com/office/drawing/2014/main" id="{008DB000-9782-9C4C-BFBB-1AC78730BE23}"/>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8425185" y="6458"/>
            <a:ext cx="1985147" cy="1346138"/>
          </a:xfrm>
          <a:prstGeom prst="rect">
            <a:avLst/>
          </a:prstGeom>
        </p:spPr>
      </p:pic>
      <p:pic>
        <p:nvPicPr>
          <p:cNvPr id="39" name="Picture 38" descr="A screenshot of a cell phone&#13;&#10;&#13;&#10;Description automatically generated">
            <a:extLst>
              <a:ext uri="{FF2B5EF4-FFF2-40B4-BE49-F238E27FC236}">
                <a16:creationId xmlns:a16="http://schemas.microsoft.com/office/drawing/2014/main" id="{42092911-D821-0A4F-A78F-6842AA3DA13A}"/>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674276" y="1690852"/>
            <a:ext cx="1817723" cy="786087"/>
          </a:xfrm>
          <a:prstGeom prst="rect">
            <a:avLst/>
          </a:prstGeom>
        </p:spPr>
      </p:pic>
      <p:pic>
        <p:nvPicPr>
          <p:cNvPr id="41" name="Picture 40" descr="A screenshot of a social media post&#13;&#10;&#13;&#10;Description automatically generated">
            <a:extLst>
              <a:ext uri="{FF2B5EF4-FFF2-40B4-BE49-F238E27FC236}">
                <a16:creationId xmlns:a16="http://schemas.microsoft.com/office/drawing/2014/main" id="{1FA5F9D5-0078-4E4F-A28D-59A191329836}"/>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0375997" y="3656292"/>
            <a:ext cx="2035336" cy="1246199"/>
          </a:xfrm>
          <a:prstGeom prst="rect">
            <a:avLst/>
          </a:prstGeom>
        </p:spPr>
      </p:pic>
      <p:pic>
        <p:nvPicPr>
          <p:cNvPr id="43" name="Picture 42" descr="A screenshot of a cell phone&#13;&#10;&#13;&#10;Description automatically generated">
            <a:extLst>
              <a:ext uri="{FF2B5EF4-FFF2-40B4-BE49-F238E27FC236}">
                <a16:creationId xmlns:a16="http://schemas.microsoft.com/office/drawing/2014/main" id="{EE44086C-FA47-7C44-BAC8-F3B926633921}"/>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8601072" y="1322770"/>
            <a:ext cx="1466211" cy="2394827"/>
          </a:xfrm>
          <a:prstGeom prst="rect">
            <a:avLst/>
          </a:prstGeom>
        </p:spPr>
      </p:pic>
      <p:pic>
        <p:nvPicPr>
          <p:cNvPr id="45" name="Picture 44" descr="A picture containing screenshot&#13;&#10;&#13;&#10;Description automatically generated">
            <a:extLst>
              <a:ext uri="{FF2B5EF4-FFF2-40B4-BE49-F238E27FC236}">
                <a16:creationId xmlns:a16="http://schemas.microsoft.com/office/drawing/2014/main" id="{9BA28B25-D64C-A044-873C-0150171582CA}"/>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2805546" y="4246672"/>
            <a:ext cx="1994341" cy="776350"/>
          </a:xfrm>
          <a:prstGeom prst="rect">
            <a:avLst/>
          </a:prstGeom>
        </p:spPr>
      </p:pic>
      <p:pic>
        <p:nvPicPr>
          <p:cNvPr id="47" name="Picture 46" descr="A screenshot of a social media post&#13;&#10;&#13;&#10;Description automatically generated">
            <a:extLst>
              <a:ext uri="{FF2B5EF4-FFF2-40B4-BE49-F238E27FC236}">
                <a16:creationId xmlns:a16="http://schemas.microsoft.com/office/drawing/2014/main" id="{A5235EC6-6729-7D4A-B740-52BFF03B1367}"/>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10490166" y="2342770"/>
            <a:ext cx="1376388" cy="1313522"/>
          </a:xfrm>
          <a:prstGeom prst="rect">
            <a:avLst/>
          </a:prstGeom>
        </p:spPr>
      </p:pic>
      <p:pic>
        <p:nvPicPr>
          <p:cNvPr id="49" name="Picture 48" descr="A person posing for the camera&#13;&#10;&#13;&#10;Description automatically generated">
            <a:extLst>
              <a:ext uri="{FF2B5EF4-FFF2-40B4-BE49-F238E27FC236}">
                <a16:creationId xmlns:a16="http://schemas.microsoft.com/office/drawing/2014/main" id="{6D9C43E5-8D74-2E42-8D8F-BFF24747E153}"/>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8522425" y="3894432"/>
            <a:ext cx="1915402" cy="847538"/>
          </a:xfrm>
          <a:prstGeom prst="rect">
            <a:avLst/>
          </a:prstGeom>
        </p:spPr>
      </p:pic>
      <p:pic>
        <p:nvPicPr>
          <p:cNvPr id="51" name="Picture 50" descr="A close up of a mans face&#13;&#10;&#13;&#10;Description automatically generated">
            <a:extLst>
              <a:ext uri="{FF2B5EF4-FFF2-40B4-BE49-F238E27FC236}">
                <a16:creationId xmlns:a16="http://schemas.microsoft.com/office/drawing/2014/main" id="{D889200D-21D9-224A-833F-8B9F490878F7}"/>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6590687" y="1479208"/>
            <a:ext cx="1800243" cy="744409"/>
          </a:xfrm>
          <a:prstGeom prst="rect">
            <a:avLst/>
          </a:prstGeom>
        </p:spPr>
      </p:pic>
      <p:pic>
        <p:nvPicPr>
          <p:cNvPr id="53" name="Picture 52" descr="A screenshot of a cell phone&#13;&#10;&#13;&#10;Description automatically generated">
            <a:extLst>
              <a:ext uri="{FF2B5EF4-FFF2-40B4-BE49-F238E27FC236}">
                <a16:creationId xmlns:a16="http://schemas.microsoft.com/office/drawing/2014/main" id="{092C14AF-9678-A84A-9EA9-211A6424271C}"/>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10490166" y="55065"/>
            <a:ext cx="1568427" cy="1141018"/>
          </a:xfrm>
          <a:prstGeom prst="rect">
            <a:avLst/>
          </a:prstGeom>
        </p:spPr>
      </p:pic>
      <p:pic>
        <p:nvPicPr>
          <p:cNvPr id="55" name="Picture 54" descr="A screenshot of a social media post&#13;&#10;&#13;&#10;Description automatically generated">
            <a:extLst>
              <a:ext uri="{FF2B5EF4-FFF2-40B4-BE49-F238E27FC236}">
                <a16:creationId xmlns:a16="http://schemas.microsoft.com/office/drawing/2014/main" id="{14A91E0D-2E4B-1744-AA68-9FCF0E43FD62}"/>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2822199" y="2927607"/>
            <a:ext cx="1880913" cy="1288232"/>
          </a:xfrm>
          <a:prstGeom prst="rect">
            <a:avLst/>
          </a:prstGeom>
        </p:spPr>
      </p:pic>
      <p:pic>
        <p:nvPicPr>
          <p:cNvPr id="59" name="Picture 58" descr="A screenshot of a cell phone&#13;&#10;&#13;&#10;Description automatically generated">
            <a:extLst>
              <a:ext uri="{FF2B5EF4-FFF2-40B4-BE49-F238E27FC236}">
                <a16:creationId xmlns:a16="http://schemas.microsoft.com/office/drawing/2014/main" id="{8B132A3E-5B8A-1744-A1EE-0082BF7BD80D}"/>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8500046" y="4817163"/>
            <a:ext cx="2078763" cy="954196"/>
          </a:xfrm>
          <a:prstGeom prst="rect">
            <a:avLst/>
          </a:prstGeom>
        </p:spPr>
      </p:pic>
      <p:pic>
        <p:nvPicPr>
          <p:cNvPr id="61" name="Picture 60" descr="A screenshot of a cell phone&#13;&#10;&#13;&#10;Description automatically generated">
            <a:extLst>
              <a:ext uri="{FF2B5EF4-FFF2-40B4-BE49-F238E27FC236}">
                <a16:creationId xmlns:a16="http://schemas.microsoft.com/office/drawing/2014/main" id="{19A63E13-866D-C346-A014-A50350983199}"/>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2747671" y="55065"/>
            <a:ext cx="2344782" cy="946095"/>
          </a:xfrm>
          <a:prstGeom prst="rect">
            <a:avLst/>
          </a:prstGeom>
        </p:spPr>
      </p:pic>
      <p:pic>
        <p:nvPicPr>
          <p:cNvPr id="63" name="Picture 62" descr="A screenshot of a cell phone&#13;&#10;&#13;&#10;Description automatically generated">
            <a:extLst>
              <a:ext uri="{FF2B5EF4-FFF2-40B4-BE49-F238E27FC236}">
                <a16:creationId xmlns:a16="http://schemas.microsoft.com/office/drawing/2014/main" id="{39104607-217F-E54A-BD67-93C618709E1D}"/>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521971" y="2162006"/>
            <a:ext cx="2296665" cy="1339351"/>
          </a:xfrm>
          <a:prstGeom prst="rect">
            <a:avLst/>
          </a:prstGeom>
        </p:spPr>
      </p:pic>
      <p:pic>
        <p:nvPicPr>
          <p:cNvPr id="65" name="Picture 64" descr="A person posing for the camera&#13;&#10;&#13;&#10;Description automatically generated">
            <a:extLst>
              <a:ext uri="{FF2B5EF4-FFF2-40B4-BE49-F238E27FC236}">
                <a16:creationId xmlns:a16="http://schemas.microsoft.com/office/drawing/2014/main" id="{9C0890DB-5D86-144F-ACC0-250648E2372A}"/>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477607" y="1339480"/>
            <a:ext cx="1808334" cy="844920"/>
          </a:xfrm>
          <a:prstGeom prst="rect">
            <a:avLst/>
          </a:prstGeom>
        </p:spPr>
      </p:pic>
      <p:pic>
        <p:nvPicPr>
          <p:cNvPr id="57" name="Picture 56" descr="A screenshot of a social media post&#13;&#10;&#13;&#10;Description automatically generated">
            <a:extLst>
              <a:ext uri="{FF2B5EF4-FFF2-40B4-BE49-F238E27FC236}">
                <a16:creationId xmlns:a16="http://schemas.microsoft.com/office/drawing/2014/main" id="{E928A86A-11FD-5242-B6EE-DB69C0763674}"/>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2783444" y="960187"/>
            <a:ext cx="1763970" cy="2006872"/>
          </a:xfrm>
          <a:prstGeom prst="rect">
            <a:avLst/>
          </a:prstGeom>
        </p:spPr>
      </p:pic>
      <p:pic>
        <p:nvPicPr>
          <p:cNvPr id="15" name="Picture 14" descr="A screenshot of a cell phone&#13;&#10;&#13;&#10;Description automatically generated">
            <a:extLst>
              <a:ext uri="{FF2B5EF4-FFF2-40B4-BE49-F238E27FC236}">
                <a16:creationId xmlns:a16="http://schemas.microsoft.com/office/drawing/2014/main" id="{18399C4E-0BE4-F940-B867-1BA98CF32D96}"/>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4619980" y="6458"/>
            <a:ext cx="1926846" cy="1669112"/>
          </a:xfrm>
          <a:prstGeom prst="rect">
            <a:avLst/>
          </a:prstGeom>
        </p:spPr>
      </p:pic>
      <p:pic>
        <p:nvPicPr>
          <p:cNvPr id="13" name="Picture 12" descr="A screenshot of a cell phone&#13;&#10;&#13;&#10;Description automatically generated">
            <a:extLst>
              <a:ext uri="{FF2B5EF4-FFF2-40B4-BE49-F238E27FC236}">
                <a16:creationId xmlns:a16="http://schemas.microsoft.com/office/drawing/2014/main" id="{DAE1582A-4EBB-154A-8B9C-E8FA0C14CE63}"/>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4710372" y="3734049"/>
            <a:ext cx="1994341" cy="595749"/>
          </a:xfrm>
          <a:prstGeom prst="rect">
            <a:avLst/>
          </a:prstGeom>
        </p:spPr>
      </p:pic>
      <p:pic>
        <p:nvPicPr>
          <p:cNvPr id="37" name="Picture 36" descr="A screenshot of a social media post&#13;&#10;&#13;&#10;Description automatically generated">
            <a:extLst>
              <a:ext uri="{FF2B5EF4-FFF2-40B4-BE49-F238E27FC236}">
                <a16:creationId xmlns:a16="http://schemas.microsoft.com/office/drawing/2014/main" id="{E9520898-6F5E-AA49-8B4C-E2948EB63295}"/>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6654649" y="40501"/>
            <a:ext cx="1727554" cy="1442992"/>
          </a:xfrm>
          <a:prstGeom prst="rect">
            <a:avLst/>
          </a:prstGeom>
        </p:spPr>
      </p:pic>
      <p:pic>
        <p:nvPicPr>
          <p:cNvPr id="21" name="Picture 20" descr="A screenshot of a cell phone&#13;&#10;&#13;&#10;Description automatically generated">
            <a:extLst>
              <a:ext uri="{FF2B5EF4-FFF2-40B4-BE49-F238E27FC236}">
                <a16:creationId xmlns:a16="http://schemas.microsoft.com/office/drawing/2014/main" id="{0DBCF7F4-734D-6045-A97D-F22F1706DBF5}"/>
              </a:ext>
            </a:extLst>
          </p:cNvPr>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8446684" y="5940313"/>
            <a:ext cx="2132126" cy="709523"/>
          </a:xfrm>
          <a:prstGeom prst="rect">
            <a:avLst/>
          </a:prstGeom>
        </p:spPr>
      </p:pic>
      <p:sp>
        <p:nvSpPr>
          <p:cNvPr id="2" name="TextBox 1">
            <a:extLst>
              <a:ext uri="{FF2B5EF4-FFF2-40B4-BE49-F238E27FC236}">
                <a16:creationId xmlns:a16="http://schemas.microsoft.com/office/drawing/2014/main" id="{0052F486-6D46-584D-9333-496AFCF84650}"/>
              </a:ext>
            </a:extLst>
          </p:cNvPr>
          <p:cNvSpPr txBox="1"/>
          <p:nvPr/>
        </p:nvSpPr>
        <p:spPr>
          <a:xfrm rot="16200000">
            <a:off x="-1311530" y="3164469"/>
            <a:ext cx="3092578" cy="461665"/>
          </a:xfrm>
          <a:prstGeom prst="rect">
            <a:avLst/>
          </a:prstGeom>
          <a:noFill/>
        </p:spPr>
        <p:txBody>
          <a:bodyPr wrap="none" rtlCol="0">
            <a:spAutoFit/>
          </a:bodyPr>
          <a:lstStyle/>
          <a:p>
            <a:r>
              <a:rPr lang="nl-NL" sz="2400" dirty="0"/>
              <a:t>OBIS NODES NETWORK</a:t>
            </a:r>
          </a:p>
        </p:txBody>
      </p:sp>
    </p:spTree>
    <p:extLst>
      <p:ext uri="{BB962C8B-B14F-4D97-AF65-F5344CB8AC3E}">
        <p14:creationId xmlns:p14="http://schemas.microsoft.com/office/powerpoint/2010/main" val="706987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629952-FE58-7342-A4ED-BD2ABDCE48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1818" y="1295206"/>
            <a:ext cx="10474265" cy="5334434"/>
          </a:xfrm>
          <a:prstGeom prst="rect">
            <a:avLst/>
          </a:prstGeom>
        </p:spPr>
      </p:pic>
      <p:pic>
        <p:nvPicPr>
          <p:cNvPr id="4" name="Picture 3">
            <a:extLst>
              <a:ext uri="{FF2B5EF4-FFF2-40B4-BE49-F238E27FC236}">
                <a16:creationId xmlns:a16="http://schemas.microsoft.com/office/drawing/2014/main" id="{CF691C13-2E38-E54C-87A0-F3F7E4008D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2983" y="173861"/>
            <a:ext cx="1540542" cy="619703"/>
          </a:xfrm>
          <a:prstGeom prst="rect">
            <a:avLst/>
          </a:prstGeom>
        </p:spPr>
      </p:pic>
      <p:sp>
        <p:nvSpPr>
          <p:cNvPr id="2" name="TextBox 1">
            <a:extLst>
              <a:ext uri="{FF2B5EF4-FFF2-40B4-BE49-F238E27FC236}">
                <a16:creationId xmlns:a16="http://schemas.microsoft.com/office/drawing/2014/main" id="{1B04AE29-9EDE-884C-ABE0-1E07EEE382EF}"/>
              </a:ext>
            </a:extLst>
          </p:cNvPr>
          <p:cNvSpPr txBox="1"/>
          <p:nvPr/>
        </p:nvSpPr>
        <p:spPr>
          <a:xfrm>
            <a:off x="1949570" y="270344"/>
            <a:ext cx="9535174" cy="523220"/>
          </a:xfrm>
          <a:prstGeom prst="rect">
            <a:avLst/>
          </a:prstGeom>
          <a:noFill/>
        </p:spPr>
        <p:txBody>
          <a:bodyPr wrap="none" rtlCol="0">
            <a:spAutoFit/>
          </a:bodyPr>
          <a:lstStyle/>
          <a:p>
            <a:r>
              <a:rPr lang="en-US" sz="2800" dirty="0"/>
              <a:t>Developing international standards and data exchange protocols</a:t>
            </a:r>
          </a:p>
        </p:txBody>
      </p:sp>
    </p:spTree>
    <p:extLst>
      <p:ext uri="{BB962C8B-B14F-4D97-AF65-F5344CB8AC3E}">
        <p14:creationId xmlns:p14="http://schemas.microsoft.com/office/powerpoint/2010/main" val="2159810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B74469-9628-6342-A639-9C66A42009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0612" y="1180873"/>
            <a:ext cx="4576760" cy="5406783"/>
          </a:xfrm>
          <a:prstGeom prst="rect">
            <a:avLst/>
          </a:prstGeom>
        </p:spPr>
      </p:pic>
      <p:pic>
        <p:nvPicPr>
          <p:cNvPr id="5" name="Picture 4">
            <a:extLst>
              <a:ext uri="{FF2B5EF4-FFF2-40B4-BE49-F238E27FC236}">
                <a16:creationId xmlns:a16="http://schemas.microsoft.com/office/drawing/2014/main" id="{AE6CF296-A6EB-7548-A6DF-731EAE29A7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05909" y="1269771"/>
            <a:ext cx="4445479" cy="5317885"/>
          </a:xfrm>
          <a:prstGeom prst="rect">
            <a:avLst/>
          </a:prstGeom>
        </p:spPr>
      </p:pic>
      <p:pic>
        <p:nvPicPr>
          <p:cNvPr id="4" name="Picture 3">
            <a:extLst>
              <a:ext uri="{FF2B5EF4-FFF2-40B4-BE49-F238E27FC236}">
                <a16:creationId xmlns:a16="http://schemas.microsoft.com/office/drawing/2014/main" id="{E11595CE-F6CE-1D44-BF26-212A19312C8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2983" y="173861"/>
            <a:ext cx="1540542" cy="619703"/>
          </a:xfrm>
          <a:prstGeom prst="rect">
            <a:avLst/>
          </a:prstGeom>
        </p:spPr>
      </p:pic>
      <p:sp>
        <p:nvSpPr>
          <p:cNvPr id="6" name="TextBox 5">
            <a:extLst>
              <a:ext uri="{FF2B5EF4-FFF2-40B4-BE49-F238E27FC236}">
                <a16:creationId xmlns:a16="http://schemas.microsoft.com/office/drawing/2014/main" id="{1E64DCAE-8C9E-1F43-BF21-4E075E142341}"/>
              </a:ext>
            </a:extLst>
          </p:cNvPr>
          <p:cNvSpPr txBox="1"/>
          <p:nvPr/>
        </p:nvSpPr>
        <p:spPr>
          <a:xfrm>
            <a:off x="1949570" y="270344"/>
            <a:ext cx="9535174" cy="523220"/>
          </a:xfrm>
          <a:prstGeom prst="rect">
            <a:avLst/>
          </a:prstGeom>
          <a:noFill/>
        </p:spPr>
        <p:txBody>
          <a:bodyPr wrap="none" rtlCol="0">
            <a:spAutoFit/>
          </a:bodyPr>
          <a:lstStyle/>
          <a:p>
            <a:r>
              <a:rPr lang="en-US" sz="2800" dirty="0"/>
              <a:t>Developing international standards and data exchange protocols</a:t>
            </a:r>
          </a:p>
        </p:txBody>
      </p:sp>
      <p:pic>
        <p:nvPicPr>
          <p:cNvPr id="7" name="Picture 6">
            <a:extLst>
              <a:ext uri="{FF2B5EF4-FFF2-40B4-BE49-F238E27FC236}">
                <a16:creationId xmlns:a16="http://schemas.microsoft.com/office/drawing/2014/main" id="{2D2C0643-E2B0-9449-93EA-62D92FC57B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44649" y="1000598"/>
            <a:ext cx="8484400" cy="5715186"/>
          </a:xfrm>
          <a:prstGeom prst="rect">
            <a:avLst/>
          </a:prstGeom>
          <a:ln>
            <a:solidFill>
              <a:schemeClr val="accent1"/>
            </a:solidFill>
          </a:ln>
        </p:spPr>
      </p:pic>
    </p:spTree>
    <p:extLst>
      <p:ext uri="{BB962C8B-B14F-4D97-AF65-F5344CB8AC3E}">
        <p14:creationId xmlns:p14="http://schemas.microsoft.com/office/powerpoint/2010/main" val="324753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EDAD862-1231-4A48-9F9E-60A676BE28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2663" y="1653251"/>
            <a:ext cx="5864079" cy="4301995"/>
          </a:xfrm>
          <a:prstGeom prst="rect">
            <a:avLst/>
          </a:prstGeom>
          <a:ln>
            <a:solidFill>
              <a:schemeClr val="accent1"/>
            </a:solidFill>
          </a:ln>
        </p:spPr>
      </p:pic>
      <p:pic>
        <p:nvPicPr>
          <p:cNvPr id="5" name="Picture 4">
            <a:extLst>
              <a:ext uri="{FF2B5EF4-FFF2-40B4-BE49-F238E27FC236}">
                <a16:creationId xmlns:a16="http://schemas.microsoft.com/office/drawing/2014/main" id="{AFEA2245-3E61-034A-8520-6C9153EDD6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2983" y="173861"/>
            <a:ext cx="1540542" cy="619703"/>
          </a:xfrm>
          <a:prstGeom prst="rect">
            <a:avLst/>
          </a:prstGeom>
        </p:spPr>
      </p:pic>
      <p:sp>
        <p:nvSpPr>
          <p:cNvPr id="6" name="TextBox 5">
            <a:extLst>
              <a:ext uri="{FF2B5EF4-FFF2-40B4-BE49-F238E27FC236}">
                <a16:creationId xmlns:a16="http://schemas.microsoft.com/office/drawing/2014/main" id="{BECEF421-C4AA-8141-AAFA-DFA98964AB0C}"/>
              </a:ext>
            </a:extLst>
          </p:cNvPr>
          <p:cNvSpPr txBox="1"/>
          <p:nvPr/>
        </p:nvSpPr>
        <p:spPr>
          <a:xfrm>
            <a:off x="1949570" y="270344"/>
            <a:ext cx="1815690" cy="523220"/>
          </a:xfrm>
          <a:prstGeom prst="rect">
            <a:avLst/>
          </a:prstGeom>
          <a:noFill/>
        </p:spPr>
        <p:txBody>
          <a:bodyPr wrap="none" rtlCol="0">
            <a:spAutoFit/>
          </a:bodyPr>
          <a:lstStyle/>
          <a:p>
            <a:r>
              <a:rPr lang="en-US" sz="2800" dirty="0"/>
              <a:t>Data portal</a:t>
            </a:r>
          </a:p>
        </p:txBody>
      </p:sp>
      <p:pic>
        <p:nvPicPr>
          <p:cNvPr id="10" name="Picture 9">
            <a:extLst>
              <a:ext uri="{FF2B5EF4-FFF2-40B4-BE49-F238E27FC236}">
                <a16:creationId xmlns:a16="http://schemas.microsoft.com/office/drawing/2014/main" id="{71AFD2AA-1993-2446-B052-0571430F14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9486" y="892084"/>
            <a:ext cx="5059609" cy="5824330"/>
          </a:xfrm>
          <a:prstGeom prst="rect">
            <a:avLst/>
          </a:prstGeom>
          <a:ln>
            <a:solidFill>
              <a:schemeClr val="accent1"/>
            </a:solidFill>
          </a:ln>
        </p:spPr>
      </p:pic>
      <p:pic>
        <p:nvPicPr>
          <p:cNvPr id="7" name="Picture 6">
            <a:extLst>
              <a:ext uri="{FF2B5EF4-FFF2-40B4-BE49-F238E27FC236}">
                <a16:creationId xmlns:a16="http://schemas.microsoft.com/office/drawing/2014/main" id="{BD518907-DA10-2743-B32A-30B625D6D493}"/>
              </a:ext>
            </a:extLst>
          </p:cNvPr>
          <p:cNvPicPr>
            <a:picLocks noChangeAspect="1"/>
          </p:cNvPicPr>
          <p:nvPr/>
        </p:nvPicPr>
        <p:blipFill>
          <a:blip r:embed="rId6"/>
          <a:stretch>
            <a:fillRect/>
          </a:stretch>
        </p:blipFill>
        <p:spPr>
          <a:xfrm>
            <a:off x="10937909" y="483712"/>
            <a:ext cx="878833" cy="878833"/>
          </a:xfrm>
          <a:prstGeom prst="rect">
            <a:avLst/>
          </a:prstGeom>
        </p:spPr>
      </p:pic>
    </p:spTree>
    <p:extLst>
      <p:ext uri="{BB962C8B-B14F-4D97-AF65-F5344CB8AC3E}">
        <p14:creationId xmlns:p14="http://schemas.microsoft.com/office/powerpoint/2010/main" val="24429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EA2245-3E61-034A-8520-6C9153EDD6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2983" y="173861"/>
            <a:ext cx="1540542" cy="619703"/>
          </a:xfrm>
          <a:prstGeom prst="rect">
            <a:avLst/>
          </a:prstGeom>
        </p:spPr>
      </p:pic>
      <p:sp>
        <p:nvSpPr>
          <p:cNvPr id="6" name="TextBox 5">
            <a:extLst>
              <a:ext uri="{FF2B5EF4-FFF2-40B4-BE49-F238E27FC236}">
                <a16:creationId xmlns:a16="http://schemas.microsoft.com/office/drawing/2014/main" id="{BECEF421-C4AA-8141-AAFA-DFA98964AB0C}"/>
              </a:ext>
            </a:extLst>
          </p:cNvPr>
          <p:cNvSpPr txBox="1"/>
          <p:nvPr/>
        </p:nvSpPr>
        <p:spPr>
          <a:xfrm>
            <a:off x="1949570" y="270344"/>
            <a:ext cx="1815690" cy="523220"/>
          </a:xfrm>
          <a:prstGeom prst="rect">
            <a:avLst/>
          </a:prstGeom>
          <a:noFill/>
        </p:spPr>
        <p:txBody>
          <a:bodyPr wrap="none" rtlCol="0">
            <a:spAutoFit/>
          </a:bodyPr>
          <a:lstStyle/>
          <a:p>
            <a:r>
              <a:rPr lang="en-US" sz="2800" dirty="0"/>
              <a:t>Data portal</a:t>
            </a:r>
          </a:p>
        </p:txBody>
      </p:sp>
      <p:sp>
        <p:nvSpPr>
          <p:cNvPr id="11" name="TextBox 10">
            <a:extLst>
              <a:ext uri="{FF2B5EF4-FFF2-40B4-BE49-F238E27FC236}">
                <a16:creationId xmlns:a16="http://schemas.microsoft.com/office/drawing/2014/main" id="{9213BECE-82BF-654C-ADD0-A61A428E6F1E}"/>
              </a:ext>
            </a:extLst>
          </p:cNvPr>
          <p:cNvSpPr txBox="1"/>
          <p:nvPr/>
        </p:nvSpPr>
        <p:spPr>
          <a:xfrm>
            <a:off x="6243291" y="282408"/>
            <a:ext cx="5868914" cy="584775"/>
          </a:xfrm>
          <a:prstGeom prst="rect">
            <a:avLst/>
          </a:prstGeom>
          <a:noFill/>
        </p:spPr>
        <p:txBody>
          <a:bodyPr wrap="none" rtlCol="0">
            <a:spAutoFit/>
          </a:bodyPr>
          <a:lstStyle/>
          <a:p>
            <a:r>
              <a:rPr lang="en-US" sz="3200" dirty="0"/>
              <a:t>Deep-sea records in OBIS (&gt;500m)</a:t>
            </a:r>
          </a:p>
        </p:txBody>
      </p:sp>
      <p:pic>
        <p:nvPicPr>
          <p:cNvPr id="3" name="Picture 2">
            <a:extLst>
              <a:ext uri="{FF2B5EF4-FFF2-40B4-BE49-F238E27FC236}">
                <a16:creationId xmlns:a16="http://schemas.microsoft.com/office/drawing/2014/main" id="{48473CCD-3B41-7849-A59A-6FE33EF786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7560" y="793564"/>
            <a:ext cx="8678184" cy="6034443"/>
          </a:xfrm>
          <a:prstGeom prst="rect">
            <a:avLst/>
          </a:prstGeom>
        </p:spPr>
      </p:pic>
      <p:pic>
        <p:nvPicPr>
          <p:cNvPr id="7" name="Picture 6">
            <a:extLst>
              <a:ext uri="{FF2B5EF4-FFF2-40B4-BE49-F238E27FC236}">
                <a16:creationId xmlns:a16="http://schemas.microsoft.com/office/drawing/2014/main" id="{CF3AE772-4ABA-8F4E-84A5-DF866E4F3010}"/>
              </a:ext>
            </a:extLst>
          </p:cNvPr>
          <p:cNvPicPr>
            <a:picLocks noChangeAspect="1"/>
          </p:cNvPicPr>
          <p:nvPr/>
        </p:nvPicPr>
        <p:blipFill>
          <a:blip r:embed="rId5"/>
          <a:stretch>
            <a:fillRect/>
          </a:stretch>
        </p:blipFill>
        <p:spPr>
          <a:xfrm>
            <a:off x="10216490" y="2782967"/>
            <a:ext cx="1854200" cy="2387600"/>
          </a:xfrm>
          <a:prstGeom prst="rect">
            <a:avLst/>
          </a:prstGeom>
        </p:spPr>
      </p:pic>
    </p:spTree>
    <p:extLst>
      <p:ext uri="{BB962C8B-B14F-4D97-AF65-F5344CB8AC3E}">
        <p14:creationId xmlns:p14="http://schemas.microsoft.com/office/powerpoint/2010/main" val="3471525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EA2245-3E61-034A-8520-6C9153EDD6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2983" y="173861"/>
            <a:ext cx="1540542" cy="619703"/>
          </a:xfrm>
          <a:prstGeom prst="rect">
            <a:avLst/>
          </a:prstGeom>
        </p:spPr>
      </p:pic>
      <p:sp>
        <p:nvSpPr>
          <p:cNvPr id="6" name="TextBox 5">
            <a:extLst>
              <a:ext uri="{FF2B5EF4-FFF2-40B4-BE49-F238E27FC236}">
                <a16:creationId xmlns:a16="http://schemas.microsoft.com/office/drawing/2014/main" id="{BECEF421-C4AA-8141-AAFA-DFA98964AB0C}"/>
              </a:ext>
            </a:extLst>
          </p:cNvPr>
          <p:cNvSpPr txBox="1"/>
          <p:nvPr/>
        </p:nvSpPr>
        <p:spPr>
          <a:xfrm>
            <a:off x="1949570" y="270344"/>
            <a:ext cx="1815690" cy="523220"/>
          </a:xfrm>
          <a:prstGeom prst="rect">
            <a:avLst/>
          </a:prstGeom>
          <a:noFill/>
        </p:spPr>
        <p:txBody>
          <a:bodyPr wrap="none" rtlCol="0">
            <a:spAutoFit/>
          </a:bodyPr>
          <a:lstStyle/>
          <a:p>
            <a:r>
              <a:rPr lang="en-US" sz="2800" dirty="0"/>
              <a:t>Data portal</a:t>
            </a:r>
          </a:p>
        </p:txBody>
      </p:sp>
      <p:sp>
        <p:nvSpPr>
          <p:cNvPr id="11" name="TextBox 10">
            <a:extLst>
              <a:ext uri="{FF2B5EF4-FFF2-40B4-BE49-F238E27FC236}">
                <a16:creationId xmlns:a16="http://schemas.microsoft.com/office/drawing/2014/main" id="{9213BECE-82BF-654C-ADD0-A61A428E6F1E}"/>
              </a:ext>
            </a:extLst>
          </p:cNvPr>
          <p:cNvSpPr txBox="1"/>
          <p:nvPr/>
        </p:nvSpPr>
        <p:spPr>
          <a:xfrm>
            <a:off x="6243291" y="282408"/>
            <a:ext cx="5868914" cy="584775"/>
          </a:xfrm>
          <a:prstGeom prst="rect">
            <a:avLst/>
          </a:prstGeom>
          <a:noFill/>
        </p:spPr>
        <p:txBody>
          <a:bodyPr wrap="none" rtlCol="0">
            <a:spAutoFit/>
          </a:bodyPr>
          <a:lstStyle/>
          <a:p>
            <a:r>
              <a:rPr lang="en-US" sz="3200" dirty="0"/>
              <a:t>Deep-sea records in OBIS (&gt;500m)</a:t>
            </a:r>
          </a:p>
        </p:txBody>
      </p:sp>
      <p:pic>
        <p:nvPicPr>
          <p:cNvPr id="4" name="Picture 3">
            <a:extLst>
              <a:ext uri="{FF2B5EF4-FFF2-40B4-BE49-F238E27FC236}">
                <a16:creationId xmlns:a16="http://schemas.microsoft.com/office/drawing/2014/main" id="{8C341852-94BA-CD4F-9068-13B76A5F54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65615" y="985410"/>
            <a:ext cx="6861044" cy="5872589"/>
          </a:xfrm>
          <a:prstGeom prst="rect">
            <a:avLst/>
          </a:prstGeom>
        </p:spPr>
      </p:pic>
      <p:pic>
        <p:nvPicPr>
          <p:cNvPr id="14" name="Picture 13">
            <a:extLst>
              <a:ext uri="{FF2B5EF4-FFF2-40B4-BE49-F238E27FC236}">
                <a16:creationId xmlns:a16="http://schemas.microsoft.com/office/drawing/2014/main" id="{2890AFD7-A527-E347-8AED-133A544BA913}"/>
              </a:ext>
            </a:extLst>
          </p:cNvPr>
          <p:cNvPicPr>
            <a:picLocks noChangeAspect="1"/>
          </p:cNvPicPr>
          <p:nvPr/>
        </p:nvPicPr>
        <p:blipFill>
          <a:blip r:embed="rId5"/>
          <a:stretch>
            <a:fillRect/>
          </a:stretch>
        </p:blipFill>
        <p:spPr>
          <a:xfrm>
            <a:off x="10216490" y="2782967"/>
            <a:ext cx="1854200" cy="2387600"/>
          </a:xfrm>
          <a:prstGeom prst="rect">
            <a:avLst/>
          </a:prstGeom>
        </p:spPr>
      </p:pic>
    </p:spTree>
    <p:extLst>
      <p:ext uri="{BB962C8B-B14F-4D97-AF65-F5344CB8AC3E}">
        <p14:creationId xmlns:p14="http://schemas.microsoft.com/office/powerpoint/2010/main" val="1802443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3;&#10;&#13;&#10;Description automatically generated">
            <a:extLst>
              <a:ext uri="{FF2B5EF4-FFF2-40B4-BE49-F238E27FC236}">
                <a16:creationId xmlns:a16="http://schemas.microsoft.com/office/drawing/2014/main" id="{23D1AE80-704E-5042-8066-23B092AD8C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4335" y="841370"/>
            <a:ext cx="5709762" cy="6016630"/>
          </a:xfrm>
          <a:prstGeom prst="rect">
            <a:avLst/>
          </a:prstGeom>
        </p:spPr>
      </p:pic>
      <p:pic>
        <p:nvPicPr>
          <p:cNvPr id="4" name="Picture 3">
            <a:extLst>
              <a:ext uri="{FF2B5EF4-FFF2-40B4-BE49-F238E27FC236}">
                <a16:creationId xmlns:a16="http://schemas.microsoft.com/office/drawing/2014/main" id="{BE94207E-F361-9E49-9AC3-A6D52CA2A27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7748" y="173861"/>
            <a:ext cx="1540542" cy="619703"/>
          </a:xfrm>
          <a:prstGeom prst="rect">
            <a:avLst/>
          </a:prstGeom>
        </p:spPr>
      </p:pic>
      <p:sp>
        <p:nvSpPr>
          <p:cNvPr id="5" name="TextBox 4">
            <a:extLst>
              <a:ext uri="{FF2B5EF4-FFF2-40B4-BE49-F238E27FC236}">
                <a16:creationId xmlns:a16="http://schemas.microsoft.com/office/drawing/2014/main" id="{B7FB37CD-0BBF-0347-B193-5D005E90096C}"/>
              </a:ext>
            </a:extLst>
          </p:cNvPr>
          <p:cNvSpPr txBox="1"/>
          <p:nvPr/>
        </p:nvSpPr>
        <p:spPr>
          <a:xfrm>
            <a:off x="2804335" y="270344"/>
            <a:ext cx="1815690" cy="523220"/>
          </a:xfrm>
          <a:prstGeom prst="rect">
            <a:avLst/>
          </a:prstGeom>
          <a:noFill/>
        </p:spPr>
        <p:txBody>
          <a:bodyPr wrap="none" rtlCol="0">
            <a:spAutoFit/>
          </a:bodyPr>
          <a:lstStyle/>
          <a:p>
            <a:r>
              <a:rPr lang="en-US" sz="2800" dirty="0"/>
              <a:t>Data portal</a:t>
            </a:r>
          </a:p>
        </p:txBody>
      </p:sp>
      <p:pic>
        <p:nvPicPr>
          <p:cNvPr id="7" name="Picture 6" descr="A screenshot of a cell phone&#13;&#10;&#13;&#10;Description automatically generated">
            <a:extLst>
              <a:ext uri="{FF2B5EF4-FFF2-40B4-BE49-F238E27FC236}">
                <a16:creationId xmlns:a16="http://schemas.microsoft.com/office/drawing/2014/main" id="{D91184B4-906F-7B46-9FE2-89BFCEE495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00833" y="2958860"/>
            <a:ext cx="2942359" cy="3899140"/>
          </a:xfrm>
          <a:prstGeom prst="rect">
            <a:avLst/>
          </a:prstGeom>
        </p:spPr>
      </p:pic>
      <p:pic>
        <p:nvPicPr>
          <p:cNvPr id="9" name="Picture 8" descr="A close up of a device&#13;&#10;&#13;&#10;Description automatically generated">
            <a:extLst>
              <a:ext uri="{FF2B5EF4-FFF2-40B4-BE49-F238E27FC236}">
                <a16:creationId xmlns:a16="http://schemas.microsoft.com/office/drawing/2014/main" id="{C33D78A4-3344-B544-B160-429EEB2642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26067" y="172475"/>
            <a:ext cx="2968816" cy="2691495"/>
          </a:xfrm>
          <a:prstGeom prst="rect">
            <a:avLst/>
          </a:prstGeom>
        </p:spPr>
      </p:pic>
      <p:cxnSp>
        <p:nvCxnSpPr>
          <p:cNvPr id="11" name="Elbow Connector 10">
            <a:extLst>
              <a:ext uri="{FF2B5EF4-FFF2-40B4-BE49-F238E27FC236}">
                <a16:creationId xmlns:a16="http://schemas.microsoft.com/office/drawing/2014/main" id="{B34F0780-EE14-3D41-8B05-7FD849640EAE}"/>
              </a:ext>
            </a:extLst>
          </p:cNvPr>
          <p:cNvCxnSpPr>
            <a:endCxn id="9" idx="1"/>
          </p:cNvCxnSpPr>
          <p:nvPr/>
        </p:nvCxnSpPr>
        <p:spPr>
          <a:xfrm flipV="1">
            <a:off x="8213097" y="1518223"/>
            <a:ext cx="812970" cy="724645"/>
          </a:xfrm>
          <a:prstGeom prst="bentConnector3">
            <a:avLst>
              <a:gd name="adj1" fmla="val 128"/>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B3E0D87-42D1-A44B-A2B6-2A139BA051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6907" y="1233617"/>
            <a:ext cx="2231383" cy="1293856"/>
          </a:xfrm>
          <a:prstGeom prst="rect">
            <a:avLst/>
          </a:prstGeom>
        </p:spPr>
      </p:pic>
      <p:sp>
        <p:nvSpPr>
          <p:cNvPr id="6" name="Rectangle 5">
            <a:extLst>
              <a:ext uri="{FF2B5EF4-FFF2-40B4-BE49-F238E27FC236}">
                <a16:creationId xmlns:a16="http://schemas.microsoft.com/office/drawing/2014/main" id="{8972216F-5691-6045-AE7D-5F36B73DF989}"/>
              </a:ext>
            </a:extLst>
          </p:cNvPr>
          <p:cNvSpPr/>
          <p:nvPr/>
        </p:nvSpPr>
        <p:spPr>
          <a:xfrm>
            <a:off x="197117" y="2527473"/>
            <a:ext cx="1325217" cy="710791"/>
          </a:xfrm>
          <a:prstGeom prst="rect">
            <a:avLst/>
          </a:prstGeom>
        </p:spPr>
        <p:txBody>
          <a:bodyPr wrap="square">
            <a:spAutoFit/>
          </a:bodyPr>
          <a:lstStyle/>
          <a:p>
            <a:r>
              <a:rPr lang="nl-NL" sz="800" dirty="0" err="1"/>
              <a:t>Smithsonian</a:t>
            </a:r>
            <a:r>
              <a:rPr lang="nl-NL" sz="800" dirty="0"/>
              <a:t> </a:t>
            </a:r>
            <a:r>
              <a:rPr lang="nl-NL" sz="800" dirty="0" err="1"/>
              <a:t>Institution</a:t>
            </a:r>
            <a:r>
              <a:rPr lang="nl-NL" sz="800" dirty="0"/>
              <a:t>, National Museum of Natural </a:t>
            </a:r>
            <a:r>
              <a:rPr lang="nl-NL" sz="800" dirty="0" err="1"/>
              <a:t>History</a:t>
            </a:r>
            <a:r>
              <a:rPr lang="nl-NL" sz="800" dirty="0"/>
              <a:t>, </a:t>
            </a:r>
            <a:r>
              <a:rPr lang="nl-NL" sz="800" dirty="0" err="1"/>
              <a:t>Department</a:t>
            </a:r>
            <a:r>
              <a:rPr lang="nl-NL" sz="800" dirty="0"/>
              <a:t> of </a:t>
            </a:r>
            <a:r>
              <a:rPr lang="nl-NL" sz="800" dirty="0" err="1"/>
              <a:t>Invertebrate</a:t>
            </a:r>
            <a:r>
              <a:rPr lang="nl-NL" sz="800" dirty="0"/>
              <a:t> </a:t>
            </a:r>
            <a:r>
              <a:rPr lang="nl-NL" sz="800" dirty="0" err="1"/>
              <a:t>Zoology</a:t>
            </a:r>
            <a:r>
              <a:rPr lang="nl-NL" sz="800" dirty="0"/>
              <a:t> </a:t>
            </a:r>
          </a:p>
        </p:txBody>
      </p:sp>
      <p:pic>
        <p:nvPicPr>
          <p:cNvPr id="10" name="Picture 9">
            <a:extLst>
              <a:ext uri="{FF2B5EF4-FFF2-40B4-BE49-F238E27FC236}">
                <a16:creationId xmlns:a16="http://schemas.microsoft.com/office/drawing/2014/main" id="{654A4E1C-ED8A-D846-93E6-BB2F82C061C2}"/>
              </a:ext>
            </a:extLst>
          </p:cNvPr>
          <p:cNvPicPr>
            <a:picLocks noChangeAspect="1"/>
          </p:cNvPicPr>
          <p:nvPr/>
        </p:nvPicPr>
        <p:blipFill>
          <a:blip r:embed="rId8"/>
          <a:stretch>
            <a:fillRect/>
          </a:stretch>
        </p:blipFill>
        <p:spPr>
          <a:xfrm>
            <a:off x="296907" y="3692636"/>
            <a:ext cx="2200728" cy="637892"/>
          </a:xfrm>
          <a:prstGeom prst="rect">
            <a:avLst/>
          </a:prstGeom>
        </p:spPr>
      </p:pic>
    </p:spTree>
    <p:extLst>
      <p:ext uri="{BB962C8B-B14F-4D97-AF65-F5344CB8AC3E}">
        <p14:creationId xmlns:p14="http://schemas.microsoft.com/office/powerpoint/2010/main" val="1173402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D4A43D-F97A-3244-9652-97BE9753D3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3932" y="1971246"/>
            <a:ext cx="5667463" cy="4264091"/>
          </a:xfrm>
          <a:prstGeom prst="rect">
            <a:avLst/>
          </a:prstGeom>
        </p:spPr>
      </p:pic>
      <p:pic>
        <p:nvPicPr>
          <p:cNvPr id="4" name="Picture 3">
            <a:extLst>
              <a:ext uri="{FF2B5EF4-FFF2-40B4-BE49-F238E27FC236}">
                <a16:creationId xmlns:a16="http://schemas.microsoft.com/office/drawing/2014/main" id="{48B9D0A9-1E41-D644-8512-3DCC2B9800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2983" y="173861"/>
            <a:ext cx="1540542" cy="619703"/>
          </a:xfrm>
          <a:prstGeom prst="rect">
            <a:avLst/>
          </a:prstGeom>
        </p:spPr>
      </p:pic>
      <p:sp>
        <p:nvSpPr>
          <p:cNvPr id="5" name="TextBox 4">
            <a:extLst>
              <a:ext uri="{FF2B5EF4-FFF2-40B4-BE49-F238E27FC236}">
                <a16:creationId xmlns:a16="http://schemas.microsoft.com/office/drawing/2014/main" id="{B0D73B25-FCEE-954B-BAB9-4B4E9653BB4A}"/>
              </a:ext>
            </a:extLst>
          </p:cNvPr>
          <p:cNvSpPr txBox="1"/>
          <p:nvPr/>
        </p:nvSpPr>
        <p:spPr>
          <a:xfrm>
            <a:off x="1949570" y="270344"/>
            <a:ext cx="5261120" cy="523220"/>
          </a:xfrm>
          <a:prstGeom prst="rect">
            <a:avLst/>
          </a:prstGeom>
          <a:noFill/>
        </p:spPr>
        <p:txBody>
          <a:bodyPr wrap="none" rtlCol="0">
            <a:spAutoFit/>
          </a:bodyPr>
          <a:lstStyle/>
          <a:p>
            <a:r>
              <a:rPr lang="en-US" sz="2800" dirty="0"/>
              <a:t>Supporting international processes</a:t>
            </a:r>
          </a:p>
        </p:txBody>
      </p:sp>
      <p:pic>
        <p:nvPicPr>
          <p:cNvPr id="6" name="Picture 5">
            <a:extLst>
              <a:ext uri="{FF2B5EF4-FFF2-40B4-BE49-F238E27FC236}">
                <a16:creationId xmlns:a16="http://schemas.microsoft.com/office/drawing/2014/main" id="{9D2C6574-FB69-6341-91D7-88387893B7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3581" y="2247290"/>
            <a:ext cx="6063959" cy="3739441"/>
          </a:xfrm>
          <a:prstGeom prst="rect">
            <a:avLst/>
          </a:prstGeom>
        </p:spPr>
      </p:pic>
      <p:sp>
        <p:nvSpPr>
          <p:cNvPr id="2" name="Rectangle 1">
            <a:extLst>
              <a:ext uri="{FF2B5EF4-FFF2-40B4-BE49-F238E27FC236}">
                <a16:creationId xmlns:a16="http://schemas.microsoft.com/office/drawing/2014/main" id="{EBF8CE4B-67AD-D147-BFCF-E6B99528A14D}"/>
              </a:ext>
            </a:extLst>
          </p:cNvPr>
          <p:cNvSpPr/>
          <p:nvPr/>
        </p:nvSpPr>
        <p:spPr>
          <a:xfrm>
            <a:off x="554967" y="1046961"/>
            <a:ext cx="6096000" cy="1200329"/>
          </a:xfrm>
          <a:prstGeom prst="rect">
            <a:avLst/>
          </a:prstGeom>
        </p:spPr>
        <p:txBody>
          <a:bodyPr>
            <a:spAutoFit/>
          </a:bodyPr>
          <a:lstStyle/>
          <a:p>
            <a:r>
              <a:rPr lang="en-US" dirty="0"/>
              <a:t>The 27</a:t>
            </a:r>
            <a:r>
              <a:rPr lang="en-US" baseline="30000" dirty="0"/>
              <a:t>th</a:t>
            </a:r>
            <a:r>
              <a:rPr lang="en-US" dirty="0"/>
              <a:t> IOC Assembly (2015) encouraged increased participation of IOC in the work of IPBES through OBIS and other relevant IOC </a:t>
            </a:r>
            <a:r>
              <a:rPr lang="en-US" dirty="0" err="1"/>
              <a:t>programmes</a:t>
            </a:r>
            <a:r>
              <a:rPr lang="en-US" dirty="0"/>
              <a:t> (IOC-XXVIII/Dec.6.1). </a:t>
            </a:r>
          </a:p>
          <a:p>
            <a:endParaRPr lang="en-US" dirty="0"/>
          </a:p>
        </p:txBody>
      </p:sp>
    </p:spTree>
    <p:extLst>
      <p:ext uri="{BB962C8B-B14F-4D97-AF65-F5344CB8AC3E}">
        <p14:creationId xmlns:p14="http://schemas.microsoft.com/office/powerpoint/2010/main" val="1621750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9D1B04-423B-C548-B015-30B472B268DE}"/>
              </a:ext>
            </a:extLst>
          </p:cNvPr>
          <p:cNvSpPr/>
          <p:nvPr/>
        </p:nvSpPr>
        <p:spPr>
          <a:xfrm>
            <a:off x="510988" y="671167"/>
            <a:ext cx="11681012" cy="5078313"/>
          </a:xfrm>
          <a:prstGeom prst="rect">
            <a:avLst/>
          </a:prstGeom>
        </p:spPr>
        <p:txBody>
          <a:bodyPr wrap="square">
            <a:spAutoFit/>
          </a:bodyPr>
          <a:lstStyle/>
          <a:p>
            <a:r>
              <a:rPr lang="en-US" sz="3600" dirty="0"/>
              <a:t>Existing references of IOC in UNCLOS</a:t>
            </a:r>
          </a:p>
          <a:p>
            <a:endParaRPr lang="en-US" dirty="0"/>
          </a:p>
          <a:p>
            <a:r>
              <a:rPr lang="en-US" u="sng" dirty="0"/>
              <a:t>ANNEX II. COMMISSION ON THE LIMITS OF THE CONTINENTAL SHELF</a:t>
            </a:r>
          </a:p>
          <a:p>
            <a:r>
              <a:rPr lang="en-US" dirty="0"/>
              <a:t>2. The Commission may cooperate, to the extent considered necessary and useful, with the </a:t>
            </a:r>
            <a:r>
              <a:rPr lang="en-US" dirty="0">
                <a:solidFill>
                  <a:srgbClr val="FF0000"/>
                </a:solidFill>
              </a:rPr>
              <a:t>Intergovernmental Oceanographic Commission of UNESCO</a:t>
            </a:r>
            <a:r>
              <a:rPr lang="en-US" dirty="0"/>
              <a:t>, the International Hydrographic Organization and other competent international organizations with a view </a:t>
            </a:r>
            <a:r>
              <a:rPr lang="en-US" dirty="0">
                <a:solidFill>
                  <a:srgbClr val="FF0000"/>
                </a:solidFill>
              </a:rPr>
              <a:t>to exchanging scientific and technical information </a:t>
            </a:r>
            <a:r>
              <a:rPr lang="en-US" dirty="0"/>
              <a:t>which might be of assistance in discharging the Commission's responsibilities.</a:t>
            </a:r>
          </a:p>
          <a:p>
            <a:endParaRPr lang="en-US" dirty="0"/>
          </a:p>
          <a:p>
            <a:r>
              <a:rPr lang="en-US" u="sng" dirty="0"/>
              <a:t>ANNEX VIII. SPECIAL ARBITRATION</a:t>
            </a:r>
          </a:p>
          <a:p>
            <a:r>
              <a:rPr lang="en-US" dirty="0"/>
              <a:t>Article 2 Lists of experts</a:t>
            </a:r>
          </a:p>
          <a:p>
            <a:endParaRPr lang="en-US" dirty="0"/>
          </a:p>
          <a:p>
            <a:r>
              <a:rPr lang="en-US" dirty="0"/>
              <a:t>2. The </a:t>
            </a:r>
            <a:r>
              <a:rPr lang="en-US" dirty="0">
                <a:solidFill>
                  <a:srgbClr val="FF0000"/>
                </a:solidFill>
              </a:rPr>
              <a:t>lists of experts shall be drawn up and maintained, </a:t>
            </a:r>
            <a:r>
              <a:rPr lang="en-US" dirty="0"/>
              <a:t>in the field of fisheries by the Food and Agriculture Organization of the United Nations, in the field of protection and preservation of the marine environment by the United Nations Environment </a:t>
            </a:r>
            <a:r>
              <a:rPr lang="en-US" dirty="0" err="1"/>
              <a:t>Programme</a:t>
            </a:r>
            <a:r>
              <a:rPr lang="en-US" dirty="0"/>
              <a:t>, </a:t>
            </a:r>
            <a:r>
              <a:rPr lang="en-US" dirty="0">
                <a:solidFill>
                  <a:srgbClr val="FF0000"/>
                </a:solidFill>
              </a:rPr>
              <a:t>in the field of marine scientific research by the Intergovernmental Oceanographic Commission</a:t>
            </a:r>
            <a:r>
              <a:rPr lang="en-US" dirty="0"/>
              <a:t>, in the field of navigation, including pollution from vessels and by dumping, by the International Maritime Organization, or in each case by the appropriate subsidiary body concerned to which such organization, </a:t>
            </a:r>
            <a:r>
              <a:rPr lang="en-US" dirty="0" err="1"/>
              <a:t>programme</a:t>
            </a:r>
            <a:r>
              <a:rPr lang="en-US" dirty="0"/>
              <a:t> or commission has delegated this function.</a:t>
            </a:r>
          </a:p>
        </p:txBody>
      </p:sp>
    </p:spTree>
    <p:extLst>
      <p:ext uri="{BB962C8B-B14F-4D97-AF65-F5344CB8AC3E}">
        <p14:creationId xmlns:p14="http://schemas.microsoft.com/office/powerpoint/2010/main" val="4160071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5791" y="2668186"/>
            <a:ext cx="2753258" cy="3170419"/>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75531" y="2729450"/>
            <a:ext cx="3944951" cy="3109156"/>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4068" y="2496586"/>
            <a:ext cx="4415711" cy="4060750"/>
          </a:xfrm>
          <a:prstGeom prst="rect">
            <a:avLst/>
          </a:prstGeom>
        </p:spPr>
      </p:pic>
      <p:pic>
        <p:nvPicPr>
          <p:cNvPr id="7" name="Picture 6">
            <a:extLst>
              <a:ext uri="{FF2B5EF4-FFF2-40B4-BE49-F238E27FC236}">
                <a16:creationId xmlns:a16="http://schemas.microsoft.com/office/drawing/2014/main" id="{87FF35BD-63AD-8647-9DF7-E010DF23702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2983" y="173861"/>
            <a:ext cx="1540542" cy="619703"/>
          </a:xfrm>
          <a:prstGeom prst="rect">
            <a:avLst/>
          </a:prstGeom>
        </p:spPr>
      </p:pic>
      <p:sp>
        <p:nvSpPr>
          <p:cNvPr id="10" name="TextBox 9">
            <a:extLst>
              <a:ext uri="{FF2B5EF4-FFF2-40B4-BE49-F238E27FC236}">
                <a16:creationId xmlns:a16="http://schemas.microsoft.com/office/drawing/2014/main" id="{2A5FFB65-EDEE-8746-BE03-2DBBECF637A1}"/>
              </a:ext>
            </a:extLst>
          </p:cNvPr>
          <p:cNvSpPr txBox="1"/>
          <p:nvPr/>
        </p:nvSpPr>
        <p:spPr>
          <a:xfrm>
            <a:off x="1949570" y="270344"/>
            <a:ext cx="5261120" cy="523220"/>
          </a:xfrm>
          <a:prstGeom prst="rect">
            <a:avLst/>
          </a:prstGeom>
          <a:noFill/>
        </p:spPr>
        <p:txBody>
          <a:bodyPr wrap="none" rtlCol="0">
            <a:spAutoFit/>
          </a:bodyPr>
          <a:lstStyle/>
          <a:p>
            <a:r>
              <a:rPr lang="en-US" sz="2800" dirty="0"/>
              <a:t>Supporting international processes</a:t>
            </a:r>
          </a:p>
        </p:txBody>
      </p:sp>
      <p:sp>
        <p:nvSpPr>
          <p:cNvPr id="2" name="TextBox 1">
            <a:extLst>
              <a:ext uri="{FF2B5EF4-FFF2-40B4-BE49-F238E27FC236}">
                <a16:creationId xmlns:a16="http://schemas.microsoft.com/office/drawing/2014/main" id="{12EDC167-7308-DA4A-B514-2DF44DA87D7D}"/>
              </a:ext>
            </a:extLst>
          </p:cNvPr>
          <p:cNvSpPr txBox="1"/>
          <p:nvPr/>
        </p:nvSpPr>
        <p:spPr>
          <a:xfrm>
            <a:off x="414068" y="1130711"/>
            <a:ext cx="5926347" cy="1200329"/>
          </a:xfrm>
          <a:prstGeom prst="rect">
            <a:avLst/>
          </a:prstGeom>
          <a:noFill/>
        </p:spPr>
        <p:txBody>
          <a:bodyPr wrap="square" rtlCol="0">
            <a:spAutoFit/>
          </a:bodyPr>
          <a:lstStyle/>
          <a:p>
            <a:r>
              <a:rPr lang="en-US" dirty="0"/>
              <a:t>OBIS contributed to 3 chapters of the first World Ocean Assessment, and at the IOC Assembly, the coordinator explicitly asked IOC, through OBIS and other </a:t>
            </a:r>
            <a:r>
              <a:rPr lang="en-US" dirty="0" err="1"/>
              <a:t>programmes</a:t>
            </a:r>
            <a:r>
              <a:rPr lang="en-US" dirty="0"/>
              <a:t>, </a:t>
            </a:r>
          </a:p>
          <a:p>
            <a:r>
              <a:rPr lang="en-US" dirty="0"/>
              <a:t>to support the WOA-2</a:t>
            </a:r>
          </a:p>
        </p:txBody>
      </p:sp>
    </p:spTree>
    <p:extLst>
      <p:ext uri="{BB962C8B-B14F-4D97-AF65-F5344CB8AC3E}">
        <p14:creationId xmlns:p14="http://schemas.microsoft.com/office/powerpoint/2010/main" val="3564133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descr="OBIS_layers_and_EBSAs.jpeg">
            <a:extLst>
              <a:ext uri="{FF2B5EF4-FFF2-40B4-BE49-F238E27FC236}">
                <a16:creationId xmlns:a16="http://schemas.microsoft.com/office/drawing/2014/main" id="{BF518A7C-A3EA-9143-BB1E-8606A72EB32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2293" y="4640897"/>
            <a:ext cx="2066323" cy="2066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EBD8A289-4118-3041-87AD-4F885FF851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20124" y="2399177"/>
            <a:ext cx="5058903" cy="3432279"/>
          </a:xfrm>
          <a:prstGeom prst="rect">
            <a:avLst/>
          </a:prstGeom>
        </p:spPr>
      </p:pic>
      <p:pic>
        <p:nvPicPr>
          <p:cNvPr id="9" name="Picture 8">
            <a:extLst>
              <a:ext uri="{FF2B5EF4-FFF2-40B4-BE49-F238E27FC236}">
                <a16:creationId xmlns:a16="http://schemas.microsoft.com/office/drawing/2014/main" id="{FC6DB266-0CB7-994A-9244-A7E67011C80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2983" y="173861"/>
            <a:ext cx="1540542" cy="619703"/>
          </a:xfrm>
          <a:prstGeom prst="rect">
            <a:avLst/>
          </a:prstGeom>
        </p:spPr>
      </p:pic>
      <p:sp>
        <p:nvSpPr>
          <p:cNvPr id="10" name="TextBox 9">
            <a:extLst>
              <a:ext uri="{FF2B5EF4-FFF2-40B4-BE49-F238E27FC236}">
                <a16:creationId xmlns:a16="http://schemas.microsoft.com/office/drawing/2014/main" id="{B95F6148-05AB-A249-AE54-108214807F4F}"/>
              </a:ext>
            </a:extLst>
          </p:cNvPr>
          <p:cNvSpPr txBox="1"/>
          <p:nvPr/>
        </p:nvSpPr>
        <p:spPr>
          <a:xfrm>
            <a:off x="1949570" y="270344"/>
            <a:ext cx="5261120" cy="523220"/>
          </a:xfrm>
          <a:prstGeom prst="rect">
            <a:avLst/>
          </a:prstGeom>
          <a:noFill/>
        </p:spPr>
        <p:txBody>
          <a:bodyPr wrap="none" rtlCol="0">
            <a:spAutoFit/>
          </a:bodyPr>
          <a:lstStyle/>
          <a:p>
            <a:r>
              <a:rPr lang="en-US" sz="2800" dirty="0"/>
              <a:t>Supporting international processes</a:t>
            </a:r>
          </a:p>
        </p:txBody>
      </p:sp>
      <p:pic>
        <p:nvPicPr>
          <p:cNvPr id="5" name="Picture 4" descr="A screenshot of a cell phone&#13;&#10;&#13;&#10;Description automatically generated">
            <a:extLst>
              <a:ext uri="{FF2B5EF4-FFF2-40B4-BE49-F238E27FC236}">
                <a16:creationId xmlns:a16="http://schemas.microsoft.com/office/drawing/2014/main" id="{E2410863-365C-AF49-A393-A87E1E81AC9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98042" y="2399177"/>
            <a:ext cx="4704335" cy="4230223"/>
          </a:xfrm>
          <a:prstGeom prst="rect">
            <a:avLst/>
          </a:prstGeom>
          <a:ln>
            <a:solidFill>
              <a:schemeClr val="accent2"/>
            </a:solidFill>
          </a:ln>
        </p:spPr>
      </p:pic>
      <p:sp>
        <p:nvSpPr>
          <p:cNvPr id="7" name="Rectangle 6">
            <a:extLst>
              <a:ext uri="{FF2B5EF4-FFF2-40B4-BE49-F238E27FC236}">
                <a16:creationId xmlns:a16="http://schemas.microsoft.com/office/drawing/2014/main" id="{D8CD0CF7-1C48-054D-B774-6A4798F578FD}"/>
              </a:ext>
            </a:extLst>
          </p:cNvPr>
          <p:cNvSpPr/>
          <p:nvPr/>
        </p:nvSpPr>
        <p:spPr>
          <a:xfrm>
            <a:off x="448572" y="1293774"/>
            <a:ext cx="6420115" cy="923330"/>
          </a:xfrm>
          <a:prstGeom prst="rect">
            <a:avLst/>
          </a:prstGeom>
        </p:spPr>
        <p:txBody>
          <a:bodyPr wrap="square">
            <a:spAutoFit/>
          </a:bodyPr>
          <a:lstStyle/>
          <a:p>
            <a:r>
              <a:rPr lang="en-US" dirty="0"/>
              <a:t>CBD decision X/29, para 35 </a:t>
            </a:r>
          </a:p>
          <a:p>
            <a:r>
              <a:rPr lang="en-US" sz="1200" dirty="0"/>
              <a:t>Requests ... UNESCO-IOC, in </a:t>
            </a:r>
            <a:r>
              <a:rPr lang="en-US" sz="1200" dirty="0">
                <a:solidFill>
                  <a:srgbClr val="FF0000"/>
                </a:solidFill>
              </a:rPr>
              <a:t>particular the Ocean Biogeographic Information System (OBIS)</a:t>
            </a:r>
            <a:r>
              <a:rPr lang="en-US" sz="1200" dirty="0"/>
              <a:t>, .. and others... to facilitate availability and inter-operability of the best available marine and coastal biodiversity data sets and information across global, regional and national scales.</a:t>
            </a:r>
          </a:p>
        </p:txBody>
      </p:sp>
      <p:pic>
        <p:nvPicPr>
          <p:cNvPr id="16" name="Picture 3" descr="Galapagos_maps_2.jpg.jpeg">
            <a:extLst>
              <a:ext uri="{FF2B5EF4-FFF2-40B4-BE49-F238E27FC236}">
                <a16:creationId xmlns:a16="http://schemas.microsoft.com/office/drawing/2014/main" id="{0AF12363-83F8-AF4C-9638-4F5D6EB5477D}"/>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4898" y="2399177"/>
            <a:ext cx="1856212" cy="2146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202C3167-6840-974A-B22B-6FB68D816D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89722" y="1597401"/>
            <a:ext cx="1540542" cy="619703"/>
          </a:xfrm>
          <a:prstGeom prst="rect">
            <a:avLst/>
          </a:prstGeom>
        </p:spPr>
      </p:pic>
      <p:sp>
        <p:nvSpPr>
          <p:cNvPr id="18" name="TextBox 17">
            <a:extLst>
              <a:ext uri="{FF2B5EF4-FFF2-40B4-BE49-F238E27FC236}">
                <a16:creationId xmlns:a16="http://schemas.microsoft.com/office/drawing/2014/main" id="{B71A64E4-0D6B-8D47-9E08-1020AD248963}"/>
              </a:ext>
            </a:extLst>
          </p:cNvPr>
          <p:cNvSpPr txBox="1"/>
          <p:nvPr/>
        </p:nvSpPr>
        <p:spPr>
          <a:xfrm>
            <a:off x="9506309" y="1693884"/>
            <a:ext cx="1815690" cy="523220"/>
          </a:xfrm>
          <a:prstGeom prst="rect">
            <a:avLst/>
          </a:prstGeom>
          <a:noFill/>
        </p:spPr>
        <p:txBody>
          <a:bodyPr wrap="none" rtlCol="0">
            <a:spAutoFit/>
          </a:bodyPr>
          <a:lstStyle/>
          <a:p>
            <a:r>
              <a:rPr lang="en-US" sz="2800" dirty="0"/>
              <a:t>Data portal</a:t>
            </a:r>
          </a:p>
        </p:txBody>
      </p:sp>
    </p:spTree>
    <p:extLst>
      <p:ext uri="{BB962C8B-B14F-4D97-AF65-F5344CB8AC3E}">
        <p14:creationId xmlns:p14="http://schemas.microsoft.com/office/powerpoint/2010/main" val="3739114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3F82A7B6-CBCB-BD4F-AD60-F1103709D570}"/>
              </a:ext>
            </a:extLst>
          </p:cNvPr>
          <p:cNvSpPr>
            <a:spLocks noGrp="1"/>
          </p:cNvSpPr>
          <p:nvPr>
            <p:ph type="body" sz="half" idx="2"/>
          </p:nvPr>
        </p:nvSpPr>
        <p:spPr>
          <a:xfrm>
            <a:off x="6211019" y="5231916"/>
            <a:ext cx="2949178" cy="1626084"/>
          </a:xfrm>
        </p:spPr>
        <p:txBody>
          <a:bodyPr>
            <a:normAutofit/>
          </a:bodyPr>
          <a:lstStyle/>
          <a:p>
            <a:pPr marL="285750" indent="-285750">
              <a:buFont typeface="Wingdings" pitchFamily="2" charset="2"/>
              <a:buChar char="Ø"/>
            </a:pPr>
            <a:r>
              <a:rPr lang="en-GB" sz="2400" dirty="0"/>
              <a:t>1300 papers</a:t>
            </a:r>
          </a:p>
          <a:p>
            <a:pPr marL="285750" indent="-285750">
              <a:buFont typeface="Wingdings" pitchFamily="2" charset="2"/>
              <a:buChar char="Ø"/>
            </a:pPr>
            <a:r>
              <a:rPr lang="en-GB" sz="2400" dirty="0"/>
              <a:t>2700 authors</a:t>
            </a:r>
          </a:p>
          <a:p>
            <a:pPr marL="285750" indent="-285750">
              <a:buFont typeface="Wingdings" pitchFamily="2" charset="2"/>
              <a:buChar char="Ø"/>
            </a:pPr>
            <a:r>
              <a:rPr lang="en-GB" sz="2400" dirty="0"/>
              <a:t>72 countries</a:t>
            </a:r>
          </a:p>
        </p:txBody>
      </p:sp>
      <p:pic>
        <p:nvPicPr>
          <p:cNvPr id="6" name="Picture 5">
            <a:extLst>
              <a:ext uri="{FF2B5EF4-FFF2-40B4-BE49-F238E27FC236}">
                <a16:creationId xmlns:a16="http://schemas.microsoft.com/office/drawing/2014/main" id="{5A38302C-B1F8-6949-8CE5-910818F5AD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5" name="Rectangle 4">
            <a:extLst>
              <a:ext uri="{FF2B5EF4-FFF2-40B4-BE49-F238E27FC236}">
                <a16:creationId xmlns:a16="http://schemas.microsoft.com/office/drawing/2014/main" id="{1FBA247F-D423-774B-932C-102BBB43E52F}"/>
              </a:ext>
            </a:extLst>
          </p:cNvPr>
          <p:cNvSpPr/>
          <p:nvPr/>
        </p:nvSpPr>
        <p:spPr>
          <a:xfrm>
            <a:off x="6211019" y="259801"/>
            <a:ext cx="5627297" cy="2554545"/>
          </a:xfrm>
          <a:prstGeom prst="rect">
            <a:avLst/>
          </a:prstGeom>
        </p:spPr>
        <p:txBody>
          <a:bodyPr wrap="square">
            <a:spAutoFit/>
          </a:bodyPr>
          <a:lstStyle/>
          <a:p>
            <a:pPr algn="r"/>
            <a:r>
              <a:rPr lang="en-US" sz="3200" dirty="0"/>
              <a:t>Open-access to research data supports equitable access and benefit sharing and </a:t>
            </a:r>
          </a:p>
          <a:p>
            <a:pPr algn="r"/>
            <a:r>
              <a:rPr lang="en-US" sz="3200" dirty="0"/>
              <a:t>enhances international collaboration</a:t>
            </a:r>
          </a:p>
        </p:txBody>
      </p:sp>
      <p:pic>
        <p:nvPicPr>
          <p:cNvPr id="8" name="Picture 7">
            <a:extLst>
              <a:ext uri="{FF2B5EF4-FFF2-40B4-BE49-F238E27FC236}">
                <a16:creationId xmlns:a16="http://schemas.microsoft.com/office/drawing/2014/main" id="{A034E6E3-04E7-2648-9AC6-8AC696A9B4A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2983" y="173861"/>
            <a:ext cx="1540542" cy="619703"/>
          </a:xfrm>
          <a:prstGeom prst="rect">
            <a:avLst/>
          </a:prstGeom>
        </p:spPr>
      </p:pic>
      <p:pic>
        <p:nvPicPr>
          <p:cNvPr id="2" name="Picture 1">
            <a:extLst>
              <a:ext uri="{FF2B5EF4-FFF2-40B4-BE49-F238E27FC236}">
                <a16:creationId xmlns:a16="http://schemas.microsoft.com/office/drawing/2014/main" id="{D6A6A69B-6BA2-6A40-8C08-82E596908E9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56994" y="3074147"/>
            <a:ext cx="3181322" cy="1153153"/>
          </a:xfrm>
          <a:prstGeom prst="rect">
            <a:avLst/>
          </a:prstGeom>
        </p:spPr>
      </p:pic>
      <p:pic>
        <p:nvPicPr>
          <p:cNvPr id="3" name="Picture 2">
            <a:extLst>
              <a:ext uri="{FF2B5EF4-FFF2-40B4-BE49-F238E27FC236}">
                <a16:creationId xmlns:a16="http://schemas.microsoft.com/office/drawing/2014/main" id="{C78522A9-252C-F041-9973-0B70529633E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656994" y="4174541"/>
            <a:ext cx="3181322" cy="1153154"/>
          </a:xfrm>
          <a:prstGeom prst="rect">
            <a:avLst/>
          </a:prstGeom>
        </p:spPr>
      </p:pic>
    </p:spTree>
    <p:extLst>
      <p:ext uri="{BB962C8B-B14F-4D97-AF65-F5344CB8AC3E}">
        <p14:creationId xmlns:p14="http://schemas.microsoft.com/office/powerpoint/2010/main" val="375149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573" y="4618003"/>
            <a:ext cx="2040999" cy="2020185"/>
          </a:xfrm>
        </p:spPr>
        <p:txBody>
          <a:bodyPr>
            <a:normAutofit/>
          </a:bodyPr>
          <a:lstStyle/>
          <a:p>
            <a:r>
              <a:rPr lang="en-GB" sz="2000" dirty="0"/>
              <a:t>Last 12 months, 191 people trained in 8 OBIS training courses</a:t>
            </a: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0040" y="2743230"/>
            <a:ext cx="4320988" cy="2160494"/>
          </a:xfrm>
          <a:prstGeom prst="rect">
            <a:avLst/>
          </a:prstGeom>
        </p:spPr>
      </p:pic>
      <p:pic>
        <p:nvPicPr>
          <p:cNvPr id="3" name="Picture 2">
            <a:extLst>
              <a:ext uri="{FF2B5EF4-FFF2-40B4-BE49-F238E27FC236}">
                <a16:creationId xmlns:a16="http://schemas.microsoft.com/office/drawing/2014/main" id="{385CCE2C-2241-E44A-90D4-5329553631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6375" y="2705783"/>
            <a:ext cx="3983665" cy="2020186"/>
          </a:xfrm>
          <a:prstGeom prst="rect">
            <a:avLst/>
          </a:prstGeom>
        </p:spPr>
      </p:pic>
      <p:pic>
        <p:nvPicPr>
          <p:cNvPr id="18" name="Picture 17">
            <a:extLst>
              <a:ext uri="{FF2B5EF4-FFF2-40B4-BE49-F238E27FC236}">
                <a16:creationId xmlns:a16="http://schemas.microsoft.com/office/drawing/2014/main" id="{D4EDC366-6AEE-6244-9353-13A1149258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63394" y="4895425"/>
            <a:ext cx="4372935" cy="1833743"/>
          </a:xfrm>
          <a:prstGeom prst="rect">
            <a:avLst/>
          </a:prstGeom>
        </p:spPr>
      </p:pic>
      <p:pic>
        <p:nvPicPr>
          <p:cNvPr id="19" name="Picture 18">
            <a:extLst>
              <a:ext uri="{FF2B5EF4-FFF2-40B4-BE49-F238E27FC236}">
                <a16:creationId xmlns:a16="http://schemas.microsoft.com/office/drawing/2014/main" id="{D4017FF7-177C-5043-877F-8D65F846490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901935" y="4873270"/>
            <a:ext cx="5035263" cy="1878054"/>
          </a:xfrm>
          <a:prstGeom prst="rect">
            <a:avLst/>
          </a:prstGeom>
        </p:spPr>
      </p:pic>
      <p:pic>
        <p:nvPicPr>
          <p:cNvPr id="20" name="Picture 19">
            <a:extLst>
              <a:ext uri="{FF2B5EF4-FFF2-40B4-BE49-F238E27FC236}">
                <a16:creationId xmlns:a16="http://schemas.microsoft.com/office/drawing/2014/main" id="{71C60C34-B238-144F-96F1-3A0A475B3C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94028" y="3054905"/>
            <a:ext cx="2674694" cy="1666358"/>
          </a:xfrm>
          <a:prstGeom prst="rect">
            <a:avLst/>
          </a:prstGeom>
        </p:spPr>
      </p:pic>
      <p:pic>
        <p:nvPicPr>
          <p:cNvPr id="21" name="Picture 20">
            <a:extLst>
              <a:ext uri="{FF2B5EF4-FFF2-40B4-BE49-F238E27FC236}">
                <a16:creationId xmlns:a16="http://schemas.microsoft.com/office/drawing/2014/main" id="{77BB20A1-8006-0844-AD65-7F8B27DBA64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545700" y="880338"/>
            <a:ext cx="6025441" cy="1835000"/>
          </a:xfrm>
          <a:prstGeom prst="rect">
            <a:avLst/>
          </a:prstGeom>
        </p:spPr>
      </p:pic>
      <p:pic>
        <p:nvPicPr>
          <p:cNvPr id="5" name="Picture 4">
            <a:extLst>
              <a:ext uri="{FF2B5EF4-FFF2-40B4-BE49-F238E27FC236}">
                <a16:creationId xmlns:a16="http://schemas.microsoft.com/office/drawing/2014/main" id="{E76FFEE6-2062-A941-B3EE-951DACF359E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71141" y="803244"/>
            <a:ext cx="4467386" cy="2213882"/>
          </a:xfrm>
          <a:prstGeom prst="rect">
            <a:avLst/>
          </a:prstGeom>
        </p:spPr>
      </p:pic>
      <p:pic>
        <p:nvPicPr>
          <p:cNvPr id="10" name="Picture 9">
            <a:extLst>
              <a:ext uri="{FF2B5EF4-FFF2-40B4-BE49-F238E27FC236}">
                <a16:creationId xmlns:a16="http://schemas.microsoft.com/office/drawing/2014/main" id="{B5BE36ED-6D80-CC45-8700-DABACB17B93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32983" y="173861"/>
            <a:ext cx="1540542" cy="619703"/>
          </a:xfrm>
          <a:prstGeom prst="rect">
            <a:avLst/>
          </a:prstGeom>
        </p:spPr>
      </p:pic>
      <p:sp>
        <p:nvSpPr>
          <p:cNvPr id="11" name="TextBox 10">
            <a:extLst>
              <a:ext uri="{FF2B5EF4-FFF2-40B4-BE49-F238E27FC236}">
                <a16:creationId xmlns:a16="http://schemas.microsoft.com/office/drawing/2014/main" id="{AC65239A-446D-1743-AA4C-4E799B4366F7}"/>
              </a:ext>
            </a:extLst>
          </p:cNvPr>
          <p:cNvSpPr txBox="1"/>
          <p:nvPr/>
        </p:nvSpPr>
        <p:spPr>
          <a:xfrm>
            <a:off x="1949570" y="270344"/>
            <a:ext cx="5885650" cy="523220"/>
          </a:xfrm>
          <a:prstGeom prst="rect">
            <a:avLst/>
          </a:prstGeom>
          <a:noFill/>
        </p:spPr>
        <p:txBody>
          <a:bodyPr wrap="none" rtlCol="0">
            <a:spAutoFit/>
          </a:bodyPr>
          <a:lstStyle/>
          <a:p>
            <a:r>
              <a:rPr lang="en-US" sz="2800" dirty="0"/>
              <a:t>Capacity development through training</a:t>
            </a:r>
          </a:p>
        </p:txBody>
      </p:sp>
    </p:spTree>
    <p:extLst>
      <p:ext uri="{BB962C8B-B14F-4D97-AF65-F5344CB8AC3E}">
        <p14:creationId xmlns:p14="http://schemas.microsoft.com/office/powerpoint/2010/main" val="2805115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5152612E-21DE-E44B-A597-00B59AD6C1CE}"/>
              </a:ext>
            </a:extLst>
          </p:cNvPr>
          <p:cNvPicPr/>
          <p:nvPr/>
        </p:nvPicPr>
        <p:blipFill>
          <a:blip r:embed="rId2">
            <a:extLst>
              <a:ext uri="{28A0092B-C50C-407E-A947-70E740481C1C}">
                <a14:useLocalDpi xmlns:a14="http://schemas.microsoft.com/office/drawing/2010/main"/>
              </a:ext>
            </a:extLst>
          </a:blip>
          <a:stretch>
            <a:fillRect/>
          </a:stretch>
        </p:blipFill>
        <p:spPr>
          <a:xfrm>
            <a:off x="25937" y="0"/>
            <a:ext cx="5727700" cy="3767455"/>
          </a:xfrm>
          <a:prstGeom prst="rect">
            <a:avLst/>
          </a:prstGeom>
          <a:ln>
            <a:solidFill>
              <a:schemeClr val="accent1"/>
            </a:solidFill>
          </a:ln>
        </p:spPr>
      </p:pic>
      <p:pic>
        <p:nvPicPr>
          <p:cNvPr id="3" name="Picture 2" descr="A close up of text on a white background&#10;&#10;Description automatically generated">
            <a:extLst>
              <a:ext uri="{FF2B5EF4-FFF2-40B4-BE49-F238E27FC236}">
                <a16:creationId xmlns:a16="http://schemas.microsoft.com/office/drawing/2014/main" id="{D79B2E58-4BF3-674F-9B2D-6B4D7FD6F2EE}"/>
              </a:ext>
            </a:extLst>
          </p:cNvPr>
          <p:cNvPicPr/>
          <p:nvPr/>
        </p:nvPicPr>
        <p:blipFill>
          <a:blip r:embed="rId3">
            <a:extLst>
              <a:ext uri="{28A0092B-C50C-407E-A947-70E740481C1C}">
                <a14:useLocalDpi xmlns:a14="http://schemas.microsoft.com/office/drawing/2010/main"/>
              </a:ext>
            </a:extLst>
          </a:blip>
          <a:stretch>
            <a:fillRect/>
          </a:stretch>
        </p:blipFill>
        <p:spPr>
          <a:xfrm>
            <a:off x="6438364" y="2597150"/>
            <a:ext cx="5727700" cy="4260850"/>
          </a:xfrm>
          <a:prstGeom prst="rect">
            <a:avLst/>
          </a:prstGeom>
          <a:ln>
            <a:solidFill>
              <a:schemeClr val="accent1"/>
            </a:solidFill>
          </a:ln>
        </p:spPr>
      </p:pic>
      <p:sp>
        <p:nvSpPr>
          <p:cNvPr id="4" name="TextBox 3">
            <a:extLst>
              <a:ext uri="{FF2B5EF4-FFF2-40B4-BE49-F238E27FC236}">
                <a16:creationId xmlns:a16="http://schemas.microsoft.com/office/drawing/2014/main" id="{0046D4EA-9DD0-F24F-9D42-C3AB4AD3AE52}"/>
              </a:ext>
            </a:extLst>
          </p:cNvPr>
          <p:cNvSpPr txBox="1"/>
          <p:nvPr/>
        </p:nvSpPr>
        <p:spPr>
          <a:xfrm>
            <a:off x="8487728" y="1391478"/>
            <a:ext cx="1628972" cy="861774"/>
          </a:xfrm>
          <a:prstGeom prst="rect">
            <a:avLst/>
          </a:prstGeom>
          <a:noFill/>
        </p:spPr>
        <p:txBody>
          <a:bodyPr wrap="none" rtlCol="0">
            <a:spAutoFit/>
          </a:bodyPr>
          <a:lstStyle/>
          <a:p>
            <a:pPr algn="ctr"/>
            <a:r>
              <a:rPr lang="nl-NL" sz="3200" b="1" dirty="0"/>
              <a:t>OBIS 2.0</a:t>
            </a:r>
          </a:p>
          <a:p>
            <a:r>
              <a:rPr lang="nl-NL" dirty="0"/>
              <a:t>OBIS-ENV-DATA</a:t>
            </a:r>
          </a:p>
        </p:txBody>
      </p:sp>
      <p:pic>
        <p:nvPicPr>
          <p:cNvPr id="5" name="Picture 4">
            <a:extLst>
              <a:ext uri="{FF2B5EF4-FFF2-40B4-BE49-F238E27FC236}">
                <a16:creationId xmlns:a16="http://schemas.microsoft.com/office/drawing/2014/main" id="{4CD58AAC-4213-484B-903E-9152651062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2983" y="173861"/>
            <a:ext cx="1540542" cy="619703"/>
          </a:xfrm>
          <a:prstGeom prst="rect">
            <a:avLst/>
          </a:prstGeom>
        </p:spPr>
      </p:pic>
      <p:sp>
        <p:nvSpPr>
          <p:cNvPr id="6" name="TextBox 5">
            <a:extLst>
              <a:ext uri="{FF2B5EF4-FFF2-40B4-BE49-F238E27FC236}">
                <a16:creationId xmlns:a16="http://schemas.microsoft.com/office/drawing/2014/main" id="{6E53913C-4ACB-E743-A3D9-21C988733BE7}"/>
              </a:ext>
            </a:extLst>
          </p:cNvPr>
          <p:cNvSpPr txBox="1"/>
          <p:nvPr/>
        </p:nvSpPr>
        <p:spPr>
          <a:xfrm>
            <a:off x="1868556" y="4727575"/>
            <a:ext cx="4086247" cy="923330"/>
          </a:xfrm>
          <a:prstGeom prst="rect">
            <a:avLst/>
          </a:prstGeom>
          <a:noFill/>
          <a:ln>
            <a:solidFill>
              <a:schemeClr val="accent1"/>
            </a:solidFill>
          </a:ln>
        </p:spPr>
        <p:txBody>
          <a:bodyPr wrap="none" rtlCol="0">
            <a:spAutoFit/>
          </a:bodyPr>
          <a:lstStyle/>
          <a:p>
            <a:r>
              <a:rPr lang="nl-NL" dirty="0"/>
              <a:t>List of events: Cruise planning</a:t>
            </a:r>
          </a:p>
          <a:p>
            <a:r>
              <a:rPr lang="nl-NL" dirty="0"/>
              <a:t>List of events: track </a:t>
            </a:r>
            <a:r>
              <a:rPr lang="nl-NL" dirty="0" err="1"/>
              <a:t>and</a:t>
            </a:r>
            <a:r>
              <a:rPr lang="nl-NL" dirty="0"/>
              <a:t> </a:t>
            </a:r>
            <a:r>
              <a:rPr lang="nl-NL" dirty="0" err="1"/>
              <a:t>trace</a:t>
            </a:r>
            <a:endParaRPr lang="nl-NL" dirty="0"/>
          </a:p>
          <a:p>
            <a:r>
              <a:rPr lang="nl-NL" dirty="0"/>
              <a:t>Links </a:t>
            </a:r>
            <a:r>
              <a:rPr lang="nl-NL" dirty="0" err="1"/>
              <a:t>to</a:t>
            </a:r>
            <a:r>
              <a:rPr lang="nl-NL" dirty="0"/>
              <a:t> </a:t>
            </a:r>
            <a:r>
              <a:rPr lang="nl-NL" dirty="0" err="1"/>
              <a:t>external</a:t>
            </a:r>
            <a:r>
              <a:rPr lang="nl-NL" dirty="0"/>
              <a:t> </a:t>
            </a:r>
            <a:r>
              <a:rPr lang="nl-NL" dirty="0" err="1"/>
              <a:t>repositories</a:t>
            </a:r>
            <a:r>
              <a:rPr lang="nl-NL" dirty="0"/>
              <a:t> (</a:t>
            </a:r>
            <a:r>
              <a:rPr lang="nl-NL" dirty="0" err="1"/>
              <a:t>genebanks</a:t>
            </a:r>
            <a:r>
              <a:rPr lang="nl-NL" dirty="0"/>
              <a:t>)</a:t>
            </a:r>
          </a:p>
        </p:txBody>
      </p:sp>
      <p:sp>
        <p:nvSpPr>
          <p:cNvPr id="7" name="TextBox 6">
            <a:extLst>
              <a:ext uri="{FF2B5EF4-FFF2-40B4-BE49-F238E27FC236}">
                <a16:creationId xmlns:a16="http://schemas.microsoft.com/office/drawing/2014/main" id="{337FA8B4-8AF2-EF47-88B6-A07A0908897E}"/>
              </a:ext>
            </a:extLst>
          </p:cNvPr>
          <p:cNvSpPr txBox="1"/>
          <p:nvPr/>
        </p:nvSpPr>
        <p:spPr>
          <a:xfrm>
            <a:off x="2365513" y="5724939"/>
            <a:ext cx="1588833" cy="369332"/>
          </a:xfrm>
          <a:prstGeom prst="rect">
            <a:avLst/>
          </a:prstGeom>
          <a:noFill/>
        </p:spPr>
        <p:txBody>
          <a:bodyPr wrap="none" rtlCol="0">
            <a:spAutoFit/>
          </a:bodyPr>
          <a:lstStyle/>
          <a:p>
            <a:r>
              <a:rPr lang="nl-NL" dirty="0">
                <a:solidFill>
                  <a:srgbClr val="FF0000"/>
                </a:solidFill>
              </a:rPr>
              <a:t>Huge </a:t>
            </a:r>
            <a:r>
              <a:rPr lang="nl-NL" dirty="0" err="1">
                <a:solidFill>
                  <a:srgbClr val="FF0000"/>
                </a:solidFill>
              </a:rPr>
              <a:t>oversight</a:t>
            </a:r>
            <a:endParaRPr lang="nl-NL" dirty="0">
              <a:solidFill>
                <a:srgbClr val="FF0000"/>
              </a:solidFill>
            </a:endParaRPr>
          </a:p>
        </p:txBody>
      </p:sp>
    </p:spTree>
    <p:extLst>
      <p:ext uri="{BB962C8B-B14F-4D97-AF65-F5344CB8AC3E}">
        <p14:creationId xmlns:p14="http://schemas.microsoft.com/office/powerpoint/2010/main" val="279414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43F3CD2-0AAA-B848-974D-925C5A22DE84}"/>
              </a:ext>
            </a:extLst>
          </p:cNvPr>
          <p:cNvSpPr txBox="1"/>
          <p:nvPr/>
        </p:nvSpPr>
        <p:spPr>
          <a:xfrm>
            <a:off x="1622371" y="1485896"/>
            <a:ext cx="3481466" cy="1200329"/>
          </a:xfrm>
          <a:prstGeom prst="rect">
            <a:avLst/>
          </a:prstGeom>
          <a:noFill/>
        </p:spPr>
        <p:txBody>
          <a:bodyPr wrap="none" rtlCol="0">
            <a:spAutoFit/>
          </a:bodyPr>
          <a:lstStyle/>
          <a:p>
            <a:r>
              <a:rPr lang="en-US" dirty="0">
                <a:solidFill>
                  <a:srgbClr val="FF0000"/>
                </a:solidFill>
              </a:rPr>
              <a:t>Expert and institute profiles</a:t>
            </a:r>
          </a:p>
          <a:p>
            <a:r>
              <a:rPr lang="en-US" dirty="0"/>
              <a:t>Events calendar (=&gt; alumni system)</a:t>
            </a:r>
          </a:p>
          <a:p>
            <a:r>
              <a:rPr lang="en-US" dirty="0"/>
              <a:t>Projects</a:t>
            </a:r>
          </a:p>
          <a:p>
            <a:r>
              <a:rPr lang="en-US" dirty="0"/>
              <a:t>Country profiles</a:t>
            </a:r>
          </a:p>
        </p:txBody>
      </p:sp>
      <p:pic>
        <p:nvPicPr>
          <p:cNvPr id="9" name="Picture 8" descr="A screenshot of a cell phone&#13;&#10;&#13;&#10;Description automatically generated">
            <a:extLst>
              <a:ext uri="{FF2B5EF4-FFF2-40B4-BE49-F238E27FC236}">
                <a16:creationId xmlns:a16="http://schemas.microsoft.com/office/drawing/2014/main" id="{C0CF752B-078C-F841-AE48-ECAA605B65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3106" y="2786212"/>
            <a:ext cx="5087520" cy="3894881"/>
          </a:xfrm>
          <a:prstGeom prst="rect">
            <a:avLst/>
          </a:prstGeom>
        </p:spPr>
      </p:pic>
      <p:pic>
        <p:nvPicPr>
          <p:cNvPr id="11" name="Picture 10" descr="A close up of a map&#13;&#10;&#13;&#10;Description automatically generated">
            <a:extLst>
              <a:ext uri="{FF2B5EF4-FFF2-40B4-BE49-F238E27FC236}">
                <a16:creationId xmlns:a16="http://schemas.microsoft.com/office/drawing/2014/main" id="{9BD9352C-96F4-824D-911C-2220B1751A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4728" y="3999422"/>
            <a:ext cx="4565260" cy="2858577"/>
          </a:xfrm>
          <a:prstGeom prst="rect">
            <a:avLst/>
          </a:prstGeom>
        </p:spPr>
      </p:pic>
      <p:pic>
        <p:nvPicPr>
          <p:cNvPr id="13" name="Picture 12" descr="A close up of a map&#13;&#10;&#13;&#10;Description automatically generated">
            <a:extLst>
              <a:ext uri="{FF2B5EF4-FFF2-40B4-BE49-F238E27FC236}">
                <a16:creationId xmlns:a16="http://schemas.microsoft.com/office/drawing/2014/main" id="{D6B63DEF-68A8-B347-BCC0-19D3C57A98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48513" y="1116564"/>
            <a:ext cx="4491698" cy="2783711"/>
          </a:xfrm>
          <a:prstGeom prst="rect">
            <a:avLst/>
          </a:prstGeom>
        </p:spPr>
      </p:pic>
      <p:sp>
        <p:nvSpPr>
          <p:cNvPr id="14" name="TextBox 13">
            <a:extLst>
              <a:ext uri="{FF2B5EF4-FFF2-40B4-BE49-F238E27FC236}">
                <a16:creationId xmlns:a16="http://schemas.microsoft.com/office/drawing/2014/main" id="{AB220356-53B7-694F-9836-0004D7EDCE60}"/>
              </a:ext>
            </a:extLst>
          </p:cNvPr>
          <p:cNvSpPr txBox="1"/>
          <p:nvPr/>
        </p:nvSpPr>
        <p:spPr>
          <a:xfrm>
            <a:off x="6948513" y="1116564"/>
            <a:ext cx="1659429" cy="369332"/>
          </a:xfrm>
          <a:prstGeom prst="rect">
            <a:avLst/>
          </a:prstGeom>
          <a:noFill/>
        </p:spPr>
        <p:txBody>
          <a:bodyPr wrap="none" rtlCol="0">
            <a:spAutoFit/>
          </a:bodyPr>
          <a:lstStyle/>
          <a:p>
            <a:r>
              <a:rPr lang="en-US" dirty="0"/>
              <a:t>Experts (15120)</a:t>
            </a:r>
          </a:p>
        </p:txBody>
      </p:sp>
      <p:sp>
        <p:nvSpPr>
          <p:cNvPr id="15" name="TextBox 14">
            <a:extLst>
              <a:ext uri="{FF2B5EF4-FFF2-40B4-BE49-F238E27FC236}">
                <a16:creationId xmlns:a16="http://schemas.microsoft.com/office/drawing/2014/main" id="{6652916F-7B45-6542-A4F5-D52F4259B7F8}"/>
              </a:ext>
            </a:extLst>
          </p:cNvPr>
          <p:cNvSpPr txBox="1"/>
          <p:nvPr/>
        </p:nvSpPr>
        <p:spPr>
          <a:xfrm>
            <a:off x="6948513" y="3999422"/>
            <a:ext cx="1905330" cy="369332"/>
          </a:xfrm>
          <a:prstGeom prst="rect">
            <a:avLst/>
          </a:prstGeom>
          <a:noFill/>
        </p:spPr>
        <p:txBody>
          <a:bodyPr wrap="none" rtlCol="0">
            <a:spAutoFit/>
          </a:bodyPr>
          <a:lstStyle/>
          <a:p>
            <a:r>
              <a:rPr lang="en-US" dirty="0"/>
              <a:t>Institutions (5108)</a:t>
            </a:r>
          </a:p>
        </p:txBody>
      </p:sp>
      <p:sp>
        <p:nvSpPr>
          <p:cNvPr id="12" name="Title 1">
            <a:extLst>
              <a:ext uri="{FF2B5EF4-FFF2-40B4-BE49-F238E27FC236}">
                <a16:creationId xmlns:a16="http://schemas.microsoft.com/office/drawing/2014/main" id="{FBB61DA1-5CF0-5140-9E07-99FE29439E67}"/>
              </a:ext>
            </a:extLst>
          </p:cNvPr>
          <p:cNvSpPr>
            <a:spLocks noGrp="1"/>
          </p:cNvSpPr>
          <p:nvPr>
            <p:ph type="title"/>
          </p:nvPr>
        </p:nvSpPr>
        <p:spPr>
          <a:xfrm>
            <a:off x="1277616" y="365125"/>
            <a:ext cx="10076183" cy="1325563"/>
          </a:xfrm>
        </p:spPr>
        <p:txBody>
          <a:bodyPr/>
          <a:lstStyle/>
          <a:p>
            <a:r>
              <a:rPr lang="en-US" dirty="0" err="1"/>
              <a:t>OceanExpert</a:t>
            </a:r>
            <a:endParaRPr lang="en-US" dirty="0"/>
          </a:p>
        </p:txBody>
      </p:sp>
      <p:pic>
        <p:nvPicPr>
          <p:cNvPr id="16" name="Picture 15">
            <a:extLst>
              <a:ext uri="{FF2B5EF4-FFF2-40B4-BE49-F238E27FC236}">
                <a16:creationId xmlns:a16="http://schemas.microsoft.com/office/drawing/2014/main" id="{5D2341D4-A39C-EC4A-921C-914C2424E3C6}"/>
              </a:ext>
            </a:extLst>
          </p:cNvPr>
          <p:cNvPicPr>
            <a:picLocks noChangeAspect="1"/>
          </p:cNvPicPr>
          <p:nvPr/>
        </p:nvPicPr>
        <p:blipFill>
          <a:blip r:embed="rId6"/>
          <a:stretch>
            <a:fillRect/>
          </a:stretch>
        </p:blipFill>
        <p:spPr>
          <a:xfrm>
            <a:off x="398783" y="365125"/>
            <a:ext cx="878833" cy="878833"/>
          </a:xfrm>
          <a:prstGeom prst="rect">
            <a:avLst/>
          </a:prstGeom>
        </p:spPr>
      </p:pic>
      <p:sp>
        <p:nvSpPr>
          <p:cNvPr id="6" name="Rectangle 5">
            <a:extLst>
              <a:ext uri="{FF2B5EF4-FFF2-40B4-BE49-F238E27FC236}">
                <a16:creationId xmlns:a16="http://schemas.microsoft.com/office/drawing/2014/main" id="{79299963-71D4-B54A-B671-553BD062ED24}"/>
              </a:ext>
            </a:extLst>
          </p:cNvPr>
          <p:cNvSpPr/>
          <p:nvPr/>
        </p:nvSpPr>
        <p:spPr>
          <a:xfrm>
            <a:off x="6771229" y="417135"/>
            <a:ext cx="4363952" cy="584775"/>
          </a:xfrm>
          <a:prstGeom prst="rect">
            <a:avLst/>
          </a:prstGeom>
        </p:spPr>
        <p:txBody>
          <a:bodyPr wrap="none">
            <a:spAutoFit/>
          </a:bodyPr>
          <a:lstStyle/>
          <a:p>
            <a:r>
              <a:rPr lang="en-US" sz="3200" dirty="0">
                <a:solidFill>
                  <a:srgbClr val="0070C0"/>
                </a:solidFill>
              </a:rPr>
              <a:t>https://</a:t>
            </a:r>
            <a:r>
              <a:rPr lang="en-US" sz="3200" dirty="0" err="1">
                <a:solidFill>
                  <a:srgbClr val="0070C0"/>
                </a:solidFill>
              </a:rPr>
              <a:t>oceanexpert.net</a:t>
            </a:r>
            <a:r>
              <a:rPr lang="en-US" sz="3200" dirty="0">
                <a:solidFill>
                  <a:srgbClr val="0070C0"/>
                </a:solidFill>
              </a:rPr>
              <a:t>/</a:t>
            </a:r>
          </a:p>
        </p:txBody>
      </p:sp>
    </p:spTree>
    <p:extLst>
      <p:ext uri="{BB962C8B-B14F-4D97-AF65-F5344CB8AC3E}">
        <p14:creationId xmlns:p14="http://schemas.microsoft.com/office/powerpoint/2010/main" val="1738642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ell phone&#13;&#10;&#13;&#10;Description automatically generated">
            <a:extLst>
              <a:ext uri="{FF2B5EF4-FFF2-40B4-BE49-F238E27FC236}">
                <a16:creationId xmlns:a16="http://schemas.microsoft.com/office/drawing/2014/main" id="{E4AAA4E3-0682-054E-8B88-855D9655E6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07" y="2497596"/>
            <a:ext cx="4863503" cy="3672441"/>
          </a:xfrm>
          <a:prstGeom prst="rect">
            <a:avLst/>
          </a:prstGeom>
          <a:ln>
            <a:solidFill>
              <a:schemeClr val="accent2"/>
            </a:solidFill>
          </a:ln>
        </p:spPr>
      </p:pic>
      <p:pic>
        <p:nvPicPr>
          <p:cNvPr id="8" name="Picture 7" descr="A screenshot of a social media post&#13;&#10;&#13;&#10;Description automatically generated">
            <a:extLst>
              <a:ext uri="{FF2B5EF4-FFF2-40B4-BE49-F238E27FC236}">
                <a16:creationId xmlns:a16="http://schemas.microsoft.com/office/drawing/2014/main" id="{9533D254-9CDD-9D46-8DEC-8A42659D25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23446" y="2483222"/>
            <a:ext cx="2633149" cy="4009651"/>
          </a:xfrm>
          <a:prstGeom prst="rect">
            <a:avLst/>
          </a:prstGeom>
          <a:ln>
            <a:solidFill>
              <a:schemeClr val="accent2"/>
            </a:solidFill>
          </a:ln>
        </p:spPr>
      </p:pic>
      <p:sp>
        <p:nvSpPr>
          <p:cNvPr id="10" name="Right Arrow 9">
            <a:extLst>
              <a:ext uri="{FF2B5EF4-FFF2-40B4-BE49-F238E27FC236}">
                <a16:creationId xmlns:a16="http://schemas.microsoft.com/office/drawing/2014/main" id="{DF294AA0-DB1B-0A4A-A01E-9184A573FD84}"/>
              </a:ext>
            </a:extLst>
          </p:cNvPr>
          <p:cNvSpPr/>
          <p:nvPr/>
        </p:nvSpPr>
        <p:spPr>
          <a:xfrm>
            <a:off x="4110888" y="5080915"/>
            <a:ext cx="412558" cy="4076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49645DC-BFA5-504C-9041-81F0A850D95D}"/>
              </a:ext>
            </a:extLst>
          </p:cNvPr>
          <p:cNvSpPr txBox="1"/>
          <p:nvPr/>
        </p:nvSpPr>
        <p:spPr>
          <a:xfrm>
            <a:off x="4317167" y="186882"/>
            <a:ext cx="3481466" cy="1200329"/>
          </a:xfrm>
          <a:prstGeom prst="rect">
            <a:avLst/>
          </a:prstGeom>
          <a:noFill/>
        </p:spPr>
        <p:txBody>
          <a:bodyPr wrap="none" rtlCol="0">
            <a:spAutoFit/>
          </a:bodyPr>
          <a:lstStyle/>
          <a:p>
            <a:r>
              <a:rPr lang="en-US" dirty="0"/>
              <a:t>Expert and institute profiles</a:t>
            </a:r>
          </a:p>
          <a:p>
            <a:r>
              <a:rPr lang="en-US" dirty="0">
                <a:solidFill>
                  <a:srgbClr val="FF0000"/>
                </a:solidFill>
              </a:rPr>
              <a:t>Events calendar (=&gt; alumni system)</a:t>
            </a:r>
          </a:p>
          <a:p>
            <a:r>
              <a:rPr lang="en-US" dirty="0"/>
              <a:t>Projects</a:t>
            </a:r>
          </a:p>
          <a:p>
            <a:r>
              <a:rPr lang="en-US" dirty="0"/>
              <a:t>Country profiles</a:t>
            </a:r>
          </a:p>
        </p:txBody>
      </p:sp>
      <p:sp>
        <p:nvSpPr>
          <p:cNvPr id="12" name="Title 1">
            <a:extLst>
              <a:ext uri="{FF2B5EF4-FFF2-40B4-BE49-F238E27FC236}">
                <a16:creationId xmlns:a16="http://schemas.microsoft.com/office/drawing/2014/main" id="{B95C3F02-1405-4D4B-B808-BAC5C02FBEDD}"/>
              </a:ext>
            </a:extLst>
          </p:cNvPr>
          <p:cNvSpPr>
            <a:spLocks noGrp="1"/>
          </p:cNvSpPr>
          <p:nvPr>
            <p:ph type="title"/>
          </p:nvPr>
        </p:nvSpPr>
        <p:spPr>
          <a:xfrm>
            <a:off x="1277616" y="365125"/>
            <a:ext cx="10076183" cy="1325563"/>
          </a:xfrm>
        </p:spPr>
        <p:txBody>
          <a:bodyPr/>
          <a:lstStyle/>
          <a:p>
            <a:r>
              <a:rPr lang="en-US" dirty="0" err="1"/>
              <a:t>OceanExpert</a:t>
            </a:r>
            <a:endParaRPr lang="en-US" dirty="0"/>
          </a:p>
        </p:txBody>
      </p:sp>
      <p:pic>
        <p:nvPicPr>
          <p:cNvPr id="13" name="Picture 12">
            <a:extLst>
              <a:ext uri="{FF2B5EF4-FFF2-40B4-BE49-F238E27FC236}">
                <a16:creationId xmlns:a16="http://schemas.microsoft.com/office/drawing/2014/main" id="{8F818040-CF18-544B-BAFE-6562DEAB5157}"/>
              </a:ext>
            </a:extLst>
          </p:cNvPr>
          <p:cNvPicPr>
            <a:picLocks noChangeAspect="1"/>
          </p:cNvPicPr>
          <p:nvPr/>
        </p:nvPicPr>
        <p:blipFill>
          <a:blip r:embed="rId5"/>
          <a:stretch>
            <a:fillRect/>
          </a:stretch>
        </p:blipFill>
        <p:spPr>
          <a:xfrm>
            <a:off x="398783" y="365125"/>
            <a:ext cx="878833" cy="878833"/>
          </a:xfrm>
          <a:prstGeom prst="rect">
            <a:avLst/>
          </a:prstGeom>
        </p:spPr>
      </p:pic>
      <p:sp>
        <p:nvSpPr>
          <p:cNvPr id="7" name="TextBox 6">
            <a:extLst>
              <a:ext uri="{FF2B5EF4-FFF2-40B4-BE49-F238E27FC236}">
                <a16:creationId xmlns:a16="http://schemas.microsoft.com/office/drawing/2014/main" id="{874C873B-E297-5D4B-BA80-2891D883D954}"/>
              </a:ext>
            </a:extLst>
          </p:cNvPr>
          <p:cNvSpPr txBox="1"/>
          <p:nvPr/>
        </p:nvSpPr>
        <p:spPr>
          <a:xfrm>
            <a:off x="4523446" y="2061448"/>
            <a:ext cx="1323696" cy="369332"/>
          </a:xfrm>
          <a:prstGeom prst="rect">
            <a:avLst/>
          </a:prstGeom>
          <a:noFill/>
        </p:spPr>
        <p:txBody>
          <a:bodyPr wrap="none" rtlCol="0">
            <a:spAutoFit/>
          </a:bodyPr>
          <a:lstStyle/>
          <a:p>
            <a:r>
              <a:rPr lang="en-US" dirty="0"/>
              <a:t>2219 events</a:t>
            </a:r>
          </a:p>
        </p:txBody>
      </p:sp>
      <p:pic>
        <p:nvPicPr>
          <p:cNvPr id="5" name="Picture 4" descr="A screenshot of a social media post&#13;&#10;&#13;&#10;Description automatically generated">
            <a:extLst>
              <a:ext uri="{FF2B5EF4-FFF2-40B4-BE49-F238E27FC236}">
                <a16:creationId xmlns:a16="http://schemas.microsoft.com/office/drawing/2014/main" id="{0DBF58E2-8A6E-AA42-B3AD-99E2FABA65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60788" y="1927796"/>
            <a:ext cx="4993908" cy="4899772"/>
          </a:xfrm>
          <a:prstGeom prst="rect">
            <a:avLst/>
          </a:prstGeom>
          <a:ln>
            <a:solidFill>
              <a:schemeClr val="accent2"/>
            </a:solidFill>
          </a:ln>
        </p:spPr>
      </p:pic>
      <p:sp>
        <p:nvSpPr>
          <p:cNvPr id="11" name="Right Arrow 10">
            <a:extLst>
              <a:ext uri="{FF2B5EF4-FFF2-40B4-BE49-F238E27FC236}">
                <a16:creationId xmlns:a16="http://schemas.microsoft.com/office/drawing/2014/main" id="{A1109C50-8BB6-8A4B-B7AE-47F98328A2DB}"/>
              </a:ext>
            </a:extLst>
          </p:cNvPr>
          <p:cNvSpPr/>
          <p:nvPr/>
        </p:nvSpPr>
        <p:spPr>
          <a:xfrm>
            <a:off x="6462206" y="4564797"/>
            <a:ext cx="694389" cy="4076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02D329A-FB27-A145-97FB-A95EA8C4911C}"/>
              </a:ext>
            </a:extLst>
          </p:cNvPr>
          <p:cNvSpPr/>
          <p:nvPr/>
        </p:nvSpPr>
        <p:spPr>
          <a:xfrm>
            <a:off x="6971070" y="1367522"/>
            <a:ext cx="5083625" cy="646331"/>
          </a:xfrm>
          <a:prstGeom prst="rect">
            <a:avLst/>
          </a:prstGeom>
        </p:spPr>
        <p:txBody>
          <a:bodyPr wrap="square">
            <a:spAutoFit/>
          </a:bodyPr>
          <a:lstStyle/>
          <a:p>
            <a:pPr algn="r"/>
            <a:r>
              <a:rPr lang="nl-NL" dirty="0"/>
              <a:t>OBIS has </a:t>
            </a:r>
            <a:r>
              <a:rPr lang="nl-NL" dirty="0" err="1"/>
              <a:t>trained</a:t>
            </a:r>
            <a:r>
              <a:rPr lang="nl-NL" dirty="0"/>
              <a:t> 330 experts </a:t>
            </a:r>
            <a:r>
              <a:rPr lang="nl-NL" dirty="0" err="1"/>
              <a:t>from</a:t>
            </a:r>
            <a:r>
              <a:rPr lang="nl-NL" dirty="0"/>
              <a:t> 72 </a:t>
            </a:r>
            <a:r>
              <a:rPr lang="nl-NL" dirty="0" err="1"/>
              <a:t>countries</a:t>
            </a:r>
            <a:r>
              <a:rPr lang="nl-NL" dirty="0"/>
              <a:t> in 20 training courses. </a:t>
            </a:r>
          </a:p>
        </p:txBody>
      </p:sp>
    </p:spTree>
    <p:extLst>
      <p:ext uri="{BB962C8B-B14F-4D97-AF65-F5344CB8AC3E}">
        <p14:creationId xmlns:p14="http://schemas.microsoft.com/office/powerpoint/2010/main" val="2637909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8EE5B78-10A2-8B47-8D53-14586D9572ED}"/>
              </a:ext>
            </a:extLst>
          </p:cNvPr>
          <p:cNvSpPr txBox="1"/>
          <p:nvPr/>
        </p:nvSpPr>
        <p:spPr>
          <a:xfrm>
            <a:off x="1622371" y="1485896"/>
            <a:ext cx="3481466" cy="1200329"/>
          </a:xfrm>
          <a:prstGeom prst="rect">
            <a:avLst/>
          </a:prstGeom>
          <a:noFill/>
        </p:spPr>
        <p:txBody>
          <a:bodyPr wrap="none" rtlCol="0">
            <a:spAutoFit/>
          </a:bodyPr>
          <a:lstStyle/>
          <a:p>
            <a:r>
              <a:rPr lang="en-US" dirty="0"/>
              <a:t>Expert and institute profiles</a:t>
            </a:r>
          </a:p>
          <a:p>
            <a:r>
              <a:rPr lang="en-US" dirty="0"/>
              <a:t>Events calendar (=&gt; alumni system)</a:t>
            </a:r>
          </a:p>
          <a:p>
            <a:r>
              <a:rPr lang="en-US" dirty="0">
                <a:solidFill>
                  <a:srgbClr val="FF0000"/>
                </a:solidFill>
              </a:rPr>
              <a:t>Projects</a:t>
            </a:r>
          </a:p>
          <a:p>
            <a:r>
              <a:rPr lang="en-US" dirty="0"/>
              <a:t>Country profiles</a:t>
            </a:r>
          </a:p>
        </p:txBody>
      </p:sp>
      <p:pic>
        <p:nvPicPr>
          <p:cNvPr id="10" name="Picture 9" descr="A screenshot of a social media post&#13;&#10;&#13;&#10;Description automatically generated">
            <a:extLst>
              <a:ext uri="{FF2B5EF4-FFF2-40B4-BE49-F238E27FC236}">
                <a16:creationId xmlns:a16="http://schemas.microsoft.com/office/drawing/2014/main" id="{A76D7480-7491-9F4A-B9ED-01A60F371A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7151" y="2809368"/>
            <a:ext cx="4979019" cy="3859882"/>
          </a:xfrm>
          <a:prstGeom prst="rect">
            <a:avLst/>
          </a:prstGeom>
          <a:ln>
            <a:solidFill>
              <a:schemeClr val="accent2"/>
            </a:solidFill>
          </a:ln>
        </p:spPr>
      </p:pic>
      <p:pic>
        <p:nvPicPr>
          <p:cNvPr id="12" name="Picture 11" descr="A screenshot of a cell phone&#13;&#10;&#13;&#10;Description automatically generated">
            <a:extLst>
              <a:ext uri="{FF2B5EF4-FFF2-40B4-BE49-F238E27FC236}">
                <a16:creationId xmlns:a16="http://schemas.microsoft.com/office/drawing/2014/main" id="{ECBC50FC-17C1-9C4B-8577-43BED4ED35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5600" y="2809368"/>
            <a:ext cx="4343400" cy="3881231"/>
          </a:xfrm>
          <a:prstGeom prst="rect">
            <a:avLst/>
          </a:prstGeom>
          <a:ln>
            <a:solidFill>
              <a:schemeClr val="accent2"/>
            </a:solidFill>
          </a:ln>
        </p:spPr>
      </p:pic>
      <p:sp>
        <p:nvSpPr>
          <p:cNvPr id="13" name="Right Arrow 12">
            <a:extLst>
              <a:ext uri="{FF2B5EF4-FFF2-40B4-BE49-F238E27FC236}">
                <a16:creationId xmlns:a16="http://schemas.microsoft.com/office/drawing/2014/main" id="{221BD7DE-C7D3-5647-B9FC-06738E4FC66E}"/>
              </a:ext>
            </a:extLst>
          </p:cNvPr>
          <p:cNvSpPr/>
          <p:nvPr/>
        </p:nvSpPr>
        <p:spPr>
          <a:xfrm>
            <a:off x="5890958" y="4857861"/>
            <a:ext cx="879854" cy="4076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FD69190-3FE3-3D45-8D96-487799FCC6ED}"/>
              </a:ext>
            </a:extLst>
          </p:cNvPr>
          <p:cNvSpPr txBox="1">
            <a:spLocks/>
          </p:cNvSpPr>
          <p:nvPr/>
        </p:nvSpPr>
        <p:spPr>
          <a:xfrm>
            <a:off x="1277616" y="365125"/>
            <a:ext cx="100761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OceanExpert</a:t>
            </a:r>
            <a:endParaRPr lang="en-US" dirty="0"/>
          </a:p>
        </p:txBody>
      </p:sp>
      <p:pic>
        <p:nvPicPr>
          <p:cNvPr id="14" name="Picture 13">
            <a:extLst>
              <a:ext uri="{FF2B5EF4-FFF2-40B4-BE49-F238E27FC236}">
                <a16:creationId xmlns:a16="http://schemas.microsoft.com/office/drawing/2014/main" id="{6E02C807-810C-C84C-9717-290B56E09E3C}"/>
              </a:ext>
            </a:extLst>
          </p:cNvPr>
          <p:cNvPicPr>
            <a:picLocks noChangeAspect="1"/>
          </p:cNvPicPr>
          <p:nvPr/>
        </p:nvPicPr>
        <p:blipFill>
          <a:blip r:embed="rId5"/>
          <a:stretch>
            <a:fillRect/>
          </a:stretch>
        </p:blipFill>
        <p:spPr>
          <a:xfrm>
            <a:off x="398783" y="365125"/>
            <a:ext cx="878833" cy="878833"/>
          </a:xfrm>
          <a:prstGeom prst="rect">
            <a:avLst/>
          </a:prstGeom>
        </p:spPr>
      </p:pic>
    </p:spTree>
    <p:extLst>
      <p:ext uri="{BB962C8B-B14F-4D97-AF65-F5344CB8AC3E}">
        <p14:creationId xmlns:p14="http://schemas.microsoft.com/office/powerpoint/2010/main" val="2312008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5C9FF9-90D8-8C4B-8488-D880D79C155B}"/>
              </a:ext>
            </a:extLst>
          </p:cNvPr>
          <p:cNvPicPr>
            <a:picLocks noChangeAspect="1"/>
          </p:cNvPicPr>
          <p:nvPr/>
        </p:nvPicPr>
        <p:blipFill>
          <a:blip r:embed="rId3"/>
          <a:stretch>
            <a:fillRect/>
          </a:stretch>
        </p:blipFill>
        <p:spPr>
          <a:xfrm>
            <a:off x="1518039" y="2811459"/>
            <a:ext cx="2898956" cy="3760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98EE5B78-10A2-8B47-8D53-14586D9572ED}"/>
              </a:ext>
            </a:extLst>
          </p:cNvPr>
          <p:cNvSpPr txBox="1"/>
          <p:nvPr/>
        </p:nvSpPr>
        <p:spPr>
          <a:xfrm>
            <a:off x="1622371" y="1485896"/>
            <a:ext cx="3481466" cy="1200329"/>
          </a:xfrm>
          <a:prstGeom prst="rect">
            <a:avLst/>
          </a:prstGeom>
          <a:noFill/>
        </p:spPr>
        <p:txBody>
          <a:bodyPr wrap="none" rtlCol="0">
            <a:spAutoFit/>
          </a:bodyPr>
          <a:lstStyle/>
          <a:p>
            <a:r>
              <a:rPr lang="en-US" dirty="0"/>
              <a:t>Expert and institute profiles</a:t>
            </a:r>
          </a:p>
          <a:p>
            <a:r>
              <a:rPr lang="en-US" dirty="0"/>
              <a:t>Events calendar (=&gt; alumni system)</a:t>
            </a:r>
          </a:p>
          <a:p>
            <a:r>
              <a:rPr lang="en-US" dirty="0"/>
              <a:t>Projects</a:t>
            </a:r>
          </a:p>
          <a:p>
            <a:r>
              <a:rPr lang="en-US" dirty="0">
                <a:solidFill>
                  <a:srgbClr val="FF0000"/>
                </a:solidFill>
              </a:rPr>
              <a:t>Country profiles</a:t>
            </a:r>
          </a:p>
        </p:txBody>
      </p:sp>
      <p:pic>
        <p:nvPicPr>
          <p:cNvPr id="7" name="Picture 6" descr="A screenshot of a cell phone&#13;&#10;&#13;&#10;Description automatically generated">
            <a:extLst>
              <a:ext uri="{FF2B5EF4-FFF2-40B4-BE49-F238E27FC236}">
                <a16:creationId xmlns:a16="http://schemas.microsoft.com/office/drawing/2014/main" id="{23AEFEFD-E943-1140-8A25-6F36B29F4FD1}"/>
              </a:ext>
            </a:extLst>
          </p:cNvPr>
          <p:cNvPicPr>
            <a:picLocks noChangeAspect="1"/>
          </p:cNvPicPr>
          <p:nvPr/>
        </p:nvPicPr>
        <p:blipFill>
          <a:blip r:embed="rId4"/>
          <a:stretch>
            <a:fillRect/>
          </a:stretch>
        </p:blipFill>
        <p:spPr>
          <a:xfrm>
            <a:off x="5024594" y="0"/>
            <a:ext cx="4455706" cy="6858000"/>
          </a:xfrm>
          <a:prstGeom prst="rect">
            <a:avLst/>
          </a:prstGeom>
        </p:spPr>
      </p:pic>
      <p:pic>
        <p:nvPicPr>
          <p:cNvPr id="10" name="Picture 9" descr="A screenshot of a cell phone&#13;&#10;&#13;&#10;Description automatically generated">
            <a:extLst>
              <a:ext uri="{FF2B5EF4-FFF2-40B4-BE49-F238E27FC236}">
                <a16:creationId xmlns:a16="http://schemas.microsoft.com/office/drawing/2014/main" id="{DF453C1F-B7A6-F94A-A520-5472392CDF2F}"/>
              </a:ext>
            </a:extLst>
          </p:cNvPr>
          <p:cNvPicPr>
            <a:picLocks noChangeAspect="1"/>
          </p:cNvPicPr>
          <p:nvPr/>
        </p:nvPicPr>
        <p:blipFill>
          <a:blip r:embed="rId5"/>
          <a:stretch>
            <a:fillRect/>
          </a:stretch>
        </p:blipFill>
        <p:spPr>
          <a:xfrm>
            <a:off x="7322914" y="2686225"/>
            <a:ext cx="4732191" cy="2859741"/>
          </a:xfrm>
          <a:prstGeom prst="rect">
            <a:avLst/>
          </a:prstGeom>
        </p:spPr>
      </p:pic>
      <p:sp>
        <p:nvSpPr>
          <p:cNvPr id="11" name="Title 1">
            <a:extLst>
              <a:ext uri="{FF2B5EF4-FFF2-40B4-BE49-F238E27FC236}">
                <a16:creationId xmlns:a16="http://schemas.microsoft.com/office/drawing/2014/main" id="{31852A46-4FA4-6B46-9549-F2D7EA0B64FF}"/>
              </a:ext>
            </a:extLst>
          </p:cNvPr>
          <p:cNvSpPr>
            <a:spLocks noGrp="1"/>
          </p:cNvSpPr>
          <p:nvPr>
            <p:ph type="title"/>
          </p:nvPr>
        </p:nvSpPr>
        <p:spPr>
          <a:xfrm>
            <a:off x="1277616" y="365125"/>
            <a:ext cx="10076183" cy="1325563"/>
          </a:xfrm>
        </p:spPr>
        <p:txBody>
          <a:bodyPr/>
          <a:lstStyle/>
          <a:p>
            <a:r>
              <a:rPr lang="en-US" dirty="0" err="1"/>
              <a:t>OceanExpert</a:t>
            </a:r>
            <a:endParaRPr lang="en-US" dirty="0"/>
          </a:p>
        </p:txBody>
      </p:sp>
      <p:pic>
        <p:nvPicPr>
          <p:cNvPr id="12" name="Picture 11">
            <a:extLst>
              <a:ext uri="{FF2B5EF4-FFF2-40B4-BE49-F238E27FC236}">
                <a16:creationId xmlns:a16="http://schemas.microsoft.com/office/drawing/2014/main" id="{8A219566-5726-7F44-A5A0-AB44D39CD625}"/>
              </a:ext>
            </a:extLst>
          </p:cNvPr>
          <p:cNvPicPr>
            <a:picLocks noChangeAspect="1"/>
          </p:cNvPicPr>
          <p:nvPr/>
        </p:nvPicPr>
        <p:blipFill>
          <a:blip r:embed="rId6"/>
          <a:stretch>
            <a:fillRect/>
          </a:stretch>
        </p:blipFill>
        <p:spPr>
          <a:xfrm>
            <a:off x="398783" y="365125"/>
            <a:ext cx="878833" cy="878833"/>
          </a:xfrm>
          <a:prstGeom prst="rect">
            <a:avLst/>
          </a:prstGeom>
        </p:spPr>
      </p:pic>
    </p:spTree>
    <p:extLst>
      <p:ext uri="{BB962C8B-B14F-4D97-AF65-F5344CB8AC3E}">
        <p14:creationId xmlns:p14="http://schemas.microsoft.com/office/powerpoint/2010/main" val="2592305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0"/>
          </p:nvPr>
        </p:nvSpPr>
        <p:spPr/>
        <p:txBody>
          <a:bodyPr/>
          <a:lstStyle/>
          <a:p>
            <a:pPr>
              <a:defRPr/>
            </a:pPr>
            <a:fld id="{2DF622C8-7B6F-8E4B-92AC-9689A9DA2B76}" type="slidenum">
              <a:rPr lang="uk-UA" smtClean="0"/>
              <a:pPr>
                <a:defRPr/>
              </a:pPr>
              <a:t>7</a:t>
            </a:fld>
            <a:endParaRPr lang="uk-UA"/>
          </a:p>
        </p:txBody>
      </p:sp>
      <p:sp>
        <p:nvSpPr>
          <p:cNvPr id="7" name="Rectangle 6">
            <a:extLst>
              <a:ext uri="{FF2B5EF4-FFF2-40B4-BE49-F238E27FC236}">
                <a16:creationId xmlns:a16="http://schemas.microsoft.com/office/drawing/2014/main" id="{CFB1446F-A1C4-B942-9933-64464116A6DE}"/>
              </a:ext>
            </a:extLst>
          </p:cNvPr>
          <p:cNvSpPr/>
          <p:nvPr/>
        </p:nvSpPr>
        <p:spPr>
          <a:xfrm>
            <a:off x="6329191" y="760318"/>
            <a:ext cx="5699827" cy="584775"/>
          </a:xfrm>
          <a:prstGeom prst="rect">
            <a:avLst/>
          </a:prstGeom>
        </p:spPr>
        <p:txBody>
          <a:bodyPr wrap="square">
            <a:spAutoFit/>
          </a:bodyPr>
          <a:lstStyle/>
          <a:p>
            <a:r>
              <a:rPr lang="nl-NL" sz="3200" dirty="0" err="1">
                <a:solidFill>
                  <a:srgbClr val="0070C0"/>
                </a:solidFill>
              </a:rPr>
              <a:t>oceanbestpractices.org</a:t>
            </a:r>
            <a:endParaRPr lang="nl-NL" sz="3200" dirty="0">
              <a:solidFill>
                <a:srgbClr val="0070C0"/>
              </a:solidFill>
            </a:endParaRPr>
          </a:p>
        </p:txBody>
      </p:sp>
      <p:pic>
        <p:nvPicPr>
          <p:cNvPr id="3" name="Picture 2" descr="A screenshot of a cell phone&#13;&#10;&#13;&#10;Description automatically generated">
            <a:extLst>
              <a:ext uri="{FF2B5EF4-FFF2-40B4-BE49-F238E27FC236}">
                <a16:creationId xmlns:a16="http://schemas.microsoft.com/office/drawing/2014/main" id="{E2E6ECB4-CF53-A64A-9301-09470BBCB83D}"/>
              </a:ext>
            </a:extLst>
          </p:cNvPr>
          <p:cNvPicPr>
            <a:picLocks noChangeAspect="1"/>
          </p:cNvPicPr>
          <p:nvPr/>
        </p:nvPicPr>
        <p:blipFill>
          <a:blip r:embed="rId3"/>
          <a:stretch>
            <a:fillRect/>
          </a:stretch>
        </p:blipFill>
        <p:spPr>
          <a:xfrm>
            <a:off x="2812211" y="1433124"/>
            <a:ext cx="8925481" cy="5424875"/>
          </a:xfrm>
          <a:prstGeom prst="rect">
            <a:avLst/>
          </a:prstGeom>
        </p:spPr>
      </p:pic>
      <p:pic>
        <p:nvPicPr>
          <p:cNvPr id="2" name="Picture 1">
            <a:extLst>
              <a:ext uri="{FF2B5EF4-FFF2-40B4-BE49-F238E27FC236}">
                <a16:creationId xmlns:a16="http://schemas.microsoft.com/office/drawing/2014/main" id="{B8C80934-32F2-D24B-906D-06E05E9A85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4308" y="338405"/>
            <a:ext cx="2829465" cy="1095392"/>
          </a:xfrm>
          <a:prstGeom prst="rect">
            <a:avLst/>
          </a:prstGeom>
        </p:spPr>
      </p:pic>
    </p:spTree>
    <p:extLst>
      <p:ext uri="{BB962C8B-B14F-4D97-AF65-F5344CB8AC3E}">
        <p14:creationId xmlns:p14="http://schemas.microsoft.com/office/powerpoint/2010/main" val="324532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ACB81-1616-A544-AD43-DB33C1FE3B67}"/>
              </a:ext>
            </a:extLst>
          </p:cNvPr>
          <p:cNvSpPr>
            <a:spLocks noGrp="1"/>
          </p:cNvSpPr>
          <p:nvPr>
            <p:ph type="title"/>
          </p:nvPr>
        </p:nvSpPr>
        <p:spPr>
          <a:xfrm>
            <a:off x="1561380" y="537268"/>
            <a:ext cx="9792419" cy="1325563"/>
          </a:xfrm>
        </p:spPr>
        <p:txBody>
          <a:bodyPr>
            <a:normAutofit fontScale="90000"/>
          </a:bodyPr>
          <a:lstStyle/>
          <a:p>
            <a:r>
              <a:rPr lang="en-US" dirty="0"/>
              <a:t>IOC Ocean Data </a:t>
            </a:r>
            <a:br>
              <a:rPr lang="en-US" dirty="0"/>
            </a:br>
            <a:r>
              <a:rPr lang="en-US" dirty="0"/>
              <a:t>and Information </a:t>
            </a:r>
            <a:br>
              <a:rPr lang="en-US" dirty="0"/>
            </a:br>
            <a:r>
              <a:rPr lang="en-US" dirty="0"/>
              <a:t>System</a:t>
            </a:r>
          </a:p>
        </p:txBody>
      </p:sp>
      <p:sp>
        <p:nvSpPr>
          <p:cNvPr id="3" name="Rectangle 2">
            <a:extLst>
              <a:ext uri="{FF2B5EF4-FFF2-40B4-BE49-F238E27FC236}">
                <a16:creationId xmlns:a16="http://schemas.microsoft.com/office/drawing/2014/main" id="{883DFB33-2752-8A48-A760-1F1330863ED7}"/>
              </a:ext>
            </a:extLst>
          </p:cNvPr>
          <p:cNvSpPr/>
          <p:nvPr/>
        </p:nvSpPr>
        <p:spPr>
          <a:xfrm>
            <a:off x="766482" y="3072627"/>
            <a:ext cx="4038601" cy="2585323"/>
          </a:xfrm>
          <a:prstGeom prst="rect">
            <a:avLst/>
          </a:prstGeom>
        </p:spPr>
        <p:txBody>
          <a:bodyPr wrap="square">
            <a:spAutoFit/>
          </a:bodyPr>
          <a:lstStyle/>
          <a:p>
            <a:r>
              <a:rPr lang="en-US" dirty="0"/>
              <a:t>The ODIS "</a:t>
            </a:r>
            <a:r>
              <a:rPr lang="en-US" dirty="0">
                <a:solidFill>
                  <a:srgbClr val="FF0000"/>
                </a:solidFill>
              </a:rPr>
              <a:t>Catalogue of Sources</a:t>
            </a:r>
            <a:r>
              <a:rPr lang="en-US" dirty="0"/>
              <a:t>" aims to be an online browsable and searchable catalogue of existing ocean related </a:t>
            </a:r>
            <a:r>
              <a:rPr lang="en-US" dirty="0">
                <a:solidFill>
                  <a:srgbClr val="FF0000"/>
                </a:solidFill>
              </a:rPr>
              <a:t>web-based sources/systems of data and information as well as products and services</a:t>
            </a:r>
            <a:r>
              <a:rPr lang="en-US" dirty="0"/>
              <a:t>. It will also provide information on products and visualize the landscape (entities and their connections) of ocean data and information sources.</a:t>
            </a:r>
          </a:p>
        </p:txBody>
      </p:sp>
      <p:pic>
        <p:nvPicPr>
          <p:cNvPr id="6" name="Picture 5">
            <a:extLst>
              <a:ext uri="{FF2B5EF4-FFF2-40B4-BE49-F238E27FC236}">
                <a16:creationId xmlns:a16="http://schemas.microsoft.com/office/drawing/2014/main" id="{43054AEB-AD70-8D4C-B8FF-61B7C1650F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017" y="424553"/>
            <a:ext cx="1311363" cy="1266135"/>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F32B342E-D204-D140-B03C-99A59092C3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3888" y="1543664"/>
            <a:ext cx="7172969" cy="4704735"/>
          </a:xfrm>
          <a:prstGeom prst="rect">
            <a:avLst/>
          </a:prstGeom>
        </p:spPr>
      </p:pic>
      <p:sp>
        <p:nvSpPr>
          <p:cNvPr id="9" name="Rectangle 8">
            <a:extLst>
              <a:ext uri="{FF2B5EF4-FFF2-40B4-BE49-F238E27FC236}">
                <a16:creationId xmlns:a16="http://schemas.microsoft.com/office/drawing/2014/main" id="{A8EDFDE9-D1D8-474B-942B-922583D0E7F2}"/>
              </a:ext>
            </a:extLst>
          </p:cNvPr>
          <p:cNvSpPr/>
          <p:nvPr/>
        </p:nvSpPr>
        <p:spPr>
          <a:xfrm>
            <a:off x="5641295" y="333868"/>
            <a:ext cx="4697312" cy="584775"/>
          </a:xfrm>
          <a:prstGeom prst="rect">
            <a:avLst/>
          </a:prstGeom>
        </p:spPr>
        <p:txBody>
          <a:bodyPr wrap="none">
            <a:spAutoFit/>
          </a:bodyPr>
          <a:lstStyle/>
          <a:p>
            <a:r>
              <a:rPr lang="en-US" sz="3200" dirty="0">
                <a:hlinkClick r:id="rId5"/>
              </a:rPr>
              <a:t>https://catalogue.odis.org/</a:t>
            </a:r>
            <a:endParaRPr lang="en-US" sz="3200" dirty="0"/>
          </a:p>
        </p:txBody>
      </p:sp>
      <p:pic>
        <p:nvPicPr>
          <p:cNvPr id="7" name="Picture 6">
            <a:extLst>
              <a:ext uri="{FF2B5EF4-FFF2-40B4-BE49-F238E27FC236}">
                <a16:creationId xmlns:a16="http://schemas.microsoft.com/office/drawing/2014/main" id="{1577C262-5FAC-4E4D-BE31-F8E334C05D88}"/>
              </a:ext>
            </a:extLst>
          </p:cNvPr>
          <p:cNvPicPr>
            <a:picLocks noChangeAspect="1"/>
          </p:cNvPicPr>
          <p:nvPr/>
        </p:nvPicPr>
        <p:blipFill>
          <a:blip r:embed="rId6"/>
          <a:stretch>
            <a:fillRect/>
          </a:stretch>
        </p:blipFill>
        <p:spPr>
          <a:xfrm>
            <a:off x="11148024" y="528187"/>
            <a:ext cx="878833" cy="878833"/>
          </a:xfrm>
          <a:prstGeom prst="rect">
            <a:avLst/>
          </a:prstGeom>
        </p:spPr>
      </p:pic>
    </p:spTree>
    <p:extLst>
      <p:ext uri="{BB962C8B-B14F-4D97-AF65-F5344CB8AC3E}">
        <p14:creationId xmlns:p14="http://schemas.microsoft.com/office/powerpoint/2010/main" val="2259652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2EABD-3EA4-C749-A1C1-0387281D5A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2545" y="527544"/>
            <a:ext cx="2329634" cy="937125"/>
          </a:xfrm>
          <a:prstGeom prst="rect">
            <a:avLst/>
          </a:prstGeom>
        </p:spPr>
      </p:pic>
      <p:sp>
        <p:nvSpPr>
          <p:cNvPr id="3" name="TextBox 2">
            <a:extLst>
              <a:ext uri="{FF2B5EF4-FFF2-40B4-BE49-F238E27FC236}">
                <a16:creationId xmlns:a16="http://schemas.microsoft.com/office/drawing/2014/main" id="{EF3C7AB4-4074-3C49-B2D6-03AC0671A49E}"/>
              </a:ext>
            </a:extLst>
          </p:cNvPr>
          <p:cNvSpPr txBox="1"/>
          <p:nvPr/>
        </p:nvSpPr>
        <p:spPr>
          <a:xfrm>
            <a:off x="7574561" y="459525"/>
            <a:ext cx="2975495" cy="584775"/>
          </a:xfrm>
          <a:prstGeom prst="rect">
            <a:avLst/>
          </a:prstGeom>
          <a:noFill/>
        </p:spPr>
        <p:txBody>
          <a:bodyPr wrap="none" rtlCol="0">
            <a:spAutoFit/>
          </a:bodyPr>
          <a:lstStyle/>
          <a:p>
            <a:r>
              <a:rPr lang="en-US" sz="3200" dirty="0">
                <a:hlinkClick r:id="rId4"/>
              </a:rPr>
              <a:t>https://obis.org/</a:t>
            </a:r>
            <a:endParaRPr lang="en-US" sz="3200" dirty="0">
              <a:solidFill>
                <a:srgbClr val="0070C0"/>
              </a:solidFill>
            </a:endParaRPr>
          </a:p>
        </p:txBody>
      </p:sp>
      <p:pic>
        <p:nvPicPr>
          <p:cNvPr id="5" name="Picture 4" descr="A screenshot of a cell phone&#13;&#10;&#13;&#10;Description automatically generated">
            <a:extLst>
              <a:ext uri="{FF2B5EF4-FFF2-40B4-BE49-F238E27FC236}">
                <a16:creationId xmlns:a16="http://schemas.microsoft.com/office/drawing/2014/main" id="{55E2B29E-4379-FA44-A274-1215E05621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16568" y="1464669"/>
            <a:ext cx="5671311" cy="5209124"/>
          </a:xfrm>
          <a:prstGeom prst="rect">
            <a:avLst/>
          </a:prstGeom>
        </p:spPr>
      </p:pic>
      <p:sp>
        <p:nvSpPr>
          <p:cNvPr id="6" name="TextBox 5">
            <a:extLst>
              <a:ext uri="{FF2B5EF4-FFF2-40B4-BE49-F238E27FC236}">
                <a16:creationId xmlns:a16="http://schemas.microsoft.com/office/drawing/2014/main" id="{42713F81-18B8-7846-97F1-ED8B2185CB4D}"/>
              </a:ext>
            </a:extLst>
          </p:cNvPr>
          <p:cNvSpPr txBox="1"/>
          <p:nvPr/>
        </p:nvSpPr>
        <p:spPr>
          <a:xfrm>
            <a:off x="2982071" y="459525"/>
            <a:ext cx="2952540" cy="2308324"/>
          </a:xfrm>
          <a:prstGeom prst="rect">
            <a:avLst/>
          </a:prstGeom>
          <a:noFill/>
        </p:spPr>
        <p:txBody>
          <a:bodyPr wrap="none" rtlCol="0">
            <a:spAutoFit/>
          </a:bodyPr>
          <a:lstStyle/>
          <a:p>
            <a:r>
              <a:rPr lang="en-US" sz="3600" dirty="0"/>
              <a:t>Ocean </a:t>
            </a:r>
          </a:p>
          <a:p>
            <a:r>
              <a:rPr lang="en-US" sz="3600" dirty="0"/>
              <a:t>Biogeographic </a:t>
            </a:r>
          </a:p>
          <a:p>
            <a:r>
              <a:rPr lang="en-US" sz="3600" dirty="0"/>
              <a:t>Information </a:t>
            </a:r>
          </a:p>
          <a:p>
            <a:r>
              <a:rPr lang="en-US" sz="3600" dirty="0"/>
              <a:t>System </a:t>
            </a:r>
          </a:p>
        </p:txBody>
      </p:sp>
      <p:sp>
        <p:nvSpPr>
          <p:cNvPr id="7" name="Rectangle 6">
            <a:extLst>
              <a:ext uri="{FF2B5EF4-FFF2-40B4-BE49-F238E27FC236}">
                <a16:creationId xmlns:a16="http://schemas.microsoft.com/office/drawing/2014/main" id="{2AE743F7-236D-C944-ABA2-2DDEA83523EC}"/>
              </a:ext>
            </a:extLst>
          </p:cNvPr>
          <p:cNvSpPr/>
          <p:nvPr/>
        </p:nvSpPr>
        <p:spPr>
          <a:xfrm>
            <a:off x="928630" y="3429000"/>
            <a:ext cx="4162973" cy="2118465"/>
          </a:xfrm>
          <a:prstGeom prst="rect">
            <a:avLst/>
          </a:prstGeom>
        </p:spPr>
        <p:txBody>
          <a:bodyPr wrap="square">
            <a:spAutoFit/>
          </a:bodyPr>
          <a:lstStyle/>
          <a:p>
            <a:pPr>
              <a:lnSpc>
                <a:spcPct val="150000"/>
              </a:lnSpc>
              <a:spcAft>
                <a:spcPts val="0"/>
              </a:spcAft>
            </a:pPr>
            <a:r>
              <a:rPr lang="en-US" dirty="0">
                <a:latin typeface="Arial" panose="020B0604020202020204" pitchFamily="34" charset="0"/>
                <a:ea typeface="Calibri" panose="020F0502020204030204" pitchFamily="34" charset="0"/>
                <a:cs typeface="Times New Roman" panose="02020603050405020304" pitchFamily="18" charset="0"/>
              </a:rPr>
              <a:t>Provide the world's largest scientific knowledge base on the diversity, distribution and abundance of all marine organisms in an integrated and standardized format</a:t>
            </a:r>
          </a:p>
        </p:txBody>
      </p:sp>
      <p:pic>
        <p:nvPicPr>
          <p:cNvPr id="8" name="Picture 7">
            <a:extLst>
              <a:ext uri="{FF2B5EF4-FFF2-40B4-BE49-F238E27FC236}">
                <a16:creationId xmlns:a16="http://schemas.microsoft.com/office/drawing/2014/main" id="{1DC54F95-DC8F-F04D-9AE5-E7FC15887F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49743" y="4355509"/>
            <a:ext cx="6494979" cy="2042966"/>
          </a:xfrm>
          <a:prstGeom prst="rect">
            <a:avLst/>
          </a:prstGeom>
          <a:ln>
            <a:solidFill>
              <a:schemeClr val="accent1"/>
            </a:solidFill>
          </a:ln>
        </p:spPr>
      </p:pic>
    </p:spTree>
    <p:extLst>
      <p:ext uri="{BB962C8B-B14F-4D97-AF65-F5344CB8AC3E}">
        <p14:creationId xmlns:p14="http://schemas.microsoft.com/office/powerpoint/2010/main" val="338331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TotalTime>
  <Words>1809</Words>
  <Application>Microsoft Macintosh PowerPoint</Application>
  <PresentationFormat>Widescreen</PresentationFormat>
  <Paragraphs>168</Paragraphs>
  <Slides>24</Slides>
  <Notes>22</Notes>
  <HiddenSlides>1</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Futura</vt:lpstr>
      <vt:lpstr>Wingdings</vt:lpstr>
      <vt:lpstr>Office Theme</vt:lpstr>
      <vt:lpstr>A data and information Clearing-House Mechanism, examples from IOC </vt:lpstr>
      <vt:lpstr>PowerPoint Presentation</vt:lpstr>
      <vt:lpstr>OceanExpert</vt:lpstr>
      <vt:lpstr>OceanExpert</vt:lpstr>
      <vt:lpstr>PowerPoint Presentation</vt:lpstr>
      <vt:lpstr>OceanExpert</vt:lpstr>
      <vt:lpstr>PowerPoint Presentation</vt:lpstr>
      <vt:lpstr>IOC Ocean Data  and Information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Last 12 months, 191 people trained in 8 OBIS training courses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data and information Clearing-House Mechanism, examples from IOC </dc:title>
  <dc:creator>Appeltans, Ward</dc:creator>
  <cp:lastModifiedBy>Appeltans, Ward</cp:lastModifiedBy>
  <cp:revision>28</cp:revision>
  <dcterms:created xsi:type="dcterms:W3CDTF">2019-03-18T09:54:48Z</dcterms:created>
  <dcterms:modified xsi:type="dcterms:W3CDTF">2019-03-27T16:45:58Z</dcterms:modified>
</cp:coreProperties>
</file>