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06" r:id="rId2"/>
    <p:sldId id="509" r:id="rId3"/>
    <p:sldId id="594" r:id="rId4"/>
    <p:sldId id="540" r:id="rId5"/>
    <p:sldId id="440" r:id="rId6"/>
    <p:sldId id="595" r:id="rId7"/>
    <p:sldId id="463" r:id="rId8"/>
    <p:sldId id="596" r:id="rId9"/>
    <p:sldId id="598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A200"/>
    <a:srgbClr val="B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13"/>
    <p:restoredTop sz="92182" autoAdjust="0"/>
  </p:normalViewPr>
  <p:slideViewPr>
    <p:cSldViewPr>
      <p:cViewPr varScale="1">
        <p:scale>
          <a:sx n="86" d="100"/>
          <a:sy n="86" d="100"/>
        </p:scale>
        <p:origin x="195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1589" y="1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0873E9-8E92-0640-B367-DA664790AA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906DAB-35E6-C346-A90B-C273A2AA84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CC558B7-79C6-E542-9546-1A619472FFC5}" type="datetimeFigureOut">
              <a:rPr lang="en-US" altLang="en-US"/>
              <a:pPr>
                <a:defRPr/>
              </a:pPr>
              <a:t>8/5/19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B056B-05FA-CF44-A042-2CA99F43DB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7E9D10-6609-DF47-BFEA-2A6396B2C0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2246A86-6607-E047-94A7-8F67626D8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2F9B62C-03E5-C442-9F01-7999B190E55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D048DBB-F2C8-5544-9B1E-D5B4E5F94EE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3AB17C7C-4C3A-5D4A-B6B9-2DD824CD1FF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714CF5F2-BF00-FF4F-826F-A7724CE8E5A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53981E32-85B0-8947-948E-82496440C4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69B1F492-955F-1446-9FCA-8D862F3590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4EFE37A-3145-344D-9D7E-F75B66B25F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" charset="0"/>
        <a:ea typeface="ＭＳ Ｐゴシック" pitchFamily="34" charset="-128"/>
        <a:cs typeface="ＭＳ Ｐゴシック" pitchFamily="-1" charset="-128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" charset="0"/>
        <a:ea typeface="ＭＳ Ｐゴシック" pitchFamily="34" charset="-128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" charset="0"/>
        <a:ea typeface="ＭＳ Ｐゴシック" pitchFamily="34" charset="-128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" charset="0"/>
        <a:ea typeface="ＭＳ Ｐゴシック" pitchFamily="34" charset="-128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" charset="0"/>
        <a:ea typeface="ＭＳ Ｐゴシック" pitchFamily="34" charset="-128"/>
        <a:cs typeface="+mn-cs"/>
      </a:defRPr>
    </a:lvl5pPr>
    <a:lvl6pPr marL="2285978" algn="l" defTabSz="4571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73" algn="l" defTabSz="4571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68" algn="l" defTabSz="4571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63" algn="l" defTabSz="4571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A9761E9B-26FD-DE4E-80B6-E5F165891E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107950"/>
            <a:ext cx="4572000" cy="3429000"/>
          </a:xfrm>
          <a:ln/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F1DFD59E-429D-FB4F-9A02-9D3266E84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138" y="3708400"/>
            <a:ext cx="577215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06B49942-6ECE-B443-9CD5-072A2F659A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43B9265-4A04-8143-83FE-0764D915F0F6}" type="slidenum">
              <a:rPr lang="en-US" altLang="en-US" sz="1200" smtClean="0">
                <a:solidFill>
                  <a:srgbClr val="000000"/>
                </a:solidFill>
              </a:rPr>
              <a:pPr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EFE37A-3145-344D-9D7E-F75B66B25FA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206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6" indent="0" algn="ctr">
              <a:buNone/>
              <a:defRPr/>
            </a:lvl2pPr>
            <a:lvl3pPr marL="914391" indent="0" algn="ctr">
              <a:buNone/>
              <a:defRPr/>
            </a:lvl3pPr>
            <a:lvl4pPr marL="1371587" indent="0" algn="ctr">
              <a:buNone/>
              <a:defRPr/>
            </a:lvl4pPr>
            <a:lvl5pPr marL="1828782" indent="0" algn="ctr">
              <a:buNone/>
              <a:defRPr/>
            </a:lvl5pPr>
            <a:lvl6pPr marL="2285978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E002E7-DB05-6343-B9D9-B03F289FE7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1FFABE-3786-0E44-89D9-F7F3D56959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C491BF-8F3A-F74C-8C2F-4D1E1E492A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F9A52-D264-9846-B682-80F950ECEA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40475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B7DD92-D5ED-2245-B444-07F3D49006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D5F404-1522-5D44-9331-EF45B58A41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F34550-E774-544C-9A3B-8C5391354E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94F19-829C-3D45-ACB6-F6DEFDB496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35647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1"/>
            <a:ext cx="19431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304801"/>
            <a:ext cx="56769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331362-48B5-C940-BA4D-6CFFC4EA59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2AC9A4-2804-E848-908D-21527BC8C2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FBC63B-E105-3441-864E-7AA6778AC0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882A4-5F0C-4A40-B809-66F0464FBA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72691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FF3409-1A5B-C84B-8749-7CD17AAACF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EA2C9C-0A02-A141-BBEE-458657AB9C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DEBEBE-4E09-CE48-BE2D-50003FF8C7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5F4B1-8B8C-D845-8985-520ABAD98D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67044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6" indent="0">
              <a:buNone/>
              <a:defRPr sz="1800"/>
            </a:lvl2pPr>
            <a:lvl3pPr marL="914391" indent="0">
              <a:buNone/>
              <a:defRPr sz="1600"/>
            </a:lvl3pPr>
            <a:lvl4pPr marL="1371587" indent="0">
              <a:buNone/>
              <a:defRPr sz="1400"/>
            </a:lvl4pPr>
            <a:lvl5pPr marL="1828782" indent="0">
              <a:buNone/>
              <a:defRPr sz="1400"/>
            </a:lvl5pPr>
            <a:lvl6pPr marL="2285978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A92926-4149-5D41-A653-2781B970F6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C5C231-4884-3147-A6FF-5406EF1DD6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6327AC-5DB5-AF4A-BCF0-02D15013EE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B72CF-7114-5A4B-8F22-76F20A89F4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20354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1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76401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35003D-B7E4-484D-BC72-3C61900BA5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73A90B-6175-F54C-A682-1E6DD7B483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3A4B3F-CB20-3644-9583-52B85926F3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2B0EF-5CEC-424B-8E43-F8B54FB017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92591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3650C52-BDED-744E-9B99-198632A620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5C4B394-B1E5-D947-924B-D47085E447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D25EBF5-AB8A-244E-A8DC-A656CDB949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B094E-D4F0-4F4B-A95E-792FF9663B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28467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C9A10AB-262F-3A46-8810-AFA4FAD1AF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F59405-8BA6-6E49-B555-A88EE4D18E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D4EBA2C-4CA2-DF45-96D4-0864CBA296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35F85-A310-A141-8229-AC45A9D5D6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16269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A80785F-6591-AE4F-BBD5-3B628301BE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034A63B-05A0-EA42-8DEC-B120AB4AF7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3678A71-FB04-BA47-8AA5-8FB8DF3AFA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7BBDE-5D00-6B43-9B7F-0A33ED6185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921827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A78E64-3DDC-1747-81BE-5BE0A717A8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E49CE8-7738-5741-AA55-91F370A286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4A3785-6FD6-6E42-A11D-5EC4D8EFB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60E03-C065-4548-BB6D-5314A2289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14353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59B89D-B7CB-A548-AE8F-53254EEA14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9CFEFE-051F-F148-B52A-DD77A0E27B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F1B7DA-AD90-D34B-8FDA-C72B5049FD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4429D-5C39-394F-99D6-31C08B9307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2638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7321DAE-B3C7-9E47-8890-E3E76FED95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19" rIns="91439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24B0BA9-80AB-B240-A0CC-C8ABC36EE4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E43B891-ACAC-0A41-A02D-9760ACECDA7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0436D1D-E25B-6942-97B7-62B6462280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64D3D5D-FB53-384B-A4FB-AEF93E3792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0FB41D9-417C-474E-87F2-415D0D4460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34" charset="-128"/>
          <a:cs typeface="ＭＳ Ｐゴシック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34" charset="-128"/>
          <a:cs typeface="ＭＳ Ｐゴシック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34" charset="-128"/>
          <a:cs typeface="ＭＳ Ｐゴシック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34" charset="-128"/>
          <a:cs typeface="ＭＳ Ｐゴシック" pitchFamily="-1" charset="-128"/>
        </a:defRPr>
      </a:lvl5pPr>
      <a:lvl6pPr marL="457196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6pPr>
      <a:lvl7pPr marL="914391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7pPr>
      <a:lvl8pPr marL="1371587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8pPr>
      <a:lvl9pPr marL="1828782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34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34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575" indent="-22859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770" indent="-22859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8966" indent="-22859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161" indent="-22859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778D3CA9-5A2C-8F45-A9C4-B9B6988E5FA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7088" y="4443413"/>
            <a:ext cx="6961187" cy="1217612"/>
          </a:xfrm>
        </p:spPr>
        <p:txBody>
          <a:bodyPr/>
          <a:lstStyle/>
          <a:p>
            <a:pPr eaLnBrk="1" hangingPunct="1"/>
            <a:r>
              <a:rPr lang="en-US" altLang="en-US" sz="1600" b="1" i="1" dirty="0"/>
              <a:t>Albert Fischer and Emma Heslop</a:t>
            </a:r>
          </a:p>
          <a:p>
            <a:pPr eaLnBrk="1" hangingPunct="1"/>
            <a:endParaRPr lang="en-US" altLang="en-US" sz="1400" i="1" dirty="0"/>
          </a:p>
          <a:p>
            <a:pPr eaLnBrk="1" hangingPunct="1"/>
            <a:r>
              <a:rPr lang="en-US" altLang="en-US" sz="1400" i="1" dirty="0"/>
              <a:t>5 August 2019, GOOS Regional Forum, Tokyo, Japan</a:t>
            </a: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73BD5529-EDDD-A141-9065-9EC177123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333375"/>
            <a:ext cx="3311525" cy="574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7652" name="TextBox 1">
            <a:extLst>
              <a:ext uri="{FF2B5EF4-FFF2-40B4-BE49-F238E27FC236}">
                <a16:creationId xmlns:a16="http://schemas.microsoft.com/office/drawing/2014/main" id="{C4E239BC-7749-E242-A689-0F0DD979F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5" y="492125"/>
            <a:ext cx="314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fr-FR" sz="1400">
                <a:solidFill>
                  <a:srgbClr val="000000"/>
                </a:solidFill>
              </a:rPr>
              <a:t>The Global Ocean Observing System</a:t>
            </a:r>
          </a:p>
          <a:p>
            <a:pPr algn="r"/>
            <a:r>
              <a:rPr lang="en-US" altLang="fr-FR" sz="1400" i="1">
                <a:solidFill>
                  <a:srgbClr val="000000"/>
                </a:solidFill>
              </a:rPr>
              <a:t>goosocean.org</a:t>
            </a:r>
          </a:p>
        </p:txBody>
      </p:sp>
      <p:sp>
        <p:nvSpPr>
          <p:cNvPr id="27653" name="Title 3">
            <a:extLst>
              <a:ext uri="{FF2B5EF4-FFF2-40B4-BE49-F238E27FC236}">
                <a16:creationId xmlns:a16="http://schemas.microsoft.com/office/drawing/2014/main" id="{DCC5EB26-0B5F-D341-B397-E8E6A6D8A9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fr-FR" sz="2800" dirty="0"/>
              <a:t>GOOS Initial Implementation Plan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806912-27FD-984D-93B4-A77691F77D90}"/>
              </a:ext>
            </a:extLst>
          </p:cNvPr>
          <p:cNvSpPr/>
          <p:nvPr/>
        </p:nvSpPr>
        <p:spPr bwMode="auto">
          <a:xfrm>
            <a:off x="2339975" y="6092825"/>
            <a:ext cx="4392613" cy="7651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-1" charset="0"/>
              <a:ea typeface="ＭＳ Ｐゴシック" pitchFamily="-1" charset="-128"/>
            </a:endParaRPr>
          </a:p>
        </p:txBody>
      </p:sp>
      <p:pic>
        <p:nvPicPr>
          <p:cNvPr id="27655" name="Picture 3">
            <a:extLst>
              <a:ext uri="{FF2B5EF4-FFF2-40B4-BE49-F238E27FC236}">
                <a16:creationId xmlns:a16="http://schemas.microsoft.com/office/drawing/2014/main" id="{DB64EDAA-D74B-AE45-874E-0FA1F75B4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6021388"/>
            <a:ext cx="46609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F85BEA-FBAA-954F-A079-83A66674C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0217" y="-38721"/>
            <a:ext cx="5513784" cy="689672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85C6D-8D54-F643-8B66-BF1CFAE9A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936" y="304800"/>
            <a:ext cx="4462264" cy="377227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Global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Ocean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Observing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System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2030 Strategy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7C0481-29A2-FF47-AC30-C09CA0805602}"/>
              </a:ext>
            </a:extLst>
          </p:cNvPr>
          <p:cNvSpPr/>
          <p:nvPr/>
        </p:nvSpPr>
        <p:spPr bwMode="auto">
          <a:xfrm>
            <a:off x="-396553" y="548680"/>
            <a:ext cx="3706687" cy="2880320"/>
          </a:xfrm>
          <a:prstGeom prst="rect">
            <a:avLst/>
          </a:prstGeom>
          <a:solidFill>
            <a:schemeClr val="bg1"/>
          </a:solidFill>
          <a:ln w="1016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0" tIns="360000" rIns="360000" bIns="36000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000" b="1" dirty="0">
                <a:latin typeface="+mj-lt"/>
              </a:rPr>
              <a:t>Putting the Strategy into action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Through </a:t>
            </a:r>
            <a:r>
              <a:rPr lang="en-US" sz="2000" b="1" dirty="0">
                <a:latin typeface="+mj-lt"/>
              </a:rPr>
              <a:t>partnerships</a:t>
            </a:r>
            <a:r>
              <a:rPr lang="en-US" sz="2000" dirty="0">
                <a:latin typeface="+mj-lt"/>
              </a:rPr>
              <a:t> and through the actions of GOOS components</a:t>
            </a:r>
          </a:p>
        </p:txBody>
      </p:sp>
    </p:spTree>
    <p:extLst>
      <p:ext uri="{BB962C8B-B14F-4D97-AF65-F5344CB8AC3E}">
        <p14:creationId xmlns:p14="http://schemas.microsoft.com/office/powerpoint/2010/main" val="281983618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E3466-DA52-E749-BD32-EA86C9D0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Implementation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59566-9EE5-7E49-BB60-492829DD4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Published as </a:t>
            </a:r>
            <a:r>
              <a:rPr lang="en-US" b="1" dirty="0"/>
              <a:t>IOC/INF-1376 </a:t>
            </a:r>
            <a:r>
              <a:rPr lang="en-US" dirty="0"/>
              <a:t>for the IOC Assembly, as guidance on a GOOS work plan</a:t>
            </a:r>
          </a:p>
          <a:p>
            <a:r>
              <a:rPr lang="en-US" dirty="0"/>
              <a:t>An </a:t>
            </a:r>
            <a:r>
              <a:rPr lang="en-US" b="1" dirty="0"/>
              <a:t>open framework </a:t>
            </a:r>
            <a:r>
              <a:rPr lang="en-US" dirty="0"/>
              <a:t>for GOOS components, present and potential partners, to evolve through </a:t>
            </a:r>
            <a:r>
              <a:rPr lang="en-US" b="1" dirty="0"/>
              <a:t>co-design</a:t>
            </a:r>
            <a:endParaRPr lang="en-US" dirty="0"/>
          </a:p>
          <a:p>
            <a:r>
              <a:rPr lang="en-US" dirty="0"/>
              <a:t>Built around the </a:t>
            </a:r>
            <a:r>
              <a:rPr lang="en-US" b="1" dirty="0"/>
              <a:t>Strategic Objectives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32688294-12FA-3B41-ADC1-94B518AFB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86058" y="4079388"/>
            <a:ext cx="3859928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19E43D-1454-B542-9F9D-8F5E5DEC6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501" y="4077072"/>
            <a:ext cx="1926984" cy="25672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F20BBE-5845-934C-A7F4-3B6A5786C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969819"/>
            <a:ext cx="3117891" cy="269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7609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F83F9D-AB38-9E45-84B6-5AD5B1758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154" y="908720"/>
            <a:ext cx="9304308" cy="73165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339243-9D59-D14C-A974-EC1F5439E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3920"/>
          </a:xfrm>
        </p:spPr>
        <p:txBody>
          <a:bodyPr/>
          <a:lstStyle/>
          <a:p>
            <a:r>
              <a:rPr lang="en-US" sz="2800" dirty="0"/>
              <a:t>Strategic Objectives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A32CF63-D28F-F04B-B859-519164AB5026}"/>
              </a:ext>
            </a:extLst>
          </p:cNvPr>
          <p:cNvSpPr/>
          <p:nvPr/>
        </p:nvSpPr>
        <p:spPr bwMode="auto">
          <a:xfrm>
            <a:off x="3743908" y="2276872"/>
            <a:ext cx="1656184" cy="1656184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System integration and delivery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0F94D23-7270-1440-8A3B-70079587E29F}"/>
              </a:ext>
            </a:extLst>
          </p:cNvPr>
          <p:cNvSpPr/>
          <p:nvPr/>
        </p:nvSpPr>
        <p:spPr bwMode="auto">
          <a:xfrm>
            <a:off x="1619672" y="3717032"/>
            <a:ext cx="1656184" cy="1656184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Deepening engagement and impact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A552F00-850D-7C45-9895-F525C674F069}"/>
              </a:ext>
            </a:extLst>
          </p:cNvPr>
          <p:cNvSpPr/>
          <p:nvPr/>
        </p:nvSpPr>
        <p:spPr bwMode="auto">
          <a:xfrm>
            <a:off x="5868144" y="3745844"/>
            <a:ext cx="1656184" cy="1656184"/>
          </a:xfrm>
          <a:prstGeom prst="ellipse">
            <a:avLst/>
          </a:prstGeom>
          <a:solidFill>
            <a:srgbClr val="D9A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Building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762005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>
            <a:extLst>
              <a:ext uri="{FF2B5EF4-FFF2-40B4-BE49-F238E27FC236}">
                <a16:creationId xmlns:a16="http://schemas.microsoft.com/office/drawing/2014/main" id="{D211D981-2EA2-C843-A608-7141CD2C7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9110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5-Point Star 2">
            <a:extLst>
              <a:ext uri="{FF2B5EF4-FFF2-40B4-BE49-F238E27FC236}">
                <a16:creationId xmlns:a16="http://schemas.microsoft.com/office/drawing/2014/main" id="{DA535B1F-3CD4-8145-933C-E56D30FE5FDA}"/>
              </a:ext>
            </a:extLst>
          </p:cNvPr>
          <p:cNvSpPr/>
          <p:nvPr/>
        </p:nvSpPr>
        <p:spPr bwMode="auto">
          <a:xfrm>
            <a:off x="899592" y="5517232"/>
            <a:ext cx="360040" cy="360040"/>
          </a:xfrm>
          <a:prstGeom prst="star5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id="{69863A6D-D506-8041-A790-EE860F921051}"/>
              </a:ext>
            </a:extLst>
          </p:cNvPr>
          <p:cNvSpPr/>
          <p:nvPr/>
        </p:nvSpPr>
        <p:spPr bwMode="auto">
          <a:xfrm>
            <a:off x="971600" y="5085184"/>
            <a:ext cx="360040" cy="360040"/>
          </a:xfrm>
          <a:prstGeom prst="star5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2D631D93-EA8A-544F-885B-494A458D8C38}"/>
              </a:ext>
            </a:extLst>
          </p:cNvPr>
          <p:cNvSpPr/>
          <p:nvPr/>
        </p:nvSpPr>
        <p:spPr bwMode="auto">
          <a:xfrm>
            <a:off x="467544" y="3212976"/>
            <a:ext cx="360040" cy="360040"/>
          </a:xfrm>
          <a:prstGeom prst="star5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7" name="5-Point Star 6">
            <a:extLst>
              <a:ext uri="{FF2B5EF4-FFF2-40B4-BE49-F238E27FC236}">
                <a16:creationId xmlns:a16="http://schemas.microsoft.com/office/drawing/2014/main" id="{6C48B206-1A4A-8842-BC26-7405119C3CB9}"/>
              </a:ext>
            </a:extLst>
          </p:cNvPr>
          <p:cNvSpPr/>
          <p:nvPr/>
        </p:nvSpPr>
        <p:spPr bwMode="auto">
          <a:xfrm>
            <a:off x="539552" y="2708920"/>
            <a:ext cx="360040" cy="360040"/>
          </a:xfrm>
          <a:prstGeom prst="star5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A0C842C9-2942-9745-8BC8-3637DA6FE802}"/>
              </a:ext>
            </a:extLst>
          </p:cNvPr>
          <p:cNvSpPr/>
          <p:nvPr/>
        </p:nvSpPr>
        <p:spPr bwMode="auto">
          <a:xfrm>
            <a:off x="755576" y="1772816"/>
            <a:ext cx="360040" cy="360040"/>
          </a:xfrm>
          <a:prstGeom prst="star5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id="{BE3C8B84-19BF-DD4B-A47A-3BE4E1988199}"/>
              </a:ext>
            </a:extLst>
          </p:cNvPr>
          <p:cNvSpPr/>
          <p:nvPr/>
        </p:nvSpPr>
        <p:spPr bwMode="auto">
          <a:xfrm>
            <a:off x="596890" y="3645024"/>
            <a:ext cx="360040" cy="360040"/>
          </a:xfrm>
          <a:prstGeom prst="star5">
            <a:avLst/>
          </a:prstGeom>
          <a:noFill/>
          <a:ln w="158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E334E266-CDEE-8547-BD9B-C917CE89836E}"/>
              </a:ext>
            </a:extLst>
          </p:cNvPr>
          <p:cNvSpPr/>
          <p:nvPr/>
        </p:nvSpPr>
        <p:spPr bwMode="auto">
          <a:xfrm>
            <a:off x="467544" y="844128"/>
            <a:ext cx="360040" cy="360040"/>
          </a:xfrm>
          <a:prstGeom prst="star5">
            <a:avLst/>
          </a:prstGeom>
          <a:noFill/>
          <a:ln w="158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17970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4787F-FEA3-A743-B8F3-3DF3CFAF6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Strawman priority outcomes</a:t>
            </a:r>
            <a:br>
              <a:rPr lang="en-US" sz="3200" dirty="0"/>
            </a:br>
            <a:r>
              <a:rPr lang="en-US" sz="2000" i="1" dirty="0"/>
              <a:t>3-5 year time frame, proposed focus for funding and evaluation/assessment, extending across SOs and value chain</a:t>
            </a:r>
            <a:endParaRPr lang="en-US" sz="32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38882-FE46-B246-8065-0769BD1C9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Improved 7-day and seasonal forecasts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Improved information on boundary currents effects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Increased understanding of biological and ecological status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Development of an African observing system, with initial data flowing to regionally-relevant applications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Improved delivery of indicators to global conventions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Implementation of three new human pressure EOV observing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pilot responsive observing system for tropical storms</a:t>
            </a:r>
          </a:p>
        </p:txBody>
      </p:sp>
    </p:spTree>
    <p:extLst>
      <p:ext uri="{BB962C8B-B14F-4D97-AF65-F5344CB8AC3E}">
        <p14:creationId xmlns:p14="http://schemas.microsoft.com/office/powerpoint/2010/main" val="113578605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FDEC3A6-C96B-514E-A184-90FC10C20F62}"/>
              </a:ext>
            </a:extLst>
          </p:cNvPr>
          <p:cNvSpPr/>
          <p:nvPr/>
        </p:nvSpPr>
        <p:spPr bwMode="auto">
          <a:xfrm>
            <a:off x="179388" y="6246813"/>
            <a:ext cx="7921625" cy="4953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dirty="0">
                <a:latin typeface="Arial" pitchFamily="-1" charset="0"/>
                <a:ea typeface="ＭＳ Ｐゴシック" pitchFamily="-1" charset="-128"/>
              </a:rPr>
              <a:t>Res. &amp; </a:t>
            </a:r>
            <a:r>
              <a:rPr lang="en-US" sz="1400" dirty="0" err="1">
                <a:latin typeface="Arial" pitchFamily="-1" charset="0"/>
                <a:ea typeface="ＭＳ Ｐゴシック" pitchFamily="-1" charset="-128"/>
              </a:rPr>
              <a:t>innov</a:t>
            </a:r>
            <a:r>
              <a:rPr lang="en-US" sz="1400" dirty="0">
                <a:latin typeface="Arial" pitchFamily="-1" charset="0"/>
                <a:ea typeface="ＭＳ Ｐゴシック" pitchFamily="-1" charset="-128"/>
              </a:rPr>
              <a:t>.</a:t>
            </a:r>
          </a:p>
        </p:txBody>
      </p:sp>
      <p:sp>
        <p:nvSpPr>
          <p:cNvPr id="16386" name="Title 2">
            <a:extLst>
              <a:ext uri="{FF2B5EF4-FFF2-40B4-BE49-F238E27FC236}">
                <a16:creationId xmlns:a16="http://schemas.microsoft.com/office/drawing/2014/main" id="{6B710A9E-5ADC-5B4B-B7DF-A8240FD1E3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sz="1800"/>
              <a:t>Working on common objectives</a:t>
            </a:r>
            <a:br>
              <a:rPr lang="en-US" altLang="fr-FR" sz="2800"/>
            </a:br>
            <a:r>
              <a:rPr lang="en-US" altLang="fr-FR" sz="2800"/>
              <a:t>Partnerships for delivery</a:t>
            </a:r>
            <a:endParaRPr lang="en-US" altLang="fr-FR" sz="2800" b="1"/>
          </a:p>
        </p:txBody>
      </p:sp>
      <p:sp>
        <p:nvSpPr>
          <p:cNvPr id="16387" name="Pentagon 6">
            <a:extLst>
              <a:ext uri="{FF2B5EF4-FFF2-40B4-BE49-F238E27FC236}">
                <a16:creationId xmlns:a16="http://schemas.microsoft.com/office/drawing/2014/main" id="{EE493CDA-C691-1246-99AE-0DF574460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638" y="5378450"/>
            <a:ext cx="1593850" cy="1266825"/>
          </a:xfrm>
          <a:prstGeom prst="homePlate">
            <a:avLst>
              <a:gd name="adj" fmla="val 50023"/>
            </a:avLst>
          </a:prstGeom>
          <a:solidFill>
            <a:srgbClr val="F2F2CB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altLang="fr-FR" sz="1400"/>
              <a:t>Observations</a:t>
            </a:r>
          </a:p>
        </p:txBody>
      </p:sp>
      <p:sp>
        <p:nvSpPr>
          <p:cNvPr id="16388" name="Pentagon 7">
            <a:extLst>
              <a:ext uri="{FF2B5EF4-FFF2-40B4-BE49-F238E27FC236}">
                <a16:creationId xmlns:a16="http://schemas.microsoft.com/office/drawing/2014/main" id="{93C1DE29-584A-9345-B282-628534E67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013" y="5373688"/>
            <a:ext cx="1592262" cy="1266825"/>
          </a:xfrm>
          <a:prstGeom prst="homePlate">
            <a:avLst>
              <a:gd name="adj" fmla="val 49973"/>
            </a:avLst>
          </a:prstGeom>
          <a:solidFill>
            <a:srgbClr val="F2F2CB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altLang="fr-FR" sz="1400"/>
              <a:t>Data management</a:t>
            </a:r>
          </a:p>
        </p:txBody>
      </p:sp>
      <p:sp>
        <p:nvSpPr>
          <p:cNvPr id="16389" name="Pentagon 8">
            <a:extLst>
              <a:ext uri="{FF2B5EF4-FFF2-40B4-BE49-F238E27FC236}">
                <a16:creationId xmlns:a16="http://schemas.microsoft.com/office/drawing/2014/main" id="{9463DD0F-8030-E442-9184-68A5A6511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038" y="5373688"/>
            <a:ext cx="1593850" cy="1266825"/>
          </a:xfrm>
          <a:prstGeom prst="homePlate">
            <a:avLst>
              <a:gd name="adj" fmla="val 50023"/>
            </a:avLst>
          </a:prstGeom>
          <a:solidFill>
            <a:srgbClr val="F2F2CB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altLang="fr-FR" sz="1400"/>
              <a:t>Analysis,</a:t>
            </a:r>
          </a:p>
          <a:p>
            <a:r>
              <a:rPr lang="en-US" altLang="fr-FR" sz="1400"/>
              <a:t>Forecasts,</a:t>
            </a:r>
          </a:p>
          <a:p>
            <a:r>
              <a:rPr lang="en-US" altLang="fr-FR" sz="1400"/>
              <a:t>Models</a:t>
            </a:r>
          </a:p>
        </p:txBody>
      </p:sp>
      <p:sp>
        <p:nvSpPr>
          <p:cNvPr id="16390" name="Pentagon 9">
            <a:extLst>
              <a:ext uri="{FF2B5EF4-FFF2-40B4-BE49-F238E27FC236}">
                <a16:creationId xmlns:a16="http://schemas.microsoft.com/office/drawing/2014/main" id="{6A4BA53D-8558-6143-8FD3-308695DBE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8888" y="5373688"/>
            <a:ext cx="1592262" cy="1266825"/>
          </a:xfrm>
          <a:prstGeom prst="homePlate">
            <a:avLst>
              <a:gd name="adj" fmla="val 49973"/>
            </a:avLst>
          </a:prstGeom>
          <a:solidFill>
            <a:srgbClr val="F2F2CB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altLang="fr-FR" sz="1400"/>
              <a:t>Applications</a:t>
            </a:r>
          </a:p>
        </p:txBody>
      </p:sp>
      <p:sp>
        <p:nvSpPr>
          <p:cNvPr id="16391" name="Rectangle 4">
            <a:extLst>
              <a:ext uri="{FF2B5EF4-FFF2-40B4-BE49-F238E27FC236}">
                <a16:creationId xmlns:a16="http://schemas.microsoft.com/office/drawing/2014/main" id="{89D2B569-79C3-384B-9E5D-9B047AB8C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1150" y="5373688"/>
            <a:ext cx="682625" cy="1266825"/>
          </a:xfrm>
          <a:prstGeom prst="rect">
            <a:avLst/>
          </a:prstGeom>
          <a:solidFill>
            <a:srgbClr val="F2F2CB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altLang="fr-FR" sz="1400"/>
              <a:t>Users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F31B87-EC2A-2C46-8855-4DD8EBCBBFE3}"/>
              </a:ext>
            </a:extLst>
          </p:cNvPr>
          <p:cNvCxnSpPr>
            <a:cxnSpLocks/>
          </p:cNvCxnSpPr>
          <p:nvPr/>
        </p:nvCxnSpPr>
        <p:spPr>
          <a:xfrm>
            <a:off x="827088" y="2706688"/>
            <a:ext cx="6770687" cy="269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994975-E164-C44C-89A8-E05D0758F2E5}"/>
              </a:ext>
            </a:extLst>
          </p:cNvPr>
          <p:cNvCxnSpPr>
            <a:cxnSpLocks/>
          </p:cNvCxnSpPr>
          <p:nvPr/>
        </p:nvCxnSpPr>
        <p:spPr>
          <a:xfrm flipV="1">
            <a:off x="731838" y="660400"/>
            <a:ext cx="6743700" cy="24003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C4FFFD-AE0A-F24D-9DAD-6544CA18033F}"/>
              </a:ext>
            </a:extLst>
          </p:cNvPr>
          <p:cNvCxnSpPr>
            <a:cxnSpLocks/>
          </p:cNvCxnSpPr>
          <p:nvPr/>
        </p:nvCxnSpPr>
        <p:spPr>
          <a:xfrm flipH="1" flipV="1">
            <a:off x="685800" y="2343150"/>
            <a:ext cx="6911975" cy="25368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95" name="Group 22">
            <a:extLst>
              <a:ext uri="{FF2B5EF4-FFF2-40B4-BE49-F238E27FC236}">
                <a16:creationId xmlns:a16="http://schemas.microsoft.com/office/drawing/2014/main" id="{D9F27DBC-8B2A-1849-A66B-E158E8F1D72B}"/>
              </a:ext>
            </a:extLst>
          </p:cNvPr>
          <p:cNvGrpSpPr>
            <a:grpSpLocks/>
          </p:cNvGrpSpPr>
          <p:nvPr/>
        </p:nvGrpSpPr>
        <p:grpSpPr bwMode="auto">
          <a:xfrm>
            <a:off x="7878763" y="385763"/>
            <a:ext cx="1338262" cy="4772025"/>
            <a:chOff x="7417407" y="938230"/>
            <a:chExt cx="1338986" cy="4771969"/>
          </a:xfrm>
        </p:grpSpPr>
        <p:sp>
          <p:nvSpPr>
            <p:cNvPr id="16409" name="TextBox 6">
              <a:extLst>
                <a:ext uri="{FF2B5EF4-FFF2-40B4-BE49-F238E27FC236}">
                  <a16:creationId xmlns:a16="http://schemas.microsoft.com/office/drawing/2014/main" id="{1EC62251-1E23-9C4E-A27F-CAFB8774AB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8144" y="3140456"/>
              <a:ext cx="832298" cy="307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400" b="1">
                  <a:latin typeface="Helvetica" pitchFamily="2" charset="0"/>
                </a:rPr>
                <a:t>Climate</a:t>
              </a:r>
            </a:p>
          </p:txBody>
        </p:sp>
        <p:sp>
          <p:nvSpPr>
            <p:cNvPr id="16410" name="TextBox 19">
              <a:extLst>
                <a:ext uri="{FF2B5EF4-FFF2-40B4-BE49-F238E27FC236}">
                  <a16:creationId xmlns:a16="http://schemas.microsoft.com/office/drawing/2014/main" id="{73E27431-E34C-D744-AB3B-586146FB5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7407" y="5186949"/>
              <a:ext cx="781001" cy="52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400" b="1">
                  <a:latin typeface="Helvetica" pitchFamily="2" charset="0"/>
                </a:rPr>
                <a:t>Ocean </a:t>
              </a:r>
              <a:br>
                <a:rPr lang="en-US" altLang="fr-FR" sz="1400" b="1">
                  <a:latin typeface="Helvetica" pitchFamily="2" charset="0"/>
                </a:rPr>
              </a:br>
              <a:r>
                <a:rPr lang="en-US" altLang="fr-FR" sz="1400" b="1">
                  <a:latin typeface="Helvetica" pitchFamily="2" charset="0"/>
                </a:rPr>
                <a:t>health</a:t>
              </a:r>
            </a:p>
          </p:txBody>
        </p:sp>
        <p:sp>
          <p:nvSpPr>
            <p:cNvPr id="16411" name="TextBox 20">
              <a:extLst>
                <a:ext uri="{FF2B5EF4-FFF2-40B4-BE49-F238E27FC236}">
                  <a16:creationId xmlns:a16="http://schemas.microsoft.com/office/drawing/2014/main" id="{3C328013-D0C6-734A-8EB1-2E28D2C0A2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8144" y="938230"/>
              <a:ext cx="1228249" cy="52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400" b="1">
                  <a:latin typeface="Helvetica" pitchFamily="2" charset="0"/>
                </a:rPr>
                <a:t>Operational </a:t>
              </a:r>
              <a:br>
                <a:rPr lang="en-US" altLang="fr-FR" sz="1400" b="1">
                  <a:latin typeface="Helvetica" pitchFamily="2" charset="0"/>
                </a:rPr>
              </a:br>
              <a:r>
                <a:rPr lang="en-US" altLang="fr-FR" sz="1400" b="1">
                  <a:latin typeface="Helvetica" pitchFamily="2" charset="0"/>
                </a:rPr>
                <a:t>services</a:t>
              </a:r>
            </a:p>
          </p:txBody>
        </p:sp>
      </p:grpSp>
      <p:sp>
        <p:nvSpPr>
          <p:cNvPr id="16396" name="TextBox 24">
            <a:extLst>
              <a:ext uri="{FF2B5EF4-FFF2-40B4-BE49-F238E27FC236}">
                <a16:creationId xmlns:a16="http://schemas.microsoft.com/office/drawing/2014/main" id="{3AB1F1F6-D888-4240-BAA1-ED2FD1AB4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575" y="2078038"/>
            <a:ext cx="9112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Satellite</a:t>
            </a: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and</a:t>
            </a: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in situ</a:t>
            </a: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networks</a:t>
            </a:r>
          </a:p>
          <a:p>
            <a:pPr algn="ctr"/>
            <a:endParaRPr lang="en-US" altLang="fr-FR" sz="1300" b="1">
              <a:solidFill>
                <a:srgbClr val="0432FF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Global</a:t>
            </a: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Regional</a:t>
            </a: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National</a:t>
            </a:r>
          </a:p>
        </p:txBody>
      </p:sp>
      <p:sp>
        <p:nvSpPr>
          <p:cNvPr id="16397" name="TextBox 25">
            <a:extLst>
              <a:ext uri="{FF2B5EF4-FFF2-40B4-BE49-F238E27FC236}">
                <a16:creationId xmlns:a16="http://schemas.microsoft.com/office/drawing/2014/main" id="{746544CD-0871-CB4B-BF8E-7759DEA20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550" y="1941513"/>
            <a:ext cx="92868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Real-time</a:t>
            </a: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data</a:t>
            </a: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systems</a:t>
            </a:r>
          </a:p>
        </p:txBody>
      </p:sp>
      <p:sp>
        <p:nvSpPr>
          <p:cNvPr id="16398" name="TextBox 26">
            <a:extLst>
              <a:ext uri="{FF2B5EF4-FFF2-40B4-BE49-F238E27FC236}">
                <a16:creationId xmlns:a16="http://schemas.microsoft.com/office/drawing/2014/main" id="{EA2868BF-BF99-2C4E-AAD0-EDEB13D1F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0413" y="2892425"/>
            <a:ext cx="8429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Archives</a:t>
            </a:r>
          </a:p>
        </p:txBody>
      </p:sp>
      <p:sp>
        <p:nvSpPr>
          <p:cNvPr id="16399" name="TextBox 27">
            <a:extLst>
              <a:ext uri="{FF2B5EF4-FFF2-40B4-BE49-F238E27FC236}">
                <a16:creationId xmlns:a16="http://schemas.microsoft.com/office/drawing/2014/main" id="{2402A09F-D73A-E34E-BF50-9D2327BA3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550" y="1157288"/>
            <a:ext cx="8794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Ocean &amp;</a:t>
            </a: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coupled</a:t>
            </a: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forecasts</a:t>
            </a:r>
          </a:p>
        </p:txBody>
      </p:sp>
      <p:sp>
        <p:nvSpPr>
          <p:cNvPr id="16400" name="TextBox 28">
            <a:extLst>
              <a:ext uri="{FF2B5EF4-FFF2-40B4-BE49-F238E27FC236}">
                <a16:creationId xmlns:a16="http://schemas.microsoft.com/office/drawing/2014/main" id="{710F27A8-2EC4-2645-8F3D-EF1189177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9650" y="2435225"/>
            <a:ext cx="10588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Reanalysis</a:t>
            </a: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Forecasts</a:t>
            </a: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Projections</a:t>
            </a: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Research</a:t>
            </a:r>
          </a:p>
        </p:txBody>
      </p:sp>
      <p:sp>
        <p:nvSpPr>
          <p:cNvPr id="16401" name="TextBox 29">
            <a:extLst>
              <a:ext uri="{FF2B5EF4-FFF2-40B4-BE49-F238E27FC236}">
                <a16:creationId xmlns:a16="http://schemas.microsoft.com/office/drawing/2014/main" id="{CC8F6082-C470-BC49-A5F8-7462AC83C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465138"/>
            <a:ext cx="9985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Weather &amp;</a:t>
            </a: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marine</a:t>
            </a: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services</a:t>
            </a:r>
          </a:p>
        </p:txBody>
      </p:sp>
      <p:sp>
        <p:nvSpPr>
          <p:cNvPr id="16402" name="TextBox 30">
            <a:extLst>
              <a:ext uri="{FF2B5EF4-FFF2-40B4-BE49-F238E27FC236}">
                <a16:creationId xmlns:a16="http://schemas.microsoft.com/office/drawing/2014/main" id="{DF354D63-2F2E-3343-87B4-E4D613F9C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1408113"/>
            <a:ext cx="1257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Early warning</a:t>
            </a: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systems</a:t>
            </a:r>
          </a:p>
        </p:txBody>
      </p:sp>
      <p:sp>
        <p:nvSpPr>
          <p:cNvPr id="16403" name="TextBox 31">
            <a:extLst>
              <a:ext uri="{FF2B5EF4-FFF2-40B4-BE49-F238E27FC236}">
                <a16:creationId xmlns:a16="http://schemas.microsoft.com/office/drawing/2014/main" id="{EEC04397-4ED9-1741-BC41-A19FCC6CD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100" y="3746500"/>
            <a:ext cx="9699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Models</a:t>
            </a: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Research</a:t>
            </a: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Scenarios</a:t>
            </a: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Indicators</a:t>
            </a:r>
          </a:p>
        </p:txBody>
      </p:sp>
      <p:sp>
        <p:nvSpPr>
          <p:cNvPr id="16404" name="TextBox 32">
            <a:extLst>
              <a:ext uri="{FF2B5EF4-FFF2-40B4-BE49-F238E27FC236}">
                <a16:creationId xmlns:a16="http://schemas.microsoft.com/office/drawing/2014/main" id="{54BAB427-0AD7-D149-B1A7-9F9E5B495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700" y="2428875"/>
            <a:ext cx="14319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Climate services</a:t>
            </a:r>
          </a:p>
        </p:txBody>
      </p:sp>
      <p:sp>
        <p:nvSpPr>
          <p:cNvPr id="16405" name="TextBox 33">
            <a:extLst>
              <a:ext uri="{FF2B5EF4-FFF2-40B4-BE49-F238E27FC236}">
                <a16:creationId xmlns:a16="http://schemas.microsoft.com/office/drawing/2014/main" id="{DF2F0166-17D8-9743-BD66-D5054A64A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75" y="2844800"/>
            <a:ext cx="1146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Climate</a:t>
            </a: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assessments</a:t>
            </a:r>
          </a:p>
        </p:txBody>
      </p:sp>
      <p:sp>
        <p:nvSpPr>
          <p:cNvPr id="16406" name="TextBox 34">
            <a:extLst>
              <a:ext uri="{FF2B5EF4-FFF2-40B4-BE49-F238E27FC236}">
                <a16:creationId xmlns:a16="http://schemas.microsoft.com/office/drawing/2014/main" id="{19DFDA17-88D2-BA4A-9F47-31B037AD2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75" y="4333875"/>
            <a:ext cx="11461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Ocean</a:t>
            </a: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health</a:t>
            </a: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services &amp;</a:t>
            </a: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assessments</a:t>
            </a:r>
          </a:p>
        </p:txBody>
      </p:sp>
      <p:sp>
        <p:nvSpPr>
          <p:cNvPr id="16407" name="TextBox 36">
            <a:extLst>
              <a:ext uri="{FF2B5EF4-FFF2-40B4-BE49-F238E27FC236}">
                <a16:creationId xmlns:a16="http://schemas.microsoft.com/office/drawing/2014/main" id="{2565023C-F057-2740-9C5E-7C5401C8B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725" y="3867150"/>
            <a:ext cx="12557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Early warning</a:t>
            </a: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421608411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4787F-FEA3-A743-B8F3-3DF3CFAF6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Development of the implementation plan</a:t>
            </a:r>
            <a:br>
              <a:rPr lang="en-US" sz="3200" dirty="0"/>
            </a:br>
            <a:r>
              <a:rPr lang="en-US" sz="2000" i="1" dirty="0"/>
              <a:t>timeline</a:t>
            </a:r>
            <a:endParaRPr lang="en-US" sz="32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38882-FE46-B246-8065-0769BD1C9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Feedback requested</a:t>
            </a:r>
            <a:r>
              <a:rPr lang="en-US" dirty="0"/>
              <a:t>; document will evolve through partner and community dialogue</a:t>
            </a:r>
            <a:r>
              <a:rPr lang="fr-FR" dirty="0"/>
              <a:t> 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Initial phase through 2019 with input from partners and from the OceanObs’19 Conference </a:t>
            </a:r>
            <a:r>
              <a:rPr lang="en-US" i="1" dirty="0"/>
              <a:t>(16-21 September 2019, Honolulu, USA)</a:t>
            </a:r>
            <a:endParaRPr lang="fr-FR" i="1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Version 2 of the initial Implementation Plan in early 2020 defining partner roles and more specific 3-5 year actions towards achieving the major outcomes</a:t>
            </a:r>
            <a:endParaRPr lang="fr-FR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Regular and on-going cycles of evaluation</a:t>
            </a:r>
          </a:p>
        </p:txBody>
      </p:sp>
    </p:spTree>
    <p:extLst>
      <p:ext uri="{BB962C8B-B14F-4D97-AF65-F5344CB8AC3E}">
        <p14:creationId xmlns:p14="http://schemas.microsoft.com/office/powerpoint/2010/main" val="355360495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4787F-FEA3-A743-B8F3-3DF3CFAF6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Development of the implementation plan</a:t>
            </a:r>
            <a:br>
              <a:rPr lang="en-US" sz="3200" dirty="0"/>
            </a:br>
            <a:r>
              <a:rPr lang="en-US" sz="2000" i="1" dirty="0"/>
              <a:t>GRAs</a:t>
            </a:r>
            <a:endParaRPr lang="en-US" sz="32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38882-FE46-B246-8065-0769BD1C9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the strawman priority outcomes resonate with your desired outcomes?</a:t>
            </a:r>
          </a:p>
          <a:p>
            <a:r>
              <a:rPr lang="en-US" dirty="0"/>
              <a:t>What is the role of the GRAs in implementation of GOOS?</a:t>
            </a:r>
          </a:p>
          <a:p>
            <a:r>
              <a:rPr lang="en-US" dirty="0"/>
              <a:t>What does a more defined regional component of implementation look like?</a:t>
            </a:r>
          </a:p>
          <a:p>
            <a:r>
              <a:rPr lang="en-US" dirty="0"/>
              <a:t>What are the partnerships needed? and the resource implications?</a:t>
            </a:r>
          </a:p>
        </p:txBody>
      </p:sp>
    </p:spTree>
    <p:extLst>
      <p:ext uri="{BB962C8B-B14F-4D97-AF65-F5344CB8AC3E}">
        <p14:creationId xmlns:p14="http://schemas.microsoft.com/office/powerpoint/2010/main" val="319893121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" charset="0"/>
            <a:ea typeface="ＭＳ Ｐゴシック" pitchFamily="-1" charset="-128"/>
            <a:cs typeface="ＭＳ Ｐゴシック" pitchFamily="-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" charset="0"/>
            <a:ea typeface="ＭＳ Ｐゴシック" pitchFamily="-1" charset="-128"/>
            <a:cs typeface="ＭＳ Ｐゴシック" pitchFamily="-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22829</TotalTime>
  <Words>343</Words>
  <Application>Microsoft Macintosh PowerPoint</Application>
  <PresentationFormat>On-screen Show (4:3)</PresentationFormat>
  <Paragraphs>88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ＭＳ Ｐゴシック</vt:lpstr>
      <vt:lpstr>Arial</vt:lpstr>
      <vt:lpstr>Cambria</vt:lpstr>
      <vt:lpstr>Helvetica</vt:lpstr>
      <vt:lpstr>Blank Presentation</vt:lpstr>
      <vt:lpstr>GOOS Initial Implementation Plan</vt:lpstr>
      <vt:lpstr>Global Ocean Observing System 2030 Strategy</vt:lpstr>
      <vt:lpstr>Initial Implementation Plan</vt:lpstr>
      <vt:lpstr>Strategic Objectives</vt:lpstr>
      <vt:lpstr>PowerPoint Presentation</vt:lpstr>
      <vt:lpstr>Strawman priority outcomes 3-5 year time frame, proposed focus for funding and evaluation/assessment, extending across SOs and value chain</vt:lpstr>
      <vt:lpstr>Working on common objectives Partnerships for delivery</vt:lpstr>
      <vt:lpstr>Development of the implementation plan timeline</vt:lpstr>
      <vt:lpstr>Development of the implementation plan GRAs</vt:lpstr>
    </vt:vector>
  </TitlesOfParts>
  <Company>IOC/UNESCO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Decisions from beginning 2007</dc:title>
  <dc:creator>Albert Fischer</dc:creator>
  <cp:lastModifiedBy>Fischer, Albert</cp:lastModifiedBy>
  <cp:revision>525</cp:revision>
  <cp:lastPrinted>2015-06-22T08:22:37Z</cp:lastPrinted>
  <dcterms:created xsi:type="dcterms:W3CDTF">2012-11-19T13:57:22Z</dcterms:created>
  <dcterms:modified xsi:type="dcterms:W3CDTF">2019-08-04T21:45:38Z</dcterms:modified>
</cp:coreProperties>
</file>