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78" r:id="rId2"/>
    <p:sldMasterId id="2147483681" r:id="rId3"/>
  </p:sldMasterIdLst>
  <p:notesMasterIdLst>
    <p:notesMasterId r:id="rId9"/>
  </p:notesMasterIdLst>
  <p:sldIdLst>
    <p:sldId id="256" r:id="rId4"/>
    <p:sldId id="258" r:id="rId5"/>
    <p:sldId id="260" r:id="rId6"/>
    <p:sldId id="264" r:id="rId7"/>
    <p:sldId id="262" r:id="rId8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88" autoAdjust="0"/>
  </p:normalViewPr>
  <p:slideViewPr>
    <p:cSldViewPr snapToGrid="0" snapToObjects="1">
      <p:cViewPr>
        <p:scale>
          <a:sx n="77" d="100"/>
          <a:sy n="77" d="100"/>
        </p:scale>
        <p:origin x="1528" y="36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2B014-2E5C-2A42-93D5-25098CEA291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ACDB0-A9E8-A641-A7A8-76B511EDA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8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ACDB0-A9E8-A641-A7A8-76B511EDA9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72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ACDB0-A9E8-A641-A7A8-76B511EDA9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84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3153" y="238125"/>
            <a:ext cx="5418535" cy="6508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70000"/>
              </a:lnSpc>
              <a:buNone/>
              <a:defRPr sz="21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97276" y="1222778"/>
            <a:ext cx="5611415" cy="101560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70000"/>
              </a:lnSpc>
              <a:buNone/>
              <a:defRPr sz="54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53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580C-6E9F-A64E-A2A9-87F17F384EE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476" y="4662488"/>
            <a:ext cx="866775" cy="20955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82624" y="619126"/>
            <a:ext cx="4319690" cy="3611562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43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303" y="635001"/>
            <a:ext cx="4903300" cy="3593897"/>
          </a:xfrm>
          <a:prstGeom prst="rect">
            <a:avLst/>
          </a:prstGeom>
        </p:spPr>
        <p:txBody>
          <a:bodyPr/>
          <a:lstStyle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580C-6E9F-A64E-A2A9-87F17F384EE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476" y="4662488"/>
            <a:ext cx="86677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9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3538" y="1127124"/>
            <a:ext cx="5761562" cy="3143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Classic Grotesque Pro Book"/>
                <a:cs typeface="Classic Grotesque Pro Book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580C-6E9F-A64E-A2A9-87F17F384EE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476" y="4662488"/>
            <a:ext cx="866775" cy="209550"/>
          </a:xfrm>
          <a:prstGeom prst="rect">
            <a:avLst/>
          </a:prstGeom>
        </p:spPr>
      </p:pic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82624" y="600118"/>
            <a:ext cx="4319690" cy="430715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latin typeface="Classic Grotesque Pro Book"/>
                <a:cs typeface="Classic Grotesque Pro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724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2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E251-47C7-DF44-9FD8-6105BFDFA88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705-2556-7D45-9977-525F6E60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56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E251-47C7-DF44-9FD8-6105BFDFA88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705-2556-7D45-9977-525F6E60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94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3153" y="238125"/>
            <a:ext cx="5418535" cy="6508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70000"/>
              </a:lnSpc>
              <a:buNone/>
              <a:defRPr sz="21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97276" y="1222778"/>
            <a:ext cx="5611415" cy="101560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70000"/>
              </a:lnSpc>
              <a:buNone/>
              <a:defRPr sz="54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6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3538" y="1127124"/>
            <a:ext cx="5761562" cy="3143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Classic Grotesque Pro Book"/>
                <a:cs typeface="Classic Grotesque Pro Book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647182"/>
            <a:ext cx="1600200" cy="209551"/>
          </a:xfrm>
          <a:prstGeom prst="rect">
            <a:avLst/>
          </a:prstGeom>
        </p:spPr>
        <p:txBody>
          <a:bodyPr/>
          <a:lstStyle/>
          <a:p>
            <a:fld id="{AD5D0705-2556-7D45-9977-525F6E60A7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76" y="4662488"/>
            <a:ext cx="866775" cy="209550"/>
          </a:xfrm>
          <a:prstGeom prst="rect">
            <a:avLst/>
          </a:prstGeom>
        </p:spPr>
      </p:pic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82624" y="600118"/>
            <a:ext cx="4319690" cy="430715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latin typeface="Classic Grotesque Pro Book"/>
                <a:cs typeface="Classic Grotesque Pro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29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2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E251-47C7-DF44-9FD8-6105BFDFA88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705-2556-7D45-9977-525F6E60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E251-47C7-DF44-9FD8-6105BFDFA88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705-2556-7D45-9977-525F6E60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2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3153" y="238125"/>
            <a:ext cx="5418535" cy="6508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70000"/>
              </a:lnSpc>
              <a:buNone/>
              <a:defRPr sz="21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97276" y="1222778"/>
            <a:ext cx="5611415" cy="101560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70000"/>
              </a:lnSpc>
              <a:buNone/>
              <a:defRPr sz="54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96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3538" y="1127124"/>
            <a:ext cx="5761562" cy="3143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Classic Grotesque Pro Book"/>
                <a:cs typeface="Classic Grotesque Pro Book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647182"/>
            <a:ext cx="1600200" cy="209551"/>
          </a:xfrm>
          <a:prstGeom prst="rect">
            <a:avLst/>
          </a:prstGeom>
        </p:spPr>
        <p:txBody>
          <a:bodyPr/>
          <a:lstStyle/>
          <a:p>
            <a:fld id="{AB7B580C-6E9F-A64E-A2A9-87F17F384EE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476" y="4662488"/>
            <a:ext cx="866775" cy="209550"/>
          </a:xfrm>
          <a:prstGeom prst="rect">
            <a:avLst/>
          </a:prstGeom>
        </p:spPr>
      </p:pic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82624" y="600118"/>
            <a:ext cx="4319690" cy="430715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latin typeface="Classic Grotesque Pro Book"/>
                <a:cs typeface="Classic Grotesque Pro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03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2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E251-47C7-DF44-9FD8-6105BFDFA88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705-2556-7D45-9977-525F6E60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31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E251-47C7-DF44-9FD8-6105BFDFA88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D0705-2556-7D45-9977-525F6E60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1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000123"/>
            <a:ext cx="6858000" cy="715837"/>
          </a:xfrm>
          <a:prstGeom prst="rect">
            <a:avLst/>
          </a:prstGeom>
          <a:solidFill>
            <a:srgbClr val="6CCEFF"/>
          </a:solidFill>
        </p:spPr>
        <p:txBody>
          <a:bodyPr wrap="square" rtlCol="0">
            <a:spAutoFit/>
          </a:bodyPr>
          <a:lstStyle/>
          <a:p>
            <a:endParaRPr lang="en-US" sz="1013" dirty="0"/>
          </a:p>
          <a:p>
            <a:endParaRPr lang="en-US" sz="1013" dirty="0"/>
          </a:p>
          <a:p>
            <a:endParaRPr lang="en-US" sz="1013" dirty="0"/>
          </a:p>
          <a:p>
            <a:endParaRPr lang="en-US" sz="1013" dirty="0"/>
          </a:p>
        </p:txBody>
      </p:sp>
      <p:sp>
        <p:nvSpPr>
          <p:cNvPr id="8" name="TextBox 7"/>
          <p:cNvSpPr txBox="1"/>
          <p:nvPr/>
        </p:nvSpPr>
        <p:spPr>
          <a:xfrm>
            <a:off x="238126" y="4564063"/>
            <a:ext cx="2778125" cy="404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13" dirty="0"/>
          </a:p>
          <a:p>
            <a:endParaRPr lang="en-US" sz="1013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50" y="4225470"/>
            <a:ext cx="17049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3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NAL Dal Shield Head_grey.ai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t="8000" r="20350" b="8308"/>
          <a:stretch/>
        </p:blipFill>
        <p:spPr>
          <a:xfrm rot="21318730">
            <a:off x="3826508" y="1821025"/>
            <a:ext cx="3544859" cy="3935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50" y="4225470"/>
            <a:ext cx="17049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0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7" r:id="rId3"/>
    <p:sldLayoutId id="2147483688" r:id="rId4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647182"/>
            <a:ext cx="1600200" cy="209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B7B580C-6E9F-A64E-A2A9-87F17F384E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76" y="4662488"/>
            <a:ext cx="866775" cy="2095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64959" y="4626545"/>
            <a:ext cx="2825883" cy="3540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baseline="30000" dirty="0">
                <a:latin typeface="Arial"/>
                <a:cs typeface="Arial"/>
              </a:rPr>
              <a:t>June 3, 2014 | presented by Jane Smith</a:t>
            </a:r>
            <a:endParaRPr lang="en-US" sz="900" b="0" i="0" u="none" strike="noStrike" kern="1200" baseline="3000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marL="0" marR="0" indent="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b="0" i="0" u="none" strike="noStrike" kern="1200" baseline="300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PRESENTATION TITLE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6858000" cy="923330"/>
          </a:xfrm>
          <a:prstGeom prst="rect">
            <a:avLst/>
          </a:prstGeom>
          <a:solidFill>
            <a:srgbClr val="6CCEFF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4730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ln>
            <a:noFill/>
          </a:ln>
          <a:solidFill>
            <a:schemeClr val="tx1"/>
          </a:solidFill>
          <a:latin typeface="Classic Grotesque Pro Light"/>
          <a:ea typeface="+mj-ea"/>
          <a:cs typeface="Classic Grotesque Pro Light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175" b="0" i="0" kern="1200">
          <a:solidFill>
            <a:schemeClr val="tx1"/>
          </a:solidFill>
          <a:latin typeface="Classic Grotesque Pro Semi Bold"/>
          <a:ea typeface="+mn-ea"/>
          <a:cs typeface="Classic Grotesque Pro Semi Bold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1"/>
          </a:solidFill>
          <a:latin typeface="Classic Grotesque Pro Book"/>
          <a:ea typeface="+mn-ea"/>
          <a:cs typeface="Classic Grotesque Pro Book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200" b="0" i="0" kern="1200">
          <a:ln>
            <a:noFill/>
          </a:ln>
          <a:solidFill>
            <a:schemeClr val="tx1"/>
          </a:solidFill>
          <a:latin typeface="Classic Grotesque Pro Book"/>
          <a:ea typeface="+mn-ea"/>
          <a:cs typeface="Classic Grotesque Pro Book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1"/>
          </a:solidFill>
          <a:latin typeface="Classic Grotesque Pro Book"/>
          <a:ea typeface="+mn-ea"/>
          <a:cs typeface="Classic Grotesque Pro Book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chemeClr val="tx1"/>
          </a:solidFill>
          <a:latin typeface="Classic Grotesque Pro Book"/>
          <a:ea typeface="+mn-ea"/>
          <a:cs typeface="Classic Grotesque Pro Book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hyperlink" Target="mailto:dariia.atamanchuk@dal.ca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-1" y="753340"/>
            <a:ext cx="6774873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000" dirty="0"/>
              <a:t>Deep moorings as reference sites for the ocean observing networks. Quality control and utility of oxygen time-series from the </a:t>
            </a:r>
            <a:r>
              <a:rPr lang="en-CA" sz="2000" dirty="0" err="1"/>
              <a:t>optodes</a:t>
            </a:r>
            <a:endParaRPr lang="en-CA" sz="2000" dirty="0"/>
          </a:p>
          <a:p>
            <a:endParaRPr lang="en-CA" sz="2000" dirty="0"/>
          </a:p>
          <a:p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054926" y="1786920"/>
            <a:ext cx="3719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Dariia Atamanchuk (</a:t>
            </a:r>
            <a:r>
              <a:rPr lang="en-US" sz="1600" b="1" dirty="0">
                <a:hlinkClick r:id="rId5"/>
              </a:rPr>
              <a:t>dariia.atamanchuk@dal.ca</a:t>
            </a:r>
            <a:r>
              <a:rPr lang="en-US" sz="1600" b="1" dirty="0"/>
              <a:t>) </a:t>
            </a:r>
          </a:p>
          <a:p>
            <a:pPr algn="r"/>
            <a:r>
              <a:rPr lang="en-US" sz="1600" b="1" dirty="0"/>
              <a:t>Doug Wallace (Dalhousie)</a:t>
            </a:r>
          </a:p>
          <a:p>
            <a:pPr algn="r"/>
            <a:r>
              <a:rPr lang="en-US" sz="1600" b="1" dirty="0"/>
              <a:t>Jannes Koelling (Dalhousie, OFI)</a:t>
            </a:r>
          </a:p>
          <a:p>
            <a:pPr algn="r"/>
            <a:r>
              <a:rPr lang="en-US" sz="1600" b="1" dirty="0"/>
              <a:t>Johannes Karstensen (GEOMAR)</a:t>
            </a:r>
          </a:p>
          <a:p>
            <a:pPr algn="r"/>
            <a:r>
              <a:rPr lang="en-US" sz="1600" b="1" dirty="0"/>
              <a:t>Jaime Palter (URI) and PIs from GOHSNAP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50" y="1756630"/>
            <a:ext cx="2746868" cy="22049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71381-0422-4292-BFF4-EC0A29B16103}"/>
              </a:ext>
            </a:extLst>
          </p:cNvPr>
          <p:cNvSpPr txBox="1"/>
          <p:nvPr/>
        </p:nvSpPr>
        <p:spPr>
          <a:xfrm>
            <a:off x="2721455" y="3692077"/>
            <a:ext cx="4053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i="1" dirty="0"/>
              <a:t>A contribution to</a:t>
            </a:r>
          </a:p>
          <a:p>
            <a:pPr algn="ctr"/>
            <a:r>
              <a:rPr lang="en-CA" sz="1600" i="1" dirty="0" err="1"/>
              <a:t>OceanSITES</a:t>
            </a:r>
            <a:r>
              <a:rPr lang="en-CA" sz="1600" i="1" dirty="0"/>
              <a:t> Virtual Meeting</a:t>
            </a:r>
          </a:p>
          <a:p>
            <a:pPr algn="ctr"/>
            <a:r>
              <a:rPr lang="en-CA" sz="1600" i="1" dirty="0"/>
              <a:t>Session: Deep Ocean Observing, Sept 16, 2020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503D9E5-C647-4132-9206-DF0775034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4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20"/>
    </mc:Choice>
    <mc:Fallback>
      <p:transition spd="slow" advTm="39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11683" lvl="1"/>
            <a:br>
              <a:rPr lang="en-CA" sz="1600" dirty="0"/>
            </a:br>
            <a:endParaRPr lang="en-GB" sz="1650" dirty="0"/>
          </a:p>
        </p:txBody>
      </p:sp>
      <p:sp>
        <p:nvSpPr>
          <p:cNvPr id="12" name="TextBox 11"/>
          <p:cNvSpPr txBox="1"/>
          <p:nvPr/>
        </p:nvSpPr>
        <p:spPr>
          <a:xfrm>
            <a:off x="1714240" y="1560631"/>
            <a:ext cx="111280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i="1" dirty="0"/>
              <a:t>Lozier et al., 2017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40328B-B66A-4106-AA77-A14707646C76}"/>
              </a:ext>
            </a:extLst>
          </p:cNvPr>
          <p:cNvSpPr/>
          <p:nvPr/>
        </p:nvSpPr>
        <p:spPr>
          <a:xfrm>
            <a:off x="3097681" y="1742064"/>
            <a:ext cx="3246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In 2016, oxygen </a:t>
            </a:r>
            <a:r>
              <a:rPr lang="en-GB" i="1" dirty="0" err="1"/>
              <a:t>optodes</a:t>
            </a:r>
            <a:r>
              <a:rPr lang="en-GB" i="1" dirty="0"/>
              <a:t> added to 53N Array  (OSNAP WEST) to study transport of oxygen </a:t>
            </a:r>
            <a:endParaRPr lang="en-CA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12EDE-4C25-4A55-B6C7-97A0CAE26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2" y="65512"/>
            <a:ext cx="3048519" cy="148911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5206" y="58729"/>
            <a:ext cx="813322" cy="351358"/>
          </a:xfrm>
          <a:prstGeom prst="rect">
            <a:avLst/>
          </a:prstGeom>
          <a:solidFill>
            <a:srgbClr val="D02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62209" tIns="31105" rIns="62209" bIns="31105" rtlCol="0">
            <a:spAutoFit/>
          </a:bodyPr>
          <a:lstStyle/>
          <a:p>
            <a:pPr algn="ctr"/>
            <a:r>
              <a:rPr lang="en-GB" sz="1875" dirty="0"/>
              <a:t>OSNAP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79446B-BAB3-40CB-89AE-57ECE420275F}"/>
              </a:ext>
            </a:extLst>
          </p:cNvPr>
          <p:cNvSpPr/>
          <p:nvPr/>
        </p:nvSpPr>
        <p:spPr>
          <a:xfrm>
            <a:off x="3023138" y="29087"/>
            <a:ext cx="36390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i="1" dirty="0"/>
              <a:t>Overturning in the Subpolar North Atlantic (</a:t>
            </a:r>
            <a:r>
              <a:rPr lang="en-CA" b="1" i="1" dirty="0"/>
              <a:t>OSNAP</a:t>
            </a:r>
            <a:r>
              <a:rPr lang="en-CA" i="1" dirty="0"/>
              <a:t>) provides </a:t>
            </a:r>
            <a:r>
              <a:rPr lang="en-GB" i="1" dirty="0"/>
              <a:t>a continuous record fluxes of heat, mass and freshwater in the subpolar N Atlantic</a:t>
            </a:r>
            <a:endParaRPr lang="en-CA" i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5F96A2-7B32-4D17-A3B1-9DB00B88AC2F}"/>
              </a:ext>
            </a:extLst>
          </p:cNvPr>
          <p:cNvSpPr/>
          <p:nvPr/>
        </p:nvSpPr>
        <p:spPr>
          <a:xfrm>
            <a:off x="3923780" y="2805611"/>
            <a:ext cx="29718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In 2020, NSF-funded </a:t>
            </a:r>
            <a:r>
              <a:rPr lang="en-GB" b="1" i="1" dirty="0"/>
              <a:t>GOHSNAP </a:t>
            </a:r>
            <a:r>
              <a:rPr lang="en-GB" i="1" dirty="0"/>
              <a:t>(</a:t>
            </a:r>
            <a:r>
              <a:rPr lang="en-CA" i="1" dirty="0"/>
              <a:t>Gases in the Overturning and Horizontal circulation of the Subpolar North Atlantic</a:t>
            </a:r>
          </a:p>
          <a:p>
            <a:r>
              <a:rPr lang="en-CA" i="1" dirty="0"/>
              <a:t>Program) equipped the entire LS array with oxygen </a:t>
            </a:r>
            <a:r>
              <a:rPr lang="en-CA" i="1" dirty="0" err="1"/>
              <a:t>optodes</a:t>
            </a:r>
            <a:endParaRPr lang="en-CA" i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9D98C3-37A9-4C00-A042-6ECB963AE4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51"/>
          <a:stretch/>
        </p:blipFill>
        <p:spPr>
          <a:xfrm>
            <a:off x="-1" y="3046475"/>
            <a:ext cx="3923781" cy="1776388"/>
          </a:xfrm>
          <a:prstGeom prst="rect">
            <a:avLst/>
          </a:prstGeom>
        </p:spPr>
      </p:pic>
      <p:sp>
        <p:nvSpPr>
          <p:cNvPr id="18" name="Textfeld 10">
            <a:extLst>
              <a:ext uri="{FF2B5EF4-FFF2-40B4-BE49-F238E27FC236}">
                <a16:creationId xmlns:a16="http://schemas.microsoft.com/office/drawing/2014/main" id="{9218E5DF-B8ED-47B4-AD92-5916E1459CDA}"/>
              </a:ext>
            </a:extLst>
          </p:cNvPr>
          <p:cNvSpPr txBox="1"/>
          <p:nvPr/>
        </p:nvSpPr>
        <p:spPr>
          <a:xfrm>
            <a:off x="175827" y="2507683"/>
            <a:ext cx="1114686" cy="351358"/>
          </a:xfrm>
          <a:prstGeom prst="rect">
            <a:avLst/>
          </a:prstGeom>
          <a:solidFill>
            <a:srgbClr val="D02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62209" tIns="31105" rIns="62209" bIns="31105" rtlCol="0">
            <a:spAutoFit/>
          </a:bodyPr>
          <a:lstStyle/>
          <a:p>
            <a:pPr algn="ctr"/>
            <a:r>
              <a:rPr lang="en-GB" sz="1875" dirty="0"/>
              <a:t>GOHSNAP</a:t>
            </a: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7B4BFE89-2ECA-491C-A2B3-39D25676E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6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15"/>
    </mc:Choice>
    <mc:Fallback>
      <p:transition spd="slow" advTm="10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/>
          <p:cNvSpPr txBox="1">
            <a:spLocks/>
          </p:cNvSpPr>
          <p:nvPr/>
        </p:nvSpPr>
        <p:spPr>
          <a:xfrm>
            <a:off x="169100" y="234456"/>
            <a:ext cx="3755473" cy="14179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dirty="0"/>
              <a:t>The oxygen sensors were paired with the existing MCs to provide CTD data for salinity correction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1</a:t>
            </a:r>
            <a:r>
              <a:rPr lang="en-GB" sz="1600" baseline="30000" dirty="0"/>
              <a:t>st</a:t>
            </a:r>
            <a:r>
              <a:rPr lang="en-GB" sz="1600" dirty="0"/>
              <a:t> deployment </a:t>
            </a:r>
            <a:r>
              <a:rPr lang="mr-IN" sz="1600" dirty="0"/>
              <a:t>–</a:t>
            </a:r>
            <a:r>
              <a:rPr lang="en-GB" sz="1600" dirty="0"/>
              <a:t> 2016-2018</a:t>
            </a:r>
          </a:p>
          <a:p>
            <a:pPr algn="l"/>
            <a:r>
              <a:rPr lang="en-GB" sz="1600" dirty="0"/>
              <a:t>2</a:t>
            </a:r>
            <a:r>
              <a:rPr lang="en-GB" sz="1600" baseline="30000" dirty="0"/>
              <a:t>nd</a:t>
            </a:r>
            <a:r>
              <a:rPr lang="en-GB" sz="1600" dirty="0"/>
              <a:t> deployment -2018-2020 </a:t>
            </a:r>
          </a:p>
          <a:p>
            <a:pPr algn="l"/>
            <a:r>
              <a:rPr lang="en-GB" sz="1600" dirty="0"/>
              <a:t>3</a:t>
            </a:r>
            <a:r>
              <a:rPr lang="en-GB" sz="1600" baseline="30000" dirty="0"/>
              <a:t>rd</a:t>
            </a:r>
            <a:r>
              <a:rPr lang="en-GB" sz="1600" dirty="0"/>
              <a:t> deployment - 2020-onward (GOHSNAP)</a:t>
            </a:r>
          </a:p>
          <a:p>
            <a:pPr algn="l"/>
            <a:endParaRPr lang="en-GB" sz="1600" dirty="0"/>
          </a:p>
        </p:txBody>
      </p:sp>
      <p:pic>
        <p:nvPicPr>
          <p:cNvPr id="23" name="Picture 22" descr="IMG_3896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9" t="6731" r="5735" b="5873"/>
          <a:stretch/>
        </p:blipFill>
        <p:spPr>
          <a:xfrm>
            <a:off x="4241850" y="37270"/>
            <a:ext cx="2150645" cy="20002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11173F31-36BD-4633-9859-46088D32F624}"/>
              </a:ext>
            </a:extLst>
          </p:cNvPr>
          <p:cNvSpPr txBox="1">
            <a:spLocks/>
          </p:cNvSpPr>
          <p:nvPr/>
        </p:nvSpPr>
        <p:spPr>
          <a:xfrm>
            <a:off x="1354772" y="2013610"/>
            <a:ext cx="6172200" cy="857250"/>
          </a:xfr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Quality Control of Oxygen Data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7C4F9A4-BAE4-4907-BEA9-CEF1AA759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8573" y="2398341"/>
            <a:ext cx="4453253" cy="212291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1600" dirty="0"/>
              <a:t>pre, post- deployment calibration cast (‘</a:t>
            </a:r>
            <a:r>
              <a:rPr lang="en-US" sz="1600" dirty="0" err="1"/>
              <a:t>cal</a:t>
            </a:r>
            <a:r>
              <a:rPr lang="en-US" sz="1600" dirty="0"/>
              <a:t>-dip’) with CTD and Winkler samples for oxygen (full depth with 3-5 stops); </a:t>
            </a:r>
          </a:p>
          <a:p>
            <a:r>
              <a:rPr lang="en-US" sz="1600" dirty="0"/>
              <a:t>CTD cast the mooring location after the deployment and before the recovery.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Cal-dips and CTD casts are needed to correct</a:t>
            </a:r>
          </a:p>
          <a:p>
            <a:pPr marL="0" indent="0">
              <a:buNone/>
            </a:pPr>
            <a:r>
              <a:rPr lang="en-US" sz="1600" dirty="0"/>
              <a:t>for the drift of the sensors, including a so-</a:t>
            </a:r>
          </a:p>
          <a:p>
            <a:pPr marL="0" indent="0">
              <a:buNone/>
            </a:pPr>
            <a:r>
              <a:rPr lang="en-US" sz="1600" dirty="0"/>
              <a:t>called </a:t>
            </a:r>
            <a:r>
              <a:rPr lang="en-US" sz="1600" b="1" dirty="0"/>
              <a:t>‘pressure-conditioning’.</a:t>
            </a:r>
          </a:p>
        </p:txBody>
      </p:sp>
      <p:pic>
        <p:nvPicPr>
          <p:cNvPr id="26" name="Picture 25" descr="IMG_5700.JPG">
            <a:extLst>
              <a:ext uri="{FF2B5EF4-FFF2-40B4-BE49-F238E27FC236}">
                <a16:creationId xmlns:a16="http://schemas.microsoft.com/office/drawing/2014/main" id="{0BA55300-9567-48B8-9399-9AD85108B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359" y="2219017"/>
            <a:ext cx="2952328" cy="2214246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34ECBC-D4CC-4D6A-9491-42EF966885C4}"/>
              </a:ext>
            </a:extLst>
          </p:cNvPr>
          <p:cNvCxnSpPr>
            <a:cxnSpLocks/>
          </p:cNvCxnSpPr>
          <p:nvPr/>
        </p:nvCxnSpPr>
        <p:spPr>
          <a:xfrm flipV="1">
            <a:off x="372584" y="3195244"/>
            <a:ext cx="1200152" cy="158254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DCE7833-B791-43CC-91DA-6A7538E90FC9}"/>
              </a:ext>
            </a:extLst>
          </p:cNvPr>
          <p:cNvCxnSpPr>
            <a:cxnSpLocks/>
          </p:cNvCxnSpPr>
          <p:nvPr/>
        </p:nvCxnSpPr>
        <p:spPr>
          <a:xfrm flipV="1">
            <a:off x="330832" y="3969617"/>
            <a:ext cx="1276351" cy="80817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B63A46F-6B9E-4DA9-8A67-34023E84E927}"/>
              </a:ext>
            </a:extLst>
          </p:cNvPr>
          <p:cNvSpPr txBox="1"/>
          <p:nvPr/>
        </p:nvSpPr>
        <p:spPr>
          <a:xfrm>
            <a:off x="-512127" y="4887555"/>
            <a:ext cx="445325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13" b="1" dirty="0" err="1"/>
              <a:t>optodes</a:t>
            </a:r>
            <a:r>
              <a:rPr lang="en-US" sz="1013" b="1" dirty="0"/>
              <a:t> strapped to the CTD rosette for post-deployment calibration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2DFEF0-9EE4-4F40-93AC-CEFD72158B96}"/>
              </a:ext>
            </a:extLst>
          </p:cNvPr>
          <p:cNvSpPr txBox="1"/>
          <p:nvPr/>
        </p:nvSpPr>
        <p:spPr>
          <a:xfrm>
            <a:off x="5035574" y="758741"/>
            <a:ext cx="1039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solidFill>
                  <a:srgbClr val="FF0000"/>
                </a:solidFill>
              </a:rPr>
              <a:t>MicroCat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A354A3-4E38-4AB7-BC45-88AC07EC332E}"/>
              </a:ext>
            </a:extLst>
          </p:cNvPr>
          <p:cNvSpPr txBox="1"/>
          <p:nvPr/>
        </p:nvSpPr>
        <p:spPr>
          <a:xfrm>
            <a:off x="5364797" y="1095807"/>
            <a:ext cx="86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solidFill>
                  <a:srgbClr val="FF0000"/>
                </a:solidFill>
              </a:rPr>
              <a:t>optode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56C6B8D-D840-4D64-A854-1522C7706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9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52"/>
    </mc:Choice>
    <mc:Fallback>
      <p:transition spd="slow" advTm="76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7C4F9A4-BAE4-4907-BEA9-CEF1AA759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293" y="325202"/>
            <a:ext cx="3280883" cy="212291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Pressure conditioning causes a non-linear drift in the first 2-3 weeks after the deployment.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Amplitude of this drift is a function of depth and is corrected for based on </a:t>
            </a:r>
            <a:r>
              <a:rPr lang="en-US" sz="1600" dirty="0" err="1"/>
              <a:t>cal</a:t>
            </a:r>
            <a:r>
              <a:rPr lang="en-US" sz="1600" dirty="0"/>
              <a:t>-dip data.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EC8697-A61B-4C8E-BEEE-805846542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38"/>
            <a:ext cx="3280883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69AA0D-74CB-40CF-924C-9C8A913C2E7F}"/>
              </a:ext>
            </a:extLst>
          </p:cNvPr>
          <p:cNvSpPr/>
          <p:nvPr/>
        </p:nvSpPr>
        <p:spPr>
          <a:xfrm>
            <a:off x="542925" y="385763"/>
            <a:ext cx="242888" cy="4186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C3517E-DB70-45B0-8131-7C66947210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95"/>
          <a:stretch/>
        </p:blipFill>
        <p:spPr>
          <a:xfrm>
            <a:off x="3577119" y="2571750"/>
            <a:ext cx="2731232" cy="2246548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A20D09FF-CCBF-4B92-99B4-67D0DD0FC944}"/>
              </a:ext>
            </a:extLst>
          </p:cNvPr>
          <p:cNvSpPr/>
          <p:nvPr/>
        </p:nvSpPr>
        <p:spPr>
          <a:xfrm>
            <a:off x="4108076" y="4383741"/>
            <a:ext cx="154642" cy="8740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4A49FFC2-9026-4DA9-85DF-10F2531E3AC8}"/>
              </a:ext>
            </a:extLst>
          </p:cNvPr>
          <p:cNvSpPr/>
          <p:nvPr/>
        </p:nvSpPr>
        <p:spPr>
          <a:xfrm>
            <a:off x="4105834" y="3942375"/>
            <a:ext cx="96372" cy="8740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3531FD1-767B-44D2-9BA2-C26C747CFAF9}"/>
              </a:ext>
            </a:extLst>
          </p:cNvPr>
          <p:cNvSpPr/>
          <p:nvPr/>
        </p:nvSpPr>
        <p:spPr>
          <a:xfrm>
            <a:off x="4601446" y="3602673"/>
            <a:ext cx="67856" cy="45873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1BFCABD3-7E21-4247-84E1-461DB1C34D2B}"/>
              </a:ext>
            </a:extLst>
          </p:cNvPr>
          <p:cNvSpPr/>
          <p:nvPr/>
        </p:nvSpPr>
        <p:spPr>
          <a:xfrm rot="3104260" flipV="1">
            <a:off x="467010" y="4192802"/>
            <a:ext cx="365963" cy="14336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F5263AAE-DED4-4260-BA67-B29866DF42F2}"/>
              </a:ext>
            </a:extLst>
          </p:cNvPr>
          <p:cNvSpPr/>
          <p:nvPr/>
        </p:nvSpPr>
        <p:spPr>
          <a:xfrm rot="2302133" flipV="1">
            <a:off x="511192" y="2656373"/>
            <a:ext cx="306356" cy="12530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9432807-98A4-4489-8EC1-E5EACDE7F6E0}"/>
              </a:ext>
            </a:extLst>
          </p:cNvPr>
          <p:cNvSpPr/>
          <p:nvPr/>
        </p:nvSpPr>
        <p:spPr>
          <a:xfrm rot="1551446" flipV="1">
            <a:off x="557916" y="1194110"/>
            <a:ext cx="222484" cy="10310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2F5CD07-3DA7-4191-803D-F3CAAA452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9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93"/>
    </mc:Choice>
    <mc:Fallback>
      <p:transition spd="slow" advTm="60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F953E-A7F0-47AB-BE6E-8DF9C5C3F7A2}"/>
              </a:ext>
            </a:extLst>
          </p:cNvPr>
          <p:cNvSpPr txBox="1"/>
          <p:nvPr/>
        </p:nvSpPr>
        <p:spPr>
          <a:xfrm>
            <a:off x="83897" y="379141"/>
            <a:ext cx="29826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/>
              <a:t>Utility of oxygen data from  deep moorings:</a:t>
            </a:r>
          </a:p>
          <a:p>
            <a:endParaRPr lang="en-CA" sz="1600" dirty="0"/>
          </a:p>
          <a:p>
            <a:pPr marL="285750" indent="-285750">
              <a:buFontTx/>
              <a:buChar char="-"/>
            </a:pPr>
            <a:r>
              <a:rPr lang="en-CA" sz="1600" dirty="0"/>
              <a:t>Insight into the correlation between oxygen, heat, mass and freshwater fluxes;</a:t>
            </a:r>
          </a:p>
          <a:p>
            <a:endParaRPr lang="en-CA" sz="1600" dirty="0"/>
          </a:p>
          <a:p>
            <a:pPr marL="285750" indent="-285750">
              <a:buFontTx/>
              <a:buChar char="-"/>
            </a:pPr>
            <a:r>
              <a:rPr lang="en-CA" sz="1600" dirty="0"/>
              <a:t>Improvement and validation of biogeochemical models;</a:t>
            </a:r>
          </a:p>
          <a:p>
            <a:pPr marL="285750" indent="-285750">
              <a:buFontTx/>
              <a:buChar char="-"/>
            </a:pPr>
            <a:endParaRPr lang="en-CA" sz="1600" dirty="0"/>
          </a:p>
          <a:p>
            <a:pPr marL="285750" indent="-285750">
              <a:buFontTx/>
              <a:buChar char="-"/>
            </a:pPr>
            <a:r>
              <a:rPr lang="en-CA" sz="1600" dirty="0"/>
              <a:t>Oxygen utilization rates in the deep ocean (biological carbon pump).</a:t>
            </a:r>
          </a:p>
          <a:p>
            <a:pPr marL="285750" indent="-285750">
              <a:buFontTx/>
              <a:buChar char="-"/>
            </a:pPr>
            <a:endParaRPr lang="en-CA" sz="1600" dirty="0"/>
          </a:p>
          <a:p>
            <a:pPr marL="285750" indent="-285750">
              <a:buFontTx/>
              <a:buChar char="-"/>
            </a:pPr>
            <a:endParaRPr lang="en-CA" sz="1600" dirty="0"/>
          </a:p>
          <a:p>
            <a:endParaRPr lang="en-CA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6491E6-4D4B-45D4-9823-E7B7030B1F2E}"/>
              </a:ext>
            </a:extLst>
          </p:cNvPr>
          <p:cNvSpPr txBox="1"/>
          <p:nvPr/>
        </p:nvSpPr>
        <p:spPr>
          <a:xfrm>
            <a:off x="3066587" y="2223882"/>
            <a:ext cx="2982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CA" sz="1600" dirty="0"/>
              <a:t>Reference sites for ocean observing networks for data inter-calibration (BGC Argos, gliders, AUVs).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AC2440-62B9-4C2E-A36D-FF0168B72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736" y="274778"/>
            <a:ext cx="3925264" cy="19176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2E1859-9D70-472F-B770-B11BF4E57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107" y="3239729"/>
            <a:ext cx="2703170" cy="1903771"/>
          </a:xfrm>
          <a:prstGeom prst="rect">
            <a:avLst/>
          </a:prstGeom>
        </p:spPr>
      </p:pic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69C7CB25-5812-4EC6-AA67-291BFCD33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5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2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03"/>
    </mc:Choice>
    <mc:Fallback>
      <p:transition spd="slow" advTm="60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Dal</Template>
  <TotalTime>418</TotalTime>
  <Words>351</Words>
  <Application>Microsoft Office PowerPoint</Application>
  <PresentationFormat>Custom</PresentationFormat>
  <Paragraphs>46</Paragraphs>
  <Slides>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Classic Grotesque Pro Book</vt:lpstr>
      <vt:lpstr>Classic Grotesque Pro Light</vt:lpstr>
      <vt:lpstr>Classic Grotesque Pro Semi Bold</vt:lpstr>
      <vt:lpstr>Dal</vt:lpstr>
      <vt:lpstr>1_Custom Design</vt:lpstr>
      <vt:lpstr>1_Office Theme</vt:lpstr>
      <vt:lpstr>PowerPoint Presentation</vt:lpstr>
      <vt:lpstr> </vt:lpstr>
      <vt:lpstr>PowerPoint Presentation</vt:lpstr>
      <vt:lpstr>PowerPoint Presentation</vt:lpstr>
      <vt:lpstr>PowerPoint Presentation</vt:lpstr>
    </vt:vector>
  </TitlesOfParts>
  <Company>Gothenburg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Dariia Atamanchuk</dc:creator>
  <cp:lastModifiedBy>Dariia Atamanchuk</cp:lastModifiedBy>
  <cp:revision>31</cp:revision>
  <dcterms:created xsi:type="dcterms:W3CDTF">2018-11-11T18:03:39Z</dcterms:created>
  <dcterms:modified xsi:type="dcterms:W3CDTF">2020-09-16T01:18:16Z</dcterms:modified>
</cp:coreProperties>
</file>