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hOxHwyAyIA8DtWcGWpDTU8OX9f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124AE-C0FA-46FF-B8BC-0E40C0615827}">
  <a:tblStyle styleId="{2CB124AE-C0FA-46FF-B8BC-0E40C06158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46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(floppy disc / SD card / USB / hard drive) and then transfer to your sat-c terminal. (Note: it’s recommended to always save the observation as met.txt file in the same location each time. Do not rename the file. This way, the old observation will be overwritten each time).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dirty="0"/>
              <a:t>. The Met Office recommends using the following LES: • Santa Paula (KWBC 204) • </a:t>
            </a:r>
            <a:r>
              <a:rPr lang="en-GB" sz="1200" dirty="0" err="1"/>
              <a:t>Goonhilly</a:t>
            </a:r>
            <a:r>
              <a:rPr lang="en-GB" sz="1200" dirty="0"/>
              <a:t> (EGRR 002) • </a:t>
            </a:r>
            <a:r>
              <a:rPr lang="en-GB" sz="1200" dirty="0" err="1"/>
              <a:t>Burum</a:t>
            </a:r>
            <a:r>
              <a:rPr lang="en-GB" sz="1200" dirty="0"/>
              <a:t> (EHDB 112)</a:t>
            </a:r>
          </a:p>
          <a:p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56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F9077-CDA8-4E31-AC62-044014B429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084804"/>
            <a:ext cx="9144000" cy="1552510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751F09-1D31-4FD7-B61E-5DFFF972DF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2660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Affiliation</a:t>
            </a:r>
          </a:p>
          <a:p>
            <a:r>
              <a:rPr lang="en-US" dirty="0"/>
              <a:t>E-Mail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B21B8EF-075D-47B9-9B46-AFDA33CC0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0033" y="275638"/>
            <a:ext cx="4915989" cy="2263942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898CD6D6-5C7F-4039-A3CB-C198D98AD3C2}"/>
              </a:ext>
            </a:extLst>
          </p:cNvPr>
          <p:cNvSpPr txBox="1">
            <a:spLocks/>
          </p:cNvSpPr>
          <p:nvPr userDrawn="1"/>
        </p:nvSpPr>
        <p:spPr>
          <a:xfrm>
            <a:off x="1676400" y="2601119"/>
            <a:ext cx="9144000" cy="625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Session – virtual Meeting – 16 and 18 March 2021</a:t>
            </a:r>
          </a:p>
        </p:txBody>
      </p:sp>
    </p:spTree>
    <p:extLst>
      <p:ext uri="{BB962C8B-B14F-4D97-AF65-F5344CB8AC3E}">
        <p14:creationId xmlns:p14="http://schemas.microsoft.com/office/powerpoint/2010/main" val="181727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11E9-6C5A-47D5-BFE0-18A583298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2" y="365125"/>
            <a:ext cx="986245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D80EA-39D6-4AD1-9724-991C7962D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2" y="1825625"/>
            <a:ext cx="11403874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AD2DE01-DF88-4381-93BA-8197CAC6C3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8675" y="121378"/>
            <a:ext cx="1724062" cy="7939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BC2694-7009-4137-ADC8-EA7BCC328DF7}"/>
              </a:ext>
            </a:extLst>
          </p:cNvPr>
          <p:cNvSpPr txBox="1"/>
          <p:nvPr userDrawn="1"/>
        </p:nvSpPr>
        <p:spPr>
          <a:xfrm>
            <a:off x="0" y="6550223"/>
            <a:ext cx="757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PMO-6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1ACDD7-5A75-4F5D-9871-282B7306541A}"/>
              </a:ext>
            </a:extLst>
          </p:cNvPr>
          <p:cNvSpPr txBox="1"/>
          <p:nvPr userDrawn="1"/>
        </p:nvSpPr>
        <p:spPr>
          <a:xfrm>
            <a:off x="10567852" y="6550222"/>
            <a:ext cx="1624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16/18 March 2021</a:t>
            </a:r>
          </a:p>
        </p:txBody>
      </p:sp>
    </p:spTree>
    <p:extLst>
      <p:ext uri="{BB962C8B-B14F-4D97-AF65-F5344CB8AC3E}">
        <p14:creationId xmlns:p14="http://schemas.microsoft.com/office/powerpoint/2010/main" val="73997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5;p10">
            <a:extLst>
              <a:ext uri="{FF2B5EF4-FFF2-40B4-BE49-F238E27FC236}">
                <a16:creationId xmlns:a16="http://schemas.microsoft.com/office/drawing/2014/main" id="{D6F8E1EF-4543-4DDB-B1E8-DF05916A9CC3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0" y="5637212"/>
            <a:ext cx="12192000" cy="12207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EF0AB-701D-48C1-96A5-43F88BB8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0CF15-5881-4FDE-B152-56FF94404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47C57-56DA-4935-9862-7AD2C400A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PMO-6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07B10-857A-4FCF-8473-3BA2034AA0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Virtual Meeting, March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0E4B2-8067-4EBA-BC7E-08C5196C2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955CE-A997-494A-904B-263B68CB12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46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4AB81-E630-436C-A898-3B5B0EA26D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Making an observation using </a:t>
            </a:r>
            <a:r>
              <a:rPr lang="en-GB" dirty="0" err="1"/>
              <a:t>TurboWin</a:t>
            </a:r>
            <a:r>
              <a:rPr lang="en-GB" dirty="0"/>
              <a:t> (TW)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8556C-F90C-49AF-B22A-35F1A21062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Adam Ryan</a:t>
            </a:r>
          </a:p>
          <a:p>
            <a:r>
              <a:rPr lang="en-US" dirty="0"/>
              <a:t>Met Office</a:t>
            </a:r>
          </a:p>
          <a:p>
            <a:r>
              <a:rPr lang="en-US" dirty="0"/>
              <a:t>Adam.ryan@metoffice.gov.uk</a:t>
            </a:r>
          </a:p>
        </p:txBody>
      </p:sp>
    </p:spTree>
    <p:extLst>
      <p:ext uri="{BB962C8B-B14F-4D97-AF65-F5344CB8AC3E}">
        <p14:creationId xmlns:p14="http://schemas.microsoft.com/office/powerpoint/2010/main" val="1443075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99BE7-83D9-46C6-99EA-1CB49D14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Visibility</a:t>
            </a:r>
          </a:p>
        </p:txBody>
      </p:sp>
      <p:pic>
        <p:nvPicPr>
          <p:cNvPr id="4" name="Image 11">
            <a:extLst>
              <a:ext uri="{FF2B5EF4-FFF2-40B4-BE49-F238E27FC236}">
                <a16:creationId xmlns:a16="http://schemas.microsoft.com/office/drawing/2014/main" id="{5CD1FF57-8F53-42C6-B06F-D5FDC318144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4420" t="15371" r="24466" b="16360"/>
          <a:stretch/>
        </p:blipFill>
        <p:spPr bwMode="auto">
          <a:xfrm>
            <a:off x="2897949" y="1458098"/>
            <a:ext cx="6396101" cy="4694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0550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A258B-38CE-43D0-96F2-F94FD62D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+ Past Weather</a:t>
            </a:r>
          </a:p>
        </p:txBody>
      </p:sp>
      <p:pic>
        <p:nvPicPr>
          <p:cNvPr id="4" name="Image 12">
            <a:extLst>
              <a:ext uri="{FF2B5EF4-FFF2-40B4-BE49-F238E27FC236}">
                <a16:creationId xmlns:a16="http://schemas.microsoft.com/office/drawing/2014/main" id="{C619422C-49BF-426F-8930-C42BDC6B5DC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4423" t="15368" r="24448" b="16830"/>
          <a:stretch/>
        </p:blipFill>
        <p:spPr bwMode="auto">
          <a:xfrm>
            <a:off x="127687" y="1283180"/>
            <a:ext cx="5968313" cy="4826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14">
            <a:extLst>
              <a:ext uri="{FF2B5EF4-FFF2-40B4-BE49-F238E27FC236}">
                <a16:creationId xmlns:a16="http://schemas.microsoft.com/office/drawing/2014/main" id="{C37E2D1D-E850-4C59-8A9A-5EC6550F91BE}"/>
              </a:ext>
            </a:extLst>
          </p:cNvPr>
          <p:cNvPicPr/>
          <p:nvPr/>
        </p:nvPicPr>
        <p:blipFill rotWithShape="1">
          <a:blip r:embed="rId3"/>
          <a:srcRect l="24555" t="15555" r="24999" b="16651"/>
          <a:stretch/>
        </p:blipFill>
        <p:spPr bwMode="auto">
          <a:xfrm>
            <a:off x="6246341" y="1283180"/>
            <a:ext cx="5715000" cy="4826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2699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E5011-00C8-46D1-8993-E089E784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Low, Medium + High Cloud</a:t>
            </a:r>
          </a:p>
        </p:txBody>
      </p:sp>
      <p:pic>
        <p:nvPicPr>
          <p:cNvPr id="4" name="Image 15">
            <a:extLst>
              <a:ext uri="{FF2B5EF4-FFF2-40B4-BE49-F238E27FC236}">
                <a16:creationId xmlns:a16="http://schemas.microsoft.com/office/drawing/2014/main" id="{F2D9DF66-A339-485C-91A2-431A1047469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6277" t="15286" r="24625" b="16084"/>
          <a:stretch/>
        </p:blipFill>
        <p:spPr bwMode="auto">
          <a:xfrm>
            <a:off x="2903809" y="1506536"/>
            <a:ext cx="6384381" cy="49088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3697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B7890-A39C-4D27-B5B1-40933BEC2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Cover + Height</a:t>
            </a:r>
          </a:p>
        </p:txBody>
      </p:sp>
      <p:pic>
        <p:nvPicPr>
          <p:cNvPr id="4" name="Image 18">
            <a:extLst>
              <a:ext uri="{FF2B5EF4-FFF2-40B4-BE49-F238E27FC236}">
                <a16:creationId xmlns:a16="http://schemas.microsoft.com/office/drawing/2014/main" id="{70D9A81C-C95C-4717-BBFE-21C20395DCD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4650" t="15795" r="24434" b="16263"/>
          <a:stretch/>
        </p:blipFill>
        <p:spPr bwMode="auto">
          <a:xfrm>
            <a:off x="2668016" y="1421027"/>
            <a:ext cx="6855967" cy="4755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6178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E82EF-3B50-48A5-A716-1906E7476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Icing + Ice</a:t>
            </a:r>
          </a:p>
        </p:txBody>
      </p:sp>
      <p:pic>
        <p:nvPicPr>
          <p:cNvPr id="4" name="Image 19">
            <a:extLst>
              <a:ext uri="{FF2B5EF4-FFF2-40B4-BE49-F238E27FC236}">
                <a16:creationId xmlns:a16="http://schemas.microsoft.com/office/drawing/2014/main" id="{C17BAC0E-11A7-46F7-8F11-21DF483CFF6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1048" t="21230" r="33220" b="32739"/>
          <a:stretch/>
        </p:blipFill>
        <p:spPr bwMode="auto">
          <a:xfrm>
            <a:off x="197030" y="1690687"/>
            <a:ext cx="5487078" cy="46236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20">
            <a:extLst>
              <a:ext uri="{FF2B5EF4-FFF2-40B4-BE49-F238E27FC236}">
                <a16:creationId xmlns:a16="http://schemas.microsoft.com/office/drawing/2014/main" id="{0D8FB8A7-3B5B-4D1E-B175-AAA2BA94F8A4}"/>
              </a:ext>
            </a:extLst>
          </p:cNvPr>
          <p:cNvPicPr/>
          <p:nvPr/>
        </p:nvPicPr>
        <p:blipFill rotWithShape="1">
          <a:blip r:embed="rId3"/>
          <a:srcRect l="24374" t="25476" r="24391" b="29000"/>
          <a:stretch/>
        </p:blipFill>
        <p:spPr bwMode="auto">
          <a:xfrm>
            <a:off x="6096000" y="3533575"/>
            <a:ext cx="5667632" cy="31267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Image result for ship icing">
            <a:extLst>
              <a:ext uri="{FF2B5EF4-FFF2-40B4-BE49-F238E27FC236}">
                <a16:creationId xmlns:a16="http://schemas.microsoft.com/office/drawing/2014/main" id="{C88537AC-4166-4E71-B5D2-87B1D8E1A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23540"/>
            <a:ext cx="4184470" cy="270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478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6E8F7-1211-40FF-BB85-A95B4507A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Observer + Captain Details</a:t>
            </a:r>
          </a:p>
        </p:txBody>
      </p:sp>
      <p:pic>
        <p:nvPicPr>
          <p:cNvPr id="4" name="Image 21">
            <a:extLst>
              <a:ext uri="{FF2B5EF4-FFF2-40B4-BE49-F238E27FC236}">
                <a16:creationId xmlns:a16="http://schemas.microsoft.com/office/drawing/2014/main" id="{FE24EA9F-FAEA-427B-8281-F6506E00AED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4934" t="15795" r="24339" b="16946"/>
          <a:stretch/>
        </p:blipFill>
        <p:spPr bwMode="auto">
          <a:xfrm>
            <a:off x="418012" y="1603204"/>
            <a:ext cx="6600626" cy="47605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3BB078-0D77-416E-8657-8E4753DD0E17}"/>
              </a:ext>
            </a:extLst>
          </p:cNvPr>
          <p:cNvSpPr txBox="1"/>
          <p:nvPr/>
        </p:nvSpPr>
        <p:spPr>
          <a:xfrm>
            <a:off x="7244430" y="1690688"/>
            <a:ext cx="43832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Add new observers and captains on the maintenance tab then click observers or captains. Double click line for new entry. </a:t>
            </a:r>
          </a:p>
        </p:txBody>
      </p:sp>
    </p:spTree>
    <p:extLst>
      <p:ext uri="{BB962C8B-B14F-4D97-AF65-F5344CB8AC3E}">
        <p14:creationId xmlns:p14="http://schemas.microsoft.com/office/powerpoint/2010/main" val="735420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7F24-968A-4495-A230-6D0D5230F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Result</a:t>
            </a:r>
          </a:p>
        </p:txBody>
      </p:sp>
      <p:pic>
        <p:nvPicPr>
          <p:cNvPr id="4" name="Image 22">
            <a:extLst>
              <a:ext uri="{FF2B5EF4-FFF2-40B4-BE49-F238E27FC236}">
                <a16:creationId xmlns:a16="http://schemas.microsoft.com/office/drawing/2014/main" id="{992CBA65-DBDE-4406-97C2-999316A5359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5586" t="6761" r="16334" b="8135"/>
          <a:stretch/>
        </p:blipFill>
        <p:spPr bwMode="auto">
          <a:xfrm>
            <a:off x="2125397" y="1421028"/>
            <a:ext cx="7941206" cy="49412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CAA3A6-6E7E-4C83-9688-009CFFF6985F}"/>
              </a:ext>
            </a:extLst>
          </p:cNvPr>
          <p:cNvSpPr/>
          <p:nvPr/>
        </p:nvSpPr>
        <p:spPr>
          <a:xfrm>
            <a:off x="2455425" y="5673582"/>
            <a:ext cx="5298671" cy="2844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400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02DD3-A87F-470B-AAF4-6FF7A35F7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Sending the Observation + Log files.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DA43E3-42BC-4ECC-94FD-54113A234A7A}"/>
              </a:ext>
            </a:extLst>
          </p:cNvPr>
          <p:cNvSpPr/>
          <p:nvPr/>
        </p:nvSpPr>
        <p:spPr>
          <a:xfrm>
            <a:off x="418012" y="1543809"/>
            <a:ext cx="677362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/>
              <a:t>To send the observation click on Output -&gt; </a:t>
            </a:r>
            <a:r>
              <a:rPr lang="en-GB" sz="1800" dirty="0" err="1"/>
              <a:t>obs</a:t>
            </a:r>
            <a:r>
              <a:rPr lang="en-GB" sz="1800" dirty="0"/>
              <a:t> by email (this is the default). </a:t>
            </a:r>
          </a:p>
          <a:p>
            <a:pPr marL="0" indent="0">
              <a:buNone/>
            </a:pPr>
            <a:r>
              <a:rPr lang="en-GB" sz="1800" dirty="0"/>
              <a:t>	</a:t>
            </a:r>
          </a:p>
          <a:p>
            <a:pPr marL="342900" indent="-342900">
              <a:buFontTx/>
              <a:buChar char="-"/>
            </a:pPr>
            <a:r>
              <a:rPr lang="en-GB" sz="1800" dirty="0"/>
              <a:t>check the details in the email are correct. </a:t>
            </a:r>
          </a:p>
          <a:p>
            <a:endParaRPr lang="en-GB" sz="1800" dirty="0"/>
          </a:p>
          <a:p>
            <a:r>
              <a:rPr lang="en-GB" sz="1800" dirty="0"/>
              <a:t>By Sat-C</a:t>
            </a:r>
          </a:p>
          <a:p>
            <a:pPr marL="342900" indent="-342900">
              <a:buFontTx/>
              <a:buChar char="-"/>
            </a:pPr>
            <a:endParaRPr lang="en-GB" sz="1800" dirty="0"/>
          </a:p>
          <a:p>
            <a:pPr marL="342900" indent="-342900">
              <a:buFontTx/>
              <a:buChar char="-"/>
            </a:pPr>
            <a:r>
              <a:rPr lang="en-GB" sz="1800" dirty="0"/>
              <a:t>1. Select OUTPUT from the top menu, then ‘</a:t>
            </a:r>
            <a:r>
              <a:rPr lang="en-GB" sz="1800" dirty="0" err="1"/>
              <a:t>Obs</a:t>
            </a:r>
            <a:r>
              <a:rPr lang="en-GB" sz="1800" dirty="0"/>
              <a:t> to file’ from drop-down menu. </a:t>
            </a:r>
          </a:p>
          <a:p>
            <a:pPr marL="342900" indent="-342900">
              <a:buFontTx/>
              <a:buChar char="-"/>
            </a:pPr>
            <a:r>
              <a:rPr lang="en-GB" sz="1800" dirty="0"/>
              <a:t>2. The ‘Save’ window will appear and ask you to select a location to save the ob. </a:t>
            </a:r>
          </a:p>
          <a:p>
            <a:pPr marL="342900" indent="-342900">
              <a:buFontTx/>
              <a:buChar char="-"/>
            </a:pPr>
            <a:r>
              <a:rPr lang="en-GB" sz="1800" dirty="0"/>
              <a:t>3. Save the observation on the appropriate media </a:t>
            </a:r>
          </a:p>
          <a:p>
            <a:pPr marL="342900" indent="-342900">
              <a:buFontTx/>
              <a:buChar char="-"/>
            </a:pPr>
            <a:r>
              <a:rPr lang="en-GB" sz="1800" dirty="0"/>
              <a:t>4. Follow your sat-c instructions and transmit the observation using Special Access Code (SAC) 41 to the appropriate LES. Make sure the crew do not change the subject header. 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E21551-4196-42E7-BEE5-89CD07D9D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258" y="2160245"/>
            <a:ext cx="4459730" cy="2980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3006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9F11F-65E5-42C1-B8A3-3527A0A94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4DB27-719F-416E-B3AD-1E29FF988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Get the observers to periodically send the log files. Click maintenance -&gt; move log files by email. </a:t>
            </a:r>
          </a:p>
          <a:p>
            <a:r>
              <a:rPr lang="en-GB" dirty="0"/>
              <a:t>You can easily change format to #101 by going to maintenance -&gt; observation format setting. </a:t>
            </a:r>
          </a:p>
          <a:p>
            <a:r>
              <a:rPr lang="en-GB" dirty="0"/>
              <a:t>You can change colour of interface and display graphs if needed. </a:t>
            </a:r>
          </a:p>
          <a:p>
            <a:r>
              <a:rPr lang="en-GB" dirty="0"/>
              <a:t>You can assess the quality of the observations using </a:t>
            </a:r>
            <a:r>
              <a:rPr lang="en-GB" dirty="0" err="1"/>
              <a:t>Météo</a:t>
            </a:r>
            <a:r>
              <a:rPr lang="en-GB" dirty="0"/>
              <a:t>-France QC tool. We have more info about this on our </a:t>
            </a:r>
            <a:r>
              <a:rPr lang="en-GB" dirty="0" err="1"/>
              <a:t>Youtube</a:t>
            </a:r>
            <a:r>
              <a:rPr lang="en-GB" dirty="0"/>
              <a:t> page: voluntary observing ship (VOS) Scheme. </a:t>
            </a:r>
          </a:p>
          <a:p>
            <a:r>
              <a:rPr lang="en-GB" dirty="0"/>
              <a:t>Each parameter box has a help button.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sz="5200" dirty="0"/>
              <a:t>Any questions?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558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E66C6-25A5-45FD-87B0-67D027ED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1: Check Station Data Settings are  Correct</a:t>
            </a:r>
            <a:endParaRPr lang="en-US" dirty="0"/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id="{5A729639-A796-4050-8F0A-55FA4DC9B62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8087" t="9234" r="18469" b="10950"/>
          <a:stretch/>
        </p:blipFill>
        <p:spPr bwMode="auto">
          <a:xfrm>
            <a:off x="2388543" y="1272746"/>
            <a:ext cx="7414914" cy="4879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7892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6F4DF-11E2-4D5E-841D-75E3CAA7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Step 2: Check email settings are correct</a:t>
            </a:r>
          </a:p>
        </p:txBody>
      </p:sp>
      <p:pic>
        <p:nvPicPr>
          <p:cNvPr id="7" name="Image 2">
            <a:extLst>
              <a:ext uri="{FF2B5EF4-FFF2-40B4-BE49-F238E27FC236}">
                <a16:creationId xmlns:a16="http://schemas.microsoft.com/office/drawing/2014/main" id="{DF9877A2-CAA2-4F61-B690-14A6D7562B3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7810" t="9730" r="17912" b="10454"/>
          <a:stretch/>
        </p:blipFill>
        <p:spPr bwMode="auto">
          <a:xfrm>
            <a:off x="2294413" y="1394125"/>
            <a:ext cx="7603173" cy="49943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AC196C-9EE0-4E7E-8F9D-7F78CC55947B}"/>
              </a:ext>
            </a:extLst>
          </p:cNvPr>
          <p:cNvSpPr/>
          <p:nvPr/>
        </p:nvSpPr>
        <p:spPr>
          <a:xfrm>
            <a:off x="2439040" y="1998602"/>
            <a:ext cx="7132343" cy="1325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6D6AF-B206-4567-A843-1906E81B3D1F}"/>
              </a:ext>
            </a:extLst>
          </p:cNvPr>
          <p:cNvSpPr/>
          <p:nvPr/>
        </p:nvSpPr>
        <p:spPr>
          <a:xfrm>
            <a:off x="2439040" y="4999383"/>
            <a:ext cx="7132343" cy="3292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88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44B01-8D12-4C65-B402-64B210F9C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TW Screen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FA0498B-41DF-498B-A97D-2AD0460DA3A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6047" t="7091" r="16422" b="7819"/>
          <a:stretch/>
        </p:blipFill>
        <p:spPr bwMode="auto">
          <a:xfrm>
            <a:off x="2395768" y="1560443"/>
            <a:ext cx="7400463" cy="45767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2518B5-376C-4E9A-8C00-7C95CC40A2CD}"/>
              </a:ext>
            </a:extLst>
          </p:cNvPr>
          <p:cNvSpPr/>
          <p:nvPr/>
        </p:nvSpPr>
        <p:spPr>
          <a:xfrm>
            <a:off x="2395768" y="1908313"/>
            <a:ext cx="3865884" cy="1861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617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646B6-A4E7-4410-A497-265C1337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3: Process of making an observation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290FEB-9896-4DD1-82F9-4572212B57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1402" y="1532107"/>
            <a:ext cx="3329195" cy="454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98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458D0-F099-407E-A234-F7FBC9799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Position and Speed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CB1E397B-8DCB-41E7-AB61-B9BCE4C76FA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4915" t="15713" r="24882" b="18350"/>
          <a:stretch/>
        </p:blipFill>
        <p:spPr bwMode="auto">
          <a:xfrm>
            <a:off x="3081328" y="1690688"/>
            <a:ext cx="6029344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7052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C4BC8-7AB0-4361-B631-7F271F36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Pressure + Tendency</a:t>
            </a:r>
          </a:p>
        </p:txBody>
      </p:sp>
      <p:pic>
        <p:nvPicPr>
          <p:cNvPr id="4" name="Image 6">
            <a:extLst>
              <a:ext uri="{FF2B5EF4-FFF2-40B4-BE49-F238E27FC236}">
                <a16:creationId xmlns:a16="http://schemas.microsoft.com/office/drawing/2014/main" id="{185069B9-9F2D-4E7A-8D4D-4D45AB32523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4493" t="15833" r="24902" b="16886"/>
          <a:stretch/>
        </p:blipFill>
        <p:spPr bwMode="auto">
          <a:xfrm>
            <a:off x="199071" y="1428060"/>
            <a:ext cx="5818369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7">
            <a:extLst>
              <a:ext uri="{FF2B5EF4-FFF2-40B4-BE49-F238E27FC236}">
                <a16:creationId xmlns:a16="http://schemas.microsoft.com/office/drawing/2014/main" id="{B40C1606-9A88-41C0-ADF7-989AD15F4713}"/>
              </a:ext>
            </a:extLst>
          </p:cNvPr>
          <p:cNvPicPr/>
          <p:nvPr/>
        </p:nvPicPr>
        <p:blipFill rotWithShape="1">
          <a:blip r:embed="rId3"/>
          <a:srcRect l="24527" t="16881" r="24826" b="14813"/>
          <a:stretch/>
        </p:blipFill>
        <p:spPr bwMode="auto">
          <a:xfrm>
            <a:off x="6236381" y="1428060"/>
            <a:ext cx="5537607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3150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1837-973E-45B2-BFA6-0BACA54BA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Temperature</a:t>
            </a:r>
          </a:p>
        </p:txBody>
      </p:sp>
      <p:pic>
        <p:nvPicPr>
          <p:cNvPr id="4" name="Image 8">
            <a:extLst>
              <a:ext uri="{FF2B5EF4-FFF2-40B4-BE49-F238E27FC236}">
                <a16:creationId xmlns:a16="http://schemas.microsoft.com/office/drawing/2014/main" id="{8440A14D-F856-4DA8-B4E0-4242FEAC5CE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5079" t="15647" r="24809" b="17342"/>
          <a:stretch/>
        </p:blipFill>
        <p:spPr bwMode="auto">
          <a:xfrm>
            <a:off x="2817752" y="1604191"/>
            <a:ext cx="6556495" cy="4574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6532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C9FED-8CF7-4706-A49E-BFF80771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Wind and Waves</a:t>
            </a:r>
          </a:p>
        </p:txBody>
      </p:sp>
      <p:pic>
        <p:nvPicPr>
          <p:cNvPr id="4" name="Image 9">
            <a:extLst>
              <a:ext uri="{FF2B5EF4-FFF2-40B4-BE49-F238E27FC236}">
                <a16:creationId xmlns:a16="http://schemas.microsoft.com/office/drawing/2014/main" id="{189FCDF6-050F-41C3-AB65-9988DDEE3C6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4517" t="16062" r="24651" b="16160"/>
          <a:stretch/>
        </p:blipFill>
        <p:spPr bwMode="auto">
          <a:xfrm>
            <a:off x="197030" y="1369412"/>
            <a:ext cx="5898970" cy="4648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10">
            <a:extLst>
              <a:ext uri="{FF2B5EF4-FFF2-40B4-BE49-F238E27FC236}">
                <a16:creationId xmlns:a16="http://schemas.microsoft.com/office/drawing/2014/main" id="{4F06C136-C80F-467B-985E-E9BD9A79789D}"/>
              </a:ext>
            </a:extLst>
          </p:cNvPr>
          <p:cNvPicPr/>
          <p:nvPr/>
        </p:nvPicPr>
        <p:blipFill rotWithShape="1">
          <a:blip r:embed="rId3"/>
          <a:srcRect l="25058" t="15906" r="24527" b="16450"/>
          <a:stretch/>
        </p:blipFill>
        <p:spPr bwMode="auto">
          <a:xfrm>
            <a:off x="6316982" y="1369412"/>
            <a:ext cx="5677988" cy="4648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430510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FC635875425349B3265EFAC3D0A1F0" ma:contentTypeVersion="13" ma:contentTypeDescription="Create a new document." ma:contentTypeScope="" ma:versionID="3d6997ac2ab690854c8faa20de8be7f6">
  <xsd:schema xmlns:xsd="http://www.w3.org/2001/XMLSchema" xmlns:xs="http://www.w3.org/2001/XMLSchema" xmlns:p="http://schemas.microsoft.com/office/2006/metadata/properties" xmlns:ns3="8ec0b821-9e03-4938-aec6-1dcf2ecf3e10" xmlns:ns4="5e341866-7c71-43e7-8f34-3402d2b4f504" targetNamespace="http://schemas.microsoft.com/office/2006/metadata/properties" ma:root="true" ma:fieldsID="98ed515a40b18afe455038d746da1722" ns3:_="" ns4:_="">
    <xsd:import namespace="8ec0b821-9e03-4938-aec6-1dcf2ecf3e10"/>
    <xsd:import namespace="5e341866-7c71-43e7-8f34-3402d2b4f5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c0b821-9e03-4938-aec6-1dcf2ecf3e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41866-7c71-43e7-8f34-3402d2b4f50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72CCDE-4284-4AB1-BE47-284F85BBA4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c0b821-9e03-4938-aec6-1dcf2ecf3e10"/>
    <ds:schemaRef ds:uri="5e341866-7c71-43e7-8f34-3402d2b4f5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8A97E2-64FA-4E92-A1E9-8B7A62BC2F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843BA2-953E-4B87-B0F1-E49E80A7B0F2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  <ds:schemaRef ds:uri="5e341866-7c71-43e7-8f34-3402d2b4f504"/>
    <ds:schemaRef ds:uri="8ec0b821-9e03-4938-aec6-1dcf2ecf3e1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312</Words>
  <Application>Microsoft Office PowerPoint</Application>
  <PresentationFormat>Widescreen</PresentationFormat>
  <Paragraphs>44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 Light</vt:lpstr>
      <vt:lpstr>Calibri</vt:lpstr>
      <vt:lpstr>Arial</vt:lpstr>
      <vt:lpstr>Custom Design</vt:lpstr>
      <vt:lpstr>Making an observation using TurboWin (TW)</vt:lpstr>
      <vt:lpstr>Step 1: Check Station Data Settings are  Correct</vt:lpstr>
      <vt:lpstr>Step 2: Check email settings are correct</vt:lpstr>
      <vt:lpstr>Main TW Screen</vt:lpstr>
      <vt:lpstr>Step 3: Process of making an observation</vt:lpstr>
      <vt:lpstr>Position and Speed</vt:lpstr>
      <vt:lpstr>Pressure + Tendency</vt:lpstr>
      <vt:lpstr>Temperature</vt:lpstr>
      <vt:lpstr>Wind and Waves</vt:lpstr>
      <vt:lpstr>Visibility</vt:lpstr>
      <vt:lpstr>Present + Past Weather</vt:lpstr>
      <vt:lpstr>Low, Medium + High Cloud</vt:lpstr>
      <vt:lpstr>Cloud Cover + Height</vt:lpstr>
      <vt:lpstr>Icing + Ice</vt:lpstr>
      <vt:lpstr>Observer + Captain Details</vt:lpstr>
      <vt:lpstr>Final Result</vt:lpstr>
      <vt:lpstr>Sending the Observation + Log files. </vt:lpstr>
      <vt:lpstr>Other features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OCG Roundtable  february 2021 </dc:title>
  <dc:creator>Heslop, Emma</dc:creator>
  <cp:lastModifiedBy>Champika Gallage</cp:lastModifiedBy>
  <cp:revision>13</cp:revision>
  <dcterms:created xsi:type="dcterms:W3CDTF">2020-02-20T13:54:50Z</dcterms:created>
  <dcterms:modified xsi:type="dcterms:W3CDTF">2021-03-01T12:31:41Z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0x0101009CFC635875425349B3265EFAC3D0A1F0</vt:lpwstr>
  </property>
</Properties>
</file>