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1"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OxHwyAyIA8DtWcGWpDTU8OX9f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124AE-C0FA-46FF-B8BC-0E40C0615827}">
  <a:tblStyle styleId="{2CB124AE-C0FA-46FF-B8BC-0E40C06158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6"/>
    <p:restoredTop sz="78207"/>
  </p:normalViewPr>
  <p:slideViewPr>
    <p:cSldViewPr snapToGrid="0">
      <p:cViewPr varScale="1">
        <p:scale>
          <a:sx n="120" d="100"/>
          <a:sy n="120" d="100"/>
        </p:scale>
        <p:origin x="2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276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Within the metadata we ask for bow to bridge distance and height of anemometer above deck. This slide illustrates why. With this information we can start to understand biases in anemometer wind speed measurements and how they depend on ship type and sensor location.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68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detecting, estimating and removing biases there will be errors we can not correct, this will lead to noise and uncertainty in the data.</a:t>
            </a:r>
          </a:p>
          <a:p>
            <a:endParaRPr lang="en-US" dirty="0"/>
          </a:p>
          <a:p>
            <a:r>
              <a:rPr lang="en-US" dirty="0"/>
              <a:t>This shows a example of the sorts of analysis we can do.  Country 1 has errors 2/3 the size of country 8. We can do the same by instrument type and exposure.</a:t>
            </a:r>
          </a:p>
          <a:p>
            <a:endParaRPr lang="en-US" dirty="0"/>
          </a:p>
          <a:p>
            <a:r>
              <a:rPr lang="en-US" dirty="0"/>
              <a:t>The results can then be used to weight observations in analyses better, leading to better results and improved forecasts.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98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example, we can use the different metadata fields to help quality check the meta data and to infer missing values.</a:t>
            </a:r>
          </a:p>
          <a:p>
            <a:endParaRPr lang="en-US" dirty="0"/>
          </a:p>
          <a:p>
            <a:r>
              <a:rPr lang="en-US" dirty="0"/>
              <a:t>Example shown here plots thermometer height against length of vessel split by ship type. We can see fairly linear relationships and use this information to identify suspect records etc.</a:t>
            </a:r>
          </a:p>
          <a:p>
            <a:endParaRPr lang="en-US" dirty="0"/>
          </a:p>
          <a:p>
            <a:r>
              <a:rPr lang="en-US" dirty="0"/>
              <a:t>We can also use the metadata to quality control the observations, for example knowing the type of anemometer (mechanical vs sonic) is important when looking for errors in the data.</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828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and questions?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011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What we mean by meta, how it’s used and who the resulting end users are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137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864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099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Example how heights have changed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226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impact, adjustment added on to observations. Overall effect to increase trend (opposite to adjustments for SST which I’ll come on to).</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385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impact, adjustment added on to observations. Overall effect to increase trend (opposite to adjustments for SST which I’ll come on to).</a:t>
            </a:r>
          </a:p>
          <a:p>
            <a:endParaRPr lang="en-US" dirty="0"/>
          </a:p>
          <a:p>
            <a:r>
              <a:rPr lang="en-US" dirty="0"/>
              <a:t>Impact on trends similar for all heights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177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how our knowledge has improved and ERI biases more complex than previously thought.</a:t>
            </a:r>
          </a:p>
          <a:p>
            <a:endParaRPr lang="en-US" dirty="0"/>
          </a:p>
          <a:p>
            <a:r>
              <a:rPr lang="en-US" dirty="0"/>
              <a:t>Some ships have constant offset / bias, others appear to have a dependence on the temperature.</a:t>
            </a:r>
          </a:p>
          <a:p>
            <a:endParaRPr lang="en-US" dirty="0"/>
          </a:p>
          <a:p>
            <a:r>
              <a:rPr lang="en-US" dirty="0"/>
              <a:t>Even more complicated for research vessels with multiple SST sensors/intakes (and some IR skin sensors)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279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last 150 years we try and estimate the biases based on knowledge of observing methods.</a:t>
            </a:r>
          </a:p>
          <a:p>
            <a:endParaRPr lang="en-US" dirty="0"/>
          </a:p>
          <a:p>
            <a:r>
              <a:rPr lang="en-US" dirty="0"/>
              <a:t>For SST this has the impact of warming the early record and cooling later period, resulting in reduced trend (opposite to MAT).</a:t>
            </a:r>
          </a:p>
          <a:p>
            <a:endParaRPr lang="en-US" dirty="0"/>
          </a:p>
          <a:p>
            <a:r>
              <a:rPr lang="en-US" dirty="0"/>
              <a:t>Overall SST and MAT in better agreement after adjustment, giving confidence in the adjustments and estimated trends.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175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F9077-CDA8-4E31-AC62-044014B429CE}"/>
              </a:ext>
            </a:extLst>
          </p:cNvPr>
          <p:cNvSpPr>
            <a:spLocks noGrp="1"/>
          </p:cNvSpPr>
          <p:nvPr>
            <p:ph type="ctrTitle" hasCustomPrompt="1"/>
          </p:nvPr>
        </p:nvSpPr>
        <p:spPr>
          <a:xfrm>
            <a:off x="1524000" y="3084804"/>
            <a:ext cx="9144000" cy="1552510"/>
          </a:xfrm>
        </p:spPr>
        <p:txBody>
          <a:bodyPr anchor="b">
            <a:normAutofit/>
          </a:bodyPr>
          <a:lstStyle>
            <a:lvl1pPr algn="ctr">
              <a:defRPr sz="5400" b="1"/>
            </a:lvl1pPr>
          </a:lstStyle>
          <a:p>
            <a:r>
              <a:rPr lang="en-US" dirty="0"/>
              <a:t>Title</a:t>
            </a:r>
          </a:p>
        </p:txBody>
      </p:sp>
      <p:sp>
        <p:nvSpPr>
          <p:cNvPr id="3" name="Subtitle 2">
            <a:extLst>
              <a:ext uri="{FF2B5EF4-FFF2-40B4-BE49-F238E27FC236}">
                <a16:creationId xmlns:a16="http://schemas.microsoft.com/office/drawing/2014/main" id="{6F751F09-1D31-4FD7-B61E-5DFFF972DF9A}"/>
              </a:ext>
            </a:extLst>
          </p:cNvPr>
          <p:cNvSpPr>
            <a:spLocks noGrp="1"/>
          </p:cNvSpPr>
          <p:nvPr>
            <p:ph type="subTitle" idx="1" hasCustomPrompt="1"/>
          </p:nvPr>
        </p:nvSpPr>
        <p:spPr>
          <a:xfrm>
            <a:off x="1524000" y="49266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a:p>
            <a:r>
              <a:rPr lang="en-US" dirty="0"/>
              <a:t>Affiliation</a:t>
            </a:r>
          </a:p>
          <a:p>
            <a:r>
              <a:rPr lang="en-US" dirty="0"/>
              <a:t>E-Mail</a:t>
            </a:r>
          </a:p>
        </p:txBody>
      </p:sp>
      <p:pic>
        <p:nvPicPr>
          <p:cNvPr id="8" name="Picture 7" descr="Logo&#10;&#10;Description automatically generated">
            <a:extLst>
              <a:ext uri="{FF2B5EF4-FFF2-40B4-BE49-F238E27FC236}">
                <a16:creationId xmlns:a16="http://schemas.microsoft.com/office/drawing/2014/main" id="{3B21B8EF-075D-47B9-9B46-AFDA33CC089C}"/>
              </a:ext>
            </a:extLst>
          </p:cNvPr>
          <p:cNvPicPr>
            <a:picLocks noChangeAspect="1"/>
          </p:cNvPicPr>
          <p:nvPr userDrawn="1"/>
        </p:nvPicPr>
        <p:blipFill>
          <a:blip r:embed="rId2"/>
          <a:stretch>
            <a:fillRect/>
          </a:stretch>
        </p:blipFill>
        <p:spPr>
          <a:xfrm>
            <a:off x="3540033" y="275638"/>
            <a:ext cx="4915989" cy="2263942"/>
          </a:xfrm>
          <a:prstGeom prst="rect">
            <a:avLst/>
          </a:prstGeom>
        </p:spPr>
      </p:pic>
      <p:sp>
        <p:nvSpPr>
          <p:cNvPr id="9" name="Subtitle 2">
            <a:extLst>
              <a:ext uri="{FF2B5EF4-FFF2-40B4-BE49-F238E27FC236}">
                <a16:creationId xmlns:a16="http://schemas.microsoft.com/office/drawing/2014/main" id="{898CD6D6-5C7F-4039-A3CB-C198D98AD3C2}"/>
              </a:ext>
            </a:extLst>
          </p:cNvPr>
          <p:cNvSpPr txBox="1">
            <a:spLocks/>
          </p:cNvSpPr>
          <p:nvPr userDrawn="1"/>
        </p:nvSpPr>
        <p:spPr>
          <a:xfrm>
            <a:off x="1676400" y="2601119"/>
            <a:ext cx="9144000" cy="6254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Tx/>
            </a:pPr>
            <a:r>
              <a:rPr lang="en-US" dirty="0"/>
              <a:t>6</a:t>
            </a:r>
            <a:r>
              <a:rPr lang="en-US" baseline="30000" dirty="0"/>
              <a:t>th</a:t>
            </a:r>
            <a:r>
              <a:rPr lang="en-US" dirty="0"/>
              <a:t> Session – virtual Meeting – 16 and 18 March 2021</a:t>
            </a:r>
          </a:p>
        </p:txBody>
      </p:sp>
    </p:spTree>
    <p:extLst>
      <p:ext uri="{BB962C8B-B14F-4D97-AF65-F5344CB8AC3E}">
        <p14:creationId xmlns:p14="http://schemas.microsoft.com/office/powerpoint/2010/main" val="18172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11E9-6C5A-47D5-BFE0-18A583298459}"/>
              </a:ext>
            </a:extLst>
          </p:cNvPr>
          <p:cNvSpPr>
            <a:spLocks noGrp="1"/>
          </p:cNvSpPr>
          <p:nvPr>
            <p:ph type="title"/>
          </p:nvPr>
        </p:nvSpPr>
        <p:spPr>
          <a:xfrm>
            <a:off x="418012" y="365125"/>
            <a:ext cx="9862458"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FED80EA-39D6-4AD1-9724-991C7962D743}"/>
              </a:ext>
            </a:extLst>
          </p:cNvPr>
          <p:cNvSpPr>
            <a:spLocks noGrp="1"/>
          </p:cNvSpPr>
          <p:nvPr>
            <p:ph idx="1"/>
          </p:nvPr>
        </p:nvSpPr>
        <p:spPr>
          <a:xfrm>
            <a:off x="418012" y="1825625"/>
            <a:ext cx="1140387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9AD2DE01-DF88-4381-93BA-8197CAC6C300}"/>
              </a:ext>
            </a:extLst>
          </p:cNvPr>
          <p:cNvPicPr>
            <a:picLocks noChangeAspect="1"/>
          </p:cNvPicPr>
          <p:nvPr userDrawn="1"/>
        </p:nvPicPr>
        <p:blipFill>
          <a:blip r:embed="rId2"/>
          <a:stretch>
            <a:fillRect/>
          </a:stretch>
        </p:blipFill>
        <p:spPr>
          <a:xfrm>
            <a:off x="10378675" y="121378"/>
            <a:ext cx="1724062" cy="793976"/>
          </a:xfrm>
          <a:prstGeom prst="rect">
            <a:avLst/>
          </a:prstGeom>
        </p:spPr>
      </p:pic>
      <p:sp>
        <p:nvSpPr>
          <p:cNvPr id="11" name="TextBox 10">
            <a:extLst>
              <a:ext uri="{FF2B5EF4-FFF2-40B4-BE49-F238E27FC236}">
                <a16:creationId xmlns:a16="http://schemas.microsoft.com/office/drawing/2014/main" id="{C6BC2694-7009-4137-ADC8-EA7BCC328DF7}"/>
              </a:ext>
            </a:extLst>
          </p:cNvPr>
          <p:cNvSpPr txBox="1"/>
          <p:nvPr userDrawn="1"/>
        </p:nvSpPr>
        <p:spPr>
          <a:xfrm>
            <a:off x="0" y="6550223"/>
            <a:ext cx="757645" cy="307777"/>
          </a:xfrm>
          <a:prstGeom prst="rect">
            <a:avLst/>
          </a:prstGeom>
          <a:noFill/>
        </p:spPr>
        <p:txBody>
          <a:bodyPr wrap="square" rtlCol="0">
            <a:spAutoFit/>
          </a:bodyPr>
          <a:lstStyle/>
          <a:p>
            <a:r>
              <a:rPr lang="en-US" dirty="0">
                <a:solidFill>
                  <a:schemeClr val="bg2">
                    <a:lumMod val="50000"/>
                  </a:schemeClr>
                </a:solidFill>
              </a:rPr>
              <a:t>PMO-6</a:t>
            </a:r>
          </a:p>
        </p:txBody>
      </p:sp>
      <p:sp>
        <p:nvSpPr>
          <p:cNvPr id="12" name="TextBox 11">
            <a:extLst>
              <a:ext uri="{FF2B5EF4-FFF2-40B4-BE49-F238E27FC236}">
                <a16:creationId xmlns:a16="http://schemas.microsoft.com/office/drawing/2014/main" id="{BC1ACDD7-5A75-4F5D-9871-282B7306541A}"/>
              </a:ext>
            </a:extLst>
          </p:cNvPr>
          <p:cNvSpPr txBox="1"/>
          <p:nvPr userDrawn="1"/>
        </p:nvSpPr>
        <p:spPr>
          <a:xfrm>
            <a:off x="10567852" y="6550222"/>
            <a:ext cx="1624148" cy="307777"/>
          </a:xfrm>
          <a:prstGeom prst="rect">
            <a:avLst/>
          </a:prstGeom>
          <a:noFill/>
        </p:spPr>
        <p:txBody>
          <a:bodyPr wrap="square" rtlCol="0">
            <a:spAutoFit/>
          </a:bodyPr>
          <a:lstStyle/>
          <a:p>
            <a:r>
              <a:rPr lang="en-US" dirty="0">
                <a:solidFill>
                  <a:schemeClr val="bg2">
                    <a:lumMod val="50000"/>
                  </a:schemeClr>
                </a:solidFill>
              </a:rPr>
              <a:t>16/18 March 2021</a:t>
            </a:r>
          </a:p>
        </p:txBody>
      </p:sp>
    </p:spTree>
    <p:extLst>
      <p:ext uri="{BB962C8B-B14F-4D97-AF65-F5344CB8AC3E}">
        <p14:creationId xmlns:p14="http://schemas.microsoft.com/office/powerpoint/2010/main" val="739976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oogle Shape;15;p10">
            <a:extLst>
              <a:ext uri="{FF2B5EF4-FFF2-40B4-BE49-F238E27FC236}">
                <a16:creationId xmlns:a16="http://schemas.microsoft.com/office/drawing/2014/main" id="{D6F8E1EF-4543-4DDB-B1E8-DF05916A9CC3}"/>
              </a:ext>
            </a:extLst>
          </p:cNvPr>
          <p:cNvPicPr preferRelativeResize="0"/>
          <p:nvPr userDrawn="1"/>
        </p:nvPicPr>
        <p:blipFill rotWithShape="1">
          <a:blip r:embed="rId4">
            <a:alphaModFix/>
          </a:blip>
          <a:srcRect/>
          <a:stretch/>
        </p:blipFill>
        <p:spPr>
          <a:xfrm>
            <a:off x="0" y="5637212"/>
            <a:ext cx="12192000" cy="1220788"/>
          </a:xfrm>
          <a:prstGeom prst="rect">
            <a:avLst/>
          </a:prstGeom>
          <a:noFill/>
          <a:ln>
            <a:noFill/>
          </a:ln>
        </p:spPr>
      </p:pic>
      <p:sp>
        <p:nvSpPr>
          <p:cNvPr id="2" name="Title Placeholder 1">
            <a:extLst>
              <a:ext uri="{FF2B5EF4-FFF2-40B4-BE49-F238E27FC236}">
                <a16:creationId xmlns:a16="http://schemas.microsoft.com/office/drawing/2014/main" id="{0FDEF0AB-701D-48C1-96A5-43F88BB80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0CF15-5881-4FDE-B152-56FF94404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247C57-56DA-4935-9862-7AD2C400A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PMO-6</a:t>
            </a:r>
          </a:p>
        </p:txBody>
      </p:sp>
      <p:sp>
        <p:nvSpPr>
          <p:cNvPr id="5" name="Footer Placeholder 4">
            <a:extLst>
              <a:ext uri="{FF2B5EF4-FFF2-40B4-BE49-F238E27FC236}">
                <a16:creationId xmlns:a16="http://schemas.microsoft.com/office/drawing/2014/main" id="{00707B10-857A-4FCF-8473-3BA2034AA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Virtual Meeting, March 2021</a:t>
            </a:r>
          </a:p>
        </p:txBody>
      </p:sp>
      <p:sp>
        <p:nvSpPr>
          <p:cNvPr id="6" name="Slide Number Placeholder 5">
            <a:extLst>
              <a:ext uri="{FF2B5EF4-FFF2-40B4-BE49-F238E27FC236}">
                <a16:creationId xmlns:a16="http://schemas.microsoft.com/office/drawing/2014/main" id="{5DE0E4B2-8067-4EBA-BC7E-08C5196C2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955CE-A997-494A-904B-263B68CB12E6}" type="slidenum">
              <a:rPr lang="en-US" smtClean="0"/>
              <a:t>‹#›</a:t>
            </a:fld>
            <a:endParaRPr lang="en-US" dirty="0"/>
          </a:p>
        </p:txBody>
      </p:sp>
    </p:spTree>
    <p:extLst>
      <p:ext uri="{BB962C8B-B14F-4D97-AF65-F5344CB8AC3E}">
        <p14:creationId xmlns:p14="http://schemas.microsoft.com/office/powerpoint/2010/main" val="49846310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AB81-E630-436C-A898-3B5B0EA26D59}"/>
              </a:ext>
            </a:extLst>
          </p:cNvPr>
          <p:cNvSpPr>
            <a:spLocks noGrp="1"/>
          </p:cNvSpPr>
          <p:nvPr>
            <p:ph type="ctrTitle"/>
          </p:nvPr>
        </p:nvSpPr>
        <p:spPr/>
        <p:txBody>
          <a:bodyPr>
            <a:normAutofit fontScale="90000"/>
          </a:bodyPr>
          <a:lstStyle/>
          <a:p>
            <a:r>
              <a:rPr lang="en-GB" dirty="0"/>
              <a:t>The importance of accurate metadata and who uses it</a:t>
            </a:r>
            <a:endParaRPr lang="en-US" dirty="0"/>
          </a:p>
        </p:txBody>
      </p:sp>
      <p:sp>
        <p:nvSpPr>
          <p:cNvPr id="3" name="Subtitle 2">
            <a:extLst>
              <a:ext uri="{FF2B5EF4-FFF2-40B4-BE49-F238E27FC236}">
                <a16:creationId xmlns:a16="http://schemas.microsoft.com/office/drawing/2014/main" id="{C0F8556C-F90C-49AF-B22A-35F1A21062D3}"/>
              </a:ext>
            </a:extLst>
          </p:cNvPr>
          <p:cNvSpPr>
            <a:spLocks noGrp="1"/>
          </p:cNvSpPr>
          <p:nvPr>
            <p:ph type="subTitle" idx="1"/>
          </p:nvPr>
        </p:nvSpPr>
        <p:spPr/>
        <p:txBody>
          <a:bodyPr>
            <a:normAutofit/>
          </a:bodyPr>
          <a:lstStyle/>
          <a:p>
            <a:r>
              <a:rPr lang="en-US" u="sng" dirty="0"/>
              <a:t>David I. Berry</a:t>
            </a:r>
            <a:r>
              <a:rPr lang="en-US" u="sng" baseline="30000" dirty="0"/>
              <a:t>1</a:t>
            </a:r>
            <a:r>
              <a:rPr lang="en-US" baseline="30000" dirty="0"/>
              <a:t> </a:t>
            </a:r>
            <a:r>
              <a:rPr lang="en-US" dirty="0"/>
              <a:t> and Shawn R. Smith</a:t>
            </a:r>
            <a:r>
              <a:rPr lang="en-US" baseline="30000" dirty="0"/>
              <a:t>2</a:t>
            </a:r>
            <a:endParaRPr lang="en-US" dirty="0"/>
          </a:p>
          <a:p>
            <a:pPr marL="457200" indent="-457200" algn="l">
              <a:buAutoNum type="arabicParenR"/>
            </a:pPr>
            <a:r>
              <a:rPr lang="en-GB" sz="1800" dirty="0"/>
              <a:t>National Oceanography Centre, UK, </a:t>
            </a:r>
            <a:r>
              <a:rPr lang="en-GB" sz="1800" dirty="0" err="1"/>
              <a:t>dyb@noc.ac.uk</a:t>
            </a:r>
            <a:endParaRPr lang="en-GB" sz="1800" dirty="0"/>
          </a:p>
          <a:p>
            <a:pPr marL="457200" indent="-457200" algn="l">
              <a:buAutoNum type="arabicParenR"/>
            </a:pPr>
            <a:r>
              <a:rPr lang="en-GB" sz="1800" dirty="0" err="1"/>
              <a:t>Center</a:t>
            </a:r>
            <a:r>
              <a:rPr lang="en-GB" sz="1800" dirty="0"/>
              <a:t> for Ocean-Atmospheric Prediction Studies, Florida State University, USA</a:t>
            </a:r>
            <a:endParaRPr lang="en-US" sz="1800" dirty="0"/>
          </a:p>
        </p:txBody>
      </p:sp>
    </p:spTree>
    <p:extLst>
      <p:ext uri="{BB962C8B-B14F-4D97-AF65-F5344CB8AC3E}">
        <p14:creationId xmlns:p14="http://schemas.microsoft.com/office/powerpoint/2010/main" val="90577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EF6D7-8DFD-5449-AE91-7631AAF0BA6A}"/>
              </a:ext>
            </a:extLst>
          </p:cNvPr>
          <p:cNvPicPr>
            <a:picLocks noChangeAspect="1"/>
          </p:cNvPicPr>
          <p:nvPr/>
        </p:nvPicPr>
        <p:blipFill>
          <a:blip r:embed="rId3"/>
          <a:stretch>
            <a:fillRect/>
          </a:stretch>
        </p:blipFill>
        <p:spPr>
          <a:xfrm>
            <a:off x="1703513" y="1484784"/>
            <a:ext cx="8753983" cy="4521708"/>
          </a:xfrm>
          <a:prstGeom prst="rect">
            <a:avLst/>
          </a:prstGeom>
        </p:spPr>
      </p:pic>
      <p:sp>
        <p:nvSpPr>
          <p:cNvPr id="5" name="TextBox 4">
            <a:extLst>
              <a:ext uri="{FF2B5EF4-FFF2-40B4-BE49-F238E27FC236}">
                <a16:creationId xmlns:a16="http://schemas.microsoft.com/office/drawing/2014/main" id="{1ED5E3D2-9D22-5E49-97AB-649901343584}"/>
              </a:ext>
            </a:extLst>
          </p:cNvPr>
          <p:cNvSpPr txBox="1"/>
          <p:nvPr/>
        </p:nvSpPr>
        <p:spPr>
          <a:xfrm>
            <a:off x="2279577" y="1858272"/>
            <a:ext cx="4935415" cy="307777"/>
          </a:xfrm>
          <a:prstGeom prst="rect">
            <a:avLst/>
          </a:prstGeom>
          <a:noFill/>
        </p:spPr>
        <p:txBody>
          <a:bodyPr wrap="square" rtlCol="0">
            <a:spAutoFit/>
          </a:bodyPr>
          <a:lstStyle/>
          <a:p>
            <a:r>
              <a:rPr lang="en-US" dirty="0"/>
              <a:t>Global SST anomalies (5 year running mean)</a:t>
            </a:r>
          </a:p>
        </p:txBody>
      </p:sp>
      <p:cxnSp>
        <p:nvCxnSpPr>
          <p:cNvPr id="6" name="Straight Connector 5">
            <a:extLst>
              <a:ext uri="{FF2B5EF4-FFF2-40B4-BE49-F238E27FC236}">
                <a16:creationId xmlns:a16="http://schemas.microsoft.com/office/drawing/2014/main" id="{744BAA85-9415-D44A-B974-4C7D8CCFA2EC}"/>
              </a:ext>
            </a:extLst>
          </p:cNvPr>
          <p:cNvCxnSpPr/>
          <p:nvPr/>
        </p:nvCxnSpPr>
        <p:spPr>
          <a:xfrm>
            <a:off x="2390662" y="2411917"/>
            <a:ext cx="65649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1D4C5BE-D719-1F4F-9338-538FF2ECBFA3}"/>
              </a:ext>
            </a:extLst>
          </p:cNvPr>
          <p:cNvCxnSpPr/>
          <p:nvPr/>
        </p:nvCxnSpPr>
        <p:spPr>
          <a:xfrm>
            <a:off x="2390662" y="2825398"/>
            <a:ext cx="65649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EF9A53-2226-C944-8B82-22214E9CCFCE}"/>
              </a:ext>
            </a:extLst>
          </p:cNvPr>
          <p:cNvSpPr txBox="1"/>
          <p:nvPr/>
        </p:nvSpPr>
        <p:spPr>
          <a:xfrm>
            <a:off x="3143674" y="2227604"/>
            <a:ext cx="2743432" cy="307777"/>
          </a:xfrm>
          <a:prstGeom prst="rect">
            <a:avLst/>
          </a:prstGeom>
          <a:noFill/>
        </p:spPr>
        <p:txBody>
          <a:bodyPr wrap="square" rtlCol="0">
            <a:spAutoFit/>
          </a:bodyPr>
          <a:lstStyle/>
          <a:p>
            <a:r>
              <a:rPr lang="en-US" dirty="0"/>
              <a:t>Unadjusted</a:t>
            </a:r>
          </a:p>
        </p:txBody>
      </p:sp>
      <p:sp>
        <p:nvSpPr>
          <p:cNvPr id="9" name="TextBox 8">
            <a:extLst>
              <a:ext uri="{FF2B5EF4-FFF2-40B4-BE49-F238E27FC236}">
                <a16:creationId xmlns:a16="http://schemas.microsoft.com/office/drawing/2014/main" id="{B4368884-EEAD-7043-9DFA-50D4A8041D50}"/>
              </a:ext>
            </a:extLst>
          </p:cNvPr>
          <p:cNvSpPr txBox="1"/>
          <p:nvPr/>
        </p:nvSpPr>
        <p:spPr>
          <a:xfrm>
            <a:off x="3143673" y="2596936"/>
            <a:ext cx="4759657" cy="307777"/>
          </a:xfrm>
          <a:prstGeom prst="rect">
            <a:avLst/>
          </a:prstGeom>
          <a:noFill/>
        </p:spPr>
        <p:txBody>
          <a:bodyPr wrap="square" rtlCol="0">
            <a:spAutoFit/>
          </a:bodyPr>
          <a:lstStyle/>
          <a:p>
            <a:r>
              <a:rPr lang="en-US" dirty="0"/>
              <a:t>Bias corrected (ensemble median)</a:t>
            </a:r>
          </a:p>
        </p:txBody>
      </p:sp>
      <p:sp>
        <p:nvSpPr>
          <p:cNvPr id="10" name="TextBox 9">
            <a:extLst>
              <a:ext uri="{FF2B5EF4-FFF2-40B4-BE49-F238E27FC236}">
                <a16:creationId xmlns:a16="http://schemas.microsoft.com/office/drawing/2014/main" id="{11E4635B-66D5-0848-883C-A8A8D42B4C37}"/>
              </a:ext>
            </a:extLst>
          </p:cNvPr>
          <p:cNvSpPr txBox="1"/>
          <p:nvPr/>
        </p:nvSpPr>
        <p:spPr>
          <a:xfrm>
            <a:off x="5735960" y="4898872"/>
            <a:ext cx="4419600" cy="307777"/>
          </a:xfrm>
          <a:prstGeom prst="rect">
            <a:avLst/>
          </a:prstGeom>
          <a:noFill/>
        </p:spPr>
        <p:txBody>
          <a:bodyPr wrap="square" rtlCol="0">
            <a:spAutoFit/>
          </a:bodyPr>
          <a:lstStyle/>
          <a:p>
            <a:r>
              <a:rPr lang="en-US" dirty="0"/>
              <a:t>Data from HadSST4,Kennedy et al., 2019</a:t>
            </a:r>
          </a:p>
        </p:txBody>
      </p:sp>
      <p:sp>
        <p:nvSpPr>
          <p:cNvPr id="11" name="Title 1">
            <a:extLst>
              <a:ext uri="{FF2B5EF4-FFF2-40B4-BE49-F238E27FC236}">
                <a16:creationId xmlns:a16="http://schemas.microsoft.com/office/drawing/2014/main" id="{74F62B13-A9DC-A048-B4A1-7BA88CE20F4D}"/>
              </a:ext>
            </a:extLst>
          </p:cNvPr>
          <p:cNvSpPr txBox="1">
            <a:spLocks/>
          </p:cNvSpPr>
          <p:nvPr/>
        </p:nvSpPr>
        <p:spPr>
          <a:xfrm>
            <a:off x="3363680" y="215967"/>
            <a:ext cx="5433646" cy="643593"/>
          </a:xfrm>
          <a:prstGeom prst="rect">
            <a:avLst/>
          </a:prstGeom>
        </p:spPr>
        <p:txBody>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pPr algn="ctr"/>
            <a:r>
              <a:rPr lang="en-US" sz="3200" dirty="0"/>
              <a:t>SST bias adjustment</a:t>
            </a:r>
          </a:p>
        </p:txBody>
      </p:sp>
      <p:sp>
        <p:nvSpPr>
          <p:cNvPr id="12" name="Oval 11">
            <a:extLst>
              <a:ext uri="{FF2B5EF4-FFF2-40B4-BE49-F238E27FC236}">
                <a16:creationId xmlns:a16="http://schemas.microsoft.com/office/drawing/2014/main" id="{286EA1C3-EB60-F440-A3AB-C897D3FC7983}"/>
              </a:ext>
            </a:extLst>
          </p:cNvPr>
          <p:cNvSpPr/>
          <p:nvPr/>
        </p:nvSpPr>
        <p:spPr>
          <a:xfrm>
            <a:off x="6172200" y="2966268"/>
            <a:ext cx="718457" cy="180702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FE3FA185-1E79-BA40-82D2-689D2456DF06}"/>
              </a:ext>
            </a:extLst>
          </p:cNvPr>
          <p:cNvCxnSpPr/>
          <p:nvPr/>
        </p:nvCxnSpPr>
        <p:spPr>
          <a:xfrm flipH="1" flipV="1">
            <a:off x="6977743" y="4201886"/>
            <a:ext cx="772886" cy="2068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1FC3E1C-F2AE-DE45-B74B-2302E9AFC851}"/>
              </a:ext>
            </a:extLst>
          </p:cNvPr>
          <p:cNvSpPr txBox="1"/>
          <p:nvPr/>
        </p:nvSpPr>
        <p:spPr>
          <a:xfrm>
            <a:off x="7837715" y="4039382"/>
            <a:ext cx="3243943" cy="738664"/>
          </a:xfrm>
          <a:prstGeom prst="rect">
            <a:avLst/>
          </a:prstGeom>
          <a:solidFill>
            <a:schemeClr val="bg1"/>
          </a:solidFill>
        </p:spPr>
        <p:txBody>
          <a:bodyPr wrap="square" rtlCol="0">
            <a:spAutoFit/>
          </a:bodyPr>
          <a:lstStyle/>
          <a:p>
            <a:r>
              <a:rPr lang="en-US" dirty="0"/>
              <a:t>Jump due to change from bucket measurements to engine room intake measurements</a:t>
            </a:r>
          </a:p>
        </p:txBody>
      </p:sp>
    </p:spTree>
    <p:extLst>
      <p:ext uri="{BB962C8B-B14F-4D97-AF65-F5344CB8AC3E}">
        <p14:creationId xmlns:p14="http://schemas.microsoft.com/office/powerpoint/2010/main" val="82949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6E6338-B666-4547-B90D-16BCCDDE8264}"/>
              </a:ext>
            </a:extLst>
          </p:cNvPr>
          <p:cNvSpPr txBox="1">
            <a:spLocks/>
          </p:cNvSpPr>
          <p:nvPr/>
        </p:nvSpPr>
        <p:spPr>
          <a:xfrm>
            <a:off x="2362200" y="386392"/>
            <a:ext cx="5606008" cy="1325563"/>
          </a:xfrm>
          <a:prstGeom prst="rect">
            <a:avLst/>
          </a:prstGeom>
        </p:spPr>
        <p:txBody>
          <a:bodyPr>
            <a:normAutofit/>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600" dirty="0"/>
              <a:t>Modelling flow distortion</a:t>
            </a:r>
          </a:p>
        </p:txBody>
      </p:sp>
      <p:pic>
        <p:nvPicPr>
          <p:cNvPr id="5" name="Picture 4">
            <a:extLst>
              <a:ext uri="{FF2B5EF4-FFF2-40B4-BE49-F238E27FC236}">
                <a16:creationId xmlns:a16="http://schemas.microsoft.com/office/drawing/2014/main" id="{B4D62292-90E8-8D4B-832F-C70CF3ECF442}"/>
              </a:ext>
            </a:extLst>
          </p:cNvPr>
          <p:cNvPicPr>
            <a:picLocks noChangeAspect="1"/>
          </p:cNvPicPr>
          <p:nvPr/>
        </p:nvPicPr>
        <p:blipFill>
          <a:blip r:embed="rId3"/>
          <a:stretch>
            <a:fillRect/>
          </a:stretch>
        </p:blipFill>
        <p:spPr>
          <a:xfrm>
            <a:off x="2495600" y="1506051"/>
            <a:ext cx="6984916" cy="4462585"/>
          </a:xfrm>
          <a:prstGeom prst="rect">
            <a:avLst/>
          </a:prstGeom>
        </p:spPr>
      </p:pic>
      <p:sp>
        <p:nvSpPr>
          <p:cNvPr id="6" name="TextBox 5">
            <a:extLst>
              <a:ext uri="{FF2B5EF4-FFF2-40B4-BE49-F238E27FC236}">
                <a16:creationId xmlns:a16="http://schemas.microsoft.com/office/drawing/2014/main" id="{D053522A-9C46-6A4C-9F72-F0D9375A6BDD}"/>
              </a:ext>
            </a:extLst>
          </p:cNvPr>
          <p:cNvSpPr txBox="1"/>
          <p:nvPr/>
        </p:nvSpPr>
        <p:spPr>
          <a:xfrm>
            <a:off x="1735015" y="5968636"/>
            <a:ext cx="2930770" cy="307777"/>
          </a:xfrm>
          <a:prstGeom prst="rect">
            <a:avLst/>
          </a:prstGeom>
          <a:noFill/>
        </p:spPr>
        <p:txBody>
          <a:bodyPr wrap="square" rtlCol="0">
            <a:spAutoFit/>
          </a:bodyPr>
          <a:lstStyle/>
          <a:p>
            <a:r>
              <a:rPr lang="en-US" dirty="0"/>
              <a:t>Moat et al., 2005</a:t>
            </a:r>
          </a:p>
        </p:txBody>
      </p:sp>
    </p:spTree>
    <p:extLst>
      <p:ext uri="{BB962C8B-B14F-4D97-AF65-F5344CB8AC3E}">
        <p14:creationId xmlns:p14="http://schemas.microsoft.com/office/powerpoint/2010/main" val="18936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F0892-A3D1-8A42-83C7-DF40709DDCDC}"/>
              </a:ext>
            </a:extLst>
          </p:cNvPr>
          <p:cNvSpPr txBox="1">
            <a:spLocks/>
          </p:cNvSpPr>
          <p:nvPr/>
        </p:nvSpPr>
        <p:spPr>
          <a:xfrm>
            <a:off x="3818811" y="351968"/>
            <a:ext cx="4237856" cy="759619"/>
          </a:xfrm>
          <a:prstGeom prst="rect">
            <a:avLst/>
          </a:prstGeom>
        </p:spPr>
        <p:txBody>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pPr algn="ctr"/>
            <a:r>
              <a:rPr lang="en-US" sz="3200" dirty="0" err="1"/>
              <a:t>Characterising</a:t>
            </a:r>
            <a:r>
              <a:rPr lang="en-US" sz="3200" dirty="0"/>
              <a:t> errors</a:t>
            </a:r>
          </a:p>
        </p:txBody>
      </p:sp>
      <p:pic>
        <p:nvPicPr>
          <p:cNvPr id="5" name="Picture 4">
            <a:extLst>
              <a:ext uri="{FF2B5EF4-FFF2-40B4-BE49-F238E27FC236}">
                <a16:creationId xmlns:a16="http://schemas.microsoft.com/office/drawing/2014/main" id="{8FFB1A1C-8E84-604D-8C5F-08C5F018F452}"/>
              </a:ext>
            </a:extLst>
          </p:cNvPr>
          <p:cNvPicPr>
            <a:picLocks noChangeAspect="1"/>
          </p:cNvPicPr>
          <p:nvPr/>
        </p:nvPicPr>
        <p:blipFill>
          <a:blip r:embed="rId3"/>
          <a:stretch>
            <a:fillRect/>
          </a:stretch>
        </p:blipFill>
        <p:spPr>
          <a:xfrm>
            <a:off x="2279576" y="1142466"/>
            <a:ext cx="7717536" cy="5059680"/>
          </a:xfrm>
          <a:prstGeom prst="rect">
            <a:avLst/>
          </a:prstGeom>
        </p:spPr>
      </p:pic>
      <p:sp>
        <p:nvSpPr>
          <p:cNvPr id="6" name="Oval 5">
            <a:extLst>
              <a:ext uri="{FF2B5EF4-FFF2-40B4-BE49-F238E27FC236}">
                <a16:creationId xmlns:a16="http://schemas.microsoft.com/office/drawing/2014/main" id="{6CFB2C74-C714-6B43-A467-CDFD6A4BB717}"/>
              </a:ext>
            </a:extLst>
          </p:cNvPr>
          <p:cNvSpPr/>
          <p:nvPr/>
        </p:nvSpPr>
        <p:spPr>
          <a:xfrm>
            <a:off x="3242634" y="2101193"/>
            <a:ext cx="539262" cy="230944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1F74BC-7564-B844-8CFE-1A9F2DFA5DD9}"/>
              </a:ext>
            </a:extLst>
          </p:cNvPr>
          <p:cNvSpPr/>
          <p:nvPr/>
        </p:nvSpPr>
        <p:spPr>
          <a:xfrm>
            <a:off x="8951773" y="1409533"/>
            <a:ext cx="539262" cy="402101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6AA670-F7A8-A047-B651-D6339FF79B3D}"/>
              </a:ext>
            </a:extLst>
          </p:cNvPr>
          <p:cNvSpPr txBox="1"/>
          <p:nvPr/>
        </p:nvSpPr>
        <p:spPr>
          <a:xfrm>
            <a:off x="4497003" y="1960516"/>
            <a:ext cx="3880338" cy="523220"/>
          </a:xfrm>
          <a:prstGeom prst="rect">
            <a:avLst/>
          </a:prstGeom>
          <a:solidFill>
            <a:schemeClr val="bg1">
              <a:alpha val="70000"/>
            </a:schemeClr>
          </a:solidFill>
        </p:spPr>
        <p:txBody>
          <a:bodyPr wrap="square" rtlCol="0">
            <a:spAutoFit/>
          </a:bodyPr>
          <a:lstStyle/>
          <a:p>
            <a:pPr algn="ctr"/>
            <a:r>
              <a:rPr lang="en-US" dirty="0"/>
              <a:t>Width of bars gives measure of uncertainty in observations</a:t>
            </a:r>
          </a:p>
        </p:txBody>
      </p:sp>
      <p:cxnSp>
        <p:nvCxnSpPr>
          <p:cNvPr id="9" name="Straight Arrow Connector 8">
            <a:extLst>
              <a:ext uri="{FF2B5EF4-FFF2-40B4-BE49-F238E27FC236}">
                <a16:creationId xmlns:a16="http://schemas.microsoft.com/office/drawing/2014/main" id="{9FAC8168-5C2B-F44C-8907-2CCCC11C30CE}"/>
              </a:ext>
            </a:extLst>
          </p:cNvPr>
          <p:cNvCxnSpPr/>
          <p:nvPr/>
        </p:nvCxnSpPr>
        <p:spPr>
          <a:xfrm>
            <a:off x="7920141" y="2359101"/>
            <a:ext cx="914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FC8868-9732-B645-A6EF-CD11E11D361F}"/>
              </a:ext>
            </a:extLst>
          </p:cNvPr>
          <p:cNvCxnSpPr/>
          <p:nvPr/>
        </p:nvCxnSpPr>
        <p:spPr>
          <a:xfrm flipH="1">
            <a:off x="3781896" y="2359101"/>
            <a:ext cx="111369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6D859B-A4D9-F545-AAB6-3BCCA24D4695}"/>
              </a:ext>
            </a:extLst>
          </p:cNvPr>
          <p:cNvSpPr txBox="1"/>
          <p:nvPr/>
        </p:nvSpPr>
        <p:spPr>
          <a:xfrm>
            <a:off x="2063552" y="6240987"/>
            <a:ext cx="3168352" cy="307777"/>
          </a:xfrm>
          <a:prstGeom prst="rect">
            <a:avLst/>
          </a:prstGeom>
          <a:noFill/>
        </p:spPr>
        <p:txBody>
          <a:bodyPr wrap="square" rtlCol="0">
            <a:spAutoFit/>
          </a:bodyPr>
          <a:lstStyle/>
          <a:p>
            <a:r>
              <a:rPr lang="en-US" dirty="0"/>
              <a:t>Data from </a:t>
            </a:r>
            <a:r>
              <a:rPr lang="en-US" dirty="0" err="1"/>
              <a:t>VOSClim</a:t>
            </a:r>
            <a:r>
              <a:rPr lang="en-US" dirty="0"/>
              <a:t> project</a:t>
            </a:r>
          </a:p>
        </p:txBody>
      </p:sp>
    </p:spTree>
    <p:extLst>
      <p:ext uri="{BB962C8B-B14F-4D97-AF65-F5344CB8AC3E}">
        <p14:creationId xmlns:p14="http://schemas.microsoft.com/office/powerpoint/2010/main" val="150376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CFE27C-0D18-3746-91F8-C2C07F072924}"/>
              </a:ext>
            </a:extLst>
          </p:cNvPr>
          <p:cNvSpPr txBox="1"/>
          <p:nvPr/>
        </p:nvSpPr>
        <p:spPr>
          <a:xfrm>
            <a:off x="1703952" y="6904"/>
            <a:ext cx="8784976" cy="553998"/>
          </a:xfrm>
          <a:prstGeom prst="rect">
            <a:avLst/>
          </a:prstGeom>
          <a:noFill/>
        </p:spPr>
        <p:txBody>
          <a:bodyPr wrap="square" rtlCol="0">
            <a:spAutoFit/>
          </a:bodyPr>
          <a:lstStyle/>
          <a:p>
            <a:r>
              <a:rPr lang="en-US" sz="3000" dirty="0"/>
              <a:t>Quality control and estimation of missing elements</a:t>
            </a:r>
          </a:p>
        </p:txBody>
      </p:sp>
      <p:pic>
        <p:nvPicPr>
          <p:cNvPr id="5" name="Picture 4">
            <a:extLst>
              <a:ext uri="{FF2B5EF4-FFF2-40B4-BE49-F238E27FC236}">
                <a16:creationId xmlns:a16="http://schemas.microsoft.com/office/drawing/2014/main" id="{D41AB160-C821-2C45-B8A1-13499907DA4C}"/>
              </a:ext>
            </a:extLst>
          </p:cNvPr>
          <p:cNvPicPr>
            <a:picLocks noChangeAspect="1"/>
          </p:cNvPicPr>
          <p:nvPr/>
        </p:nvPicPr>
        <p:blipFill>
          <a:blip r:embed="rId3"/>
          <a:stretch>
            <a:fillRect/>
          </a:stretch>
        </p:blipFill>
        <p:spPr>
          <a:xfrm>
            <a:off x="2493196" y="980729"/>
            <a:ext cx="7206488" cy="5066411"/>
          </a:xfrm>
          <a:prstGeom prst="rect">
            <a:avLst/>
          </a:prstGeom>
        </p:spPr>
      </p:pic>
      <p:sp>
        <p:nvSpPr>
          <p:cNvPr id="6" name="Oval 5">
            <a:extLst>
              <a:ext uri="{FF2B5EF4-FFF2-40B4-BE49-F238E27FC236}">
                <a16:creationId xmlns:a16="http://schemas.microsoft.com/office/drawing/2014/main" id="{7878F2A5-CD30-DC4D-8701-117E602FF7D4}"/>
              </a:ext>
            </a:extLst>
          </p:cNvPr>
          <p:cNvSpPr/>
          <p:nvPr/>
        </p:nvSpPr>
        <p:spPr>
          <a:xfrm>
            <a:off x="7162800" y="5162550"/>
            <a:ext cx="495300" cy="50482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C8123C-B443-CD49-9AF4-20645B2E6C0B}"/>
              </a:ext>
            </a:extLst>
          </p:cNvPr>
          <p:cNvSpPr txBox="1"/>
          <p:nvPr/>
        </p:nvSpPr>
        <p:spPr>
          <a:xfrm>
            <a:off x="9829800" y="4419600"/>
            <a:ext cx="2066925" cy="307777"/>
          </a:xfrm>
          <a:prstGeom prst="rect">
            <a:avLst/>
          </a:prstGeom>
          <a:noFill/>
        </p:spPr>
        <p:txBody>
          <a:bodyPr wrap="square" rtlCol="0">
            <a:spAutoFit/>
          </a:bodyPr>
          <a:lstStyle/>
          <a:p>
            <a:pPr algn="ctr"/>
            <a:r>
              <a:rPr lang="en-US" dirty="0"/>
              <a:t>Likely wrong values</a:t>
            </a:r>
          </a:p>
        </p:txBody>
      </p:sp>
      <p:cxnSp>
        <p:nvCxnSpPr>
          <p:cNvPr id="8" name="Straight Arrow Connector 7">
            <a:extLst>
              <a:ext uri="{FF2B5EF4-FFF2-40B4-BE49-F238E27FC236}">
                <a16:creationId xmlns:a16="http://schemas.microsoft.com/office/drawing/2014/main" id="{D87D941E-1998-2E4D-8990-24F8D6713147}"/>
              </a:ext>
            </a:extLst>
          </p:cNvPr>
          <p:cNvCxnSpPr/>
          <p:nvPr/>
        </p:nvCxnSpPr>
        <p:spPr>
          <a:xfrm flipH="1">
            <a:off x="7658100" y="4573488"/>
            <a:ext cx="2352675" cy="73193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F0D7A8-70A2-2D4F-8A9B-A9175D13390C}"/>
              </a:ext>
            </a:extLst>
          </p:cNvPr>
          <p:cNvSpPr txBox="1"/>
          <p:nvPr/>
        </p:nvSpPr>
        <p:spPr>
          <a:xfrm>
            <a:off x="6829425" y="1485900"/>
            <a:ext cx="3438525" cy="738664"/>
          </a:xfrm>
          <a:prstGeom prst="rect">
            <a:avLst/>
          </a:prstGeom>
          <a:noFill/>
        </p:spPr>
        <p:txBody>
          <a:bodyPr wrap="square" rtlCol="0">
            <a:spAutoFit/>
          </a:bodyPr>
          <a:lstStyle/>
          <a:p>
            <a:r>
              <a:rPr lang="en-US" dirty="0"/>
              <a:t>Based on vessel length we can estimate sensor height by ship type (e.g. by fitting linear model)</a:t>
            </a:r>
          </a:p>
        </p:txBody>
      </p:sp>
      <p:cxnSp>
        <p:nvCxnSpPr>
          <p:cNvPr id="10" name="Straight Arrow Connector 9">
            <a:extLst>
              <a:ext uri="{FF2B5EF4-FFF2-40B4-BE49-F238E27FC236}">
                <a16:creationId xmlns:a16="http://schemas.microsoft.com/office/drawing/2014/main" id="{F7EA8E69-8721-834F-94C9-FAD480EEC536}"/>
              </a:ext>
            </a:extLst>
          </p:cNvPr>
          <p:cNvCxnSpPr/>
          <p:nvPr/>
        </p:nvCxnSpPr>
        <p:spPr>
          <a:xfrm flipH="1">
            <a:off x="7581900" y="2114550"/>
            <a:ext cx="600075" cy="11906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00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C879FF-0E3B-884A-977E-52BFED81FD49}"/>
              </a:ext>
            </a:extLst>
          </p:cNvPr>
          <p:cNvSpPr>
            <a:spLocks noGrp="1"/>
          </p:cNvSpPr>
          <p:nvPr>
            <p:ph type="title"/>
          </p:nvPr>
        </p:nvSpPr>
        <p:spPr>
          <a:xfrm>
            <a:off x="336000" y="138228"/>
            <a:ext cx="11520000" cy="810000"/>
          </a:xfrm>
        </p:spPr>
        <p:txBody>
          <a:bodyPr/>
          <a:lstStyle/>
          <a:p>
            <a:r>
              <a:rPr lang="en-US" sz="3200" dirty="0"/>
              <a:t>Summary</a:t>
            </a:r>
          </a:p>
        </p:txBody>
      </p:sp>
      <p:sp>
        <p:nvSpPr>
          <p:cNvPr id="5" name="Text Placeholder 2">
            <a:extLst>
              <a:ext uri="{FF2B5EF4-FFF2-40B4-BE49-F238E27FC236}">
                <a16:creationId xmlns:a16="http://schemas.microsoft.com/office/drawing/2014/main" id="{5F438989-6952-F24A-8C13-B9BD029CA360}"/>
              </a:ext>
            </a:extLst>
          </p:cNvPr>
          <p:cNvSpPr txBox="1">
            <a:spLocks/>
          </p:cNvSpPr>
          <p:nvPr/>
        </p:nvSpPr>
        <p:spPr>
          <a:xfrm>
            <a:off x="336000" y="3779508"/>
            <a:ext cx="11520000" cy="18982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600" dirty="0" err="1"/>
              <a:t>Carella</a:t>
            </a:r>
            <a:r>
              <a:rPr lang="en-US" sz="1600" dirty="0"/>
              <a:t>, G., 2017: </a:t>
            </a:r>
            <a:r>
              <a:rPr lang="en-GB" sz="1600" dirty="0"/>
              <a:t>New estimates of uncertainty in the marine surface temperature record</a:t>
            </a:r>
            <a:r>
              <a:rPr lang="en-GB" sz="1600" i="1" dirty="0"/>
              <a:t>, PhD thesis</a:t>
            </a:r>
            <a:r>
              <a:rPr lang="en-GB" sz="1600" dirty="0"/>
              <a:t>, University of Southampton, Southampton, UK</a:t>
            </a:r>
          </a:p>
          <a:p>
            <a:pPr>
              <a:buClrTx/>
            </a:pPr>
            <a:r>
              <a:rPr lang="en-GB" sz="1600" dirty="0" err="1"/>
              <a:t>Cornes</a:t>
            </a:r>
            <a:r>
              <a:rPr lang="en-GB" sz="1600" dirty="0"/>
              <a:t>, R., et al., 2020: </a:t>
            </a:r>
            <a:r>
              <a:rPr lang="en-GB" sz="1600" dirty="0" err="1"/>
              <a:t>CLASSnmat</a:t>
            </a:r>
            <a:r>
              <a:rPr lang="en-GB" sz="1600" dirty="0"/>
              <a:t>: A global night marine air temperature data set,1880–2019. </a:t>
            </a:r>
            <a:r>
              <a:rPr lang="en-GB" sz="1600" i="1" dirty="0"/>
              <a:t>Geosciences Data Journal</a:t>
            </a:r>
            <a:r>
              <a:rPr lang="en-GB" sz="1600" dirty="0"/>
              <a:t>, 7(2), 170 – 184, </a:t>
            </a:r>
            <a:r>
              <a:rPr lang="en-GB" sz="1600" dirty="0" err="1"/>
              <a:t>doi</a:t>
            </a:r>
            <a:r>
              <a:rPr lang="en-GB" sz="1600" dirty="0"/>
              <a:t>: 10.1002/gdj3.100</a:t>
            </a:r>
          </a:p>
          <a:p>
            <a:pPr>
              <a:buClrTx/>
            </a:pPr>
            <a:r>
              <a:rPr lang="en-GB" sz="1600" dirty="0"/>
              <a:t>Kennedy et al.,2019: An Ensemble Data Set of Sea Surface Temperature Change From 1850: The Met Office Hadley Centre HadSST.4.0.0.0 Data Set. Journal of Geophysical Research: Atmospheres, 124(14), 7719–7763. </a:t>
            </a:r>
            <a:r>
              <a:rPr lang="en-GB" sz="1600" dirty="0" err="1"/>
              <a:t>doi</a:t>
            </a:r>
            <a:r>
              <a:rPr lang="en-GB" sz="1600" dirty="0"/>
              <a:t>: 10.1029/2018j d029867</a:t>
            </a:r>
          </a:p>
          <a:p>
            <a:pPr>
              <a:buClrTx/>
            </a:pPr>
            <a:r>
              <a:rPr lang="en-GB" sz="1600" dirty="0"/>
              <a:t>Moat, B.I., et al, 2005: The effect of ship shape and anemometer location on wind speed measurements obtained from ships. </a:t>
            </a:r>
            <a:r>
              <a:rPr lang="en-GB" sz="1600" i="1" dirty="0"/>
              <a:t>4th International Conference on Marine Computational Fluid Dynamics. 30 - 31 Mar 2005. </a:t>
            </a:r>
            <a:r>
              <a:rPr lang="en-GB" sz="1600" dirty="0"/>
              <a:t>pp. 133-139. </a:t>
            </a:r>
          </a:p>
          <a:p>
            <a:pPr>
              <a:buClrTx/>
            </a:pPr>
            <a:endParaRPr lang="en-US" dirty="0"/>
          </a:p>
        </p:txBody>
      </p:sp>
      <p:sp>
        <p:nvSpPr>
          <p:cNvPr id="6" name="Title 1">
            <a:extLst>
              <a:ext uri="{FF2B5EF4-FFF2-40B4-BE49-F238E27FC236}">
                <a16:creationId xmlns:a16="http://schemas.microsoft.com/office/drawing/2014/main" id="{9D7E78AD-ACFA-134D-A56F-851CEF6A67A3}"/>
              </a:ext>
            </a:extLst>
          </p:cNvPr>
          <p:cNvSpPr txBox="1">
            <a:spLocks/>
          </p:cNvSpPr>
          <p:nvPr/>
        </p:nvSpPr>
        <p:spPr>
          <a:xfrm>
            <a:off x="336000" y="3136602"/>
            <a:ext cx="11520000" cy="616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Tx/>
              <a:buFontTx/>
            </a:pPr>
            <a:r>
              <a:rPr lang="en-US" sz="3200" dirty="0"/>
              <a:t>References</a:t>
            </a:r>
            <a:endParaRPr lang="en-US" sz="2800" dirty="0"/>
          </a:p>
        </p:txBody>
      </p:sp>
      <p:sp>
        <p:nvSpPr>
          <p:cNvPr id="7" name="Text Placeholder 2">
            <a:extLst>
              <a:ext uri="{FF2B5EF4-FFF2-40B4-BE49-F238E27FC236}">
                <a16:creationId xmlns:a16="http://schemas.microsoft.com/office/drawing/2014/main" id="{3375E25F-DA45-1440-83D8-414973DF9670}"/>
              </a:ext>
            </a:extLst>
          </p:cNvPr>
          <p:cNvSpPr txBox="1">
            <a:spLocks/>
          </p:cNvSpPr>
          <p:nvPr/>
        </p:nvSpPr>
        <p:spPr>
          <a:xfrm>
            <a:off x="336000" y="1103919"/>
            <a:ext cx="11520000" cy="19476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GB" sz="1600" dirty="0"/>
              <a:t>Accurate metadata allows us to standardise measurements to a common reference height, Important for artificial / spurious trend removal (temperature, humidity, wind) and for accurate forecasts (e.g. NWP)</a:t>
            </a:r>
          </a:p>
          <a:p>
            <a:pPr>
              <a:buClrTx/>
            </a:pPr>
            <a:r>
              <a:rPr lang="en-GB" sz="1600" dirty="0"/>
              <a:t>Accurate metadata also allows us to quantify and remove biases in the observations</a:t>
            </a:r>
          </a:p>
          <a:p>
            <a:pPr>
              <a:buClrTx/>
            </a:pPr>
            <a:r>
              <a:rPr lang="en-GB" sz="1600" dirty="0"/>
              <a:t>We can also estimate the noise in the observations and weight them according to their quality in data assimilation and analysis</a:t>
            </a:r>
          </a:p>
          <a:p>
            <a:pPr>
              <a:buClrTx/>
            </a:pPr>
            <a:r>
              <a:rPr lang="en-GB" sz="1600" dirty="0"/>
              <a:t>Accurate metadata can also be used to identify errors in the metadata and estimate missing values based on known / modelled relationships</a:t>
            </a:r>
          </a:p>
        </p:txBody>
      </p:sp>
    </p:spTree>
    <p:extLst>
      <p:ext uri="{BB962C8B-B14F-4D97-AF65-F5344CB8AC3E}">
        <p14:creationId xmlns:p14="http://schemas.microsoft.com/office/powerpoint/2010/main" val="42416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a:extLst>
              <a:ext uri="{FF2B5EF4-FFF2-40B4-BE49-F238E27FC236}">
                <a16:creationId xmlns:a16="http://schemas.microsoft.com/office/drawing/2014/main" id="{C6ACB51C-8A9A-9943-8A8D-582CFEE94417}"/>
              </a:ext>
            </a:extLst>
          </p:cNvPr>
          <p:cNvSpPr>
            <a:spLocks noGrp="1"/>
          </p:cNvSpPr>
          <p:nvPr>
            <p:ph type="title"/>
          </p:nvPr>
        </p:nvSpPr>
        <p:spPr>
          <a:xfrm>
            <a:off x="336000" y="0"/>
            <a:ext cx="11520000" cy="810000"/>
          </a:xfrm>
        </p:spPr>
        <p:txBody>
          <a:bodyPr/>
          <a:lstStyle/>
          <a:p>
            <a:r>
              <a:rPr lang="en-US" sz="3200" dirty="0"/>
              <a:t>Overview</a:t>
            </a:r>
          </a:p>
        </p:txBody>
      </p:sp>
      <p:sp>
        <p:nvSpPr>
          <p:cNvPr id="5" name="Text Placeholder 24">
            <a:extLst>
              <a:ext uri="{FF2B5EF4-FFF2-40B4-BE49-F238E27FC236}">
                <a16:creationId xmlns:a16="http://schemas.microsoft.com/office/drawing/2014/main" id="{54577F8D-EC75-FA41-A573-779B536E2BA1}"/>
              </a:ext>
            </a:extLst>
          </p:cNvPr>
          <p:cNvSpPr txBox="1">
            <a:spLocks/>
          </p:cNvSpPr>
          <p:nvPr/>
        </p:nvSpPr>
        <p:spPr>
          <a:xfrm>
            <a:off x="336000" y="908720"/>
            <a:ext cx="11520000" cy="540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800"/>
              <a:t>What do we mean by metadata</a:t>
            </a:r>
          </a:p>
          <a:p>
            <a:pPr lvl="1">
              <a:buClrTx/>
            </a:pPr>
            <a:r>
              <a:rPr lang="en-US" sz="1800"/>
              <a:t>Information about the ships and vessels making the observations</a:t>
            </a:r>
          </a:p>
          <a:p>
            <a:pPr lvl="1">
              <a:buClrTx/>
            </a:pPr>
            <a:r>
              <a:rPr lang="en-US" sz="1800"/>
              <a:t>Information about the instruments used</a:t>
            </a:r>
          </a:p>
          <a:p>
            <a:pPr>
              <a:buClrTx/>
            </a:pPr>
            <a:r>
              <a:rPr lang="en-US" sz="1800"/>
              <a:t>Primary uses</a:t>
            </a:r>
          </a:p>
          <a:p>
            <a:pPr lvl="1">
              <a:buClrTx/>
            </a:pPr>
            <a:r>
              <a:rPr lang="en-US" sz="1800"/>
              <a:t>Homogenization of observations (adjusting to common reference height)</a:t>
            </a:r>
          </a:p>
          <a:p>
            <a:pPr lvl="1">
              <a:buClrTx/>
            </a:pPr>
            <a:r>
              <a:rPr lang="en-US" sz="1800"/>
              <a:t>Bias adjustment / removal (errors due to environmental factors)</a:t>
            </a:r>
          </a:p>
          <a:p>
            <a:pPr lvl="1">
              <a:buClrTx/>
            </a:pPr>
            <a:r>
              <a:rPr lang="en-US" sz="1800"/>
              <a:t>Error characterization (estimating sensor / sampling noise)</a:t>
            </a:r>
          </a:p>
          <a:p>
            <a:pPr lvl="1">
              <a:buClrTx/>
            </a:pPr>
            <a:r>
              <a:rPr lang="en-US" sz="1800"/>
              <a:t>Quality control / estimation (self consistency of metadata records)</a:t>
            </a:r>
          </a:p>
          <a:p>
            <a:pPr>
              <a:buClrTx/>
            </a:pPr>
            <a:r>
              <a:rPr lang="en-US" sz="1800"/>
              <a:t>Users</a:t>
            </a:r>
          </a:p>
          <a:p>
            <a:pPr lvl="1">
              <a:buClrTx/>
            </a:pPr>
            <a:r>
              <a:rPr lang="en-US" sz="1800"/>
              <a:t>NMHS for NWP / weather forecasting</a:t>
            </a:r>
          </a:p>
          <a:p>
            <a:pPr lvl="1">
              <a:buClrTx/>
            </a:pPr>
            <a:r>
              <a:rPr lang="en-US" sz="1800"/>
              <a:t>Developers of Reanalyses</a:t>
            </a:r>
          </a:p>
          <a:p>
            <a:pPr lvl="1">
              <a:buClrTx/>
            </a:pPr>
            <a:r>
              <a:rPr lang="en-US" sz="1800"/>
              <a:t>Climate monitoring</a:t>
            </a:r>
          </a:p>
          <a:p>
            <a:pPr lvl="1">
              <a:buClrTx/>
            </a:pPr>
            <a:r>
              <a:rPr lang="en-US" sz="1800"/>
              <a:t>Calibration, validation of satellite data</a:t>
            </a:r>
          </a:p>
          <a:p>
            <a:pPr>
              <a:buClrTx/>
            </a:pPr>
            <a:endParaRPr lang="en-US" sz="1800" dirty="0"/>
          </a:p>
        </p:txBody>
      </p:sp>
    </p:spTree>
    <p:extLst>
      <p:ext uri="{BB962C8B-B14F-4D97-AF65-F5344CB8AC3E}">
        <p14:creationId xmlns:p14="http://schemas.microsoft.com/office/powerpoint/2010/main" val="154789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3">
            <a:extLst>
              <a:ext uri="{FF2B5EF4-FFF2-40B4-BE49-F238E27FC236}">
                <a16:creationId xmlns:a16="http://schemas.microsoft.com/office/drawing/2014/main" id="{11E82FF9-4AEF-5E4B-AC86-C4AC13DDAC76}"/>
              </a:ext>
            </a:extLst>
          </p:cNvPr>
          <p:cNvSpPr>
            <a:spLocks noGrp="1"/>
          </p:cNvSpPr>
          <p:nvPr>
            <p:ph type="title"/>
          </p:nvPr>
        </p:nvSpPr>
        <p:spPr>
          <a:xfrm>
            <a:off x="336000" y="0"/>
            <a:ext cx="11520000" cy="810000"/>
          </a:xfrm>
        </p:spPr>
        <p:txBody>
          <a:bodyPr/>
          <a:lstStyle/>
          <a:p>
            <a:r>
              <a:rPr lang="en-US" sz="3200" dirty="0"/>
              <a:t>Overview</a:t>
            </a:r>
          </a:p>
        </p:txBody>
      </p:sp>
      <p:sp>
        <p:nvSpPr>
          <p:cNvPr id="5" name="Text Placeholder 24">
            <a:extLst>
              <a:ext uri="{FF2B5EF4-FFF2-40B4-BE49-F238E27FC236}">
                <a16:creationId xmlns:a16="http://schemas.microsoft.com/office/drawing/2014/main" id="{C9E47F6F-7478-994B-B8EF-C5049FD22C57}"/>
              </a:ext>
            </a:extLst>
          </p:cNvPr>
          <p:cNvSpPr txBox="1">
            <a:spLocks/>
          </p:cNvSpPr>
          <p:nvPr/>
        </p:nvSpPr>
        <p:spPr>
          <a:xfrm>
            <a:off x="336000" y="908720"/>
            <a:ext cx="11520000" cy="540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1800"/>
              <a:t>What do we mean by metadata</a:t>
            </a:r>
          </a:p>
          <a:p>
            <a:pPr lvl="1">
              <a:buClrTx/>
            </a:pPr>
            <a:r>
              <a:rPr lang="en-US" sz="1800"/>
              <a:t>Information about the ships and vessels making the observations</a:t>
            </a:r>
          </a:p>
          <a:p>
            <a:pPr lvl="1">
              <a:buClrTx/>
            </a:pPr>
            <a:r>
              <a:rPr lang="en-US" sz="1800"/>
              <a:t>Information about the instruments used</a:t>
            </a:r>
          </a:p>
          <a:p>
            <a:pPr>
              <a:buClrTx/>
            </a:pPr>
            <a:r>
              <a:rPr lang="en-US" sz="1800">
                <a:solidFill>
                  <a:srgbClr val="FF0000"/>
                </a:solidFill>
              </a:rPr>
              <a:t>Primary uses</a:t>
            </a:r>
          </a:p>
          <a:p>
            <a:pPr lvl="1">
              <a:buClrTx/>
            </a:pPr>
            <a:r>
              <a:rPr lang="en-US" sz="1800">
                <a:solidFill>
                  <a:srgbClr val="FF0000"/>
                </a:solidFill>
              </a:rPr>
              <a:t>Homogenization of observations (adjusting to common reference height)</a:t>
            </a:r>
          </a:p>
          <a:p>
            <a:pPr lvl="1">
              <a:buClrTx/>
            </a:pPr>
            <a:r>
              <a:rPr lang="en-US" sz="1800">
                <a:solidFill>
                  <a:srgbClr val="FF0000"/>
                </a:solidFill>
              </a:rPr>
              <a:t>Bias adjustment / removal (errors due to environmental factors)</a:t>
            </a:r>
          </a:p>
          <a:p>
            <a:pPr lvl="1">
              <a:buClrTx/>
            </a:pPr>
            <a:r>
              <a:rPr lang="en-US" sz="1800">
                <a:solidFill>
                  <a:srgbClr val="FF0000"/>
                </a:solidFill>
              </a:rPr>
              <a:t>Error characterization (estimating sensor / sampling noise)</a:t>
            </a:r>
          </a:p>
          <a:p>
            <a:pPr lvl="1">
              <a:buClrTx/>
            </a:pPr>
            <a:r>
              <a:rPr lang="en-US" sz="1800">
                <a:solidFill>
                  <a:srgbClr val="FF0000"/>
                </a:solidFill>
              </a:rPr>
              <a:t>Quality control / estimation (self consistency of metadata records)</a:t>
            </a:r>
          </a:p>
          <a:p>
            <a:pPr>
              <a:buClrTx/>
            </a:pPr>
            <a:r>
              <a:rPr lang="en-US" sz="1800"/>
              <a:t>Users</a:t>
            </a:r>
          </a:p>
          <a:p>
            <a:pPr lvl="1">
              <a:buClrTx/>
            </a:pPr>
            <a:r>
              <a:rPr lang="en-US" sz="1800"/>
              <a:t>NMHS for NWP / weather forecasting</a:t>
            </a:r>
          </a:p>
          <a:p>
            <a:pPr lvl="1">
              <a:buClrTx/>
            </a:pPr>
            <a:r>
              <a:rPr lang="en-US" sz="1800"/>
              <a:t>Developers of Reanalyses</a:t>
            </a:r>
          </a:p>
          <a:p>
            <a:pPr lvl="1">
              <a:buClrTx/>
            </a:pPr>
            <a:r>
              <a:rPr lang="en-US" sz="1800"/>
              <a:t>Climate monitoring</a:t>
            </a:r>
          </a:p>
          <a:p>
            <a:pPr lvl="1">
              <a:buClrTx/>
            </a:pPr>
            <a:r>
              <a:rPr lang="en-US" sz="1800"/>
              <a:t>Calibration, validation of satellite data</a:t>
            </a:r>
          </a:p>
          <a:p>
            <a:pPr>
              <a:buClrTx/>
            </a:pPr>
            <a:endParaRPr lang="en-US" sz="1800" dirty="0"/>
          </a:p>
        </p:txBody>
      </p:sp>
    </p:spTree>
    <p:extLst>
      <p:ext uri="{BB962C8B-B14F-4D97-AF65-F5344CB8AC3E}">
        <p14:creationId xmlns:p14="http://schemas.microsoft.com/office/powerpoint/2010/main" val="265589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C275-B496-4C4F-B210-E1CA6DCECE4F}"/>
              </a:ext>
            </a:extLst>
          </p:cNvPr>
          <p:cNvSpPr>
            <a:spLocks noGrp="1"/>
          </p:cNvSpPr>
          <p:nvPr>
            <p:ph type="title"/>
          </p:nvPr>
        </p:nvSpPr>
        <p:spPr/>
        <p:txBody>
          <a:bodyPr/>
          <a:lstStyle/>
          <a:p>
            <a:r>
              <a:rPr lang="en-US" dirty="0" err="1"/>
              <a:t>Homogenisation</a:t>
            </a:r>
            <a:r>
              <a:rPr lang="en-US" dirty="0"/>
              <a:t> – adjustment to common reference height</a:t>
            </a:r>
          </a:p>
        </p:txBody>
      </p:sp>
      <p:sp>
        <p:nvSpPr>
          <p:cNvPr id="3" name="Content Placeholder 2">
            <a:extLst>
              <a:ext uri="{FF2B5EF4-FFF2-40B4-BE49-F238E27FC236}">
                <a16:creationId xmlns:a16="http://schemas.microsoft.com/office/drawing/2014/main" id="{A46A3413-76C8-E141-8EED-B1DBD6380755}"/>
              </a:ext>
            </a:extLst>
          </p:cNvPr>
          <p:cNvSpPr>
            <a:spLocks noGrp="1"/>
          </p:cNvSpPr>
          <p:nvPr>
            <p:ph idx="1"/>
          </p:nvPr>
        </p:nvSpPr>
        <p:spPr/>
        <p:txBody>
          <a:bodyPr/>
          <a:lstStyle/>
          <a:p>
            <a:r>
              <a:rPr lang="en-US" dirty="0"/>
              <a:t>Over the historic climate record there has been a large increase in sensor height, ranging from ~ 4 – 5 m above sea surface to &gt; 40 m</a:t>
            </a:r>
          </a:p>
          <a:p>
            <a:r>
              <a:rPr lang="en-US" dirty="0"/>
              <a:t>Temperature, humidity and pressure decrease with height, wind speed increases</a:t>
            </a:r>
          </a:p>
          <a:p>
            <a:r>
              <a:rPr lang="en-US" dirty="0"/>
              <a:t>Without accounting for these changes we introduce inhomogeneities and long-term spurious trends into the climate record</a:t>
            </a:r>
          </a:p>
          <a:p>
            <a:r>
              <a:rPr lang="en-US" dirty="0"/>
              <a:t>In the short term, NWP also needs accurate heights to reduce pressure to sea level, large difference in correction from small yacht or fishing vessel compared to container or cruise ship.</a:t>
            </a:r>
          </a:p>
          <a:p>
            <a:endParaRPr lang="en-US" dirty="0"/>
          </a:p>
        </p:txBody>
      </p:sp>
    </p:spTree>
    <p:extLst>
      <p:ext uri="{BB962C8B-B14F-4D97-AF65-F5344CB8AC3E}">
        <p14:creationId xmlns:p14="http://schemas.microsoft.com/office/powerpoint/2010/main" val="275508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BB37B8-0158-964C-BD57-E184CEC0BE1B}"/>
              </a:ext>
            </a:extLst>
          </p:cNvPr>
          <p:cNvSpPr txBox="1">
            <a:spLocks/>
          </p:cNvSpPr>
          <p:nvPr/>
        </p:nvSpPr>
        <p:spPr>
          <a:xfrm>
            <a:off x="1703512" y="229369"/>
            <a:ext cx="9289032" cy="1325563"/>
          </a:xfrm>
          <a:prstGeom prst="rect">
            <a:avLst/>
          </a:prstGeom>
        </p:spPr>
        <p:txBody>
          <a:bodyPr>
            <a:normAutofit/>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200" dirty="0"/>
              <a:t>Changing air temperature measurement heights</a:t>
            </a:r>
          </a:p>
        </p:txBody>
      </p:sp>
      <p:pic>
        <p:nvPicPr>
          <p:cNvPr id="5" name="Picture 4">
            <a:extLst>
              <a:ext uri="{FF2B5EF4-FFF2-40B4-BE49-F238E27FC236}">
                <a16:creationId xmlns:a16="http://schemas.microsoft.com/office/drawing/2014/main" id="{80B4F664-DFBB-814C-B240-22B9FE5C708C}"/>
              </a:ext>
            </a:extLst>
          </p:cNvPr>
          <p:cNvPicPr>
            <a:picLocks noChangeAspect="1"/>
          </p:cNvPicPr>
          <p:nvPr/>
        </p:nvPicPr>
        <p:blipFill>
          <a:blip r:embed="rId3"/>
          <a:stretch>
            <a:fillRect/>
          </a:stretch>
        </p:blipFill>
        <p:spPr>
          <a:xfrm>
            <a:off x="1703513" y="1052737"/>
            <a:ext cx="8805291" cy="4832223"/>
          </a:xfrm>
          <a:prstGeom prst="rect">
            <a:avLst/>
          </a:prstGeom>
        </p:spPr>
      </p:pic>
      <p:cxnSp>
        <p:nvCxnSpPr>
          <p:cNvPr id="6" name="Straight Connector 5">
            <a:extLst>
              <a:ext uri="{FF2B5EF4-FFF2-40B4-BE49-F238E27FC236}">
                <a16:creationId xmlns:a16="http://schemas.microsoft.com/office/drawing/2014/main" id="{D1C84889-FA2F-154C-8317-007A368AC6A8}"/>
              </a:ext>
            </a:extLst>
          </p:cNvPr>
          <p:cNvCxnSpPr/>
          <p:nvPr/>
        </p:nvCxnSpPr>
        <p:spPr>
          <a:xfrm>
            <a:off x="7881573" y="1168429"/>
            <a:ext cx="0" cy="4173416"/>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E3AF00-D6A4-E94E-B1BE-5682E772B961}"/>
              </a:ext>
            </a:extLst>
          </p:cNvPr>
          <p:cNvSpPr txBox="1"/>
          <p:nvPr/>
        </p:nvSpPr>
        <p:spPr>
          <a:xfrm>
            <a:off x="7904610" y="3255137"/>
            <a:ext cx="2120616" cy="738664"/>
          </a:xfrm>
          <a:prstGeom prst="rect">
            <a:avLst/>
          </a:prstGeom>
          <a:noFill/>
        </p:spPr>
        <p:txBody>
          <a:bodyPr wrap="square" rtlCol="0">
            <a:spAutoFit/>
          </a:bodyPr>
          <a:lstStyle/>
          <a:p>
            <a:pPr algn="ctr"/>
            <a:r>
              <a:rPr lang="en-US" dirty="0"/>
              <a:t>Direct link between WMO Publication 47 and ship observations</a:t>
            </a:r>
          </a:p>
        </p:txBody>
      </p:sp>
      <p:sp>
        <p:nvSpPr>
          <p:cNvPr id="8" name="TextBox 7">
            <a:extLst>
              <a:ext uri="{FF2B5EF4-FFF2-40B4-BE49-F238E27FC236}">
                <a16:creationId xmlns:a16="http://schemas.microsoft.com/office/drawing/2014/main" id="{1A37A428-172E-8642-B90E-FBA723871C9E}"/>
              </a:ext>
            </a:extLst>
          </p:cNvPr>
          <p:cNvSpPr txBox="1"/>
          <p:nvPr/>
        </p:nvSpPr>
        <p:spPr>
          <a:xfrm>
            <a:off x="3514728" y="1940591"/>
            <a:ext cx="3868615" cy="523220"/>
          </a:xfrm>
          <a:prstGeom prst="rect">
            <a:avLst/>
          </a:prstGeom>
          <a:noFill/>
        </p:spPr>
        <p:txBody>
          <a:bodyPr wrap="square" rtlCol="0">
            <a:spAutoFit/>
          </a:bodyPr>
          <a:lstStyle/>
          <a:p>
            <a:pPr algn="ctr"/>
            <a:r>
              <a:rPr lang="en-US" dirty="0"/>
              <a:t>Sensor heights inferred from sample of logbooks and historical records</a:t>
            </a:r>
          </a:p>
        </p:txBody>
      </p:sp>
      <p:sp>
        <p:nvSpPr>
          <p:cNvPr id="9" name="TextBox 8">
            <a:extLst>
              <a:ext uri="{FF2B5EF4-FFF2-40B4-BE49-F238E27FC236}">
                <a16:creationId xmlns:a16="http://schemas.microsoft.com/office/drawing/2014/main" id="{BFE61570-B629-EB43-B934-4A8406462A96}"/>
              </a:ext>
            </a:extLst>
          </p:cNvPr>
          <p:cNvSpPr txBox="1"/>
          <p:nvPr/>
        </p:nvSpPr>
        <p:spPr>
          <a:xfrm>
            <a:off x="1821642" y="5931674"/>
            <a:ext cx="4513384" cy="307777"/>
          </a:xfrm>
          <a:prstGeom prst="rect">
            <a:avLst/>
          </a:prstGeom>
          <a:noFill/>
        </p:spPr>
        <p:txBody>
          <a:bodyPr wrap="square" rtlCol="0">
            <a:spAutoFit/>
          </a:bodyPr>
          <a:lstStyle/>
          <a:p>
            <a:r>
              <a:rPr lang="en-US" dirty="0" err="1"/>
              <a:t>Cornes</a:t>
            </a:r>
            <a:r>
              <a:rPr lang="en-US" dirty="0"/>
              <a:t> et al., 2020</a:t>
            </a:r>
          </a:p>
        </p:txBody>
      </p:sp>
    </p:spTree>
    <p:extLst>
      <p:ext uri="{BB962C8B-B14F-4D97-AF65-F5344CB8AC3E}">
        <p14:creationId xmlns:p14="http://schemas.microsoft.com/office/powerpoint/2010/main" val="273799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F5941-C450-284F-AAB4-06DB2881E1D4}"/>
              </a:ext>
            </a:extLst>
          </p:cNvPr>
          <p:cNvPicPr>
            <a:picLocks noChangeAspect="1"/>
          </p:cNvPicPr>
          <p:nvPr/>
        </p:nvPicPr>
        <p:blipFill>
          <a:blip r:embed="rId3"/>
          <a:stretch>
            <a:fillRect/>
          </a:stretch>
        </p:blipFill>
        <p:spPr>
          <a:xfrm>
            <a:off x="2999656" y="1030840"/>
            <a:ext cx="6060186" cy="4983099"/>
          </a:xfrm>
          <a:prstGeom prst="rect">
            <a:avLst/>
          </a:prstGeom>
        </p:spPr>
      </p:pic>
      <p:sp>
        <p:nvSpPr>
          <p:cNvPr id="5" name="TextBox 4">
            <a:extLst>
              <a:ext uri="{FF2B5EF4-FFF2-40B4-BE49-F238E27FC236}">
                <a16:creationId xmlns:a16="http://schemas.microsoft.com/office/drawing/2014/main" id="{EE5C5086-7F1C-BC43-BD0A-C86F0EEBC4C7}"/>
              </a:ext>
            </a:extLst>
          </p:cNvPr>
          <p:cNvSpPr txBox="1"/>
          <p:nvPr/>
        </p:nvSpPr>
        <p:spPr>
          <a:xfrm>
            <a:off x="1857524" y="6152137"/>
            <a:ext cx="4513384" cy="307777"/>
          </a:xfrm>
          <a:prstGeom prst="rect">
            <a:avLst/>
          </a:prstGeom>
          <a:noFill/>
        </p:spPr>
        <p:txBody>
          <a:bodyPr wrap="square" rtlCol="0">
            <a:spAutoFit/>
          </a:bodyPr>
          <a:lstStyle/>
          <a:p>
            <a:r>
              <a:rPr lang="en-US" dirty="0" err="1"/>
              <a:t>Cornes</a:t>
            </a:r>
            <a:r>
              <a:rPr lang="en-US" dirty="0"/>
              <a:t> et al., 2020</a:t>
            </a:r>
          </a:p>
        </p:txBody>
      </p:sp>
      <p:sp>
        <p:nvSpPr>
          <p:cNvPr id="6" name="Title 1">
            <a:extLst>
              <a:ext uri="{FF2B5EF4-FFF2-40B4-BE49-F238E27FC236}">
                <a16:creationId xmlns:a16="http://schemas.microsoft.com/office/drawing/2014/main" id="{D5063AE2-C5FB-2049-A356-EACD027FBA36}"/>
              </a:ext>
            </a:extLst>
          </p:cNvPr>
          <p:cNvSpPr txBox="1">
            <a:spLocks/>
          </p:cNvSpPr>
          <p:nvPr/>
        </p:nvSpPr>
        <p:spPr>
          <a:xfrm>
            <a:off x="936433" y="229369"/>
            <a:ext cx="10653311" cy="663273"/>
          </a:xfrm>
          <a:prstGeom prst="rect">
            <a:avLst/>
          </a:prstGeom>
        </p:spPr>
        <p:txBody>
          <a:bodyPr>
            <a:normAutofit/>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200" dirty="0"/>
              <a:t>Magnitude of adjustments for standardizing to a uniform height</a:t>
            </a:r>
          </a:p>
        </p:txBody>
      </p:sp>
    </p:spTree>
    <p:extLst>
      <p:ext uri="{BB962C8B-B14F-4D97-AF65-F5344CB8AC3E}">
        <p14:creationId xmlns:p14="http://schemas.microsoft.com/office/powerpoint/2010/main" val="85643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DA7F7-177A-5D4A-9FF7-9B6EB020EB01}"/>
              </a:ext>
            </a:extLst>
          </p:cNvPr>
          <p:cNvPicPr>
            <a:picLocks noChangeAspect="1"/>
          </p:cNvPicPr>
          <p:nvPr/>
        </p:nvPicPr>
        <p:blipFill>
          <a:blip r:embed="rId3"/>
          <a:stretch>
            <a:fillRect/>
          </a:stretch>
        </p:blipFill>
        <p:spPr>
          <a:xfrm>
            <a:off x="2999656" y="1030840"/>
            <a:ext cx="6060186" cy="4983099"/>
          </a:xfrm>
          <a:prstGeom prst="rect">
            <a:avLst/>
          </a:prstGeom>
        </p:spPr>
      </p:pic>
      <p:sp>
        <p:nvSpPr>
          <p:cNvPr id="5" name="TextBox 4">
            <a:extLst>
              <a:ext uri="{FF2B5EF4-FFF2-40B4-BE49-F238E27FC236}">
                <a16:creationId xmlns:a16="http://schemas.microsoft.com/office/drawing/2014/main" id="{3B1A7FD8-C304-714C-9F89-86EA1D2FD754}"/>
              </a:ext>
            </a:extLst>
          </p:cNvPr>
          <p:cNvSpPr txBox="1"/>
          <p:nvPr/>
        </p:nvSpPr>
        <p:spPr>
          <a:xfrm>
            <a:off x="1857524" y="6152137"/>
            <a:ext cx="4513384" cy="307777"/>
          </a:xfrm>
          <a:prstGeom prst="rect">
            <a:avLst/>
          </a:prstGeom>
          <a:noFill/>
        </p:spPr>
        <p:txBody>
          <a:bodyPr wrap="square" rtlCol="0">
            <a:spAutoFit/>
          </a:bodyPr>
          <a:lstStyle/>
          <a:p>
            <a:r>
              <a:rPr lang="en-US" dirty="0" err="1"/>
              <a:t>Cornes</a:t>
            </a:r>
            <a:r>
              <a:rPr lang="en-US" dirty="0"/>
              <a:t> et al., 2020</a:t>
            </a:r>
          </a:p>
        </p:txBody>
      </p:sp>
      <p:sp>
        <p:nvSpPr>
          <p:cNvPr id="6" name="Title 1">
            <a:extLst>
              <a:ext uri="{FF2B5EF4-FFF2-40B4-BE49-F238E27FC236}">
                <a16:creationId xmlns:a16="http://schemas.microsoft.com/office/drawing/2014/main" id="{884C89F3-1B41-584F-8BE3-4FAB67D0AE73}"/>
              </a:ext>
            </a:extLst>
          </p:cNvPr>
          <p:cNvSpPr txBox="1">
            <a:spLocks/>
          </p:cNvSpPr>
          <p:nvPr/>
        </p:nvSpPr>
        <p:spPr>
          <a:xfrm>
            <a:off x="936433" y="229369"/>
            <a:ext cx="10653311" cy="663273"/>
          </a:xfrm>
          <a:prstGeom prst="rect">
            <a:avLst/>
          </a:prstGeom>
        </p:spPr>
        <p:txBody>
          <a:bodyPr>
            <a:normAutofit/>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200" dirty="0"/>
              <a:t>Magnitude of adjustments for standardizing to a uniform height</a:t>
            </a:r>
          </a:p>
        </p:txBody>
      </p:sp>
      <p:cxnSp>
        <p:nvCxnSpPr>
          <p:cNvPr id="7" name="Straight Connector 6">
            <a:extLst>
              <a:ext uri="{FF2B5EF4-FFF2-40B4-BE49-F238E27FC236}">
                <a16:creationId xmlns:a16="http://schemas.microsoft.com/office/drawing/2014/main" id="{CC19A214-DED7-6C40-9914-A01203BD1D9C}"/>
              </a:ext>
            </a:extLst>
          </p:cNvPr>
          <p:cNvCxnSpPr/>
          <p:nvPr/>
        </p:nvCxnSpPr>
        <p:spPr>
          <a:xfrm>
            <a:off x="3766457" y="3145971"/>
            <a:ext cx="529338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E06FD2-5801-F64B-BB1B-08344B6A8867}"/>
              </a:ext>
            </a:extLst>
          </p:cNvPr>
          <p:cNvCxnSpPr/>
          <p:nvPr/>
        </p:nvCxnSpPr>
        <p:spPr>
          <a:xfrm flipH="1">
            <a:off x="3766457" y="1643743"/>
            <a:ext cx="529338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D95C64-644D-B341-BB01-87399B7C30E3}"/>
              </a:ext>
            </a:extLst>
          </p:cNvPr>
          <p:cNvCxnSpPr/>
          <p:nvPr/>
        </p:nvCxnSpPr>
        <p:spPr>
          <a:xfrm>
            <a:off x="8948057" y="1763486"/>
            <a:ext cx="0" cy="127362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3ED80F-9639-3A44-BFD1-AD4CD530DE48}"/>
              </a:ext>
            </a:extLst>
          </p:cNvPr>
          <p:cNvSpPr txBox="1"/>
          <p:nvPr/>
        </p:nvSpPr>
        <p:spPr>
          <a:xfrm>
            <a:off x="9059842" y="2133599"/>
            <a:ext cx="2696729" cy="738664"/>
          </a:xfrm>
          <a:prstGeom prst="rect">
            <a:avLst/>
          </a:prstGeom>
          <a:noFill/>
        </p:spPr>
        <p:txBody>
          <a:bodyPr wrap="square" rtlCol="0">
            <a:spAutoFit/>
          </a:bodyPr>
          <a:lstStyle/>
          <a:p>
            <a:r>
              <a:rPr lang="en-US" dirty="0"/>
              <a:t>Range (max – min) similar for all standard heights, different means </a:t>
            </a:r>
          </a:p>
        </p:txBody>
      </p:sp>
    </p:spTree>
    <p:extLst>
      <p:ext uri="{BB962C8B-B14F-4D97-AF65-F5344CB8AC3E}">
        <p14:creationId xmlns:p14="http://schemas.microsoft.com/office/powerpoint/2010/main" val="317293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D3017A3-E8A4-A046-89BC-0B18B73A0506}"/>
              </a:ext>
            </a:extLst>
          </p:cNvPr>
          <p:cNvSpPr txBox="1">
            <a:spLocks/>
          </p:cNvSpPr>
          <p:nvPr/>
        </p:nvSpPr>
        <p:spPr>
          <a:xfrm>
            <a:off x="1703512" y="1484784"/>
            <a:ext cx="8711992" cy="4351338"/>
          </a:xfrm>
          <a:prstGeom prst="rect">
            <a:avLst/>
          </a:prstGeom>
        </p:spPr>
        <p:txBody>
          <a:bodyPr>
            <a:normAutofit/>
          </a:bodyPr>
          <a:lstStyle>
            <a:lvl1pPr marL="171450" indent="-171450" algn="l" defTabSz="685800" rtl="0" eaLnBrk="1" latinLnBrk="0" hangingPunct="1">
              <a:lnSpc>
                <a:spcPct val="150000"/>
              </a:lnSpc>
              <a:spcBef>
                <a:spcPts val="750"/>
              </a:spcBef>
              <a:buClr>
                <a:schemeClr val="tx1"/>
              </a:buClr>
              <a:buSzPct val="100000"/>
              <a:buFont typeface="Arial" panose="020B0604020202020204" pitchFamily="34" charset="0"/>
              <a:buChar char="•"/>
              <a:defRPr sz="1200" kern="1200" baseline="0">
                <a:solidFill>
                  <a:schemeClr val="tx1"/>
                </a:solidFill>
                <a:latin typeface="+mn-lt"/>
                <a:ea typeface="+mn-ea"/>
                <a:cs typeface="+mn-cs"/>
              </a:defRPr>
            </a:lvl1pPr>
            <a:lvl2pPr marL="514350" indent="-171450" algn="l" defTabSz="685800" rtl="0" eaLnBrk="1" latinLnBrk="0" hangingPunct="1">
              <a:lnSpc>
                <a:spcPct val="150000"/>
              </a:lnSpc>
              <a:spcBef>
                <a:spcPts val="375"/>
              </a:spcBef>
              <a:buFont typeface="Arial" panose="020B0604020202020204" pitchFamily="34" charset="0"/>
              <a:buChar char="•"/>
              <a:defRPr sz="1200" kern="1200" baseline="0">
                <a:solidFill>
                  <a:schemeClr val="accent2"/>
                </a:solidFill>
                <a:latin typeface="+mn-lt"/>
                <a:ea typeface="+mn-ea"/>
                <a:cs typeface="+mn-cs"/>
              </a:defRPr>
            </a:lvl2pPr>
            <a:lvl3pPr marL="857250" indent="-171450" algn="l" defTabSz="685800" rtl="0" eaLnBrk="1" latinLnBrk="0" hangingPunct="1">
              <a:lnSpc>
                <a:spcPct val="150000"/>
              </a:lnSpc>
              <a:spcBef>
                <a:spcPts val="375"/>
              </a:spcBef>
              <a:buFont typeface="Arial" panose="020B0604020202020204" pitchFamily="34" charset="0"/>
              <a:buChar char="•"/>
              <a:defRPr sz="1200" kern="1200" baseline="0">
                <a:solidFill>
                  <a:schemeClr val="accent3"/>
                </a:solidFill>
                <a:latin typeface="+mn-lt"/>
                <a:ea typeface="+mn-ea"/>
                <a:cs typeface="+mn-cs"/>
              </a:defRPr>
            </a:lvl3pPr>
            <a:lvl4pPr marL="1200150" indent="-171450" algn="l" defTabSz="685800" rtl="0" eaLnBrk="1" latinLnBrk="0" hangingPunct="1">
              <a:lnSpc>
                <a:spcPct val="150000"/>
              </a:lnSpc>
              <a:spcBef>
                <a:spcPts val="375"/>
              </a:spcBef>
              <a:buFont typeface="Arial" panose="020B0604020202020204" pitchFamily="34" charset="0"/>
              <a:buChar char="•"/>
              <a:defRPr sz="1200" kern="1200" baseline="0">
                <a:solidFill>
                  <a:schemeClr val="accent2"/>
                </a:solidFill>
                <a:latin typeface="+mn-lt"/>
                <a:ea typeface="+mn-ea"/>
                <a:cs typeface="+mn-cs"/>
              </a:defRPr>
            </a:lvl4pPr>
            <a:lvl5pPr marL="1543050" indent="-171450" algn="l" defTabSz="685800" rtl="0" eaLnBrk="1" latinLnBrk="0" hangingPunct="1">
              <a:lnSpc>
                <a:spcPct val="150000"/>
              </a:lnSpc>
              <a:spcBef>
                <a:spcPts val="375"/>
              </a:spcBef>
              <a:buFont typeface="Arial" panose="020B0604020202020204" pitchFamily="34" charset="0"/>
              <a:buChar char="•"/>
              <a:defRPr sz="1200" kern="1200" baseline="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t>Bias known to exist due to environmental factors</a:t>
            </a:r>
          </a:p>
          <a:p>
            <a:pPr lvl="1"/>
            <a:r>
              <a:rPr lang="en-US" sz="1800" dirty="0">
                <a:solidFill>
                  <a:schemeClr val="tx1"/>
                </a:solidFill>
              </a:rPr>
              <a:t>SST: Buckets biased cold due to evaporative cooling</a:t>
            </a:r>
          </a:p>
          <a:p>
            <a:pPr lvl="1"/>
            <a:r>
              <a:rPr lang="en-US" sz="1800" dirty="0">
                <a:solidFill>
                  <a:schemeClr val="tx1"/>
                </a:solidFill>
              </a:rPr>
              <a:t>SST: Early engine intake measurements biased warm, more complicated now</a:t>
            </a:r>
          </a:p>
          <a:p>
            <a:pPr lvl="1"/>
            <a:r>
              <a:rPr lang="en-US" sz="1800" dirty="0">
                <a:solidFill>
                  <a:schemeClr val="tx1"/>
                </a:solidFill>
              </a:rPr>
              <a:t>Wind speed: flow distortion, anemometers in region of acceleration / deceleration</a:t>
            </a:r>
          </a:p>
          <a:p>
            <a:pPr lvl="1"/>
            <a:r>
              <a:rPr lang="en-US" sz="1800" dirty="0">
                <a:solidFill>
                  <a:schemeClr val="tx1"/>
                </a:solidFill>
              </a:rPr>
              <a:t>Air temperature: Solar heating of ships super-structure, stack exhaust contamination</a:t>
            </a:r>
          </a:p>
          <a:p>
            <a:pPr lvl="1"/>
            <a:r>
              <a:rPr lang="en-US" sz="1800" dirty="0">
                <a:solidFill>
                  <a:schemeClr val="tx1"/>
                </a:solidFill>
              </a:rPr>
              <a:t>Humidity: Inadequate ventilation of wet bulb thermometers, wrong psychrometric coefficient, stack exhaust contamination</a:t>
            </a:r>
          </a:p>
          <a:p>
            <a:r>
              <a:rPr lang="en-US" sz="1800" dirty="0"/>
              <a:t>Given enough information we can model (statistically and numerically) these based on observing method, ship type and environmental conditions</a:t>
            </a:r>
          </a:p>
        </p:txBody>
      </p:sp>
      <p:sp>
        <p:nvSpPr>
          <p:cNvPr id="5" name="Title 1">
            <a:extLst>
              <a:ext uri="{FF2B5EF4-FFF2-40B4-BE49-F238E27FC236}">
                <a16:creationId xmlns:a16="http://schemas.microsoft.com/office/drawing/2014/main" id="{791F1A3D-8470-274E-85C4-1BF6C83A18A4}"/>
              </a:ext>
            </a:extLst>
          </p:cNvPr>
          <p:cNvSpPr txBox="1">
            <a:spLocks/>
          </p:cNvSpPr>
          <p:nvPr/>
        </p:nvSpPr>
        <p:spPr>
          <a:xfrm>
            <a:off x="1847528" y="260649"/>
            <a:ext cx="6336704" cy="1325563"/>
          </a:xfrm>
          <a:prstGeom prst="rect">
            <a:avLst/>
          </a:prstGeom>
        </p:spPr>
        <p:txBody>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600" dirty="0"/>
              <a:t>Bias adjustment / removal </a:t>
            </a:r>
          </a:p>
        </p:txBody>
      </p:sp>
    </p:spTree>
    <p:extLst>
      <p:ext uri="{BB962C8B-B14F-4D97-AF65-F5344CB8AC3E}">
        <p14:creationId xmlns:p14="http://schemas.microsoft.com/office/powerpoint/2010/main" val="839933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A26009-3499-984D-850D-8237374D4B0C}"/>
              </a:ext>
            </a:extLst>
          </p:cNvPr>
          <p:cNvSpPr txBox="1">
            <a:spLocks/>
          </p:cNvSpPr>
          <p:nvPr/>
        </p:nvSpPr>
        <p:spPr>
          <a:xfrm>
            <a:off x="2557884" y="365126"/>
            <a:ext cx="7766248" cy="759619"/>
          </a:xfrm>
          <a:prstGeom prst="rect">
            <a:avLst/>
          </a:prstGeom>
        </p:spPr>
        <p:txBody>
          <a:bodyPr/>
          <a:lstStyle>
            <a:lvl1pPr algn="l" defTabSz="685800" rtl="0" eaLnBrk="1" latinLnBrk="0" hangingPunct="1">
              <a:lnSpc>
                <a:spcPct val="90000"/>
              </a:lnSpc>
              <a:spcBef>
                <a:spcPct val="0"/>
              </a:spcBef>
              <a:buNone/>
              <a:defRPr sz="1800" b="0" kern="1200">
                <a:solidFill>
                  <a:schemeClr val="tx1"/>
                </a:solidFill>
                <a:latin typeface="+mj-lt"/>
                <a:ea typeface="+mj-ea"/>
                <a:cs typeface="+mj-cs"/>
              </a:defRPr>
            </a:lvl1pPr>
          </a:lstStyle>
          <a:p>
            <a:r>
              <a:rPr lang="en-US" sz="3200" dirty="0"/>
              <a:t>Understanding engine intake SSTs</a:t>
            </a:r>
          </a:p>
        </p:txBody>
      </p:sp>
      <p:pic>
        <p:nvPicPr>
          <p:cNvPr id="5" name="Picture 4">
            <a:extLst>
              <a:ext uri="{FF2B5EF4-FFF2-40B4-BE49-F238E27FC236}">
                <a16:creationId xmlns:a16="http://schemas.microsoft.com/office/drawing/2014/main" id="{551FFA9E-C977-3C46-A321-651550B455A0}"/>
              </a:ext>
            </a:extLst>
          </p:cNvPr>
          <p:cNvPicPr>
            <a:picLocks noChangeAspect="1"/>
          </p:cNvPicPr>
          <p:nvPr/>
        </p:nvPicPr>
        <p:blipFill>
          <a:blip r:embed="rId3"/>
          <a:stretch>
            <a:fillRect/>
          </a:stretch>
        </p:blipFill>
        <p:spPr>
          <a:xfrm>
            <a:off x="6240016" y="2060849"/>
            <a:ext cx="3960000" cy="3018857"/>
          </a:xfrm>
          <a:prstGeom prst="rect">
            <a:avLst/>
          </a:prstGeom>
        </p:spPr>
      </p:pic>
      <p:pic>
        <p:nvPicPr>
          <p:cNvPr id="6" name="Picture 5">
            <a:extLst>
              <a:ext uri="{FF2B5EF4-FFF2-40B4-BE49-F238E27FC236}">
                <a16:creationId xmlns:a16="http://schemas.microsoft.com/office/drawing/2014/main" id="{17D84D2B-1E5A-A945-AD4A-359763F1A42A}"/>
              </a:ext>
            </a:extLst>
          </p:cNvPr>
          <p:cNvPicPr>
            <a:picLocks noChangeAspect="1"/>
          </p:cNvPicPr>
          <p:nvPr/>
        </p:nvPicPr>
        <p:blipFill>
          <a:blip r:embed="rId4"/>
          <a:stretch>
            <a:fillRect/>
          </a:stretch>
        </p:blipFill>
        <p:spPr>
          <a:xfrm>
            <a:off x="1882952" y="2060848"/>
            <a:ext cx="3960000" cy="3096628"/>
          </a:xfrm>
          <a:prstGeom prst="rect">
            <a:avLst/>
          </a:prstGeom>
        </p:spPr>
      </p:pic>
      <p:sp>
        <p:nvSpPr>
          <p:cNvPr id="7" name="TextBox 6">
            <a:extLst>
              <a:ext uri="{FF2B5EF4-FFF2-40B4-BE49-F238E27FC236}">
                <a16:creationId xmlns:a16="http://schemas.microsoft.com/office/drawing/2014/main" id="{BBBD8347-AF6B-F14B-B31E-186420847223}"/>
              </a:ext>
            </a:extLst>
          </p:cNvPr>
          <p:cNvSpPr txBox="1"/>
          <p:nvPr/>
        </p:nvSpPr>
        <p:spPr>
          <a:xfrm>
            <a:off x="1991545" y="5724249"/>
            <a:ext cx="3458307" cy="307777"/>
          </a:xfrm>
          <a:prstGeom prst="rect">
            <a:avLst/>
          </a:prstGeom>
          <a:noFill/>
        </p:spPr>
        <p:txBody>
          <a:bodyPr wrap="square" rtlCol="0">
            <a:spAutoFit/>
          </a:bodyPr>
          <a:lstStyle/>
          <a:p>
            <a:r>
              <a:rPr lang="en-US" dirty="0" err="1"/>
              <a:t>Carella</a:t>
            </a:r>
            <a:r>
              <a:rPr lang="en-US" dirty="0"/>
              <a:t>, 2017</a:t>
            </a:r>
          </a:p>
        </p:txBody>
      </p:sp>
      <p:sp>
        <p:nvSpPr>
          <p:cNvPr id="8" name="TextBox 7">
            <a:extLst>
              <a:ext uri="{FF2B5EF4-FFF2-40B4-BE49-F238E27FC236}">
                <a16:creationId xmlns:a16="http://schemas.microsoft.com/office/drawing/2014/main" id="{F1271FA7-E33D-2945-97CA-1B79D8A01C34}"/>
              </a:ext>
            </a:extLst>
          </p:cNvPr>
          <p:cNvSpPr txBox="1"/>
          <p:nvPr/>
        </p:nvSpPr>
        <p:spPr>
          <a:xfrm>
            <a:off x="1847528" y="1124745"/>
            <a:ext cx="7491046" cy="307777"/>
          </a:xfrm>
          <a:prstGeom prst="rect">
            <a:avLst/>
          </a:prstGeom>
          <a:noFill/>
        </p:spPr>
        <p:txBody>
          <a:bodyPr wrap="square" rtlCol="0">
            <a:spAutoFit/>
          </a:bodyPr>
          <a:lstStyle/>
          <a:p>
            <a:r>
              <a:rPr lang="en-US" dirty="0"/>
              <a:t>Observed – satellite SST as a function of expected SST (climatological mean) </a:t>
            </a:r>
          </a:p>
        </p:txBody>
      </p:sp>
    </p:spTree>
    <p:extLst>
      <p:ext uri="{BB962C8B-B14F-4D97-AF65-F5344CB8AC3E}">
        <p14:creationId xmlns:p14="http://schemas.microsoft.com/office/powerpoint/2010/main" val="27662234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1271</Words>
  <Application>Microsoft Macintosh PowerPoint</Application>
  <PresentationFormat>Widescreen</PresentationFormat>
  <Paragraphs>122</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Arial</vt:lpstr>
      <vt:lpstr>Calibri Light</vt:lpstr>
      <vt:lpstr>Custom Design</vt:lpstr>
      <vt:lpstr>The importance of accurate metadata and who uses it</vt:lpstr>
      <vt:lpstr>Overview</vt:lpstr>
      <vt:lpstr>Overview</vt:lpstr>
      <vt:lpstr>Homogenisation – adjustment to common reference height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OCG Roundtable  february 2021 </dc:title>
  <dc:creator>Heslop, Emma</dc:creator>
  <cp:lastModifiedBy>Microsoft Office User</cp:lastModifiedBy>
  <cp:revision>11</cp:revision>
  <dcterms:created xsi:type="dcterms:W3CDTF">2020-02-20T13:54:50Z</dcterms:created>
  <dcterms:modified xsi:type="dcterms:W3CDTF">2021-03-04T10:34:30Z</dcterms:modified>
</cp:coreProperties>
</file>