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hOxHwyAyIA8DtWcGWpDTU8OX9f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124AE-C0FA-46FF-B8BC-0E40C0615827}">
  <a:tblStyle styleId="{2CB124AE-C0FA-46FF-B8BC-0E40C06158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84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4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Vortrag%20PMO\Mappe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Meteorological Observations 20 July - 26 July 2019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Tabelle1!$G$1</c:f>
              <c:strCache>
                <c:ptCount val="1"/>
                <c:pt idx="0">
                  <c:v>Ice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Tabelle1!$G$2:$G$26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4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4</c:v>
                </c:pt>
                <c:pt idx="21">
                  <c:v>4</c:v>
                </c:pt>
                <c:pt idx="22">
                  <c:v>3</c:v>
                </c:pt>
                <c:pt idx="23">
                  <c:v>2</c:v>
                </c:pt>
                <c:pt idx="24">
                  <c:v>0</c:v>
                </c:pt>
              </c:numCache>
            </c:numRef>
          </c:cat>
          <c:val>
            <c:numRef>
              <c:f>Tabelle1!$G$2:$G$26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4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4</c:v>
                </c:pt>
                <c:pt idx="21">
                  <c:v>4</c:v>
                </c:pt>
                <c:pt idx="22">
                  <c:v>3</c:v>
                </c:pt>
                <c:pt idx="23">
                  <c:v>2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3F-4D56-BB37-6C9CE6386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0691712"/>
        <c:axId val="470681128"/>
      </c:barChart>
      <c:lineChart>
        <c:grouping val="standard"/>
        <c:varyColors val="0"/>
        <c:ser>
          <c:idx val="0"/>
          <c:order val="0"/>
          <c:tx>
            <c:strRef>
              <c:f>Tabelle1!$D$1</c:f>
              <c:strCache>
                <c:ptCount val="1"/>
                <c:pt idx="0">
                  <c:v>Temperature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multiLvlStrRef>
              <c:f>Tabelle1!$B$2:$C$26</c:f>
              <c:multiLvlStrCache>
                <c:ptCount val="25"/>
                <c:lvl>
                  <c:pt idx="0">
                    <c:v>07:00</c:v>
                  </c:pt>
                  <c:pt idx="1">
                    <c:v>09:00</c:v>
                  </c:pt>
                  <c:pt idx="2">
                    <c:v>16:00</c:v>
                  </c:pt>
                  <c:pt idx="3">
                    <c:v>17:00</c:v>
                  </c:pt>
                  <c:pt idx="4">
                    <c:v>07:00</c:v>
                  </c:pt>
                  <c:pt idx="5">
                    <c:v>09:00</c:v>
                  </c:pt>
                  <c:pt idx="6">
                    <c:v>20:00</c:v>
                  </c:pt>
                  <c:pt idx="7">
                    <c:v>07:00</c:v>
                  </c:pt>
                  <c:pt idx="8">
                    <c:v>09:00</c:v>
                  </c:pt>
                  <c:pt idx="9">
                    <c:v>20:00</c:v>
                  </c:pt>
                  <c:pt idx="10">
                    <c:v>07:00</c:v>
                  </c:pt>
                  <c:pt idx="11">
                    <c:v>08:00</c:v>
                  </c:pt>
                  <c:pt idx="12">
                    <c:v>09:00</c:v>
                  </c:pt>
                  <c:pt idx="13">
                    <c:v>15:00</c:v>
                  </c:pt>
                  <c:pt idx="14">
                    <c:v>20:00</c:v>
                  </c:pt>
                  <c:pt idx="15">
                    <c:v>07:00</c:v>
                  </c:pt>
                  <c:pt idx="16">
                    <c:v>14:00</c:v>
                  </c:pt>
                  <c:pt idx="17">
                    <c:v>07:00</c:v>
                  </c:pt>
                  <c:pt idx="18">
                    <c:v>09:00</c:v>
                  </c:pt>
                  <c:pt idx="19">
                    <c:v>15:00</c:v>
                  </c:pt>
                  <c:pt idx="20">
                    <c:v>18:00</c:v>
                  </c:pt>
                  <c:pt idx="21">
                    <c:v>06:00</c:v>
                  </c:pt>
                  <c:pt idx="22">
                    <c:v>07:00</c:v>
                  </c:pt>
                  <c:pt idx="23">
                    <c:v>09:00</c:v>
                  </c:pt>
                  <c:pt idx="24">
                    <c:v>13:00</c:v>
                  </c:pt>
                </c:lvl>
                <c:lvl>
                  <c:pt idx="0">
                    <c:v>20.07.</c:v>
                  </c:pt>
                  <c:pt idx="1">
                    <c:v>20.07.</c:v>
                  </c:pt>
                  <c:pt idx="2">
                    <c:v>20.07.</c:v>
                  </c:pt>
                  <c:pt idx="3">
                    <c:v>20.07.</c:v>
                  </c:pt>
                  <c:pt idx="4">
                    <c:v>21.07.</c:v>
                  </c:pt>
                  <c:pt idx="5">
                    <c:v>21.07.</c:v>
                  </c:pt>
                  <c:pt idx="6">
                    <c:v>21.07.</c:v>
                  </c:pt>
                  <c:pt idx="7">
                    <c:v>22.07.</c:v>
                  </c:pt>
                  <c:pt idx="8">
                    <c:v>22.07.</c:v>
                  </c:pt>
                  <c:pt idx="9">
                    <c:v>22.07.</c:v>
                  </c:pt>
                  <c:pt idx="10">
                    <c:v>23.07.</c:v>
                  </c:pt>
                  <c:pt idx="11">
                    <c:v>23.07.</c:v>
                  </c:pt>
                  <c:pt idx="12">
                    <c:v>23.07.</c:v>
                  </c:pt>
                  <c:pt idx="13">
                    <c:v>23.07.</c:v>
                  </c:pt>
                  <c:pt idx="14">
                    <c:v>23.07.</c:v>
                  </c:pt>
                  <c:pt idx="15">
                    <c:v>24.07.</c:v>
                  </c:pt>
                  <c:pt idx="16">
                    <c:v>24.07.</c:v>
                  </c:pt>
                  <c:pt idx="17">
                    <c:v>25.07.</c:v>
                  </c:pt>
                  <c:pt idx="18">
                    <c:v>25.07.</c:v>
                  </c:pt>
                  <c:pt idx="19">
                    <c:v>25.07.</c:v>
                  </c:pt>
                  <c:pt idx="20">
                    <c:v>25.07.</c:v>
                  </c:pt>
                  <c:pt idx="21">
                    <c:v>26.07.</c:v>
                  </c:pt>
                  <c:pt idx="22">
                    <c:v>26.07.</c:v>
                  </c:pt>
                  <c:pt idx="23">
                    <c:v>26.07.</c:v>
                  </c:pt>
                  <c:pt idx="24">
                    <c:v>26.07.</c:v>
                  </c:pt>
                </c:lvl>
              </c:multiLvlStrCache>
            </c:multiLvlStrRef>
          </c:cat>
          <c:val>
            <c:numRef>
              <c:f>Tabelle1!$D$2:$D$26</c:f>
              <c:numCache>
                <c:formatCode>General</c:formatCode>
                <c:ptCount val="25"/>
                <c:pt idx="0">
                  <c:v>6.9</c:v>
                </c:pt>
                <c:pt idx="1">
                  <c:v>8</c:v>
                </c:pt>
                <c:pt idx="2">
                  <c:v>7.1</c:v>
                </c:pt>
                <c:pt idx="3">
                  <c:v>5.9</c:v>
                </c:pt>
                <c:pt idx="4" formatCode="0.00">
                  <c:v>2.7</c:v>
                </c:pt>
                <c:pt idx="5" formatCode="0.00">
                  <c:v>3.2</c:v>
                </c:pt>
                <c:pt idx="6" formatCode="0.00">
                  <c:v>2.8</c:v>
                </c:pt>
                <c:pt idx="7" formatCode="0.00">
                  <c:v>2.2000000000000002</c:v>
                </c:pt>
                <c:pt idx="8" formatCode="0.00">
                  <c:v>2.7</c:v>
                </c:pt>
                <c:pt idx="9" formatCode="0.00">
                  <c:v>1.2</c:v>
                </c:pt>
                <c:pt idx="10" formatCode="0.00">
                  <c:v>2.2000000000000002</c:v>
                </c:pt>
                <c:pt idx="11" formatCode="0.00">
                  <c:v>1.9</c:v>
                </c:pt>
                <c:pt idx="12" formatCode="0.00">
                  <c:v>1.5</c:v>
                </c:pt>
                <c:pt idx="13" formatCode="0.00">
                  <c:v>0.4</c:v>
                </c:pt>
                <c:pt idx="14" formatCode="0.00">
                  <c:v>1.2</c:v>
                </c:pt>
                <c:pt idx="15" formatCode="0.00">
                  <c:v>2.2999999999999998</c:v>
                </c:pt>
                <c:pt idx="16" formatCode="0.00">
                  <c:v>0.2</c:v>
                </c:pt>
                <c:pt idx="17" formatCode="0.00">
                  <c:v>0.7</c:v>
                </c:pt>
                <c:pt idx="18" formatCode="0.00">
                  <c:v>1</c:v>
                </c:pt>
                <c:pt idx="19" formatCode="0.00">
                  <c:v>1.3</c:v>
                </c:pt>
                <c:pt idx="20" formatCode="0.00">
                  <c:v>1.3</c:v>
                </c:pt>
                <c:pt idx="21" formatCode="0.00">
                  <c:v>3.1</c:v>
                </c:pt>
                <c:pt idx="22" formatCode="0.00">
                  <c:v>1.3</c:v>
                </c:pt>
                <c:pt idx="23" formatCode="0.00">
                  <c:v>2.2000000000000002</c:v>
                </c:pt>
                <c:pt idx="24" formatCode="0.00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3F-4D56-BB37-6C9CE63869E8}"/>
            </c:ext>
          </c:extLst>
        </c:ser>
        <c:ser>
          <c:idx val="1"/>
          <c:order val="1"/>
          <c:tx>
            <c:strRef>
              <c:f>Tabelle1!$E$1</c:f>
              <c:strCache>
                <c:ptCount val="1"/>
                <c:pt idx="0">
                  <c:v>Cloud cover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multiLvlStrRef>
              <c:f>Tabelle1!$B$2:$C$26</c:f>
              <c:multiLvlStrCache>
                <c:ptCount val="25"/>
                <c:lvl>
                  <c:pt idx="0">
                    <c:v>07:00</c:v>
                  </c:pt>
                  <c:pt idx="1">
                    <c:v>09:00</c:v>
                  </c:pt>
                  <c:pt idx="2">
                    <c:v>16:00</c:v>
                  </c:pt>
                  <c:pt idx="3">
                    <c:v>17:00</c:v>
                  </c:pt>
                  <c:pt idx="4">
                    <c:v>07:00</c:v>
                  </c:pt>
                  <c:pt idx="5">
                    <c:v>09:00</c:v>
                  </c:pt>
                  <c:pt idx="6">
                    <c:v>20:00</c:v>
                  </c:pt>
                  <c:pt idx="7">
                    <c:v>07:00</c:v>
                  </c:pt>
                  <c:pt idx="8">
                    <c:v>09:00</c:v>
                  </c:pt>
                  <c:pt idx="9">
                    <c:v>20:00</c:v>
                  </c:pt>
                  <c:pt idx="10">
                    <c:v>07:00</c:v>
                  </c:pt>
                  <c:pt idx="11">
                    <c:v>08:00</c:v>
                  </c:pt>
                  <c:pt idx="12">
                    <c:v>09:00</c:v>
                  </c:pt>
                  <c:pt idx="13">
                    <c:v>15:00</c:v>
                  </c:pt>
                  <c:pt idx="14">
                    <c:v>20:00</c:v>
                  </c:pt>
                  <c:pt idx="15">
                    <c:v>07:00</c:v>
                  </c:pt>
                  <c:pt idx="16">
                    <c:v>14:00</c:v>
                  </c:pt>
                  <c:pt idx="17">
                    <c:v>07:00</c:v>
                  </c:pt>
                  <c:pt idx="18">
                    <c:v>09:00</c:v>
                  </c:pt>
                  <c:pt idx="19">
                    <c:v>15:00</c:v>
                  </c:pt>
                  <c:pt idx="20">
                    <c:v>18:00</c:v>
                  </c:pt>
                  <c:pt idx="21">
                    <c:v>06:00</c:v>
                  </c:pt>
                  <c:pt idx="22">
                    <c:v>07:00</c:v>
                  </c:pt>
                  <c:pt idx="23">
                    <c:v>09:00</c:v>
                  </c:pt>
                  <c:pt idx="24">
                    <c:v>13:00</c:v>
                  </c:pt>
                </c:lvl>
                <c:lvl>
                  <c:pt idx="0">
                    <c:v>20.07.</c:v>
                  </c:pt>
                  <c:pt idx="1">
                    <c:v>20.07.</c:v>
                  </c:pt>
                  <c:pt idx="2">
                    <c:v>20.07.</c:v>
                  </c:pt>
                  <c:pt idx="3">
                    <c:v>20.07.</c:v>
                  </c:pt>
                  <c:pt idx="4">
                    <c:v>21.07.</c:v>
                  </c:pt>
                  <c:pt idx="5">
                    <c:v>21.07.</c:v>
                  </c:pt>
                  <c:pt idx="6">
                    <c:v>21.07.</c:v>
                  </c:pt>
                  <c:pt idx="7">
                    <c:v>22.07.</c:v>
                  </c:pt>
                  <c:pt idx="8">
                    <c:v>22.07.</c:v>
                  </c:pt>
                  <c:pt idx="9">
                    <c:v>22.07.</c:v>
                  </c:pt>
                  <c:pt idx="10">
                    <c:v>23.07.</c:v>
                  </c:pt>
                  <c:pt idx="11">
                    <c:v>23.07.</c:v>
                  </c:pt>
                  <c:pt idx="12">
                    <c:v>23.07.</c:v>
                  </c:pt>
                  <c:pt idx="13">
                    <c:v>23.07.</c:v>
                  </c:pt>
                  <c:pt idx="14">
                    <c:v>23.07.</c:v>
                  </c:pt>
                  <c:pt idx="15">
                    <c:v>24.07.</c:v>
                  </c:pt>
                  <c:pt idx="16">
                    <c:v>24.07.</c:v>
                  </c:pt>
                  <c:pt idx="17">
                    <c:v>25.07.</c:v>
                  </c:pt>
                  <c:pt idx="18">
                    <c:v>25.07.</c:v>
                  </c:pt>
                  <c:pt idx="19">
                    <c:v>25.07.</c:v>
                  </c:pt>
                  <c:pt idx="20">
                    <c:v>25.07.</c:v>
                  </c:pt>
                  <c:pt idx="21">
                    <c:v>26.07.</c:v>
                  </c:pt>
                  <c:pt idx="22">
                    <c:v>26.07.</c:v>
                  </c:pt>
                  <c:pt idx="23">
                    <c:v>26.07.</c:v>
                  </c:pt>
                  <c:pt idx="24">
                    <c:v>26.07.</c:v>
                  </c:pt>
                </c:lvl>
              </c:multiLvlStrCache>
            </c:multiLvlStrRef>
          </c:cat>
          <c:val>
            <c:numRef>
              <c:f>Tabelle1!$E$2:$E$26</c:f>
              <c:numCache>
                <c:formatCode>General</c:formatCode>
                <c:ptCount val="25"/>
                <c:pt idx="0">
                  <c:v>8</c:v>
                </c:pt>
                <c:pt idx="1">
                  <c:v>8</c:v>
                </c:pt>
                <c:pt idx="2">
                  <c:v>0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5</c:v>
                </c:pt>
                <c:pt idx="16">
                  <c:v>8</c:v>
                </c:pt>
                <c:pt idx="17">
                  <c:v>8</c:v>
                </c:pt>
                <c:pt idx="18">
                  <c:v>5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3F-4D56-BB37-6C9CE6386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0691712"/>
        <c:axId val="470681128"/>
      </c:lineChart>
      <c:lineChart>
        <c:grouping val="stacked"/>
        <c:varyColors val="0"/>
        <c:ser>
          <c:idx val="2"/>
          <c:order val="2"/>
          <c:tx>
            <c:strRef>
              <c:f>Tabelle1!$F$1</c:f>
              <c:strCache>
                <c:ptCount val="1"/>
                <c:pt idx="0">
                  <c:v>Pressure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multiLvlStrRef>
              <c:f>Tabelle1!$B$6:$C$26</c:f>
              <c:multiLvlStrCache>
                <c:ptCount val="21"/>
                <c:lvl>
                  <c:pt idx="0">
                    <c:v>07:00</c:v>
                  </c:pt>
                  <c:pt idx="1">
                    <c:v>09:00</c:v>
                  </c:pt>
                  <c:pt idx="2">
                    <c:v>20:00</c:v>
                  </c:pt>
                  <c:pt idx="3">
                    <c:v>07:00</c:v>
                  </c:pt>
                  <c:pt idx="4">
                    <c:v>09:00</c:v>
                  </c:pt>
                  <c:pt idx="5">
                    <c:v>20:00</c:v>
                  </c:pt>
                  <c:pt idx="6">
                    <c:v>07:00</c:v>
                  </c:pt>
                  <c:pt idx="7">
                    <c:v>08:00</c:v>
                  </c:pt>
                  <c:pt idx="8">
                    <c:v>09:00</c:v>
                  </c:pt>
                  <c:pt idx="9">
                    <c:v>15:00</c:v>
                  </c:pt>
                  <c:pt idx="10">
                    <c:v>20:00</c:v>
                  </c:pt>
                  <c:pt idx="11">
                    <c:v>07:00</c:v>
                  </c:pt>
                  <c:pt idx="12">
                    <c:v>14:00</c:v>
                  </c:pt>
                  <c:pt idx="13">
                    <c:v>07:00</c:v>
                  </c:pt>
                  <c:pt idx="14">
                    <c:v>09:00</c:v>
                  </c:pt>
                  <c:pt idx="15">
                    <c:v>15:00</c:v>
                  </c:pt>
                  <c:pt idx="16">
                    <c:v>18:00</c:v>
                  </c:pt>
                  <c:pt idx="17">
                    <c:v>06:00</c:v>
                  </c:pt>
                  <c:pt idx="18">
                    <c:v>07:00</c:v>
                  </c:pt>
                  <c:pt idx="19">
                    <c:v>09:00</c:v>
                  </c:pt>
                  <c:pt idx="20">
                    <c:v>13:00</c:v>
                  </c:pt>
                </c:lvl>
                <c:lvl>
                  <c:pt idx="0">
                    <c:v>21.07.</c:v>
                  </c:pt>
                  <c:pt idx="1">
                    <c:v>21.07.</c:v>
                  </c:pt>
                  <c:pt idx="2">
                    <c:v>21.07.</c:v>
                  </c:pt>
                  <c:pt idx="3">
                    <c:v>22.07.</c:v>
                  </c:pt>
                  <c:pt idx="4">
                    <c:v>22.07.</c:v>
                  </c:pt>
                  <c:pt idx="5">
                    <c:v>22.07.</c:v>
                  </c:pt>
                  <c:pt idx="6">
                    <c:v>23.07.</c:v>
                  </c:pt>
                  <c:pt idx="7">
                    <c:v>23.07.</c:v>
                  </c:pt>
                  <c:pt idx="8">
                    <c:v>23.07.</c:v>
                  </c:pt>
                  <c:pt idx="9">
                    <c:v>23.07.</c:v>
                  </c:pt>
                  <c:pt idx="10">
                    <c:v>23.07.</c:v>
                  </c:pt>
                  <c:pt idx="11">
                    <c:v>24.07.</c:v>
                  </c:pt>
                  <c:pt idx="12">
                    <c:v>24.07.</c:v>
                  </c:pt>
                  <c:pt idx="13">
                    <c:v>25.07.</c:v>
                  </c:pt>
                  <c:pt idx="14">
                    <c:v>25.07.</c:v>
                  </c:pt>
                  <c:pt idx="15">
                    <c:v>25.07.</c:v>
                  </c:pt>
                  <c:pt idx="16">
                    <c:v>25.07.</c:v>
                  </c:pt>
                  <c:pt idx="17">
                    <c:v>26.07.</c:v>
                  </c:pt>
                  <c:pt idx="18">
                    <c:v>26.07.</c:v>
                  </c:pt>
                  <c:pt idx="19">
                    <c:v>26.07.</c:v>
                  </c:pt>
                  <c:pt idx="20">
                    <c:v>26.07.</c:v>
                  </c:pt>
                </c:lvl>
              </c:multiLvlStrCache>
            </c:multiLvlStrRef>
          </c:cat>
          <c:val>
            <c:numRef>
              <c:f>Tabelle1!$F$2:$F$26</c:f>
              <c:numCache>
                <c:formatCode>General</c:formatCode>
                <c:ptCount val="25"/>
                <c:pt idx="0">
                  <c:v>1016.6</c:v>
                </c:pt>
                <c:pt idx="1">
                  <c:v>1016.6</c:v>
                </c:pt>
                <c:pt idx="2">
                  <c:v>1016.6</c:v>
                </c:pt>
                <c:pt idx="3">
                  <c:v>1016.6</c:v>
                </c:pt>
                <c:pt idx="4">
                  <c:v>1013.1</c:v>
                </c:pt>
                <c:pt idx="5">
                  <c:v>1012.6</c:v>
                </c:pt>
                <c:pt idx="6">
                  <c:v>1010.1</c:v>
                </c:pt>
                <c:pt idx="7">
                  <c:v>1007.1</c:v>
                </c:pt>
                <c:pt idx="8">
                  <c:v>1007.6</c:v>
                </c:pt>
                <c:pt idx="9">
                  <c:v>1009.1</c:v>
                </c:pt>
                <c:pt idx="10">
                  <c:v>1008.6</c:v>
                </c:pt>
                <c:pt idx="11">
                  <c:v>1009.1</c:v>
                </c:pt>
                <c:pt idx="12">
                  <c:v>1009.1</c:v>
                </c:pt>
                <c:pt idx="13">
                  <c:v>1011.1</c:v>
                </c:pt>
                <c:pt idx="14">
                  <c:v>1012.6</c:v>
                </c:pt>
                <c:pt idx="15">
                  <c:v>1015.6</c:v>
                </c:pt>
                <c:pt idx="16">
                  <c:v>1018.4</c:v>
                </c:pt>
                <c:pt idx="17">
                  <c:v>1019.1</c:v>
                </c:pt>
                <c:pt idx="18">
                  <c:v>1019.6</c:v>
                </c:pt>
                <c:pt idx="19">
                  <c:v>1020.1</c:v>
                </c:pt>
                <c:pt idx="20">
                  <c:v>1021</c:v>
                </c:pt>
                <c:pt idx="21">
                  <c:v>1022</c:v>
                </c:pt>
                <c:pt idx="22">
                  <c:v>1021.6</c:v>
                </c:pt>
                <c:pt idx="23">
                  <c:v>1023.3</c:v>
                </c:pt>
                <c:pt idx="24">
                  <c:v>1022.6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43F-4D56-BB37-6C9CE6386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0681912"/>
        <c:axId val="470680344"/>
      </c:lineChart>
      <c:catAx>
        <c:axId val="47069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0681128"/>
        <c:crosses val="autoZero"/>
        <c:auto val="1"/>
        <c:lblAlgn val="ctr"/>
        <c:lblOffset val="100"/>
        <c:noMultiLvlLbl val="0"/>
      </c:catAx>
      <c:valAx>
        <c:axId val="470681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0691712"/>
        <c:crosses val="autoZero"/>
        <c:crossBetween val="between"/>
      </c:valAx>
      <c:valAx>
        <c:axId val="470680344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0681912"/>
        <c:crosses val="max"/>
        <c:crossBetween val="between"/>
      </c:valAx>
      <c:catAx>
        <c:axId val="4706819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706803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5=9-10/10 </a:t>
            </a:r>
            <a:r>
              <a:rPr lang="de-DE" smtClean="0"/>
              <a:t>ice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103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F9077-CDA8-4E31-AC62-044014B429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084804"/>
            <a:ext cx="9144000" cy="1552510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751F09-1D31-4FD7-B61E-5DFFF972DF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2660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Affiliation</a:t>
            </a:r>
          </a:p>
          <a:p>
            <a:r>
              <a:rPr lang="en-US" dirty="0"/>
              <a:t>E-Mail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B21B8EF-075D-47B9-9B46-AFDA33CC08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033" y="275638"/>
            <a:ext cx="4915989" cy="2263942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898CD6D6-5C7F-4039-A3CB-C198D98AD3C2}"/>
              </a:ext>
            </a:extLst>
          </p:cNvPr>
          <p:cNvSpPr txBox="1">
            <a:spLocks/>
          </p:cNvSpPr>
          <p:nvPr userDrawn="1"/>
        </p:nvSpPr>
        <p:spPr>
          <a:xfrm>
            <a:off x="1676400" y="2601119"/>
            <a:ext cx="9144000" cy="625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Session – virtual Meeting – 16 and 18 March 2021</a:t>
            </a:r>
          </a:p>
        </p:txBody>
      </p:sp>
    </p:spTree>
    <p:extLst>
      <p:ext uri="{BB962C8B-B14F-4D97-AF65-F5344CB8AC3E}">
        <p14:creationId xmlns:p14="http://schemas.microsoft.com/office/powerpoint/2010/main" val="181727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11E9-6C5A-47D5-BFE0-18A583298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2" y="365125"/>
            <a:ext cx="986245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D80EA-39D6-4AD1-9724-991C7962D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2" y="1825625"/>
            <a:ext cx="11403874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AD2DE01-DF88-4381-93BA-8197CAC6C3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675" y="121378"/>
            <a:ext cx="1724062" cy="7939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BC2694-7009-4137-ADC8-EA7BCC328DF7}"/>
              </a:ext>
            </a:extLst>
          </p:cNvPr>
          <p:cNvSpPr txBox="1"/>
          <p:nvPr userDrawn="1"/>
        </p:nvSpPr>
        <p:spPr>
          <a:xfrm>
            <a:off x="0" y="6550223"/>
            <a:ext cx="757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PMO-6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1ACDD7-5A75-4F5D-9871-282B7306541A}"/>
              </a:ext>
            </a:extLst>
          </p:cNvPr>
          <p:cNvSpPr txBox="1"/>
          <p:nvPr userDrawn="1"/>
        </p:nvSpPr>
        <p:spPr>
          <a:xfrm>
            <a:off x="10567852" y="6550222"/>
            <a:ext cx="1624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16/18 March 2021</a:t>
            </a:r>
          </a:p>
        </p:txBody>
      </p:sp>
    </p:spTree>
    <p:extLst>
      <p:ext uri="{BB962C8B-B14F-4D97-AF65-F5344CB8AC3E}">
        <p14:creationId xmlns:p14="http://schemas.microsoft.com/office/powerpoint/2010/main" val="73997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5;p10">
            <a:extLst>
              <a:ext uri="{FF2B5EF4-FFF2-40B4-BE49-F238E27FC236}">
                <a16:creationId xmlns:a16="http://schemas.microsoft.com/office/drawing/2014/main" id="{D6F8E1EF-4543-4DDB-B1E8-DF05916A9CC3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0" y="5637212"/>
            <a:ext cx="12192000" cy="12207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EF0AB-701D-48C1-96A5-43F88BB8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0CF15-5881-4FDE-B152-56FF94404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47C57-56DA-4935-9862-7AD2C400A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PMO-6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07B10-857A-4FCF-8473-3BA2034AA0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Virtual Meeting, March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0E4B2-8067-4EBA-BC7E-08C5196C2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955CE-A997-494A-904B-263B68CB12E6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46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4AB81-E630-436C-A898-3B5B0EA26D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 Ice Observations with </a:t>
            </a:r>
            <a:r>
              <a:rPr lang="en-US" dirty="0" err="1" smtClean="0"/>
              <a:t>TurboWin</a:t>
            </a:r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8556C-F90C-49AF-B22A-35F1A21062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Karolin </a:t>
            </a:r>
            <a:r>
              <a:rPr lang="en-US" dirty="0" err="1" smtClean="0"/>
              <a:t>Eichler</a:t>
            </a:r>
            <a:endParaRPr lang="en-US" dirty="0"/>
          </a:p>
          <a:p>
            <a:r>
              <a:rPr lang="en-US" dirty="0" err="1" smtClean="0"/>
              <a:t>Deutscher</a:t>
            </a:r>
            <a:r>
              <a:rPr lang="en-US" dirty="0" smtClean="0"/>
              <a:t> </a:t>
            </a:r>
            <a:r>
              <a:rPr lang="en-US" dirty="0" err="1" smtClean="0"/>
              <a:t>Wetterdienst</a:t>
            </a:r>
            <a:endParaRPr lang="en-US" dirty="0"/>
          </a:p>
          <a:p>
            <a:r>
              <a:rPr lang="en-US" dirty="0" smtClean="0"/>
              <a:t>Karolin.eichler@dwd.de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7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5025" y="445394"/>
            <a:ext cx="7534275" cy="5669657"/>
          </a:xfrm>
        </p:spPr>
      </p:pic>
    </p:spTree>
    <p:extLst>
      <p:ext uri="{BB962C8B-B14F-4D97-AF65-F5344CB8AC3E}">
        <p14:creationId xmlns:p14="http://schemas.microsoft.com/office/powerpoint/2010/main" val="120334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8038" y="247650"/>
            <a:ext cx="7911762" cy="5941764"/>
          </a:xfrm>
        </p:spPr>
      </p:pic>
    </p:spTree>
    <p:extLst>
      <p:ext uri="{BB962C8B-B14F-4D97-AF65-F5344CB8AC3E}">
        <p14:creationId xmlns:p14="http://schemas.microsoft.com/office/powerpoint/2010/main" val="16633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6926" y="495300"/>
            <a:ext cx="7410450" cy="5591175"/>
          </a:xfrm>
        </p:spPr>
      </p:pic>
    </p:spTree>
    <p:extLst>
      <p:ext uri="{BB962C8B-B14F-4D97-AF65-F5344CB8AC3E}">
        <p14:creationId xmlns:p14="http://schemas.microsoft.com/office/powerpoint/2010/main" val="157108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12" y="1825624"/>
            <a:ext cx="11403874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/>
              <a:t>BBXX CBAQ9GJ 1606/ 99803 10527 41/// 8//// 10031 21025 40236 5//// 7//// 88/1/ 22200 0//// 2//// ICE </a:t>
            </a:r>
            <a:r>
              <a:rPr lang="de-DE" dirty="0" smtClean="0"/>
              <a:t>331</a:t>
            </a:r>
            <a:r>
              <a:rPr lang="de-DE" dirty="0"/>
              <a:t>9</a:t>
            </a:r>
            <a:r>
              <a:rPr lang="de-DE" dirty="0" smtClean="0"/>
              <a:t>/=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FM </a:t>
            </a:r>
            <a:r>
              <a:rPr lang="de-DE" dirty="0"/>
              <a:t>13–XIV Ext. </a:t>
            </a:r>
            <a:r>
              <a:rPr lang="de-DE" dirty="0" smtClean="0"/>
              <a:t>SHIP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C=</a:t>
            </a:r>
            <a:r>
              <a:rPr lang="de-DE" dirty="0" err="1" smtClean="0"/>
              <a:t>ice</a:t>
            </a:r>
            <a:r>
              <a:rPr lang="de-DE" dirty="0" smtClean="0"/>
              <a:t> </a:t>
            </a:r>
            <a:r>
              <a:rPr lang="de-DE" dirty="0" err="1" smtClean="0"/>
              <a:t>concentration</a:t>
            </a:r>
            <a:r>
              <a:rPr lang="de-DE" dirty="0" smtClean="0"/>
              <a:t> (</a:t>
            </a:r>
            <a:r>
              <a:rPr lang="en-US" dirty="0" smtClean="0"/>
              <a:t>3=4/10 </a:t>
            </a:r>
            <a:r>
              <a:rPr lang="en-US" dirty="0"/>
              <a:t>to 6/10 (3/8 to less than 6/8), open pack </a:t>
            </a:r>
            <a:r>
              <a:rPr lang="en-US" dirty="0" smtClean="0"/>
              <a:t>ice)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S=</a:t>
            </a:r>
            <a:r>
              <a:rPr lang="de-DE" dirty="0" err="1" smtClean="0"/>
              <a:t>stage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development</a:t>
            </a:r>
            <a:r>
              <a:rPr lang="de-DE" dirty="0" smtClean="0"/>
              <a:t> (</a:t>
            </a:r>
            <a:r>
              <a:rPr lang="en-US" dirty="0"/>
              <a:t>3 Predominantly new and/or young ice with some </a:t>
            </a:r>
            <a:r>
              <a:rPr lang="en-US" dirty="0" smtClean="0"/>
              <a:t>first-year ice)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B=</a:t>
            </a:r>
            <a:r>
              <a:rPr lang="de-DE" dirty="0" err="1" smtClean="0"/>
              <a:t>Ice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land</a:t>
            </a:r>
            <a:r>
              <a:rPr lang="de-DE" dirty="0" smtClean="0"/>
              <a:t> </a:t>
            </a:r>
            <a:r>
              <a:rPr lang="de-DE" dirty="0" err="1" smtClean="0"/>
              <a:t>origin</a:t>
            </a:r>
            <a:r>
              <a:rPr lang="de-DE" dirty="0" smtClean="0"/>
              <a:t> (</a:t>
            </a:r>
            <a:r>
              <a:rPr lang="en-US" dirty="0" smtClean="0"/>
              <a:t>1=1–5 </a:t>
            </a:r>
            <a:r>
              <a:rPr lang="en-US" dirty="0"/>
              <a:t>icebergs, no growlers or </a:t>
            </a:r>
            <a:r>
              <a:rPr lang="en-US" dirty="0" err="1"/>
              <a:t>bergy</a:t>
            </a:r>
            <a:r>
              <a:rPr lang="en-US" dirty="0"/>
              <a:t> </a:t>
            </a:r>
            <a:r>
              <a:rPr lang="en-US" dirty="0" smtClean="0"/>
              <a:t>bits)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D=</a:t>
            </a:r>
            <a:r>
              <a:rPr lang="de-DE" dirty="0" err="1" smtClean="0"/>
              <a:t>bearing</a:t>
            </a:r>
            <a:r>
              <a:rPr lang="de-DE" dirty="0" smtClean="0"/>
              <a:t> (</a:t>
            </a:r>
            <a:r>
              <a:rPr lang="en-US" dirty="0" smtClean="0"/>
              <a:t>9=Not </a:t>
            </a:r>
            <a:r>
              <a:rPr lang="en-US" dirty="0"/>
              <a:t>determined (ship in ice</a:t>
            </a:r>
            <a:r>
              <a:rPr lang="en-US" dirty="0" smtClean="0"/>
              <a:t>))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Z=</a:t>
            </a:r>
            <a:r>
              <a:rPr lang="de-DE" dirty="0" err="1" smtClean="0"/>
              <a:t>ice</a:t>
            </a:r>
            <a:r>
              <a:rPr lang="de-DE" dirty="0" smtClean="0"/>
              <a:t> </a:t>
            </a:r>
            <a:r>
              <a:rPr lang="de-DE" dirty="0" err="1" smtClean="0"/>
              <a:t>condition</a:t>
            </a:r>
            <a:r>
              <a:rPr lang="de-DE" dirty="0" smtClean="0"/>
              <a:t> (Not </a:t>
            </a:r>
            <a:r>
              <a:rPr lang="de-DE" dirty="0" err="1" smtClean="0"/>
              <a:t>reported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Ellipse 3"/>
          <p:cNvSpPr/>
          <p:nvPr/>
        </p:nvSpPr>
        <p:spPr>
          <a:xfrm>
            <a:off x="3590925" y="1960560"/>
            <a:ext cx="1857375" cy="676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5" y="2636835"/>
            <a:ext cx="32194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285776"/>
              </p:ext>
            </p:extLst>
          </p:nvPr>
        </p:nvGraphicFramePr>
        <p:xfrm>
          <a:off x="474345" y="629285"/>
          <a:ext cx="10184130" cy="5323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74235" y="1111044"/>
            <a:ext cx="400110" cy="387390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Cloud </a:t>
            </a:r>
            <a:r>
              <a:rPr lang="de-DE" dirty="0" err="1" smtClean="0">
                <a:latin typeface="+mn-lt"/>
              </a:rPr>
              <a:t>cover</a:t>
            </a:r>
            <a:r>
              <a:rPr lang="de-DE" dirty="0" smtClean="0">
                <a:latin typeface="+mn-lt"/>
              </a:rPr>
              <a:t>, </a:t>
            </a:r>
            <a:r>
              <a:rPr lang="de-DE" dirty="0" err="1" smtClean="0">
                <a:latin typeface="+mn-lt"/>
              </a:rPr>
              <a:t>Temperature</a:t>
            </a:r>
            <a:r>
              <a:rPr lang="de-DE" dirty="0" smtClean="0">
                <a:latin typeface="+mn-lt"/>
              </a:rPr>
              <a:t>, </a:t>
            </a:r>
            <a:r>
              <a:rPr lang="de-DE" dirty="0" err="1" smtClean="0">
                <a:latin typeface="+mn-lt"/>
              </a:rPr>
              <a:t>Ice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concentration</a:t>
            </a:r>
            <a:endParaRPr lang="de-DE" dirty="0"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 rot="10800000">
            <a:off x="10572382" y="1192018"/>
            <a:ext cx="400110" cy="37929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de-DE" dirty="0" err="1" smtClean="0">
                <a:latin typeface="+mn-lt"/>
              </a:rPr>
              <a:t>Pressure</a:t>
            </a:r>
            <a:r>
              <a:rPr lang="de-DE" dirty="0" smtClean="0">
                <a:latin typeface="+mn-lt"/>
              </a:rPr>
              <a:t> (hPa)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32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E66C6-25A5-45FD-87B0-67D027ED6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2" y="365125"/>
            <a:ext cx="9862458" cy="949323"/>
          </a:xfrm>
        </p:spPr>
        <p:txBody>
          <a:bodyPr/>
          <a:lstStyle/>
          <a:p>
            <a:r>
              <a:rPr lang="en-US" dirty="0" smtClean="0"/>
              <a:t>Setting the Scene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55" r="16572"/>
          <a:stretch/>
        </p:blipFill>
        <p:spPr>
          <a:xfrm>
            <a:off x="6428747" y="1314448"/>
            <a:ext cx="5553703" cy="4314825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012" y="1314449"/>
            <a:ext cx="57531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9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E66C6-25A5-45FD-87B0-67D027ED6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2" y="365125"/>
            <a:ext cx="9862458" cy="949323"/>
          </a:xfrm>
        </p:spPr>
        <p:txBody>
          <a:bodyPr/>
          <a:lstStyle/>
          <a:p>
            <a:r>
              <a:rPr lang="en-US" dirty="0" smtClean="0"/>
              <a:t>The bridge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9" y="1939922"/>
            <a:ext cx="5712624" cy="3808416"/>
          </a:xfr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375" y="1939923"/>
            <a:ext cx="5712625" cy="380841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575167" y="2574658"/>
            <a:ext cx="3808416" cy="25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8012" y="365126"/>
            <a:ext cx="9862458" cy="920750"/>
          </a:xfrm>
        </p:spPr>
        <p:txBody>
          <a:bodyPr/>
          <a:lstStyle/>
          <a:p>
            <a:r>
              <a:rPr lang="de-DE" dirty="0" smtClean="0"/>
              <a:t>View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bridge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1626"/>
            <a:ext cx="7048499" cy="5286374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91250" y="857249"/>
            <a:ext cx="6858000" cy="5143501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0280470" y="1285876"/>
            <a:ext cx="1378130" cy="74294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11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E66C6-25A5-45FD-87B0-67D027ED6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2" y="365125"/>
            <a:ext cx="9862458" cy="949323"/>
          </a:xfrm>
        </p:spPr>
        <p:txBody>
          <a:bodyPr/>
          <a:lstStyle/>
          <a:p>
            <a:r>
              <a:rPr lang="en-US" dirty="0" smtClean="0"/>
              <a:t>Our biggest help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88559" y="1123654"/>
            <a:ext cx="4295775" cy="5029796"/>
          </a:xfrm>
          <a:prstGeom prst="rect">
            <a:avLst/>
          </a:prstGeom>
        </p:spPr>
      </p:pic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6715" y="1490664"/>
            <a:ext cx="3263755" cy="4295776"/>
          </a:xfrm>
        </p:spPr>
      </p:pic>
    </p:spTree>
    <p:extLst>
      <p:ext uri="{BB962C8B-B14F-4D97-AF65-F5344CB8AC3E}">
        <p14:creationId xmlns:p14="http://schemas.microsoft.com/office/powerpoint/2010/main" val="429162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E66C6-25A5-45FD-87B0-67D027ED6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7" y="203201"/>
            <a:ext cx="9862458" cy="6731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TurboWin</a:t>
            </a:r>
            <a:r>
              <a:rPr lang="en-US" dirty="0" smtClean="0"/>
              <a:t>+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300" y="876301"/>
            <a:ext cx="8699266" cy="5696816"/>
          </a:xfrm>
        </p:spPr>
      </p:pic>
      <p:sp>
        <p:nvSpPr>
          <p:cNvPr id="5" name="Ellipse 4"/>
          <p:cNvSpPr/>
          <p:nvPr/>
        </p:nvSpPr>
        <p:spPr>
          <a:xfrm>
            <a:off x="7029450" y="4972050"/>
            <a:ext cx="638175" cy="504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59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9515" y="499749"/>
            <a:ext cx="7735035" cy="5758177"/>
          </a:xfrm>
        </p:spPr>
      </p:pic>
    </p:spTree>
    <p:extLst>
      <p:ext uri="{BB962C8B-B14F-4D97-AF65-F5344CB8AC3E}">
        <p14:creationId xmlns:p14="http://schemas.microsoft.com/office/powerpoint/2010/main" val="248208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8898" y="161925"/>
            <a:ext cx="7999477" cy="6023703"/>
          </a:xfrm>
        </p:spPr>
      </p:pic>
    </p:spTree>
    <p:extLst>
      <p:ext uri="{BB962C8B-B14F-4D97-AF65-F5344CB8AC3E}">
        <p14:creationId xmlns:p14="http://schemas.microsoft.com/office/powerpoint/2010/main" val="26292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0077" y="365125"/>
            <a:ext cx="7711597" cy="5764380"/>
          </a:xfrm>
        </p:spPr>
      </p:pic>
    </p:spTree>
    <p:extLst>
      <p:ext uri="{BB962C8B-B14F-4D97-AF65-F5344CB8AC3E}">
        <p14:creationId xmlns:p14="http://schemas.microsoft.com/office/powerpoint/2010/main" val="3548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142</Words>
  <Application>Microsoft Office PowerPoint</Application>
  <PresentationFormat>Breitbild</PresentationFormat>
  <Paragraphs>24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Calibri Light</vt:lpstr>
      <vt:lpstr>Arial</vt:lpstr>
      <vt:lpstr>Calibri</vt:lpstr>
      <vt:lpstr>Custom Design</vt:lpstr>
      <vt:lpstr>Sea Ice Observations with TurboWin+</vt:lpstr>
      <vt:lpstr>Setting the Scene</vt:lpstr>
      <vt:lpstr>The bridge</vt:lpstr>
      <vt:lpstr>View from the bridge</vt:lpstr>
      <vt:lpstr>Our biggest help</vt:lpstr>
      <vt:lpstr>Using TurboWin+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Example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OCG Roundtable  february 2021</dc:title>
  <dc:creator>Heslop, Emma</dc:creator>
  <cp:lastModifiedBy>Eichler Karolin</cp:lastModifiedBy>
  <cp:revision>23</cp:revision>
  <dcterms:created xsi:type="dcterms:W3CDTF">2020-02-20T13:54:50Z</dcterms:created>
  <dcterms:modified xsi:type="dcterms:W3CDTF">2021-03-09T10:14:12Z</dcterms:modified>
</cp:coreProperties>
</file>