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7"/>
  </p:notesMasterIdLst>
  <p:handoutMasterIdLst>
    <p:handoutMasterId r:id="rId18"/>
  </p:handoutMasterIdLst>
  <p:sldIdLst>
    <p:sldId id="256" r:id="rId2"/>
    <p:sldId id="257" r:id="rId3"/>
    <p:sldId id="259" r:id="rId4"/>
    <p:sldId id="262" r:id="rId5"/>
    <p:sldId id="263" r:id="rId6"/>
    <p:sldId id="266" r:id="rId7"/>
    <p:sldId id="264" r:id="rId8"/>
    <p:sldId id="267" r:id="rId9"/>
    <p:sldId id="270" r:id="rId10"/>
    <p:sldId id="275" r:id="rId11"/>
    <p:sldId id="265" r:id="rId12"/>
    <p:sldId id="268" r:id="rId13"/>
    <p:sldId id="269" r:id="rId14"/>
    <p:sldId id="272" r:id="rId15"/>
    <p:sldId id="274" r:id="rId16"/>
  </p:sldIdLst>
  <p:sldSz cx="12192000" cy="6858000"/>
  <p:notesSz cx="7023100" cy="93091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OxHwyAyIA8DtWcGWpDTU8OX9f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124AE-C0FA-46FF-B8BC-0E40C0615827}">
  <a:tblStyle styleId="{2CB124AE-C0FA-46FF-B8BC-0E40C06158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4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482F8FF-2792-4ECF-A1A6-2D9BB8328EF8}" type="datetimeFigureOut">
              <a:rPr lang="en-US" smtClean="0"/>
              <a:t>3/9/2021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864C508-4D72-4337-A917-D95F89D26D9A}" type="slidenum">
              <a:rPr lang="en-US" smtClean="0"/>
              <a:t>‹#›</a:t>
            </a:fld>
            <a:endParaRPr lang="en-US"/>
          </a:p>
        </p:txBody>
      </p:sp>
    </p:spTree>
    <p:extLst>
      <p:ext uri="{BB962C8B-B14F-4D97-AF65-F5344CB8AC3E}">
        <p14:creationId xmlns:p14="http://schemas.microsoft.com/office/powerpoint/2010/main" val="1225432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729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F9077-CDA8-4E31-AC62-044014B429CE}"/>
              </a:ext>
            </a:extLst>
          </p:cNvPr>
          <p:cNvSpPr>
            <a:spLocks noGrp="1"/>
          </p:cNvSpPr>
          <p:nvPr>
            <p:ph type="ctrTitle" hasCustomPrompt="1"/>
          </p:nvPr>
        </p:nvSpPr>
        <p:spPr>
          <a:xfrm>
            <a:off x="1524000" y="3084804"/>
            <a:ext cx="9144000" cy="1552510"/>
          </a:xfrm>
        </p:spPr>
        <p:txBody>
          <a:bodyPr anchor="b">
            <a:normAutofit/>
          </a:bodyPr>
          <a:lstStyle>
            <a:lvl1pPr algn="ctr">
              <a:defRPr sz="5400" b="1"/>
            </a:lvl1pPr>
          </a:lstStyle>
          <a:p>
            <a:r>
              <a:rPr lang="en-US" dirty="0"/>
              <a:t>Title</a:t>
            </a:r>
          </a:p>
        </p:txBody>
      </p:sp>
      <p:sp>
        <p:nvSpPr>
          <p:cNvPr id="3" name="Subtitle 2">
            <a:extLst>
              <a:ext uri="{FF2B5EF4-FFF2-40B4-BE49-F238E27FC236}">
                <a16:creationId xmlns:a16="http://schemas.microsoft.com/office/drawing/2014/main" xmlns="" id="{6F751F09-1D31-4FD7-B61E-5DFFF972DF9A}"/>
              </a:ext>
            </a:extLst>
          </p:cNvPr>
          <p:cNvSpPr>
            <a:spLocks noGrp="1"/>
          </p:cNvSpPr>
          <p:nvPr>
            <p:ph type="subTitle" idx="1" hasCustomPrompt="1"/>
          </p:nvPr>
        </p:nvSpPr>
        <p:spPr>
          <a:xfrm>
            <a:off x="1524000" y="49266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Affiliation</a:t>
            </a:r>
          </a:p>
          <a:p>
            <a:r>
              <a:rPr lang="en-US" dirty="0"/>
              <a:t>E-Mail</a:t>
            </a:r>
          </a:p>
        </p:txBody>
      </p:sp>
      <p:pic>
        <p:nvPicPr>
          <p:cNvPr id="8" name="Picture 7" descr="Logo&#10;&#10;Description automatically generated">
            <a:extLst>
              <a:ext uri="{FF2B5EF4-FFF2-40B4-BE49-F238E27FC236}">
                <a16:creationId xmlns:a16="http://schemas.microsoft.com/office/drawing/2014/main" xmlns="" id="{3B21B8EF-075D-47B9-9B46-AFDA33CC089C}"/>
              </a:ext>
            </a:extLst>
          </p:cNvPr>
          <p:cNvPicPr>
            <a:picLocks noChangeAspect="1"/>
          </p:cNvPicPr>
          <p:nvPr userDrawn="1"/>
        </p:nvPicPr>
        <p:blipFill>
          <a:blip r:embed="rId2"/>
          <a:stretch>
            <a:fillRect/>
          </a:stretch>
        </p:blipFill>
        <p:spPr>
          <a:xfrm>
            <a:off x="3540033" y="275638"/>
            <a:ext cx="4915989" cy="2263942"/>
          </a:xfrm>
          <a:prstGeom prst="rect">
            <a:avLst/>
          </a:prstGeom>
        </p:spPr>
      </p:pic>
      <p:sp>
        <p:nvSpPr>
          <p:cNvPr id="9" name="Subtitle 2">
            <a:extLst>
              <a:ext uri="{FF2B5EF4-FFF2-40B4-BE49-F238E27FC236}">
                <a16:creationId xmlns:a16="http://schemas.microsoft.com/office/drawing/2014/main" xmlns="" id="{898CD6D6-5C7F-4039-A3CB-C198D98AD3C2}"/>
              </a:ext>
            </a:extLst>
          </p:cNvPr>
          <p:cNvSpPr txBox="1">
            <a:spLocks/>
          </p:cNvSpPr>
          <p:nvPr userDrawn="1"/>
        </p:nvSpPr>
        <p:spPr>
          <a:xfrm>
            <a:off x="1676400" y="2601119"/>
            <a:ext cx="9144000" cy="6254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Tx/>
            </a:pPr>
            <a:r>
              <a:rPr lang="en-US" dirty="0"/>
              <a:t>6</a:t>
            </a:r>
            <a:r>
              <a:rPr lang="en-US" baseline="30000" dirty="0"/>
              <a:t>th</a:t>
            </a:r>
            <a:r>
              <a:rPr lang="en-US" dirty="0"/>
              <a:t> Session – virtual Meeting – 16 and 18 March 2021</a:t>
            </a:r>
          </a:p>
        </p:txBody>
      </p:sp>
    </p:spTree>
    <p:extLst>
      <p:ext uri="{BB962C8B-B14F-4D97-AF65-F5344CB8AC3E}">
        <p14:creationId xmlns:p14="http://schemas.microsoft.com/office/powerpoint/2010/main" val="18172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611E9-6C5A-47D5-BFE0-18A583298459}"/>
              </a:ext>
            </a:extLst>
          </p:cNvPr>
          <p:cNvSpPr>
            <a:spLocks noGrp="1"/>
          </p:cNvSpPr>
          <p:nvPr>
            <p:ph type="title"/>
          </p:nvPr>
        </p:nvSpPr>
        <p:spPr>
          <a:xfrm>
            <a:off x="418012" y="365125"/>
            <a:ext cx="986245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ED80EA-39D6-4AD1-9724-991C7962D743}"/>
              </a:ext>
            </a:extLst>
          </p:cNvPr>
          <p:cNvSpPr>
            <a:spLocks noGrp="1"/>
          </p:cNvSpPr>
          <p:nvPr>
            <p:ph idx="1"/>
          </p:nvPr>
        </p:nvSpPr>
        <p:spPr>
          <a:xfrm>
            <a:off x="418012" y="1825625"/>
            <a:ext cx="1140387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xmlns="" id="{9AD2DE01-DF88-4381-93BA-8197CAC6C300}"/>
              </a:ext>
            </a:extLst>
          </p:cNvPr>
          <p:cNvPicPr>
            <a:picLocks noChangeAspect="1"/>
          </p:cNvPicPr>
          <p:nvPr userDrawn="1"/>
        </p:nvPicPr>
        <p:blipFill>
          <a:blip r:embed="rId2"/>
          <a:stretch>
            <a:fillRect/>
          </a:stretch>
        </p:blipFill>
        <p:spPr>
          <a:xfrm>
            <a:off x="10378675" y="121378"/>
            <a:ext cx="1724062" cy="793976"/>
          </a:xfrm>
          <a:prstGeom prst="rect">
            <a:avLst/>
          </a:prstGeom>
        </p:spPr>
      </p:pic>
      <p:sp>
        <p:nvSpPr>
          <p:cNvPr id="11" name="TextBox 10">
            <a:extLst>
              <a:ext uri="{FF2B5EF4-FFF2-40B4-BE49-F238E27FC236}">
                <a16:creationId xmlns:a16="http://schemas.microsoft.com/office/drawing/2014/main" xmlns="" id="{C6BC2694-7009-4137-ADC8-EA7BCC328DF7}"/>
              </a:ext>
            </a:extLst>
          </p:cNvPr>
          <p:cNvSpPr txBox="1"/>
          <p:nvPr userDrawn="1"/>
        </p:nvSpPr>
        <p:spPr>
          <a:xfrm>
            <a:off x="0" y="6550223"/>
            <a:ext cx="757645" cy="307777"/>
          </a:xfrm>
          <a:prstGeom prst="rect">
            <a:avLst/>
          </a:prstGeom>
          <a:noFill/>
        </p:spPr>
        <p:txBody>
          <a:bodyPr wrap="square" rtlCol="0">
            <a:spAutoFit/>
          </a:bodyPr>
          <a:lstStyle/>
          <a:p>
            <a:r>
              <a:rPr lang="en-US" dirty="0">
                <a:solidFill>
                  <a:schemeClr val="bg2">
                    <a:lumMod val="50000"/>
                  </a:schemeClr>
                </a:solidFill>
              </a:rPr>
              <a:t>PMO-6</a:t>
            </a:r>
          </a:p>
        </p:txBody>
      </p:sp>
      <p:sp>
        <p:nvSpPr>
          <p:cNvPr id="12" name="TextBox 11">
            <a:extLst>
              <a:ext uri="{FF2B5EF4-FFF2-40B4-BE49-F238E27FC236}">
                <a16:creationId xmlns:a16="http://schemas.microsoft.com/office/drawing/2014/main" xmlns="" id="{BC1ACDD7-5A75-4F5D-9871-282B7306541A}"/>
              </a:ext>
            </a:extLst>
          </p:cNvPr>
          <p:cNvSpPr txBox="1"/>
          <p:nvPr userDrawn="1"/>
        </p:nvSpPr>
        <p:spPr>
          <a:xfrm>
            <a:off x="10567852" y="6550222"/>
            <a:ext cx="1624148" cy="307777"/>
          </a:xfrm>
          <a:prstGeom prst="rect">
            <a:avLst/>
          </a:prstGeom>
          <a:noFill/>
        </p:spPr>
        <p:txBody>
          <a:bodyPr wrap="square" rtlCol="0">
            <a:spAutoFit/>
          </a:bodyPr>
          <a:lstStyle/>
          <a:p>
            <a:r>
              <a:rPr lang="en-US" dirty="0">
                <a:solidFill>
                  <a:schemeClr val="bg2">
                    <a:lumMod val="50000"/>
                  </a:schemeClr>
                </a:solidFill>
              </a:rPr>
              <a:t>16/18 March 2021</a:t>
            </a:r>
          </a:p>
        </p:txBody>
      </p:sp>
    </p:spTree>
    <p:extLst>
      <p:ext uri="{BB962C8B-B14F-4D97-AF65-F5344CB8AC3E}">
        <p14:creationId xmlns:p14="http://schemas.microsoft.com/office/powerpoint/2010/main" val="739976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15;p10">
            <a:extLst>
              <a:ext uri="{FF2B5EF4-FFF2-40B4-BE49-F238E27FC236}">
                <a16:creationId xmlns:a16="http://schemas.microsoft.com/office/drawing/2014/main" xmlns="" id="{D6F8E1EF-4543-4DDB-B1E8-DF05916A9CC3}"/>
              </a:ext>
            </a:extLst>
          </p:cNvPr>
          <p:cNvPicPr preferRelativeResize="0"/>
          <p:nvPr userDrawn="1"/>
        </p:nvPicPr>
        <p:blipFill rotWithShape="1">
          <a:blip r:embed="rId4">
            <a:alphaModFix/>
          </a:blip>
          <a:srcRect/>
          <a:stretch/>
        </p:blipFill>
        <p:spPr>
          <a:xfrm>
            <a:off x="0" y="5637212"/>
            <a:ext cx="12192000" cy="1220788"/>
          </a:xfrm>
          <a:prstGeom prst="rect">
            <a:avLst/>
          </a:prstGeom>
          <a:noFill/>
          <a:ln>
            <a:noFill/>
          </a:ln>
        </p:spPr>
      </p:pic>
      <p:sp>
        <p:nvSpPr>
          <p:cNvPr id="2" name="Title Placeholder 1">
            <a:extLst>
              <a:ext uri="{FF2B5EF4-FFF2-40B4-BE49-F238E27FC236}">
                <a16:creationId xmlns:a16="http://schemas.microsoft.com/office/drawing/2014/main" xmlns="" id="{0FDEF0AB-701D-48C1-96A5-43F88BB80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700CF15-5881-4FDE-B152-56FF94404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6247C57-56DA-4935-9862-7AD2C400A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PMO-6</a:t>
            </a:r>
          </a:p>
        </p:txBody>
      </p:sp>
      <p:sp>
        <p:nvSpPr>
          <p:cNvPr id="5" name="Footer Placeholder 4">
            <a:extLst>
              <a:ext uri="{FF2B5EF4-FFF2-40B4-BE49-F238E27FC236}">
                <a16:creationId xmlns:a16="http://schemas.microsoft.com/office/drawing/2014/main" xmlns="" id="{00707B10-857A-4FCF-8473-3BA2034AA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Virtual Meeting, March 2021</a:t>
            </a:r>
          </a:p>
        </p:txBody>
      </p:sp>
      <p:sp>
        <p:nvSpPr>
          <p:cNvPr id="6" name="Slide Number Placeholder 5">
            <a:extLst>
              <a:ext uri="{FF2B5EF4-FFF2-40B4-BE49-F238E27FC236}">
                <a16:creationId xmlns:a16="http://schemas.microsoft.com/office/drawing/2014/main" xmlns="" id="{5DE0E4B2-8067-4EBA-BC7E-08C5196C2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955CE-A997-494A-904B-263B68CB12E6}" type="slidenum">
              <a:rPr lang="en-US" smtClean="0"/>
              <a:t>‹#›</a:t>
            </a:fld>
            <a:endParaRPr lang="en-US" dirty="0"/>
          </a:p>
        </p:txBody>
      </p:sp>
    </p:spTree>
    <p:extLst>
      <p:ext uri="{BB962C8B-B14F-4D97-AF65-F5344CB8AC3E}">
        <p14:creationId xmlns:p14="http://schemas.microsoft.com/office/powerpoint/2010/main" val="498463103"/>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cean-ops.org/sot/vos/resources.html#ops06" TargetMode="External"/><Relationship Id="rId2" Type="http://schemas.openxmlformats.org/officeDocument/2006/relationships/hyperlink" Target="http://www.ocean-ops.org/sot/vos/resources.html#ops03" TargetMode="External"/><Relationship Id="rId1" Type="http://schemas.openxmlformats.org/officeDocument/2006/relationships/slideLayout" Target="../slideLayouts/slideLayout2.xml"/><Relationship Id="rId4" Type="http://schemas.openxmlformats.org/officeDocument/2006/relationships/hyperlink" Target="http://www.ocean-ops.org/sot/vos/resources.html#contac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ocean-ops.org/sot/vos/quick_reference_pmo.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ocean-ops.org/sot/vos/resources.html#ops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cean-ops.org/sot/vos/resources.html#ops03" TargetMode="External"/><Relationship Id="rId2" Type="http://schemas.openxmlformats.org/officeDocument/2006/relationships/hyperlink" Target="http://www.ocean-ops.org/sot/vos/resources.html#ops0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94542" y="3660745"/>
            <a:ext cx="3115950" cy="2531710"/>
          </a:xfrm>
          <a:prstGeom prst="rect">
            <a:avLst/>
          </a:prstGeom>
          <a:ln>
            <a:noFill/>
          </a:ln>
          <a:effectLst>
            <a:softEdge rad="112500"/>
          </a:effectLst>
        </p:spPr>
      </p:pic>
      <p:sp>
        <p:nvSpPr>
          <p:cNvPr id="2" name="Title 1">
            <a:extLst>
              <a:ext uri="{FF2B5EF4-FFF2-40B4-BE49-F238E27FC236}">
                <a16:creationId xmlns:a16="http://schemas.microsoft.com/office/drawing/2014/main" xmlns="" id="{9594AB81-E630-436C-A898-3B5B0EA26D59}"/>
              </a:ext>
            </a:extLst>
          </p:cNvPr>
          <p:cNvSpPr>
            <a:spLocks noGrp="1"/>
          </p:cNvSpPr>
          <p:nvPr>
            <p:ph type="ctrTitle"/>
          </p:nvPr>
        </p:nvSpPr>
        <p:spPr/>
        <p:txBody>
          <a:bodyPr/>
          <a:lstStyle/>
          <a:p>
            <a:r>
              <a:rPr lang="en-US" dirty="0" smtClean="0"/>
              <a:t>PMO Duties</a:t>
            </a:r>
            <a:endParaRPr lang="en-US" dirty="0"/>
          </a:p>
        </p:txBody>
      </p:sp>
      <p:sp>
        <p:nvSpPr>
          <p:cNvPr id="3" name="Subtitle 2">
            <a:extLst>
              <a:ext uri="{FF2B5EF4-FFF2-40B4-BE49-F238E27FC236}">
                <a16:creationId xmlns:a16="http://schemas.microsoft.com/office/drawing/2014/main" xmlns="" id="{C0F8556C-F90C-49AF-B22A-35F1A21062D3}"/>
              </a:ext>
            </a:extLst>
          </p:cNvPr>
          <p:cNvSpPr>
            <a:spLocks noGrp="1"/>
          </p:cNvSpPr>
          <p:nvPr>
            <p:ph type="subTitle" idx="1"/>
          </p:nvPr>
        </p:nvSpPr>
        <p:spPr/>
        <p:txBody>
          <a:bodyPr/>
          <a:lstStyle/>
          <a:p>
            <a:r>
              <a:rPr lang="en-US" dirty="0" err="1" smtClean="0"/>
              <a:t>Mardené</a:t>
            </a:r>
            <a:r>
              <a:rPr lang="en-US" dirty="0" smtClean="0"/>
              <a:t> de Villiers</a:t>
            </a:r>
            <a:endParaRPr lang="en-US" dirty="0"/>
          </a:p>
          <a:p>
            <a:r>
              <a:rPr lang="en-US" dirty="0" smtClean="0"/>
              <a:t>South African Weather Service</a:t>
            </a:r>
            <a:endParaRPr lang="en-US" dirty="0"/>
          </a:p>
          <a:p>
            <a:r>
              <a:rPr lang="en-US" dirty="0" smtClean="0"/>
              <a:t>Mardene.deVilliers@weathersa.co.za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084" y="3937215"/>
            <a:ext cx="2813374" cy="1815905"/>
          </a:xfrm>
          <a:prstGeom prst="rect">
            <a:avLst/>
          </a:prstGeom>
        </p:spPr>
      </p:pic>
    </p:spTree>
    <p:extLst>
      <p:ext uri="{BB962C8B-B14F-4D97-AF65-F5344CB8AC3E}">
        <p14:creationId xmlns:p14="http://schemas.microsoft.com/office/powerpoint/2010/main" val="1443075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dirty="0">
                <a:solidFill>
                  <a:srgbClr val="000000"/>
                </a:solidFill>
                <a:latin typeface="Arial"/>
                <a:cs typeface="Times New Roman"/>
              </a:rPr>
              <a:t>Ship Inspections</a:t>
            </a:r>
          </a:p>
        </p:txBody>
      </p:sp>
      <p:sp>
        <p:nvSpPr>
          <p:cNvPr id="4" name="Rectangle 1"/>
          <p:cNvSpPr>
            <a:spLocks noGrp="1" noChangeArrowheads="1"/>
          </p:cNvSpPr>
          <p:nvPr>
            <p:ph idx="1"/>
          </p:nvPr>
        </p:nvSpPr>
        <p:spPr bwMode="auto">
          <a:xfrm>
            <a:off x="418012" y="1690688"/>
            <a:ext cx="11590375"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Check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and update as necessary, all previously collected </a:t>
            </a:r>
            <a:r>
              <a:rPr kumimoji="0" lang="en-US" altLang="en-US" sz="18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hlinkClick r:id="rId2" tooltip="Metadata &amp; WMO No 47"/>
              </a:rPr>
              <a:t>metadata</a:t>
            </a: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lvl="1" eaLnBrk="0" fontAlgn="base" hangingPunct="0">
              <a:lnSpc>
                <a:spcPct val="100000"/>
              </a:lnSpc>
              <a:spcBef>
                <a:spcPct val="0"/>
              </a:spcBef>
              <a:spcAft>
                <a:spcPct val="0"/>
              </a:spcAf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Confirm that agent/owner/manager details have not changed.</a:t>
            </a:r>
          </a:p>
          <a:p>
            <a:pPr lvl="1" eaLnBrk="0" fontAlgn="base" hangingPunct="0">
              <a:lnSpc>
                <a:spcPct val="100000"/>
              </a:lnSpc>
              <a:spcBef>
                <a:spcPct val="0"/>
              </a:spcBef>
              <a:spcAft>
                <a:spcPct val="0"/>
              </a:spcAf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Check if any there are expected changes in the trading pattern of the ship</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457200" lvl="1" indent="0" eaLnBrk="0" fontAlgn="base" hangingPunct="0">
              <a:lnSpc>
                <a:spcPct val="100000"/>
              </a:lnSpc>
              <a:spcBef>
                <a:spcPct val="0"/>
              </a:spcBef>
              <a:spcAft>
                <a:spcPct val="0"/>
              </a:spcAft>
              <a:buNone/>
            </a:pPr>
            <a:endPar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Document the ship visit </a:t>
            </a:r>
          </a:p>
          <a:p>
            <a:pPr lvl="1" eaLnBrk="0" fontAlgn="base" hangingPunct="0">
              <a:lnSpc>
                <a:spcPct val="100000"/>
              </a:lnSpc>
              <a:spcBef>
                <a:spcPct val="0"/>
              </a:spcBef>
              <a:spcAft>
                <a:spcPct val="0"/>
              </a:spcAft>
            </a:pP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National VOS</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use a nationally prescribed </a:t>
            </a: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VOS</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Inspection Form (if applicable); or</a:t>
            </a:r>
          </a:p>
          <a:p>
            <a:pPr lvl="1" eaLnBrk="0" fontAlgn="base" hangingPunct="0">
              <a:lnSpc>
                <a:spcPct val="100000"/>
              </a:lnSpc>
              <a:spcBef>
                <a:spcPct val="0"/>
              </a:spcBef>
              <a:spcAft>
                <a:spcPct val="0"/>
              </a:spcAft>
            </a:pP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Foreign VOS</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use the </a:t>
            </a:r>
            <a:r>
              <a:rPr kumimoji="0" lang="en-US" altLang="en-US" sz="18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hlinkClick r:id="rId3" tooltip="Forms &amp; Tools"/>
              </a:rPr>
              <a:t>Foreign VOS inspection form</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and email the completed form to the </a:t>
            </a:r>
            <a:r>
              <a:rPr kumimoji="0" lang="en-US" altLang="en-US" sz="18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hlinkClick r:id="rId4" tooltip="national VOS Focal Point"/>
              </a:rPr>
              <a:t>national VOS Focal Point</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of the ship's country of recruitment</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457200" lvl="1" indent="0" eaLnBrk="0" fontAlgn="base" hangingPunct="0">
              <a:lnSpc>
                <a:spcPct val="100000"/>
              </a:lnSpc>
              <a:spcBef>
                <a:spcPct val="0"/>
              </a:spcBef>
              <a:spcAft>
                <a:spcPct val="0"/>
              </a:spcAft>
              <a:buNone/>
            </a:pP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Collect feedback from ship's officers about the quality of marine forecasts and warnings, and reception quality of meteorological charts received via radio-facsimile or other means. Relay the feedback, both negative and positive, through the </a:t>
            </a: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VOS</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Program Manager to the responsible person in the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NMS</a:t>
            </a:r>
          </a:p>
          <a:p>
            <a:pPr eaLnBrk="0" fontAlgn="base" hangingPunct="0">
              <a:lnSpc>
                <a:spcPct val="100000"/>
              </a:lnSpc>
              <a:spcBef>
                <a:spcPct val="0"/>
              </a:spcBef>
              <a:spcAft>
                <a:spcPct val="0"/>
              </a:spcAft>
            </a:pP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Return all faulty instruments to the NMS for repair and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re-calibration</a:t>
            </a: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68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dirty="0">
                <a:solidFill>
                  <a:srgbClr val="000000"/>
                </a:solidFill>
                <a:latin typeface="Arial"/>
                <a:cs typeface="Times New Roman"/>
              </a:rPr>
              <a:t>Barometers</a:t>
            </a:r>
          </a:p>
        </p:txBody>
      </p:sp>
      <p:sp>
        <p:nvSpPr>
          <p:cNvPr id="3" name="Content Placeholder 2"/>
          <p:cNvSpPr>
            <a:spLocks noGrp="1"/>
          </p:cNvSpPr>
          <p:nvPr>
            <p:ph idx="1"/>
          </p:nvPr>
        </p:nvSpPr>
        <p:spPr>
          <a:xfrm>
            <a:off x="418012" y="1690687"/>
            <a:ext cx="11403874" cy="5053013"/>
          </a:xfrm>
        </p:spPr>
        <p:txBody>
          <a:bodyPr>
            <a:normAutofit lnSpcReduction="10000"/>
          </a:bodyPr>
          <a:lstStyle/>
          <a:p>
            <a:pPr marL="0" indent="0">
              <a:buNone/>
            </a:pPr>
            <a:r>
              <a:rPr lang="en-US" sz="1800" dirty="0" smtClean="0">
                <a:latin typeface="Arial" panose="020B0604020202020204" pitchFamily="34" charset="0"/>
                <a:cs typeface="Arial" panose="020B0604020202020204" pitchFamily="34" charset="0"/>
              </a:rPr>
              <a:t>Aneroid	-   </a:t>
            </a:r>
            <a:r>
              <a:rPr lang="en-US" sz="1800" dirty="0">
                <a:latin typeface="Arial" panose="020B0604020202020204" pitchFamily="34" charset="0"/>
                <a:cs typeface="Arial" panose="020B0604020202020204" pitchFamily="34" charset="0"/>
              </a:rPr>
              <a:t>Most common (Belfort, </a:t>
            </a:r>
            <a:r>
              <a:rPr lang="en-US" sz="1800" dirty="0" err="1">
                <a:latin typeface="Arial" panose="020B0604020202020204" pitchFamily="34" charset="0"/>
                <a:cs typeface="Arial" panose="020B0604020202020204" pitchFamily="34" charset="0"/>
              </a:rPr>
              <a:t>Fuess</a:t>
            </a:r>
            <a:r>
              <a:rPr lang="en-US" sz="1800" dirty="0">
                <a:latin typeface="Arial" panose="020B0604020202020204" pitchFamily="34" charset="0"/>
                <a:cs typeface="Arial" panose="020B0604020202020204" pitchFamily="34" charset="0"/>
              </a:rPr>
              <a:t>, Fischer)</a:t>
            </a:r>
          </a:p>
          <a:p>
            <a:pPr marL="0" indent="0">
              <a:buNone/>
            </a:pPr>
            <a:r>
              <a:rPr lang="en-US" sz="1800" dirty="0" smtClean="0">
                <a:latin typeface="Arial" panose="020B0604020202020204" pitchFamily="34" charset="0"/>
                <a:cs typeface="Arial" panose="020B0604020202020204" pitchFamily="34" charset="0"/>
              </a:rPr>
              <a:t>Digital	-   </a:t>
            </a:r>
            <a:r>
              <a:rPr lang="en-US" sz="1800" dirty="0" err="1" smtClean="0">
                <a:latin typeface="Arial" panose="020B0604020202020204" pitchFamily="34" charset="0"/>
                <a:cs typeface="Arial" panose="020B0604020202020204" pitchFamily="34" charset="0"/>
              </a:rPr>
              <a:t>Vaisala</a:t>
            </a:r>
            <a:r>
              <a:rPr lang="en-US" sz="1800" dirty="0" smtClean="0">
                <a:latin typeface="Arial" panose="020B0604020202020204" pitchFamily="34" charset="0"/>
                <a:cs typeface="Arial" panose="020B0604020202020204" pitchFamily="34" charset="0"/>
              </a:rPr>
              <a:t>, Mintaka</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Adjustments made to Aneroid Barometers must be within +/- .3 </a:t>
            </a:r>
            <a:r>
              <a:rPr lang="en-US" sz="1800" dirty="0" err="1">
                <a:latin typeface="Arial" panose="020B0604020202020204" pitchFamily="34" charset="0"/>
                <a:cs typeface="Arial" panose="020B0604020202020204" pitchFamily="34" charset="0"/>
              </a:rPr>
              <a:t>hPa</a:t>
            </a:r>
            <a:r>
              <a:rPr lang="en-US" sz="1800" dirty="0">
                <a:latin typeface="Arial" panose="020B0604020202020204" pitchFamily="34" charset="0"/>
                <a:cs typeface="Arial" panose="020B0604020202020204" pitchFamily="34" charset="0"/>
              </a:rPr>
              <a:t>. If the aneroid barometer is already within +/- .3 </a:t>
            </a:r>
            <a:r>
              <a:rPr lang="en-US" sz="1800" dirty="0" err="1">
                <a:latin typeface="Arial" panose="020B0604020202020204" pitchFamily="34" charset="0"/>
                <a:cs typeface="Arial" panose="020B0604020202020204" pitchFamily="34" charset="0"/>
              </a:rPr>
              <a:t>hPa</a:t>
            </a:r>
            <a:r>
              <a:rPr lang="en-US" sz="1800" dirty="0">
                <a:latin typeface="Arial" panose="020B0604020202020204" pitchFamily="34" charset="0"/>
                <a:cs typeface="Arial" panose="020B0604020202020204" pitchFamily="34" charset="0"/>
              </a:rPr>
              <a:t> an adjustment is not necessary. Barometers should be checked every six months</a:t>
            </a:r>
            <a:r>
              <a:rPr lang="en-US" sz="1800" dirty="0" smtClean="0">
                <a:latin typeface="Arial" panose="020B0604020202020204" pitchFamily="34" charset="0"/>
                <a:cs typeface="Arial" panose="020B0604020202020204" pitchFamily="34" charset="0"/>
              </a:rPr>
              <a:t>.</a:t>
            </a:r>
          </a:p>
          <a:p>
            <a:pPr marL="0" indent="0">
              <a:buNone/>
            </a:pPr>
            <a:r>
              <a:rPr lang="en-US" sz="1800" dirty="0">
                <a:latin typeface="Arial" panose="020B0604020202020204" pitchFamily="34" charset="0"/>
                <a:cs typeface="Arial" panose="020B0604020202020204" pitchFamily="34" charset="0"/>
              </a:rPr>
              <a:t>Each barometer should be supplied with a certificate giving the corrections (if any) that must be applied to the readings of each individual instrument</a:t>
            </a:r>
            <a:r>
              <a:rPr lang="en-US" sz="1800" dirty="0" smtClean="0">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lvl="0" indent="0">
              <a:lnSpc>
                <a:spcPct val="100000"/>
              </a:lnSpc>
              <a:spcBef>
                <a:spcPts val="0"/>
              </a:spcBef>
              <a:buNone/>
            </a:pPr>
            <a:r>
              <a:rPr lang="en-US" sz="1800" dirty="0">
                <a:solidFill>
                  <a:prstClr val="black"/>
                </a:solidFill>
                <a:latin typeface="Arial" panose="020B0604020202020204" pitchFamily="34" charset="0"/>
                <a:cs typeface="Arial" panose="020B0604020202020204" pitchFamily="34" charset="0"/>
              </a:rPr>
              <a:t>Common Problems Encountered:</a:t>
            </a:r>
          </a:p>
          <a:p>
            <a:pPr marL="0" lvl="0" indent="0">
              <a:lnSpc>
                <a:spcPct val="100000"/>
              </a:lnSpc>
              <a:spcBef>
                <a:spcPts val="0"/>
              </a:spcBef>
              <a:buNone/>
            </a:pPr>
            <a:endParaRPr lang="en-US" sz="900" b="1" dirty="0">
              <a:solidFill>
                <a:prstClr val="black"/>
              </a:solidFill>
              <a:latin typeface="Arial" panose="020B0604020202020204" pitchFamily="34" charset="0"/>
              <a:cs typeface="Arial" panose="020B0604020202020204" pitchFamily="34" charset="0"/>
            </a:endParaRPr>
          </a:p>
          <a:p>
            <a:pPr marL="358775" lvl="1" indent="-358775" eaLnBrk="0" fontAlgn="base" hangingPunct="0">
              <a:lnSpc>
                <a:spcPct val="100000"/>
              </a:lnSpc>
              <a:spcBef>
                <a:spcPct val="0"/>
              </a:spcBef>
              <a:spcAft>
                <a:spcPct val="0"/>
              </a:spcAft>
            </a:pPr>
            <a:r>
              <a:rPr lang="en-US" sz="1600" dirty="0">
                <a:solidFill>
                  <a:srgbClr val="2D2DB9"/>
                </a:solidFill>
                <a:latin typeface="Arial" panose="020B0604020202020204" pitchFamily="34" charset="0"/>
                <a:cs typeface="Arial" panose="020B0604020202020204" pitchFamily="34" charset="0"/>
              </a:rPr>
              <a:t>Mounted in direct sunlight or near a heat source</a:t>
            </a:r>
          </a:p>
          <a:p>
            <a:pPr marL="358775" lvl="1" indent="-358775" eaLnBrk="0" fontAlgn="base" hangingPunct="0">
              <a:lnSpc>
                <a:spcPct val="100000"/>
              </a:lnSpc>
              <a:spcBef>
                <a:spcPct val="0"/>
              </a:spcBef>
              <a:spcAft>
                <a:spcPct val="0"/>
              </a:spcAft>
            </a:pPr>
            <a:r>
              <a:rPr lang="en-US" sz="1600" dirty="0">
                <a:solidFill>
                  <a:srgbClr val="2D2DB9"/>
                </a:solidFill>
                <a:latin typeface="Arial" panose="020B0604020202020204" pitchFamily="34" charset="0"/>
                <a:cs typeface="Arial" panose="020B0604020202020204" pitchFamily="34" charset="0"/>
              </a:rPr>
              <a:t>Not at Eye level</a:t>
            </a:r>
          </a:p>
          <a:p>
            <a:pPr marL="358775" lvl="1" indent="-358775" eaLnBrk="0" fontAlgn="base" hangingPunct="0">
              <a:lnSpc>
                <a:spcPct val="100000"/>
              </a:lnSpc>
              <a:spcBef>
                <a:spcPct val="0"/>
              </a:spcBef>
              <a:spcAft>
                <a:spcPct val="0"/>
              </a:spcAft>
            </a:pPr>
            <a:r>
              <a:rPr lang="en-US" sz="1600" dirty="0">
                <a:solidFill>
                  <a:srgbClr val="2D2DB9"/>
                </a:solidFill>
                <a:latin typeface="Arial" panose="020B0604020202020204" pitchFamily="34" charset="0"/>
                <a:cs typeface="Arial" panose="020B0604020202020204" pitchFamily="34" charset="0"/>
              </a:rPr>
              <a:t>Pressurized Bridge: A/C can cause errors up to +5 </a:t>
            </a:r>
            <a:r>
              <a:rPr lang="en-US" sz="1600" dirty="0" err="1">
                <a:solidFill>
                  <a:srgbClr val="2D2DB9"/>
                </a:solidFill>
                <a:latin typeface="Arial" panose="020B0604020202020204" pitchFamily="34" charset="0"/>
                <a:cs typeface="Arial" panose="020B0604020202020204" pitchFamily="34" charset="0"/>
              </a:rPr>
              <a:t>hPa</a:t>
            </a:r>
            <a:endParaRPr lang="en-US" sz="1600" dirty="0">
              <a:solidFill>
                <a:srgbClr val="2D2DB9"/>
              </a:solidFill>
              <a:latin typeface="Arial" panose="020B0604020202020204" pitchFamily="34" charset="0"/>
              <a:cs typeface="Arial" panose="020B0604020202020204" pitchFamily="34" charset="0"/>
            </a:endParaRPr>
          </a:p>
          <a:p>
            <a:pPr marL="358775" lvl="1" indent="-358775" eaLnBrk="0" fontAlgn="base" hangingPunct="0">
              <a:lnSpc>
                <a:spcPct val="100000"/>
              </a:lnSpc>
              <a:spcBef>
                <a:spcPct val="0"/>
              </a:spcBef>
              <a:spcAft>
                <a:spcPct val="0"/>
              </a:spcAft>
            </a:pPr>
            <a:r>
              <a:rPr lang="en-US" sz="1600" dirty="0">
                <a:solidFill>
                  <a:srgbClr val="2D2DB9"/>
                </a:solidFill>
                <a:latin typeface="Arial" panose="020B0604020202020204" pitchFamily="34" charset="0"/>
                <a:cs typeface="Arial" panose="020B0604020202020204" pitchFamily="34" charset="0"/>
              </a:rPr>
              <a:t>Incorrect barometer height</a:t>
            </a:r>
          </a:p>
          <a:p>
            <a:pPr marL="358775" lvl="1" indent="-358775" eaLnBrk="0" fontAlgn="base" hangingPunct="0">
              <a:lnSpc>
                <a:spcPct val="100000"/>
              </a:lnSpc>
              <a:spcBef>
                <a:spcPct val="0"/>
              </a:spcBef>
              <a:spcAft>
                <a:spcPct val="0"/>
              </a:spcAft>
            </a:pPr>
            <a:r>
              <a:rPr lang="en-US" sz="1600" dirty="0">
                <a:solidFill>
                  <a:srgbClr val="2D2DB9"/>
                </a:solidFill>
                <a:latin typeface="Arial" panose="020B0604020202020204" pitchFamily="34" charset="0"/>
                <a:cs typeface="Arial" panose="020B0604020202020204" pitchFamily="34" charset="0"/>
              </a:rPr>
              <a:t>Some ship owned barometers no adjustment </a:t>
            </a:r>
            <a:r>
              <a:rPr lang="en-US" sz="1600" dirty="0" smtClean="0">
                <a:solidFill>
                  <a:srgbClr val="2D2DB9"/>
                </a:solidFill>
                <a:latin typeface="Arial" panose="020B0604020202020204" pitchFamily="34" charset="0"/>
                <a:cs typeface="Arial" panose="020B0604020202020204" pitchFamily="34" charset="0"/>
              </a:rPr>
              <a:t>screw</a:t>
            </a:r>
            <a:endParaRPr lang="en-US" sz="1600" dirty="0">
              <a:solidFill>
                <a:srgbClr val="2D2DB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79864" y="2040992"/>
            <a:ext cx="6053853" cy="131075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185" t="38889" r="14259" b="16944"/>
          <a:stretch/>
        </p:blipFill>
        <p:spPr>
          <a:xfrm>
            <a:off x="8168641" y="4629150"/>
            <a:ext cx="2237296" cy="20097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0149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dirty="0">
                <a:solidFill>
                  <a:srgbClr val="000000"/>
                </a:solidFill>
                <a:latin typeface="Arial"/>
                <a:cs typeface="Times New Roman"/>
              </a:rPr>
              <a:t>Barometers</a:t>
            </a:r>
          </a:p>
        </p:txBody>
      </p:sp>
      <p:sp>
        <p:nvSpPr>
          <p:cNvPr id="3" name="Content Placeholder 2"/>
          <p:cNvSpPr>
            <a:spLocks noGrp="1"/>
          </p:cNvSpPr>
          <p:nvPr>
            <p:ph idx="1"/>
          </p:nvPr>
        </p:nvSpPr>
        <p:spPr>
          <a:xfrm>
            <a:off x="418013" y="1690688"/>
            <a:ext cx="5220788" cy="4351338"/>
          </a:xfrm>
        </p:spPr>
        <p:txBody>
          <a:bodyPr/>
          <a:lstStyle/>
          <a:p>
            <a:pPr marL="0" indent="0">
              <a:lnSpc>
                <a:spcPct val="100000"/>
              </a:lnSpc>
              <a:spcBef>
                <a:spcPts val="0"/>
              </a:spcBef>
              <a:buNone/>
            </a:pPr>
            <a:r>
              <a:rPr lang="en-US" sz="1800" dirty="0">
                <a:solidFill>
                  <a:prstClr val="black"/>
                </a:solidFill>
                <a:latin typeface="Arial" panose="020B0604020202020204" pitchFamily="34" charset="0"/>
                <a:cs typeface="Arial" panose="020B0604020202020204" pitchFamily="34" charset="0"/>
              </a:rPr>
              <a:t>MSLP Method</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At dock read pressure from portable standard</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Adjust reading for dock height </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Adjust barometer to read MSLP</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Barometer can not be adjusted; input instrument correction in </a:t>
            </a:r>
            <a:r>
              <a:rPr lang="en-US" sz="1400" dirty="0" err="1">
                <a:solidFill>
                  <a:srgbClr val="2D2DB9"/>
                </a:solidFill>
                <a:latin typeface="Arial" pitchFamily="34" charset="0"/>
                <a:cs typeface="Arial" pitchFamily="34" charset="0"/>
              </a:rPr>
              <a:t>TurboWin</a:t>
            </a:r>
            <a:r>
              <a:rPr lang="en-US" sz="1400" dirty="0">
                <a:solidFill>
                  <a:srgbClr val="2D2DB9"/>
                </a:solidFill>
                <a:latin typeface="Arial" pitchFamily="34" charset="0"/>
                <a:cs typeface="Arial" pitchFamily="34" charset="0"/>
              </a:rPr>
              <a:t> </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Apply certification sticker </a:t>
            </a:r>
            <a:endParaRPr lang="en-US" dirty="0" smtClean="0"/>
          </a:p>
          <a:p>
            <a:pPr marL="0" lvl="1" indent="0" eaLnBrk="0" fontAlgn="base" hangingPunct="0">
              <a:lnSpc>
                <a:spcPct val="100000"/>
              </a:lnSpc>
              <a:spcBef>
                <a:spcPct val="0"/>
              </a:spcBef>
              <a:spcAft>
                <a:spcPct val="0"/>
              </a:spcAft>
              <a:buNone/>
            </a:pPr>
            <a:endParaRPr lang="en-US" sz="1400" dirty="0">
              <a:solidFill>
                <a:srgbClr val="2D2DB9"/>
              </a:solidFill>
              <a:latin typeface="Arial" pitchFamily="34" charset="0"/>
              <a:cs typeface="Arial" pitchFamily="34" charset="0"/>
            </a:endParaRPr>
          </a:p>
          <a:p>
            <a:pPr marL="0" lvl="1" indent="0" fontAlgn="base">
              <a:lnSpc>
                <a:spcPct val="100000"/>
              </a:lnSpc>
              <a:spcBef>
                <a:spcPts val="0"/>
              </a:spcBef>
              <a:spcAft>
                <a:spcPct val="0"/>
              </a:spcAft>
              <a:buNone/>
            </a:pPr>
            <a:r>
              <a:rPr lang="en-US" sz="1800" dirty="0">
                <a:solidFill>
                  <a:prstClr val="black"/>
                </a:solidFill>
                <a:latin typeface="Arial" panose="020B0604020202020204" pitchFamily="34" charset="0"/>
                <a:cs typeface="Arial" panose="020B0604020202020204" pitchFamily="34" charset="0"/>
              </a:rPr>
              <a:t>SLL Method</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Must have accurate Barometer </a:t>
            </a:r>
            <a:r>
              <a:rPr lang="en-US" sz="1400" dirty="0" smtClean="0">
                <a:solidFill>
                  <a:srgbClr val="2D2DB9"/>
                </a:solidFill>
                <a:latin typeface="Arial" pitchFamily="34" charset="0"/>
                <a:cs typeface="Arial" pitchFamily="34" charset="0"/>
              </a:rPr>
              <a:t>Metadata</a:t>
            </a:r>
          </a:p>
          <a:p>
            <a:pPr marL="0" lvl="1" indent="0" eaLnBrk="0" fontAlgn="base" hangingPunct="0">
              <a:lnSpc>
                <a:spcPct val="100000"/>
              </a:lnSpc>
              <a:spcBef>
                <a:spcPct val="0"/>
              </a:spcBef>
              <a:spcAft>
                <a:spcPct val="0"/>
              </a:spcAft>
              <a:buNone/>
            </a:pPr>
            <a:r>
              <a:rPr lang="en-US" sz="1400" dirty="0">
                <a:solidFill>
                  <a:srgbClr val="2D2DB9"/>
                </a:solidFill>
                <a:latin typeface="Arial" pitchFamily="34" charset="0"/>
                <a:cs typeface="Arial" pitchFamily="34" charset="0"/>
              </a:rPr>
              <a:t>	</a:t>
            </a:r>
            <a:r>
              <a:rPr lang="en-US" sz="1400" dirty="0" smtClean="0">
                <a:solidFill>
                  <a:srgbClr val="2D2DB9"/>
                </a:solidFill>
                <a:latin typeface="Arial" pitchFamily="34" charset="0"/>
                <a:cs typeface="Arial" pitchFamily="34" charset="0"/>
              </a:rPr>
              <a:t>Height </a:t>
            </a:r>
            <a:r>
              <a:rPr lang="en-US" sz="1400" dirty="0">
                <a:solidFill>
                  <a:srgbClr val="2D2DB9"/>
                </a:solidFill>
                <a:latin typeface="Arial" pitchFamily="34" charset="0"/>
                <a:cs typeface="Arial" pitchFamily="34" charset="0"/>
              </a:rPr>
              <a:t>of Barometer from SLL, Keel to SLL and </a:t>
            </a:r>
            <a:r>
              <a:rPr lang="en-US" sz="1400" dirty="0" smtClean="0">
                <a:solidFill>
                  <a:srgbClr val="2D2DB9"/>
                </a:solidFill>
                <a:latin typeface="Arial" pitchFamily="34" charset="0"/>
                <a:cs typeface="Arial" pitchFamily="34" charset="0"/>
              </a:rPr>
              <a:t>	Departure of </a:t>
            </a:r>
            <a:r>
              <a:rPr lang="en-US" sz="1400" dirty="0">
                <a:solidFill>
                  <a:srgbClr val="2D2DB9"/>
                </a:solidFill>
                <a:latin typeface="Arial" pitchFamily="34" charset="0"/>
                <a:cs typeface="Arial" pitchFamily="34" charset="0"/>
              </a:rPr>
              <a:t>Reference</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Read station pressure from portable transfer standard at barometer height</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Adjust barometer reading</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Barometer can not be adjusted; input instrument correction in </a:t>
            </a:r>
            <a:r>
              <a:rPr lang="en-US" sz="1400" dirty="0" err="1">
                <a:solidFill>
                  <a:srgbClr val="2D2DB9"/>
                </a:solidFill>
                <a:latin typeface="Arial" pitchFamily="34" charset="0"/>
                <a:cs typeface="Arial" pitchFamily="34" charset="0"/>
              </a:rPr>
              <a:t>TurboWin</a:t>
            </a:r>
            <a:r>
              <a:rPr lang="en-US" sz="1400" dirty="0">
                <a:solidFill>
                  <a:srgbClr val="2D2DB9"/>
                </a:solidFill>
                <a:latin typeface="Arial" pitchFamily="34" charset="0"/>
                <a:cs typeface="Arial" pitchFamily="34" charset="0"/>
              </a:rPr>
              <a:t> </a:t>
            </a:r>
          </a:p>
          <a:p>
            <a:pPr marL="358775" lvl="1"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Apply certification sticker </a:t>
            </a:r>
          </a:p>
          <a:p>
            <a:pPr marL="0" lvl="1" indent="0" eaLnBrk="0" fontAlgn="base" hangingPunct="0">
              <a:lnSpc>
                <a:spcPct val="100000"/>
              </a:lnSpc>
              <a:spcBef>
                <a:spcPct val="0"/>
              </a:spcBef>
              <a:spcAft>
                <a:spcPct val="0"/>
              </a:spcAft>
              <a:buNone/>
            </a:pPr>
            <a:endParaRPr lang="en-US" sz="1400" dirty="0">
              <a:solidFill>
                <a:srgbClr val="2D2DB9"/>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102" y="995803"/>
            <a:ext cx="6166282" cy="3566771"/>
          </a:xfrm>
          <a:prstGeom prst="rect">
            <a:avLst/>
          </a:prstGeom>
          <a:ln>
            <a:solidFill>
              <a:schemeClr val="tx1"/>
            </a:solidFill>
          </a:ln>
        </p:spPr>
      </p:pic>
      <p:sp>
        <p:nvSpPr>
          <p:cNvPr id="6" name="TextBox 5"/>
          <p:cNvSpPr txBox="1"/>
          <p:nvPr/>
        </p:nvSpPr>
        <p:spPr>
          <a:xfrm>
            <a:off x="6477000" y="4464856"/>
            <a:ext cx="5607706" cy="23006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1100" b="1" dirty="0">
                <a:latin typeface="Arial" panose="020B0604020202020204" pitchFamily="34" charset="0"/>
                <a:cs typeface="Arial" panose="020B0604020202020204" pitchFamily="34" charset="0"/>
              </a:rPr>
              <a:t>a  =   </a:t>
            </a:r>
            <a:r>
              <a:rPr lang="en-US" sz="1100" b="1" dirty="0" smtClean="0">
                <a:latin typeface="Arial" panose="020B0604020202020204" pitchFamily="34" charset="0"/>
                <a:cs typeface="Arial" panose="020B0604020202020204" pitchFamily="34" charset="0"/>
              </a:rPr>
              <a:t> Height </a:t>
            </a:r>
            <a:r>
              <a:rPr lang="en-US" sz="1100" b="1" dirty="0">
                <a:latin typeface="Arial" panose="020B0604020202020204" pitchFamily="34" charset="0"/>
                <a:cs typeface="Arial" panose="020B0604020202020204" pitchFamily="34" charset="0"/>
              </a:rPr>
              <a:t>of keel to SLL (m</a:t>
            </a:r>
            <a:r>
              <a:rPr lang="en-US" sz="1100" b="1" dirty="0" smtClean="0">
                <a:latin typeface="Arial" panose="020B0604020202020204" pitchFamily="34" charset="0"/>
                <a:cs typeface="Arial" panose="020B0604020202020204" pitchFamily="34" charset="0"/>
              </a:rPr>
              <a:t>)</a:t>
            </a:r>
            <a:endParaRPr lang="en-US" sz="1100" b="1" dirty="0">
              <a:solidFill>
                <a:schemeClr val="tx2">
                  <a:lumMod val="90000"/>
                  <a:lumOff val="10000"/>
                </a:schemeClr>
              </a:solidFill>
              <a:latin typeface="Arial" panose="020B0604020202020204" pitchFamily="34" charset="0"/>
              <a:cs typeface="Arial" panose="020B0604020202020204" pitchFamily="34" charset="0"/>
            </a:endParaRPr>
          </a:p>
          <a:p>
            <a:pPr>
              <a:lnSpc>
                <a:spcPct val="150000"/>
              </a:lnSpc>
            </a:pPr>
            <a:r>
              <a:rPr lang="en-US" sz="1100" b="1" dirty="0" smtClean="0">
                <a:latin typeface="Arial" panose="020B0604020202020204" pitchFamily="34" charset="0"/>
                <a:cs typeface="Arial" panose="020B0604020202020204" pitchFamily="34" charset="0"/>
              </a:rPr>
              <a:t>b  </a:t>
            </a:r>
            <a:r>
              <a:rPr lang="en-US" sz="1100" b="1" dirty="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 Height </a:t>
            </a:r>
            <a:r>
              <a:rPr lang="en-US" sz="1100" b="1" dirty="0">
                <a:latin typeface="Arial" panose="020B0604020202020204" pitchFamily="34" charset="0"/>
                <a:cs typeface="Arial" panose="020B0604020202020204" pitchFamily="34" charset="0"/>
              </a:rPr>
              <a:t>of Barometer above SLL (m</a:t>
            </a:r>
            <a:r>
              <a:rPr lang="en-US" sz="1100" b="1" dirty="0" smtClean="0">
                <a:latin typeface="Arial" panose="020B0604020202020204" pitchFamily="34" charset="0"/>
                <a:cs typeface="Arial" panose="020B0604020202020204" pitchFamily="34" charset="0"/>
              </a:rPr>
              <a:t>)</a:t>
            </a:r>
            <a:endParaRPr lang="en-US" sz="1100" b="1" dirty="0">
              <a:solidFill>
                <a:schemeClr val="tx2">
                  <a:lumMod val="90000"/>
                  <a:lumOff val="10000"/>
                </a:schemeClr>
              </a:solidFill>
              <a:latin typeface="Arial" panose="020B0604020202020204" pitchFamily="34" charset="0"/>
              <a:cs typeface="Arial" panose="020B0604020202020204" pitchFamily="34" charset="0"/>
            </a:endParaRPr>
          </a:p>
          <a:p>
            <a:pPr>
              <a:lnSpc>
                <a:spcPct val="150000"/>
              </a:lnSpc>
            </a:pPr>
            <a:r>
              <a:rPr lang="en-US" sz="1100" b="1" dirty="0">
                <a:latin typeface="Arial" panose="020B0604020202020204" pitchFamily="34" charset="0"/>
                <a:cs typeface="Arial" panose="020B0604020202020204" pitchFamily="34" charset="0"/>
              </a:rPr>
              <a:t>c  =    Mean ship’s draft (m</a:t>
            </a:r>
            <a:r>
              <a:rPr lang="en-US" sz="1100" b="1" dirty="0" smtClean="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p>
            <a:pPr>
              <a:lnSpc>
                <a:spcPct val="150000"/>
              </a:lnSpc>
            </a:pPr>
            <a:r>
              <a:rPr lang="en-US" sz="400" dirty="0" smtClean="0">
                <a:latin typeface="Arial" panose="020B0604020202020204" pitchFamily="34" charset="0"/>
                <a:cs typeface="Arial" panose="020B0604020202020204" pitchFamily="34" charset="0"/>
              </a:rPr>
              <a:t>  </a:t>
            </a:r>
            <a:endParaRPr lang="en-US" sz="4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Height of Barometer   =   a  +  b  –  </a:t>
            </a:r>
            <a:r>
              <a:rPr lang="en-US" sz="1000" b="1" dirty="0" smtClean="0">
                <a:latin typeface="Arial" panose="020B0604020202020204" pitchFamily="34" charset="0"/>
                <a:cs typeface="Arial" panose="020B0604020202020204" pitchFamily="34" charset="0"/>
              </a:rPr>
              <a:t>c</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example:    a = </a:t>
            </a:r>
            <a:r>
              <a:rPr lang="en-US" sz="1000" b="1" dirty="0" smtClean="0">
                <a:latin typeface="Arial" panose="020B0604020202020204" pitchFamily="34" charset="0"/>
                <a:cs typeface="Arial" panose="020B0604020202020204" pitchFamily="34" charset="0"/>
              </a:rPr>
              <a:t>12 </a:t>
            </a:r>
            <a:r>
              <a:rPr lang="en-US" sz="1000" b="1" dirty="0">
                <a:latin typeface="Arial" panose="020B0604020202020204" pitchFamily="34" charset="0"/>
                <a:cs typeface="Arial" panose="020B0604020202020204" pitchFamily="34" charset="0"/>
              </a:rPr>
              <a:t>m    b = </a:t>
            </a:r>
            <a:r>
              <a:rPr lang="en-US" sz="1000" b="1" dirty="0" smtClean="0">
                <a:latin typeface="Arial" panose="020B0604020202020204" pitchFamily="34" charset="0"/>
                <a:cs typeface="Arial" panose="020B0604020202020204" pitchFamily="34" charset="0"/>
              </a:rPr>
              <a:t>20 </a:t>
            </a:r>
            <a:r>
              <a:rPr lang="en-US" sz="1000" b="1" dirty="0">
                <a:latin typeface="Arial" panose="020B0604020202020204" pitchFamily="34" charset="0"/>
                <a:cs typeface="Arial" panose="020B0604020202020204" pitchFamily="34" charset="0"/>
              </a:rPr>
              <a:t>m    c = </a:t>
            </a:r>
            <a:r>
              <a:rPr lang="en-US" sz="1000" b="1" dirty="0" smtClean="0">
                <a:latin typeface="Arial" panose="020B0604020202020204" pitchFamily="34" charset="0"/>
                <a:cs typeface="Arial" panose="020B0604020202020204" pitchFamily="34" charset="0"/>
              </a:rPr>
              <a:t>8 </a:t>
            </a:r>
            <a:r>
              <a:rPr lang="en-US" sz="1000" b="1" dirty="0">
                <a:latin typeface="Arial" panose="020B0604020202020204" pitchFamily="34" charset="0"/>
                <a:cs typeface="Arial" panose="020B0604020202020204" pitchFamily="34" charset="0"/>
              </a:rPr>
              <a:t>m    </a:t>
            </a:r>
            <a:r>
              <a:rPr lang="en-US" sz="1000" b="1" dirty="0" smtClean="0">
                <a:latin typeface="Arial" panose="020B0604020202020204" pitchFamily="34" charset="0"/>
                <a:cs typeface="Arial" panose="020B0604020202020204" pitchFamily="34" charset="0"/>
              </a:rPr>
              <a:t>(12  </a:t>
            </a:r>
            <a:r>
              <a:rPr lang="en-US" sz="1000" b="1" dirty="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20  </a:t>
            </a:r>
            <a:r>
              <a:rPr lang="en-US" sz="1000" b="1" dirty="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8  </a:t>
            </a:r>
            <a:r>
              <a:rPr lang="en-US" sz="1000" b="1" dirty="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24 </a:t>
            </a:r>
            <a:r>
              <a:rPr lang="en-US" sz="1000" b="1" dirty="0">
                <a:latin typeface="Arial" panose="020B0604020202020204" pitchFamily="34" charset="0"/>
                <a:cs typeface="Arial" panose="020B0604020202020204" pitchFamily="34" charset="0"/>
              </a:rPr>
              <a:t>m</a:t>
            </a:r>
            <a:r>
              <a:rPr lang="en-US" sz="1000" b="1" dirty="0" smtClean="0">
                <a:latin typeface="Arial" panose="020B0604020202020204" pitchFamily="34" charset="0"/>
                <a:cs typeface="Arial" panose="020B0604020202020204" pitchFamily="34" charset="0"/>
              </a:rPr>
              <a:t>)</a:t>
            </a:r>
          </a:p>
          <a:p>
            <a:endParaRPr lang="en-US" sz="1000" b="1"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Height of Barometer  =  </a:t>
            </a:r>
            <a:r>
              <a:rPr lang="en-US" sz="1000" b="1" dirty="0" smtClean="0">
                <a:latin typeface="Arial" panose="020B0604020202020204" pitchFamily="34" charset="0"/>
                <a:cs typeface="Arial" panose="020B0604020202020204" pitchFamily="34" charset="0"/>
              </a:rPr>
              <a:t>24 </a:t>
            </a:r>
            <a:r>
              <a:rPr lang="en-US" sz="1000" b="1" dirty="0">
                <a:latin typeface="Arial" panose="020B0604020202020204" pitchFamily="34" charset="0"/>
                <a:cs typeface="Arial" panose="020B0604020202020204" pitchFamily="34" charset="0"/>
              </a:rPr>
              <a:t>m        Height correction for </a:t>
            </a:r>
            <a:r>
              <a:rPr lang="en-US" sz="1000" b="1" dirty="0" smtClean="0">
                <a:latin typeface="Arial" panose="020B0604020202020204" pitchFamily="34" charset="0"/>
                <a:cs typeface="Arial" panose="020B0604020202020204" pitchFamily="34" charset="0"/>
              </a:rPr>
              <a:t>24 </a:t>
            </a:r>
            <a:r>
              <a:rPr lang="en-US" sz="1000" b="1" dirty="0">
                <a:latin typeface="Arial" panose="020B0604020202020204" pitchFamily="34" charset="0"/>
                <a:cs typeface="Arial" panose="020B0604020202020204" pitchFamily="34" charset="0"/>
              </a:rPr>
              <a:t>m  =  </a:t>
            </a:r>
            <a:r>
              <a:rPr lang="en-US" sz="1000" b="1" dirty="0" smtClean="0">
                <a:latin typeface="Arial" panose="020B0604020202020204" pitchFamily="34" charset="0"/>
                <a:cs typeface="Arial" panose="020B0604020202020204" pitchFamily="34" charset="0"/>
              </a:rPr>
              <a:t>+2.9 </a:t>
            </a:r>
            <a:r>
              <a:rPr lang="en-US" sz="1000" b="1" dirty="0">
                <a:latin typeface="Arial" panose="020B0604020202020204" pitchFamily="34" charset="0"/>
                <a:cs typeface="Arial" panose="020B0604020202020204" pitchFamily="34" charset="0"/>
              </a:rPr>
              <a:t>hPa</a:t>
            </a:r>
          </a:p>
          <a:p>
            <a:endParaRPr lang="en-US" sz="1100" b="1" dirty="0">
              <a:latin typeface="Arial" panose="020B0604020202020204" pitchFamily="34" charset="0"/>
              <a:cs typeface="Arial" panose="020B0604020202020204" pitchFamily="34" charset="0"/>
            </a:endParaRPr>
          </a:p>
          <a:p>
            <a:r>
              <a:rPr lang="en-US" sz="14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ACCURATE  MEASUREMENTS  ARE  CRUCIAL  </a:t>
            </a:r>
            <a:r>
              <a:rPr lang="en-US" sz="1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sz="1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0" dirty="0">
                <a:solidFill>
                  <a:srgbClr val="000000"/>
                </a:solidFill>
                <a:latin typeface="Arial"/>
                <a:cs typeface="Times New Roman"/>
              </a:rPr>
              <a:t>Barometer</a:t>
            </a:r>
            <a:r>
              <a:rPr lang="en-US" dirty="0" smtClean="0"/>
              <a:t> </a:t>
            </a:r>
            <a:r>
              <a:rPr lang="en-US" sz="4000" kern="0" dirty="0">
                <a:solidFill>
                  <a:srgbClr val="000000"/>
                </a:solidFill>
                <a:latin typeface="Arial"/>
                <a:cs typeface="Times New Roman"/>
              </a:rPr>
              <a:t>Remote Comparison</a:t>
            </a:r>
          </a:p>
        </p:txBody>
      </p:sp>
      <p:sp>
        <p:nvSpPr>
          <p:cNvPr id="3" name="Content Placeholder 2"/>
          <p:cNvSpPr>
            <a:spLocks noGrp="1"/>
          </p:cNvSpPr>
          <p:nvPr>
            <p:ph idx="1"/>
          </p:nvPr>
        </p:nvSpPr>
        <p:spPr>
          <a:xfrm>
            <a:off x="418012" y="1825625"/>
            <a:ext cx="5744663" cy="4351338"/>
          </a:xfrm>
        </p:spPr>
        <p:txBody>
          <a:bodyPr/>
          <a:lstStyle/>
          <a:p>
            <a:r>
              <a:rPr lang="en-US" dirty="0"/>
              <a:t>Ships request via email for barometer comparisons when not in areas where any PMO is available.</a:t>
            </a:r>
          </a:p>
          <a:p>
            <a:pPr marL="0" indent="0">
              <a:buNone/>
            </a:pPr>
            <a:endParaRPr lang="en-US" dirty="0"/>
          </a:p>
          <a:p>
            <a:r>
              <a:rPr lang="en-US" dirty="0"/>
              <a:t>Comparisons are sent back with corrections using verified sources near their position.</a:t>
            </a:r>
          </a:p>
          <a:p>
            <a:pPr marL="0" indent="0">
              <a:buNone/>
            </a:pPr>
            <a:endParaRPr lang="en-US" dirty="0"/>
          </a:p>
          <a:p>
            <a:r>
              <a:rPr lang="en-US" dirty="0"/>
              <a:t>Short-Term Solution</a:t>
            </a:r>
          </a:p>
          <a:p>
            <a:endParaRPr lang="en-US" dirty="0"/>
          </a:p>
        </p:txBody>
      </p:sp>
      <p:pic>
        <p:nvPicPr>
          <p:cNvPr id="5" name="Picture 4"/>
          <p:cNvPicPr>
            <a:picLocks noChangeAspect="1"/>
          </p:cNvPicPr>
          <p:nvPr/>
        </p:nvPicPr>
        <p:blipFill>
          <a:blip r:embed="rId2"/>
          <a:stretch>
            <a:fillRect/>
          </a:stretch>
        </p:blipFill>
        <p:spPr>
          <a:xfrm>
            <a:off x="8014631" y="1231900"/>
            <a:ext cx="3577293" cy="5130800"/>
          </a:xfrm>
          <a:prstGeom prst="rect">
            <a:avLst/>
          </a:prstGeom>
          <a:ln>
            <a:solidFill>
              <a:schemeClr val="tx1"/>
            </a:solidFill>
          </a:ln>
        </p:spPr>
      </p:pic>
    </p:spTree>
    <p:extLst>
      <p:ext uri="{BB962C8B-B14F-4D97-AF65-F5344CB8AC3E}">
        <p14:creationId xmlns:p14="http://schemas.microsoft.com/office/powerpoint/2010/main" val="337975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dirty="0">
                <a:solidFill>
                  <a:srgbClr val="000000"/>
                </a:solidFill>
                <a:latin typeface="Arial"/>
                <a:cs typeface="Times New Roman"/>
              </a:rPr>
              <a:t>Communication, Encouragement and Awards</a:t>
            </a:r>
          </a:p>
        </p:txBody>
      </p:sp>
      <p:sp>
        <p:nvSpPr>
          <p:cNvPr id="3" name="Content Placeholder 2"/>
          <p:cNvSpPr>
            <a:spLocks noGrp="1"/>
          </p:cNvSpPr>
          <p:nvPr>
            <p:ph idx="1"/>
          </p:nvPr>
        </p:nvSpPr>
        <p:spPr>
          <a:xfrm>
            <a:off x="418012" y="1825625"/>
            <a:ext cx="11403874" cy="4718394"/>
          </a:xfrm>
        </p:spPr>
        <p:txBody>
          <a:bodyPr>
            <a:noAutofit/>
          </a:bodyPr>
          <a:lstStyle/>
          <a:p>
            <a:pPr marL="0" indent="0">
              <a:buNone/>
            </a:pPr>
            <a:r>
              <a:rPr lang="en-US" sz="2000" dirty="0" smtClean="0">
                <a:latin typeface="Arial" panose="020B0604020202020204" pitchFamily="34" charset="0"/>
                <a:cs typeface="Arial" panose="020B0604020202020204" pitchFamily="34" charset="0"/>
              </a:rPr>
              <a:t>Encouragement and Awards </a:t>
            </a:r>
          </a:p>
          <a:p>
            <a:pPr marL="358775" lvl="1" indent="-358775" eaLnBrk="0" fontAlgn="base" hangingPunct="0">
              <a:lnSpc>
                <a:spcPct val="100000"/>
              </a:lnSpc>
              <a:spcBef>
                <a:spcPct val="0"/>
              </a:spcBef>
              <a:spcAft>
                <a:spcPct val="0"/>
              </a:spcAft>
            </a:pPr>
            <a:r>
              <a:rPr lang="en-US" sz="1500" dirty="0" smtClean="0">
                <a:solidFill>
                  <a:srgbClr val="2D2DB9"/>
                </a:solidFill>
                <a:latin typeface="Arial" pitchFamily="34" charset="0"/>
                <a:cs typeface="Arial" pitchFamily="34" charset="0"/>
              </a:rPr>
              <a:t>SOT </a:t>
            </a:r>
            <a:r>
              <a:rPr lang="en-US" sz="1500" dirty="0">
                <a:solidFill>
                  <a:srgbClr val="2D2DB9"/>
                </a:solidFill>
                <a:latin typeface="Arial" pitchFamily="34" charset="0"/>
                <a:cs typeface="Arial" pitchFamily="34" charset="0"/>
              </a:rPr>
              <a:t>Certificate of </a:t>
            </a:r>
            <a:r>
              <a:rPr lang="en-US" sz="1500" dirty="0" smtClean="0">
                <a:solidFill>
                  <a:srgbClr val="2D2DB9"/>
                </a:solidFill>
                <a:latin typeface="Arial" pitchFamily="34" charset="0"/>
                <a:cs typeface="Arial" pitchFamily="34" charset="0"/>
              </a:rPr>
              <a:t>Appreciation</a:t>
            </a:r>
          </a:p>
          <a:p>
            <a:pPr marL="358775" lvl="1" indent="-358775" eaLnBrk="0" fontAlgn="base" hangingPunct="0">
              <a:lnSpc>
                <a:spcPct val="100000"/>
              </a:lnSpc>
              <a:spcBef>
                <a:spcPct val="0"/>
              </a:spcBef>
              <a:spcAft>
                <a:spcPct val="0"/>
              </a:spcAft>
            </a:pPr>
            <a:r>
              <a:rPr lang="en-US" sz="1500" dirty="0" smtClean="0">
                <a:solidFill>
                  <a:srgbClr val="2D2DB9"/>
                </a:solidFill>
                <a:latin typeface="Arial" pitchFamily="34" charset="0"/>
                <a:cs typeface="Arial" pitchFamily="34" charset="0"/>
              </a:rPr>
              <a:t>National </a:t>
            </a:r>
            <a:r>
              <a:rPr lang="en-US" sz="1500" dirty="0">
                <a:solidFill>
                  <a:srgbClr val="2D2DB9"/>
                </a:solidFill>
                <a:latin typeface="Arial" pitchFamily="34" charset="0"/>
                <a:cs typeface="Arial" pitchFamily="34" charset="0"/>
              </a:rPr>
              <a:t>award scheme </a:t>
            </a:r>
            <a:endParaRPr lang="en-US" sz="1500" dirty="0" smtClean="0">
              <a:solidFill>
                <a:srgbClr val="2D2DB9"/>
              </a:solidFill>
              <a:latin typeface="Arial" pitchFamily="34" charset="0"/>
              <a:cs typeface="Arial" pitchFamily="34" charset="0"/>
            </a:endParaRPr>
          </a:p>
          <a:p>
            <a:pPr marL="358775" lvl="1" indent="-358775" eaLnBrk="0" fontAlgn="base" hangingPunct="0">
              <a:lnSpc>
                <a:spcPct val="100000"/>
              </a:lnSpc>
              <a:spcBef>
                <a:spcPct val="0"/>
              </a:spcBef>
              <a:spcAft>
                <a:spcPct val="0"/>
              </a:spcAft>
            </a:pPr>
            <a:r>
              <a:rPr lang="en-US" sz="1500" dirty="0" smtClean="0">
                <a:solidFill>
                  <a:srgbClr val="2D2DB9"/>
                </a:solidFill>
                <a:latin typeface="Arial" pitchFamily="34" charset="0"/>
                <a:cs typeface="Arial" pitchFamily="34" charset="0"/>
              </a:rPr>
              <a:t>Distribute national </a:t>
            </a:r>
            <a:r>
              <a:rPr lang="en-US" sz="1500" dirty="0">
                <a:solidFill>
                  <a:srgbClr val="2D2DB9"/>
                </a:solidFill>
                <a:latin typeface="Arial" pitchFamily="34" charset="0"/>
                <a:cs typeface="Arial" pitchFamily="34" charset="0"/>
              </a:rPr>
              <a:t>newsletters or publications to ships in the national VOS </a:t>
            </a:r>
            <a:r>
              <a:rPr lang="en-US" sz="1500" dirty="0" smtClean="0">
                <a:solidFill>
                  <a:srgbClr val="2D2DB9"/>
                </a:solidFill>
                <a:latin typeface="Arial" pitchFamily="34" charset="0"/>
                <a:cs typeface="Arial" pitchFamily="34" charset="0"/>
              </a:rPr>
              <a:t>fleet</a:t>
            </a:r>
            <a:endParaRPr lang="en-US" sz="1500" dirty="0">
              <a:solidFill>
                <a:srgbClr val="2D2DB9"/>
              </a:solidFill>
              <a:latin typeface="Arial" pitchFamily="34" charset="0"/>
              <a:cs typeface="Arial" pitchFamily="34" charset="0"/>
            </a:endParaRPr>
          </a:p>
          <a:p>
            <a:pPr marL="358775" lvl="1" indent="-358775" eaLnBrk="0" fontAlgn="base" hangingPunct="0">
              <a:lnSpc>
                <a:spcPct val="100000"/>
              </a:lnSpc>
              <a:spcBef>
                <a:spcPct val="0"/>
              </a:spcBef>
              <a:spcAft>
                <a:spcPct val="0"/>
              </a:spcAft>
            </a:pPr>
            <a:r>
              <a:rPr lang="en-US" sz="1500" dirty="0">
                <a:solidFill>
                  <a:srgbClr val="2D2DB9"/>
                </a:solidFill>
                <a:latin typeface="Arial" pitchFamily="34" charset="0"/>
                <a:cs typeface="Arial" pitchFamily="34" charset="0"/>
              </a:rPr>
              <a:t>Distribute international newsletters or publications to ships in the national </a:t>
            </a:r>
            <a:r>
              <a:rPr lang="en-US" sz="1500" dirty="0" smtClean="0">
                <a:solidFill>
                  <a:srgbClr val="2D2DB9"/>
                </a:solidFill>
                <a:latin typeface="Arial" pitchFamily="34" charset="0"/>
                <a:cs typeface="Arial" pitchFamily="34" charset="0"/>
              </a:rPr>
              <a:t>VOS</a:t>
            </a:r>
            <a:endParaRPr lang="en-US" sz="1500" dirty="0">
              <a:solidFill>
                <a:srgbClr val="2D2DB9"/>
              </a:solidFill>
              <a:latin typeface="Arial" pitchFamily="34" charset="0"/>
              <a:cs typeface="Arial" pitchFamily="34" charset="0"/>
            </a:endParaRPr>
          </a:p>
          <a:p>
            <a:pPr marL="358775" lvl="1" indent="-358775" eaLnBrk="0" fontAlgn="base" hangingPunct="0">
              <a:lnSpc>
                <a:spcPct val="100000"/>
              </a:lnSpc>
              <a:spcBef>
                <a:spcPct val="0"/>
              </a:spcBef>
              <a:spcAft>
                <a:spcPct val="0"/>
              </a:spcAft>
            </a:pPr>
            <a:r>
              <a:rPr lang="en-US" sz="1500" dirty="0">
                <a:solidFill>
                  <a:srgbClr val="2D2DB9"/>
                </a:solidFill>
                <a:latin typeface="Arial" pitchFamily="34" charset="0"/>
                <a:cs typeface="Arial" pitchFamily="34" charset="0"/>
              </a:rPr>
              <a:t>In accordance with national customs or practices and on behalf of the NMS:</a:t>
            </a:r>
          </a:p>
          <a:p>
            <a:pPr marL="815975" lvl="2"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Send a welcome letter or email to each newly recruited </a:t>
            </a:r>
            <a:r>
              <a:rPr lang="en-US" sz="1400" dirty="0" smtClean="0">
                <a:solidFill>
                  <a:srgbClr val="2D2DB9"/>
                </a:solidFill>
                <a:latin typeface="Arial" pitchFamily="34" charset="0"/>
                <a:cs typeface="Arial" pitchFamily="34" charset="0"/>
              </a:rPr>
              <a:t>ship</a:t>
            </a:r>
            <a:endParaRPr lang="en-US" sz="1400" dirty="0">
              <a:solidFill>
                <a:srgbClr val="2D2DB9"/>
              </a:solidFill>
              <a:latin typeface="Arial" pitchFamily="34" charset="0"/>
              <a:cs typeface="Arial" pitchFamily="34" charset="0"/>
            </a:endParaRPr>
          </a:p>
          <a:p>
            <a:pPr marL="815975" lvl="2"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Send a thank you letter or email to each good reporting ship upon leaving the national VOS fleet; and</a:t>
            </a:r>
          </a:p>
          <a:p>
            <a:pPr marL="815975" lvl="2" indent="-358775" eaLnBrk="0" fontAlgn="base" hangingPunct="0">
              <a:lnSpc>
                <a:spcPct val="100000"/>
              </a:lnSpc>
              <a:spcBef>
                <a:spcPct val="0"/>
              </a:spcBef>
              <a:spcAft>
                <a:spcPct val="0"/>
              </a:spcAft>
            </a:pPr>
            <a:r>
              <a:rPr lang="en-US" sz="1400" dirty="0">
                <a:solidFill>
                  <a:srgbClr val="2D2DB9"/>
                </a:solidFill>
                <a:latin typeface="Arial" pitchFamily="34" charset="0"/>
                <a:cs typeface="Arial" pitchFamily="34" charset="0"/>
              </a:rPr>
              <a:t>Distribute items of goodwill in recognition of the voluntary work undertaken by the crew to provide weather observations, e.g. Christmas cards, calendars, caps, etc.</a:t>
            </a:r>
          </a:p>
          <a:p>
            <a:pPr marL="0" indent="0">
              <a:buNone/>
            </a:pPr>
            <a:r>
              <a:rPr lang="en-US" sz="2000" dirty="0" smtClean="0">
                <a:latin typeface="Arial" panose="020B0604020202020204" pitchFamily="34" charset="0"/>
                <a:cs typeface="Arial" panose="020B0604020202020204" pitchFamily="34" charset="0"/>
              </a:rPr>
              <a:t>Communication</a:t>
            </a:r>
          </a:p>
          <a:p>
            <a:pPr marL="358775" lvl="1" indent="-358775" eaLnBrk="0" fontAlgn="base" hangingPunct="0">
              <a:lnSpc>
                <a:spcPct val="100000"/>
              </a:lnSpc>
              <a:spcBef>
                <a:spcPct val="0"/>
              </a:spcBef>
              <a:spcAft>
                <a:spcPct val="0"/>
              </a:spcAft>
            </a:pPr>
            <a:r>
              <a:rPr lang="en-US" sz="1500" dirty="0">
                <a:solidFill>
                  <a:srgbClr val="2D2DB9"/>
                </a:solidFill>
                <a:latin typeface="Arial" pitchFamily="34" charset="0"/>
                <a:cs typeface="Arial" pitchFamily="34" charset="0"/>
              </a:rPr>
              <a:t>Maintain regular contact with the VOS Program Manager or the national VOS Office.</a:t>
            </a:r>
          </a:p>
          <a:p>
            <a:pPr marL="358775" lvl="1" indent="-358775" eaLnBrk="0" fontAlgn="base" hangingPunct="0">
              <a:lnSpc>
                <a:spcPct val="100000"/>
              </a:lnSpc>
              <a:spcBef>
                <a:spcPct val="0"/>
              </a:spcBef>
              <a:spcAft>
                <a:spcPct val="0"/>
              </a:spcAft>
            </a:pPr>
            <a:r>
              <a:rPr lang="en-US" sz="1500" dirty="0">
                <a:solidFill>
                  <a:srgbClr val="2D2DB9"/>
                </a:solidFill>
                <a:latin typeface="Arial" pitchFamily="34" charset="0"/>
                <a:cs typeface="Arial" pitchFamily="34" charset="0"/>
              </a:rPr>
              <a:t>Maintain regular contact with other national PMOs if applicable, e.g. to ensure that inspection visits will not be duplicated.</a:t>
            </a:r>
          </a:p>
          <a:p>
            <a:pPr marL="358775" lvl="1" indent="-358775" eaLnBrk="0" fontAlgn="base" hangingPunct="0">
              <a:lnSpc>
                <a:spcPct val="100000"/>
              </a:lnSpc>
              <a:spcBef>
                <a:spcPct val="0"/>
              </a:spcBef>
              <a:spcAft>
                <a:spcPct val="0"/>
              </a:spcAft>
            </a:pPr>
            <a:r>
              <a:rPr lang="en-US" sz="1500" dirty="0">
                <a:solidFill>
                  <a:srgbClr val="2D2DB9"/>
                </a:solidFill>
                <a:latin typeface="Arial" pitchFamily="34" charset="0"/>
                <a:cs typeface="Arial" pitchFamily="34" charset="0"/>
              </a:rPr>
              <a:t>Maintain contact with international PMOs as necessary.</a:t>
            </a:r>
          </a:p>
          <a:p>
            <a:pPr marL="358775" lvl="1" indent="-358775" eaLnBrk="0" fontAlgn="base" hangingPunct="0">
              <a:lnSpc>
                <a:spcPct val="100000"/>
              </a:lnSpc>
              <a:spcBef>
                <a:spcPct val="0"/>
              </a:spcBef>
              <a:spcAft>
                <a:spcPct val="0"/>
              </a:spcAft>
            </a:pPr>
            <a:r>
              <a:rPr lang="en-US" sz="1500" dirty="0">
                <a:solidFill>
                  <a:srgbClr val="2D2DB9"/>
                </a:solidFill>
                <a:latin typeface="Arial" pitchFamily="34" charset="0"/>
                <a:cs typeface="Arial" pitchFamily="34" charset="0"/>
              </a:rPr>
              <a:t>Maintain contact with, and provide training or assistance as necessary to:</a:t>
            </a:r>
          </a:p>
          <a:p>
            <a:pPr marL="815975" lvl="2" indent="-358775" eaLnBrk="0" fontAlgn="base" hangingPunct="0">
              <a:lnSpc>
                <a:spcPct val="100000"/>
              </a:lnSpc>
              <a:spcBef>
                <a:spcPct val="0"/>
              </a:spcBef>
              <a:spcAft>
                <a:spcPct val="0"/>
              </a:spcAft>
            </a:pPr>
            <a:r>
              <a:rPr lang="en-US" sz="1500" dirty="0">
                <a:solidFill>
                  <a:srgbClr val="2D2DB9"/>
                </a:solidFill>
                <a:latin typeface="Arial" pitchFamily="34" charset="0"/>
                <a:cs typeface="Arial" pitchFamily="34" charset="0"/>
              </a:rPr>
              <a:t>Local maritime colleges;</a:t>
            </a:r>
          </a:p>
          <a:p>
            <a:pPr marL="815975" lvl="2" indent="-358775" eaLnBrk="0" fontAlgn="base" hangingPunct="0">
              <a:lnSpc>
                <a:spcPct val="100000"/>
              </a:lnSpc>
              <a:spcBef>
                <a:spcPct val="0"/>
              </a:spcBef>
              <a:spcAft>
                <a:spcPct val="0"/>
              </a:spcAft>
            </a:pPr>
            <a:r>
              <a:rPr lang="en-US" sz="1500" dirty="0" err="1">
                <a:solidFill>
                  <a:srgbClr val="2D2DB9"/>
                </a:solidFill>
                <a:latin typeface="Arial" pitchFamily="34" charset="0"/>
                <a:cs typeface="Arial" pitchFamily="34" charset="0"/>
              </a:rPr>
              <a:t>Harbour</a:t>
            </a:r>
            <a:r>
              <a:rPr lang="en-US" sz="1500" dirty="0">
                <a:solidFill>
                  <a:srgbClr val="2D2DB9"/>
                </a:solidFill>
                <a:latin typeface="Arial" pitchFamily="34" charset="0"/>
                <a:cs typeface="Arial" pitchFamily="34" charset="0"/>
              </a:rPr>
              <a:t> authorities; and Yacht clubs, etc.</a:t>
            </a:r>
          </a:p>
        </p:txBody>
      </p:sp>
    </p:spTree>
    <p:extLst>
      <p:ext uri="{BB962C8B-B14F-4D97-AF65-F5344CB8AC3E}">
        <p14:creationId xmlns:p14="http://schemas.microsoft.com/office/powerpoint/2010/main" val="2720879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47724" y="-2058696"/>
            <a:ext cx="13535024" cy="10997211"/>
          </a:xfrm>
          <a:prstGeom prst="rect">
            <a:avLst/>
          </a:prstGeom>
          <a:ln>
            <a:noFill/>
          </a:ln>
          <a:effectLst>
            <a:softEdge rad="112500"/>
          </a:effectLst>
        </p:spPr>
      </p:pic>
      <p:sp>
        <p:nvSpPr>
          <p:cNvPr id="2" name="Title 1"/>
          <p:cNvSpPr>
            <a:spLocks noGrp="1"/>
          </p:cNvSpPr>
          <p:nvPr>
            <p:ph type="ctrTitle"/>
          </p:nvPr>
        </p:nvSpPr>
        <p:spPr/>
        <p:txBody>
          <a:bodyPr>
            <a:normAutofit/>
          </a:bodyPr>
          <a:lstStyle/>
          <a:p>
            <a:r>
              <a:rPr lang="en-US" sz="6000" dirty="0" smtClean="0"/>
              <a:t>Thank you!</a:t>
            </a:r>
            <a:endParaRPr lang="en-US" sz="6000" dirty="0"/>
          </a:p>
        </p:txBody>
      </p:sp>
      <p:pic>
        <p:nvPicPr>
          <p:cNvPr id="5" name="Picture 4"/>
          <p:cNvPicPr>
            <a:picLocks noChangeAspect="1"/>
          </p:cNvPicPr>
          <p:nvPr/>
        </p:nvPicPr>
        <p:blipFill>
          <a:blip r:embed="rId3"/>
          <a:stretch>
            <a:fillRect/>
          </a:stretch>
        </p:blipFill>
        <p:spPr>
          <a:xfrm>
            <a:off x="2857500" y="293979"/>
            <a:ext cx="6877050" cy="2790825"/>
          </a:xfrm>
          <a:prstGeom prst="rect">
            <a:avLst/>
          </a:prstGeom>
        </p:spPr>
      </p:pic>
    </p:spTree>
    <p:extLst>
      <p:ext uri="{BB962C8B-B14F-4D97-AF65-F5344CB8AC3E}">
        <p14:creationId xmlns:p14="http://schemas.microsoft.com/office/powerpoint/2010/main" val="261998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E66C6-25A5-45FD-87B0-67D027ED6C20}"/>
              </a:ext>
            </a:extLst>
          </p:cNvPr>
          <p:cNvSpPr>
            <a:spLocks noGrp="1"/>
          </p:cNvSpPr>
          <p:nvPr>
            <p:ph type="title"/>
          </p:nvPr>
        </p:nvSpPr>
        <p:spPr/>
        <p:txBody>
          <a:bodyPr>
            <a:normAutofit/>
          </a:bodyPr>
          <a:lstStyle/>
          <a:p>
            <a:r>
              <a:rPr lang="en-US" sz="4000" kern="0" dirty="0">
                <a:solidFill>
                  <a:srgbClr val="000000"/>
                </a:solidFill>
                <a:latin typeface="Arial"/>
                <a:cs typeface="Times New Roman"/>
              </a:rPr>
              <a:t>Role of a PMO</a:t>
            </a:r>
          </a:p>
        </p:txBody>
      </p:sp>
      <p:sp>
        <p:nvSpPr>
          <p:cNvPr id="3" name="Content Placeholder 2">
            <a:extLst>
              <a:ext uri="{FF2B5EF4-FFF2-40B4-BE49-F238E27FC236}">
                <a16:creationId xmlns:a16="http://schemas.microsoft.com/office/drawing/2014/main" xmlns="" id="{2DE184E7-E3E5-444A-A240-EB78781EB6E2}"/>
              </a:ext>
            </a:extLst>
          </p:cNvPr>
          <p:cNvSpPr>
            <a:spLocks noGrp="1"/>
          </p:cNvSpPr>
          <p:nvPr>
            <p:ph idx="1"/>
          </p:nvPr>
        </p:nvSpPr>
        <p:spPr>
          <a:xfrm>
            <a:off x="418012" y="1854200"/>
            <a:ext cx="6097088" cy="4351338"/>
          </a:xfrm>
        </p:spPr>
        <p:txBody>
          <a:bodyPr/>
          <a:lstStyle/>
          <a:p>
            <a:pPr marL="0" lvl="0" indent="0" algn="ctr" fontAlgn="base">
              <a:lnSpc>
                <a:spcPct val="100000"/>
              </a:lnSpc>
              <a:spcBef>
                <a:spcPct val="0"/>
              </a:spcBef>
              <a:spcAft>
                <a:spcPct val="0"/>
              </a:spcAft>
              <a:buNone/>
            </a:pPr>
            <a:r>
              <a:rPr lang="en-US" sz="2000" dirty="0">
                <a:solidFill>
                  <a:srgbClr val="000000"/>
                </a:solidFill>
                <a:latin typeface="Arial" pitchFamily="34" charset="0"/>
                <a:cs typeface="Arial" pitchFamily="34" charset="0"/>
              </a:rPr>
              <a:t>PMOs contribute directly to the effectiveness and efficiency of the VOS Scheme</a:t>
            </a:r>
            <a:r>
              <a:rPr lang="en-US" sz="2000" dirty="0" smtClean="0">
                <a:solidFill>
                  <a:srgbClr val="000000"/>
                </a:solidFill>
                <a:latin typeface="Arial" pitchFamily="34" charset="0"/>
                <a:cs typeface="Arial" pitchFamily="34" charset="0"/>
              </a:rPr>
              <a:t>.</a:t>
            </a:r>
          </a:p>
          <a:p>
            <a:pPr marL="0" lvl="0" indent="0" algn="ctr" fontAlgn="base">
              <a:lnSpc>
                <a:spcPct val="100000"/>
              </a:lnSpc>
              <a:spcBef>
                <a:spcPct val="0"/>
              </a:spcBef>
              <a:spcAft>
                <a:spcPct val="0"/>
              </a:spcAft>
              <a:buNone/>
            </a:pPr>
            <a:r>
              <a:rPr lang="en-GB" sz="2000" dirty="0">
                <a:latin typeface="Arial" panose="020B0604020202020204" pitchFamily="34" charset="0"/>
                <a:cs typeface="Arial" panose="020B0604020202020204" pitchFamily="34" charset="0"/>
              </a:rPr>
              <a:t>Additionally PMO’s represent not only National Meteorological Service (NMS), but are focal points for ship based observing operations. </a:t>
            </a:r>
            <a:endParaRPr lang="en-US" sz="2000" dirty="0" smtClean="0">
              <a:solidFill>
                <a:srgbClr val="000000"/>
              </a:solidFill>
              <a:latin typeface="Arial" pitchFamily="34" charset="0"/>
              <a:cs typeface="Arial" pitchFamily="34" charset="0"/>
            </a:endParaRPr>
          </a:p>
          <a:p>
            <a:pPr marL="0" lvl="0" indent="0" algn="ctr" fontAlgn="base">
              <a:lnSpc>
                <a:spcPct val="100000"/>
              </a:lnSpc>
              <a:spcBef>
                <a:spcPct val="0"/>
              </a:spcBef>
              <a:spcAft>
                <a:spcPct val="0"/>
              </a:spcAft>
              <a:buNone/>
            </a:pPr>
            <a:endParaRPr lang="en-US" sz="900" dirty="0">
              <a:solidFill>
                <a:srgbClr val="000000"/>
              </a:solidFill>
              <a:latin typeface="Arial" pitchFamily="34" charset="0"/>
              <a:cs typeface="Arial" pitchFamily="34" charset="0"/>
            </a:endParaRPr>
          </a:p>
          <a:p>
            <a:pPr marL="0" lvl="0" indent="0" algn="ctr" fontAlgn="base">
              <a:lnSpc>
                <a:spcPct val="100000"/>
              </a:lnSpc>
              <a:spcBef>
                <a:spcPct val="0"/>
              </a:spcBef>
              <a:spcAft>
                <a:spcPct val="0"/>
              </a:spcAft>
              <a:buNone/>
            </a:pPr>
            <a:endParaRPr lang="en-US" sz="800" dirty="0">
              <a:solidFill>
                <a:srgbClr val="000000"/>
              </a:solidFill>
              <a:latin typeface="Arial" pitchFamily="34" charset="0"/>
              <a:cs typeface="Arial" pitchFamily="34" charset="0"/>
            </a:endParaRPr>
          </a:p>
          <a:p>
            <a:pPr marL="0" lvl="0" indent="0" algn="ctr" eaLnBrk="0" fontAlgn="base" hangingPunct="0">
              <a:lnSpc>
                <a:spcPct val="100000"/>
              </a:lnSpc>
              <a:spcBef>
                <a:spcPct val="0"/>
              </a:spcBef>
              <a:spcAft>
                <a:spcPct val="0"/>
              </a:spcAft>
              <a:buNone/>
            </a:pPr>
            <a:r>
              <a:rPr lang="en-US" sz="2000" dirty="0">
                <a:solidFill>
                  <a:srgbClr val="000000"/>
                </a:solidFill>
                <a:latin typeface="Arial" pitchFamily="34" charset="0"/>
                <a:cs typeface="Arial" pitchFamily="34" charset="0"/>
              </a:rPr>
              <a:t>Without the dedication and enthusiasm of the PMOs to maintain an active national VOS Fleet, the quality and quantity of reported meteorological and oceanographic data from ships would be adversely affected. This could have potentially serious implications for the;</a:t>
            </a:r>
          </a:p>
          <a:p>
            <a:pPr marL="0" lvl="0" indent="0" algn="ctr" eaLnBrk="0" fontAlgn="base" hangingPunct="0">
              <a:lnSpc>
                <a:spcPct val="100000"/>
              </a:lnSpc>
              <a:spcBef>
                <a:spcPct val="0"/>
              </a:spcBef>
              <a:spcAft>
                <a:spcPct val="0"/>
              </a:spcAft>
              <a:buNone/>
            </a:pPr>
            <a:endParaRPr lang="en-US" sz="900" dirty="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950" y="2273300"/>
            <a:ext cx="3581400" cy="268605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547892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dirty="0">
                <a:solidFill>
                  <a:srgbClr val="000000"/>
                </a:solidFill>
                <a:latin typeface="Arial"/>
                <a:cs typeface="Times New Roman"/>
              </a:rPr>
              <a:t>Specific Functions of the PMO</a:t>
            </a:r>
          </a:p>
        </p:txBody>
      </p:sp>
      <p:sp>
        <p:nvSpPr>
          <p:cNvPr id="3" name="Content Placeholder 2"/>
          <p:cNvSpPr>
            <a:spLocks noGrp="1"/>
          </p:cNvSpPr>
          <p:nvPr>
            <p:ph idx="1"/>
          </p:nvPr>
        </p:nvSpPr>
        <p:spPr>
          <a:xfrm>
            <a:off x="418012" y="1825625"/>
            <a:ext cx="7659188" cy="4351338"/>
          </a:xfrm>
        </p:spPr>
        <p:txBody>
          <a:bodyPr>
            <a:normAutofit/>
          </a:bodyPr>
          <a:lstStyle/>
          <a:p>
            <a:pPr marL="514350" indent="-514350">
              <a:buFont typeface="+mj-lt"/>
              <a:buAutoNum type="arabicPeriod"/>
            </a:pPr>
            <a:r>
              <a:rPr lang="en-US" sz="2000" dirty="0">
                <a:latin typeface="Arial" panose="020B0604020202020204" pitchFamily="34" charset="0"/>
                <a:cs typeface="Arial" panose="020B0604020202020204" pitchFamily="34" charset="0"/>
              </a:rPr>
              <a:t>To maintain a national VOS fleet </a:t>
            </a:r>
            <a:endParaRPr lang="en-US" sz="2000" dirty="0" smtClean="0">
              <a:latin typeface="Arial" panose="020B0604020202020204" pitchFamily="34" charset="0"/>
              <a:cs typeface="Arial" panose="020B0604020202020204" pitchFamily="34" charset="0"/>
            </a:endParaRPr>
          </a:p>
          <a:p>
            <a:pPr marL="514350" indent="-514350">
              <a:buFont typeface="+mj-lt"/>
              <a:buAutoNum type="arabicPeriod"/>
            </a:pP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maintain accurate records of the ships recruited into the national VOS </a:t>
            </a:r>
            <a:r>
              <a:rPr lang="en-US" sz="2000" dirty="0" smtClean="0">
                <a:latin typeface="Arial" panose="020B0604020202020204" pitchFamily="34" charset="0"/>
                <a:cs typeface="Arial" panose="020B0604020202020204" pitchFamily="34" charset="0"/>
              </a:rPr>
              <a:t>fleet</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regularly visit ships </a:t>
            </a:r>
            <a:r>
              <a:rPr lang="en-US" sz="2000" dirty="0" smtClean="0">
                <a:latin typeface="Arial" panose="020B0604020202020204" pitchFamily="34" charset="0"/>
                <a:cs typeface="Arial" panose="020B0604020202020204" pitchFamily="34" charset="0"/>
              </a:rPr>
              <a:t>recruited into the national VOS fleet</a:t>
            </a:r>
          </a:p>
          <a:p>
            <a:pPr marL="514350" indent="-514350">
              <a:buFont typeface="+mj-lt"/>
              <a:buAutoNum type="arabicPeriod"/>
            </a:pPr>
            <a:r>
              <a:rPr lang="en-US" sz="2000" dirty="0">
                <a:latin typeface="Arial" panose="020B0604020202020204" pitchFamily="34" charset="0"/>
                <a:cs typeface="Arial" panose="020B0604020202020204" pitchFamily="34" charset="0"/>
              </a:rPr>
              <a:t>At the request of another PMO or the Master of a ship, use reasonable </a:t>
            </a:r>
            <a:r>
              <a:rPr lang="en-US" sz="2000" dirty="0" err="1">
                <a:latin typeface="Arial" panose="020B0604020202020204" pitchFamily="34" charset="0"/>
                <a:cs typeface="Arial" panose="020B0604020202020204" pitchFamily="34" charset="0"/>
              </a:rPr>
              <a:t>endeavours</a:t>
            </a:r>
            <a:r>
              <a:rPr lang="en-US" sz="2000" dirty="0">
                <a:latin typeface="Arial" panose="020B0604020202020204" pitchFamily="34" charset="0"/>
                <a:cs typeface="Arial" panose="020B0604020202020204" pitchFamily="34" charset="0"/>
              </a:rPr>
              <a:t> to provide the following services, regardless of the ship's nationality and country of </a:t>
            </a:r>
            <a:r>
              <a:rPr lang="en-US" sz="2000" dirty="0" smtClean="0">
                <a:latin typeface="Arial" panose="020B0604020202020204" pitchFamily="34" charset="0"/>
                <a:cs typeface="Arial" panose="020B0604020202020204" pitchFamily="34" charset="0"/>
              </a:rPr>
              <a:t>recruitment</a:t>
            </a:r>
          </a:p>
          <a:p>
            <a:pPr marL="514350" indent="-514350">
              <a:buFont typeface="+mj-lt"/>
              <a:buAutoNum type="arabicPeriod"/>
            </a:pPr>
            <a:r>
              <a:rPr lang="en-US" sz="2000" dirty="0">
                <a:latin typeface="Arial" panose="020B0604020202020204" pitchFamily="34" charset="0"/>
                <a:cs typeface="Arial" panose="020B0604020202020204" pitchFamily="34" charset="0"/>
              </a:rPr>
              <a:t>Promote and maintain </a:t>
            </a:r>
            <a:r>
              <a:rPr lang="en-US" sz="2000" dirty="0" smtClean="0">
                <a:latin typeface="Arial" panose="020B0604020202020204" pitchFamily="34" charset="0"/>
                <a:cs typeface="Arial" panose="020B0604020202020204" pitchFamily="34" charset="0"/>
              </a:rPr>
              <a:t>liaison</a:t>
            </a:r>
          </a:p>
          <a:p>
            <a:pPr marL="514350" indent="-514350">
              <a:buFont typeface="+mj-lt"/>
              <a:buAutoNum type="arabicPeriod"/>
            </a:pPr>
            <a:r>
              <a:rPr lang="en-US" sz="2000" dirty="0">
                <a:latin typeface="Arial" panose="020B0604020202020204" pitchFamily="34" charset="0"/>
                <a:cs typeface="Arial" panose="020B0604020202020204" pitchFamily="34" charset="0"/>
              </a:rPr>
              <a:t>Enquire about problems that may be </a:t>
            </a:r>
            <a:r>
              <a:rPr lang="en-US" sz="2000" dirty="0" smtClean="0">
                <a:latin typeface="Arial" panose="020B0604020202020204" pitchFamily="34" charset="0"/>
                <a:cs typeface="Arial" panose="020B0604020202020204" pitchFamily="34" charset="0"/>
              </a:rPr>
              <a:t>experienced</a:t>
            </a:r>
          </a:p>
          <a:p>
            <a:pPr marL="514350" indent="-514350">
              <a:buFont typeface="+mj-lt"/>
              <a:buAutoNum type="arabicPeriod"/>
            </a:pPr>
            <a:r>
              <a:rPr lang="en-US" sz="2000" dirty="0">
                <a:latin typeface="Arial" panose="020B0604020202020204" pitchFamily="34" charset="0"/>
                <a:cs typeface="Arial" panose="020B0604020202020204" pitchFamily="34" charset="0"/>
              </a:rPr>
              <a:t>To support complementary national, regional and international marine meteorological and oceanographic </a:t>
            </a:r>
            <a:r>
              <a:rPr lang="en-US" sz="2000" dirty="0" smtClean="0">
                <a:latin typeface="Arial" panose="020B0604020202020204" pitchFamily="34" charset="0"/>
                <a:cs typeface="Arial" panose="020B0604020202020204" pitchFamily="34" charset="0"/>
              </a:rPr>
              <a:t>programs</a:t>
            </a:r>
            <a:endParaRPr lang="en-US" sz="2000" dirty="0">
              <a:latin typeface="Arial" panose="020B0604020202020204" pitchFamily="34" charset="0"/>
              <a:cs typeface="Arial" panose="020B0604020202020204" pitchFamily="34" charset="0"/>
            </a:endParaRPr>
          </a:p>
          <a:p>
            <a:pPr marL="514350" indent="-514350">
              <a:buFont typeface="+mj-lt"/>
              <a:buAutoNum type="arabicPeriod"/>
            </a:pPr>
            <a:endParaRPr lang="en-US" sz="2000" dirty="0">
              <a:latin typeface="Arial" panose="020B0604020202020204" pitchFamily="34" charset="0"/>
              <a:cs typeface="Arial" panose="020B0604020202020204" pitchFamily="34" charset="0"/>
            </a:endParaRPr>
          </a:p>
          <a:p>
            <a:pPr marL="514350" indent="-514350">
              <a:buFont typeface="+mj-lt"/>
              <a:buAutoNum type="arabicPeriod"/>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147" y="3562350"/>
            <a:ext cx="2115243" cy="1721564"/>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92" y="5086350"/>
            <a:ext cx="2181579" cy="163726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095616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kern="0" dirty="0" smtClean="0">
                <a:solidFill>
                  <a:srgbClr val="000000"/>
                </a:solidFill>
                <a:latin typeface="Arial"/>
                <a:cs typeface="Times New Roman"/>
              </a:rPr>
              <a:t>PMO </a:t>
            </a:r>
            <a:r>
              <a:rPr lang="en-GB" sz="4000" kern="0" dirty="0">
                <a:solidFill>
                  <a:srgbClr val="000000"/>
                </a:solidFill>
                <a:latin typeface="Arial"/>
                <a:cs typeface="Times New Roman"/>
              </a:rPr>
              <a:t/>
            </a:r>
            <a:br>
              <a:rPr lang="en-GB" sz="4000" kern="0" dirty="0">
                <a:solidFill>
                  <a:srgbClr val="000000"/>
                </a:solidFill>
                <a:latin typeface="Arial"/>
                <a:cs typeface="Times New Roman"/>
              </a:rPr>
            </a:br>
            <a:r>
              <a:rPr lang="en-GB" sz="3600" kern="0" dirty="0">
                <a:solidFill>
                  <a:srgbClr val="000000"/>
                </a:solidFill>
                <a:latin typeface="Arial"/>
                <a:cs typeface="Times New Roman"/>
              </a:rPr>
              <a:t>"Best Practice Guide"</a:t>
            </a:r>
            <a:endParaRPr lang="en-US" sz="4000" dirty="0"/>
          </a:p>
        </p:txBody>
      </p:sp>
      <p:sp>
        <p:nvSpPr>
          <p:cNvPr id="3" name="Content Placeholder 2"/>
          <p:cNvSpPr>
            <a:spLocks noGrp="1"/>
          </p:cNvSpPr>
          <p:nvPr>
            <p:ph idx="1"/>
          </p:nvPr>
        </p:nvSpPr>
        <p:spPr/>
        <p:txBody>
          <a:bodyPr/>
          <a:lstStyle/>
          <a:p>
            <a:pPr marL="0" indent="0">
              <a:buNone/>
            </a:pPr>
            <a:r>
              <a:rPr lang="en-US" dirty="0">
                <a:hlinkClick r:id="rId2"/>
              </a:rPr>
              <a:t>http://</a:t>
            </a:r>
            <a:r>
              <a:rPr lang="en-US" dirty="0" smtClean="0">
                <a:hlinkClick r:id="rId2"/>
              </a:rPr>
              <a:t>www.ocean-ops.org/sot/vos/quick_reference_pmo.html</a:t>
            </a:r>
            <a:endParaRPr lang="en-US" dirty="0" smtClean="0"/>
          </a:p>
          <a:p>
            <a:pPr marL="0" indent="0">
              <a:buNone/>
            </a:pPr>
            <a:r>
              <a:rPr lang="en-US" dirty="0" smtClean="0"/>
              <a:t>The </a:t>
            </a:r>
            <a:r>
              <a:rPr lang="en-US" dirty="0"/>
              <a:t>guide is available on the VOS website to help newly appointed personnel become familiar with the functions of a PMO and to re-acquaint experienced PMOs with these </a:t>
            </a:r>
            <a:r>
              <a:rPr lang="en-US" dirty="0" smtClean="0"/>
              <a:t>functions</a:t>
            </a:r>
            <a:endParaRPr lang="en-US" sz="1400" dirty="0"/>
          </a:p>
          <a:p>
            <a:pPr marL="0" indent="0">
              <a:buNone/>
            </a:pPr>
            <a:r>
              <a:rPr lang="en-US" dirty="0"/>
              <a:t>It contains detailed guidance for the following activities...</a:t>
            </a:r>
          </a:p>
          <a:p>
            <a:pPr marL="0" indent="0">
              <a:buNone/>
            </a:pPr>
            <a:endParaRPr lang="en-US" dirty="0"/>
          </a:p>
        </p:txBody>
      </p:sp>
      <p:sp>
        <p:nvSpPr>
          <p:cNvPr id="4" name="Rectangle 3"/>
          <p:cNvSpPr/>
          <p:nvPr/>
        </p:nvSpPr>
        <p:spPr>
          <a:xfrm>
            <a:off x="1532817" y="4233888"/>
            <a:ext cx="7632848" cy="1800200"/>
          </a:xfrm>
          <a:prstGeom prst="rect">
            <a:avLst/>
          </a:prstGeom>
          <a:ln>
            <a:solidFill>
              <a:schemeClr val="accent6"/>
            </a:solidFill>
          </a:ln>
        </p:spPr>
        <p:txBody>
          <a:bodyPr wrap="square" numCol="2">
            <a:spAutoFit/>
          </a:bodyPr>
          <a:lstStyle/>
          <a:p>
            <a:pPr marL="358775" lvl="0" indent="-358775">
              <a:buFont typeface="Arial" pitchFamily="34" charset="0"/>
              <a:buChar char="•"/>
            </a:pPr>
            <a:r>
              <a:rPr lang="en-GB" dirty="0" smtClean="0"/>
              <a:t>Monitoring Ship Movements</a:t>
            </a:r>
          </a:p>
          <a:p>
            <a:pPr marL="358775" lvl="0" indent="-358775">
              <a:buFont typeface="Arial" pitchFamily="34" charset="0"/>
              <a:buChar char="•"/>
            </a:pPr>
            <a:r>
              <a:rPr lang="en-GB" dirty="0" smtClean="0"/>
              <a:t>Recruitment Preliminaries</a:t>
            </a:r>
          </a:p>
          <a:p>
            <a:pPr marL="358775" lvl="0" indent="-358775">
              <a:buFont typeface="Arial" pitchFamily="34" charset="0"/>
              <a:buChar char="•"/>
            </a:pPr>
            <a:r>
              <a:rPr lang="en-GB" dirty="0" smtClean="0"/>
              <a:t>Recruitment Visits</a:t>
            </a:r>
          </a:p>
          <a:p>
            <a:pPr marL="358775" lvl="0" indent="-358775">
              <a:buFont typeface="Arial" pitchFamily="34" charset="0"/>
              <a:buChar char="•"/>
            </a:pPr>
            <a:r>
              <a:rPr lang="en-GB" dirty="0" smtClean="0"/>
              <a:t>Post Recruitment Monitoring</a:t>
            </a:r>
          </a:p>
          <a:p>
            <a:pPr marL="358775" lvl="0" indent="-358775">
              <a:buFont typeface="Arial" pitchFamily="34" charset="0"/>
              <a:buChar char="•"/>
            </a:pPr>
            <a:r>
              <a:rPr lang="en-GB" dirty="0"/>
              <a:t>Routine VOS fleet </a:t>
            </a:r>
            <a:r>
              <a:rPr lang="en-GB" dirty="0" smtClean="0"/>
              <a:t>Monitoring</a:t>
            </a:r>
          </a:p>
          <a:p>
            <a:pPr marL="358775" lvl="0" indent="-358775">
              <a:buFont typeface="Arial" pitchFamily="34" charset="0"/>
              <a:buChar char="•"/>
            </a:pPr>
            <a:r>
              <a:rPr lang="en-GB" dirty="0" smtClean="0"/>
              <a:t>Routine Inspection Visits</a:t>
            </a:r>
          </a:p>
          <a:p>
            <a:pPr marL="358775" lvl="0" indent="-358775">
              <a:buFont typeface="Arial" pitchFamily="34" charset="0"/>
              <a:buChar char="•"/>
            </a:pPr>
            <a:r>
              <a:rPr lang="en-GB" dirty="0" smtClean="0"/>
              <a:t>Encouragement &amp; Rewards</a:t>
            </a:r>
          </a:p>
          <a:p>
            <a:pPr marL="358775" lvl="0" indent="-358775">
              <a:buFont typeface="Arial" pitchFamily="34" charset="0"/>
              <a:buChar char="•"/>
            </a:pPr>
            <a:r>
              <a:rPr lang="en-GB" dirty="0" smtClean="0"/>
              <a:t>De-recruitment</a:t>
            </a:r>
          </a:p>
          <a:p>
            <a:pPr marL="358775" lvl="0" indent="-358775">
              <a:buFont typeface="Arial" pitchFamily="34" charset="0"/>
              <a:buChar char="•"/>
            </a:pPr>
            <a:r>
              <a:rPr lang="en-GB" dirty="0" smtClean="0"/>
              <a:t>Communication &amp; Liaison</a:t>
            </a:r>
          </a:p>
          <a:p>
            <a:pPr marL="358775" lvl="0" indent="-358775">
              <a:buFont typeface="Arial" pitchFamily="34" charset="0"/>
              <a:buChar char="•"/>
            </a:pPr>
            <a:r>
              <a:rPr lang="en-GB" dirty="0" smtClean="0"/>
              <a:t>International Support</a:t>
            </a:r>
          </a:p>
          <a:p>
            <a:pPr marL="358775" lvl="0" indent="-358775">
              <a:buFont typeface="Arial" pitchFamily="34" charset="0"/>
              <a:buChar char="•"/>
            </a:pPr>
            <a:r>
              <a:rPr lang="en-GB" dirty="0"/>
              <a:t>Related Programs</a:t>
            </a:r>
          </a:p>
        </p:txBody>
      </p:sp>
    </p:spTree>
    <p:extLst>
      <p:ext uri="{BB962C8B-B14F-4D97-AF65-F5344CB8AC3E}">
        <p14:creationId xmlns:p14="http://schemas.microsoft.com/office/powerpoint/2010/main" val="4172995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kern="0" dirty="0">
                <a:solidFill>
                  <a:srgbClr val="000000"/>
                </a:solidFill>
                <a:latin typeface="Arial"/>
                <a:cs typeface="Times New Roman"/>
              </a:rPr>
              <a:t>Recruitment Guidance</a:t>
            </a:r>
            <a:br>
              <a:rPr lang="en-GB" sz="4000" kern="0" dirty="0">
                <a:solidFill>
                  <a:srgbClr val="000000"/>
                </a:solidFill>
                <a:latin typeface="Arial"/>
                <a:cs typeface="Times New Roman"/>
              </a:rPr>
            </a:br>
            <a:r>
              <a:rPr lang="en-US" sz="1800" b="1" kern="0" dirty="0">
                <a:solidFill>
                  <a:srgbClr val="000000"/>
                </a:solidFill>
                <a:latin typeface="Arial"/>
                <a:cs typeface="Times New Roman"/>
              </a:rPr>
              <a:t>FACTORS TO CONSIDER BEFORE RECRUITMENT</a:t>
            </a:r>
            <a:endParaRPr lang="en-US" dirty="0"/>
          </a:p>
        </p:txBody>
      </p:sp>
      <p:sp>
        <p:nvSpPr>
          <p:cNvPr id="4" name="Rectangle 1"/>
          <p:cNvSpPr>
            <a:spLocks noGrp="1" noChangeArrowheads="1"/>
          </p:cNvSpPr>
          <p:nvPr>
            <p:ph idx="1"/>
          </p:nvPr>
        </p:nvSpPr>
        <p:spPr bwMode="auto">
          <a:xfrm>
            <a:off x="418011" y="1813798"/>
            <a:ext cx="7173413"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Identify potential ships for recruitment into the national VOS fleet. Depending on your location, some recruitment factors to consider might include:</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The trading pattern or route of the ship to target particularly data-sparse areas;</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The percentage of the time sailing in desired areas;</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Length of charter on the route;</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Ability to regularly inspect and service the ship;</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The availability of certified NMS instruments for installation on the ship;</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The suitability of the ship to carry and care for the loaned NMS instruments;</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The availability of a suitable communication system on the ship to send the observations; and</a:t>
            </a:r>
          </a:p>
          <a:p>
            <a:pPr marL="358775" marR="0" indent="-358775" eaLnBrk="0" fontAlgn="base" hangingPunct="0">
              <a:lnSpc>
                <a:spcPct val="100000"/>
              </a:lnSpc>
              <a:spcBef>
                <a:spcPct val="0"/>
              </a:spcBef>
              <a:spcAft>
                <a:spcPct val="0"/>
              </a:spcAft>
              <a:buClrTx/>
              <a:buSzTx/>
              <a:tabLst/>
            </a:pPr>
            <a:r>
              <a:rPr lang="en-US" altLang="en-US" sz="1600" dirty="0">
                <a:solidFill>
                  <a:srgbClr val="2D2DB9"/>
                </a:solidFill>
                <a:latin typeface="Arial" pitchFamily="34" charset="0"/>
                <a:cs typeface="Arial" pitchFamily="34" charset="0"/>
              </a:rPr>
              <a:t>The availability of a computer on the Bridge on which to install electronic logbook software</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982" y="1899524"/>
            <a:ext cx="2530174" cy="380595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14123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kern="0" dirty="0">
                <a:solidFill>
                  <a:srgbClr val="000000"/>
                </a:solidFill>
                <a:latin typeface="Arial"/>
                <a:cs typeface="Times New Roman"/>
              </a:rPr>
              <a:t>Recruitment Guidance</a:t>
            </a:r>
            <a:br>
              <a:rPr lang="en-GB" sz="4000" kern="0" dirty="0">
                <a:solidFill>
                  <a:srgbClr val="000000"/>
                </a:solidFill>
                <a:latin typeface="Arial"/>
                <a:cs typeface="Times New Roman"/>
              </a:rPr>
            </a:br>
            <a:r>
              <a:rPr lang="en-US" sz="1800" b="1" kern="0" dirty="0">
                <a:solidFill>
                  <a:srgbClr val="000000"/>
                </a:solidFill>
                <a:latin typeface="Arial"/>
                <a:cs typeface="Times New Roman"/>
              </a:rPr>
              <a:t>FACTORS TO CONSIDER BEFORE RECRUITMENT </a:t>
            </a:r>
            <a:r>
              <a:rPr lang="en-US" sz="1800" b="1" kern="0" dirty="0" smtClean="0">
                <a:solidFill>
                  <a:srgbClr val="000000"/>
                </a:solidFill>
                <a:latin typeface="Arial"/>
                <a:cs typeface="Times New Roman"/>
              </a:rPr>
              <a:t/>
            </a:r>
            <a:br>
              <a:rPr lang="en-US" sz="1800" b="1" kern="0" dirty="0" smtClean="0">
                <a:solidFill>
                  <a:srgbClr val="000000"/>
                </a:solidFill>
                <a:latin typeface="Arial"/>
                <a:cs typeface="Times New Roman"/>
              </a:rPr>
            </a:br>
            <a:r>
              <a:rPr lang="en-US" sz="1800" b="1" kern="0" dirty="0" smtClean="0">
                <a:solidFill>
                  <a:srgbClr val="000000"/>
                </a:solidFill>
                <a:latin typeface="Arial"/>
                <a:cs typeface="Times New Roman"/>
              </a:rPr>
              <a:t>(</a:t>
            </a:r>
            <a:r>
              <a:rPr lang="en-US" sz="1800" b="1" kern="0" dirty="0">
                <a:solidFill>
                  <a:srgbClr val="000000"/>
                </a:solidFill>
                <a:latin typeface="Arial"/>
                <a:cs typeface="Times New Roman"/>
              </a:rPr>
              <a:t>AVOID </a:t>
            </a:r>
            <a:r>
              <a:rPr lang="en-US" sz="1800" b="1" kern="0" dirty="0" smtClean="0">
                <a:solidFill>
                  <a:srgbClr val="000000"/>
                </a:solidFill>
                <a:latin typeface="Arial"/>
                <a:cs typeface="Times New Roman"/>
              </a:rPr>
              <a:t>DUPLICATE RECRUITMENTS)</a:t>
            </a:r>
            <a:endParaRPr lang="en-US" dirty="0"/>
          </a:p>
        </p:txBody>
      </p:sp>
      <p:sp>
        <p:nvSpPr>
          <p:cNvPr id="4" name="Rectangle 1"/>
          <p:cNvSpPr>
            <a:spLocks noGrp="1" noChangeArrowheads="1"/>
          </p:cNvSpPr>
          <p:nvPr>
            <p:ph idx="1"/>
          </p:nvPr>
        </p:nvSpPr>
        <p:spPr bwMode="auto">
          <a:xfrm>
            <a:off x="418012" y="1690688"/>
            <a:ext cx="11678738" cy="409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Check the latest </a:t>
            </a:r>
            <a:r>
              <a:rPr kumimoji="0" lang="en-US" altLang="en-US" sz="18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hlinkClick r:id="rId2" tooltip="list of VOS vessels"/>
              </a:rPr>
              <a:t>list of VOS vessels</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OceanOPS to ensure that a ship under consideration for recruitment is not already a member of another national VOS </a:t>
            </a:r>
            <a:r>
              <a:rPr lang="en-US" altLang="en-US" sz="1800" dirty="0">
                <a:solidFill>
                  <a:srgbClr val="000000"/>
                </a:solidFill>
                <a:latin typeface="Arial" panose="020B0604020202020204" pitchFamily="34" charset="0"/>
                <a:cs typeface="Arial" panose="020B0604020202020204" pitchFamily="34" charset="0"/>
              </a:rPr>
              <a:t>fleet</a:t>
            </a:r>
            <a:r>
              <a:rPr lang="en-US" altLang="en-US" sz="1800" dirty="0" smtClean="0">
                <a:solidFill>
                  <a:srgbClr val="000000"/>
                </a:solidFill>
                <a:latin typeface="Arial" panose="020B0604020202020204" pitchFamily="34" charset="0"/>
                <a:cs typeface="Arial" panose="020B0604020202020204" pitchFamily="34" charset="0"/>
              </a:rPr>
              <a:t>. If </a:t>
            </a:r>
            <a:r>
              <a:rPr lang="en-US" altLang="en-US" sz="1800" dirty="0">
                <a:solidFill>
                  <a:srgbClr val="000000"/>
                </a:solidFill>
                <a:latin typeface="Arial" panose="020B0604020202020204" pitchFamily="34" charset="0"/>
                <a:cs typeface="Arial" panose="020B0604020202020204" pitchFamily="34" charset="0"/>
              </a:rPr>
              <a:t>the ship is already recruited by another national VOS </a:t>
            </a:r>
            <a:r>
              <a:rPr lang="en-US" altLang="en-US" sz="1800" dirty="0" smtClean="0">
                <a:solidFill>
                  <a:srgbClr val="000000"/>
                </a:solidFill>
                <a:latin typeface="Arial" panose="020B0604020202020204" pitchFamily="34" charset="0"/>
                <a:cs typeface="Arial" panose="020B0604020202020204" pitchFamily="34" charset="0"/>
              </a:rPr>
              <a:t>fleet:</a:t>
            </a:r>
            <a:endParaRPr lang="en-US" altLang="en-US" sz="1800" dirty="0">
              <a:solidFill>
                <a:srgbClr val="000000"/>
              </a:solidFill>
              <a:latin typeface="Arial" panose="020B0604020202020204" pitchFamily="34" charset="0"/>
              <a:cs typeface="Arial" panose="020B0604020202020204" pitchFamily="34" charset="0"/>
            </a:endParaRPr>
          </a:p>
          <a:p>
            <a:pPr marL="358775" indent="-358775" eaLnBrk="0" fontAlgn="base" hangingPunct="0">
              <a:lnSpc>
                <a:spcPct val="100000"/>
              </a:lnSpc>
              <a:spcBef>
                <a:spcPct val="0"/>
              </a:spcBef>
              <a:spcAft>
                <a:spcPct val="0"/>
              </a:spcAft>
            </a:pPr>
            <a:r>
              <a:rPr lang="en-US" altLang="en-US" sz="1600" dirty="0" smtClean="0">
                <a:solidFill>
                  <a:srgbClr val="2D2DB9"/>
                </a:solidFill>
                <a:latin typeface="Arial" pitchFamily="34" charset="0"/>
                <a:cs typeface="Arial" pitchFamily="34" charset="0"/>
              </a:rPr>
              <a:t>Will a </a:t>
            </a:r>
            <a:r>
              <a:rPr lang="en-US" altLang="en-US" sz="1600" dirty="0">
                <a:solidFill>
                  <a:srgbClr val="2D2DB9"/>
                </a:solidFill>
                <a:latin typeface="Arial" pitchFamily="34" charset="0"/>
                <a:cs typeface="Arial" pitchFamily="34" charset="0"/>
              </a:rPr>
              <a:t>change to the recruiting country </a:t>
            </a:r>
            <a:r>
              <a:rPr lang="en-US" altLang="en-US" sz="1600" dirty="0" smtClean="0">
                <a:solidFill>
                  <a:srgbClr val="2D2DB9"/>
                </a:solidFill>
                <a:latin typeface="Arial" pitchFamily="34" charset="0"/>
                <a:cs typeface="Arial" pitchFamily="34" charset="0"/>
              </a:rPr>
              <a:t>result </a:t>
            </a:r>
            <a:r>
              <a:rPr lang="en-US" altLang="en-US" sz="1600" dirty="0">
                <a:solidFill>
                  <a:srgbClr val="2D2DB9"/>
                </a:solidFill>
                <a:latin typeface="Arial" pitchFamily="34" charset="0"/>
                <a:cs typeface="Arial" pitchFamily="34" charset="0"/>
              </a:rPr>
              <a:t>in an overall improvement to the global network (i.e. provision of calibrated instruments, increased opportunities for PMO visits, etc...). </a:t>
            </a:r>
            <a:endParaRPr lang="en-US" altLang="en-US" sz="1600" dirty="0" smtClean="0">
              <a:solidFill>
                <a:srgbClr val="2D2DB9"/>
              </a:solidFill>
              <a:latin typeface="Arial" pitchFamily="34" charset="0"/>
              <a:cs typeface="Arial" pitchFamily="34" charset="0"/>
            </a:endParaRPr>
          </a:p>
          <a:p>
            <a:pPr marL="358775" indent="-358775" eaLnBrk="0" fontAlgn="base" hangingPunct="0">
              <a:lnSpc>
                <a:spcPct val="100000"/>
              </a:lnSpc>
              <a:spcBef>
                <a:spcPct val="0"/>
              </a:spcBef>
              <a:spcAft>
                <a:spcPct val="0"/>
              </a:spcAft>
            </a:pPr>
            <a:r>
              <a:rPr lang="en-US" altLang="en-US" sz="1600" dirty="0" smtClean="0">
                <a:solidFill>
                  <a:srgbClr val="2D2DB9"/>
                </a:solidFill>
                <a:latin typeface="Arial" pitchFamily="34" charset="0"/>
                <a:cs typeface="Arial" pitchFamily="34" charset="0"/>
              </a:rPr>
              <a:t>Requests </a:t>
            </a:r>
            <a:r>
              <a:rPr lang="en-US" altLang="en-US" sz="1600" dirty="0">
                <a:solidFill>
                  <a:srgbClr val="2D2DB9"/>
                </a:solidFill>
                <a:latin typeface="Arial" pitchFamily="34" charset="0"/>
                <a:cs typeface="Arial" pitchFamily="34" charset="0"/>
              </a:rPr>
              <a:t>for changes must be discussed and confirmed with the current country of recruitment before any further action takes place</a:t>
            </a:r>
            <a:r>
              <a:rPr lang="en-US" altLang="en-US" sz="1600" dirty="0" smtClean="0">
                <a:solidFill>
                  <a:srgbClr val="2D2DB9"/>
                </a:solidFill>
                <a:latin typeface="Arial" pitchFamily="34" charset="0"/>
                <a:cs typeface="Arial" pitchFamily="34" charset="0"/>
              </a:rPr>
              <a:t>.</a:t>
            </a:r>
          </a:p>
          <a:p>
            <a:pPr marL="0" indent="0" eaLnBrk="0" fontAlgn="base" hangingPunct="0">
              <a:lnSpc>
                <a:spcPct val="100000"/>
              </a:lnSpc>
              <a:spcBef>
                <a:spcPct val="0"/>
              </a:spcBef>
              <a:spcAft>
                <a:spcPct val="0"/>
              </a:spcAft>
              <a:buNone/>
            </a:pPr>
            <a:endParaRPr lang="en-US" altLang="en-US" sz="1600" dirty="0">
              <a:solidFill>
                <a:srgbClr val="2D2DB9"/>
              </a:solidFill>
              <a:latin typeface="Arial" pitchFamily="34" charset="0"/>
              <a:cs typeface="Arial" pitchFamily="34" charset="0"/>
            </a:endParaRPr>
          </a:p>
          <a:p>
            <a:pPr marL="0" marR="0" lvl="0" indent="0" eaLnBrk="0" fontAlgn="base" hangingPunct="0">
              <a:lnSpc>
                <a:spcPct val="100000"/>
              </a:lnSpc>
              <a:spcBef>
                <a:spcPct val="0"/>
              </a:spcBef>
              <a:spcAft>
                <a:spcPct val="0"/>
              </a:spcAft>
              <a:buClrTx/>
              <a:buSzTx/>
              <a:buNone/>
              <a:tabLst/>
            </a:pPr>
            <a:r>
              <a:rPr lang="en-US" altLang="en-US" sz="1800" dirty="0">
                <a:latin typeface="Arial" pitchFamily="34" charset="0"/>
                <a:cs typeface="Arial" pitchFamily="34" charset="0"/>
              </a:rPr>
              <a:t>Confirm the participation of the ship in the national VOS fleet with the Master and the Shipping Company.</a:t>
            </a:r>
          </a:p>
          <a:p>
            <a:pPr marL="0" marR="0" lvl="0" indent="0" eaLnBrk="0" fontAlgn="base" hangingPunct="0">
              <a:lnSpc>
                <a:spcPct val="100000"/>
              </a:lnSpc>
              <a:spcBef>
                <a:spcPct val="0"/>
              </a:spcBef>
              <a:spcAft>
                <a:spcPct val="0"/>
              </a:spcAft>
              <a:buClrTx/>
              <a:buSzTx/>
              <a:buNone/>
              <a:tabLst/>
            </a:pPr>
            <a:endParaRPr lang="en-US" altLang="en-US" sz="1800" dirty="0">
              <a:latin typeface="Arial" pitchFamily="34" charset="0"/>
              <a:cs typeface="Arial" pitchFamily="34" charset="0"/>
            </a:endParaRPr>
          </a:p>
          <a:p>
            <a:pPr marL="0" marR="0" lvl="0" indent="0" eaLnBrk="0" fontAlgn="base" hangingPunct="0">
              <a:lnSpc>
                <a:spcPct val="100000"/>
              </a:lnSpc>
              <a:spcBef>
                <a:spcPct val="0"/>
              </a:spcBef>
              <a:spcAft>
                <a:spcPct val="0"/>
              </a:spcAft>
              <a:buClrTx/>
              <a:buSzTx/>
              <a:buNone/>
              <a:tabLst/>
            </a:pPr>
            <a:r>
              <a:rPr lang="en-US" altLang="en-US" sz="1800" dirty="0">
                <a:latin typeface="Arial" pitchFamily="34" charset="0"/>
                <a:cs typeface="Arial" pitchFamily="34" charset="0"/>
              </a:rPr>
              <a:t>Register the ship immediately in the OceanOPS Metadata database using the 'Planned' status function, to avoid accidental duplicate recruitments during the recruitment period.</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Please Note: </a:t>
            </a:r>
            <a:r>
              <a:rPr kumimoji="0" lang="en-US" altLang="en-US" sz="1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Duplicate recruitments reflect poorly on the global network. By following these guidelines and engaging in proper communication with other NMSs, we ensure that the image of the VOS remains one of a professional and unified global observing program.</a:t>
            </a: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67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kern="0" dirty="0">
                <a:solidFill>
                  <a:srgbClr val="000000"/>
                </a:solidFill>
                <a:latin typeface="Arial"/>
                <a:cs typeface="Times New Roman"/>
              </a:rPr>
              <a:t>Recruitment Guidance</a:t>
            </a:r>
            <a:br>
              <a:rPr lang="en-GB" sz="4000" kern="0" dirty="0">
                <a:solidFill>
                  <a:srgbClr val="000000"/>
                </a:solidFill>
                <a:latin typeface="Arial"/>
                <a:cs typeface="Times New Roman"/>
              </a:rPr>
            </a:br>
            <a:r>
              <a:rPr lang="en-GB" sz="1800" b="1" kern="0" dirty="0">
                <a:solidFill>
                  <a:srgbClr val="000000"/>
                </a:solidFill>
                <a:latin typeface="Arial"/>
                <a:cs typeface="Times New Roman"/>
              </a:rPr>
              <a:t>INITIAL RECRUITMENT</a:t>
            </a:r>
            <a:endParaRPr lang="en-US" sz="1800" b="1" kern="0" dirty="0">
              <a:solidFill>
                <a:srgbClr val="000000"/>
              </a:solidFill>
              <a:latin typeface="Arial"/>
              <a:cs typeface="Times New Roman"/>
            </a:endParaRPr>
          </a:p>
        </p:txBody>
      </p:sp>
      <p:sp>
        <p:nvSpPr>
          <p:cNvPr id="4" name="Rectangle 1"/>
          <p:cNvSpPr>
            <a:spLocks noGrp="1" noChangeArrowheads="1"/>
          </p:cNvSpPr>
          <p:nvPr>
            <p:ph idx="1"/>
          </p:nvPr>
        </p:nvSpPr>
        <p:spPr bwMode="auto">
          <a:xfrm>
            <a:off x="418012" y="1846858"/>
            <a:ext cx="11316788" cy="4308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Determine, in consultation with the Master, the most appropriate meteorological reporting class (NMS Operated, NMS Cooperative or Independent) of the vessel.</a:t>
            </a:r>
          </a:p>
          <a:p>
            <a:pPr marL="358775" marR="0" lvl="1" indent="-358775" eaLnBrk="0" fontAlgn="base" hangingPunct="0">
              <a:lnSpc>
                <a:spcPct val="100000"/>
              </a:lnSpc>
              <a:spcBef>
                <a:spcPct val="0"/>
              </a:spcBef>
              <a:spcAft>
                <a:spcPct val="0"/>
              </a:spcAft>
              <a:buClrTx/>
              <a:buSzTx/>
              <a:tabLst/>
            </a:pPr>
            <a:r>
              <a:rPr lang="en-US" altLang="en-US" sz="1400" dirty="0">
                <a:solidFill>
                  <a:srgbClr val="2D2DB9"/>
                </a:solidFill>
                <a:latin typeface="Arial" pitchFamily="34" charset="0"/>
                <a:cs typeface="Arial" pitchFamily="34" charset="0"/>
              </a:rPr>
              <a:t>If appropriate, install calibrated NMS instruments ensuring the best possible exposure.</a:t>
            </a:r>
          </a:p>
          <a:p>
            <a:pPr marL="358775" marR="0" lvl="1" indent="-358775" eaLnBrk="0" fontAlgn="base" hangingPunct="0">
              <a:lnSpc>
                <a:spcPct val="100000"/>
              </a:lnSpc>
              <a:spcBef>
                <a:spcPct val="0"/>
              </a:spcBef>
              <a:spcAft>
                <a:spcPct val="0"/>
              </a:spcAft>
              <a:buClrTx/>
              <a:buSzTx/>
              <a:tabLst/>
            </a:pPr>
            <a:r>
              <a:rPr lang="en-US" altLang="en-US" sz="1400" dirty="0">
                <a:solidFill>
                  <a:srgbClr val="2D2DB9"/>
                </a:solidFill>
                <a:latin typeface="Arial" pitchFamily="34" charset="0"/>
                <a:cs typeface="Arial" pitchFamily="34" charset="0"/>
              </a:rPr>
              <a:t>Install electronic logbook software (</a:t>
            </a:r>
            <a:r>
              <a:rPr lang="en-US" altLang="en-US" sz="1400" dirty="0" err="1">
                <a:solidFill>
                  <a:srgbClr val="2D2DB9"/>
                </a:solidFill>
                <a:latin typeface="Arial" pitchFamily="34" charset="0"/>
                <a:cs typeface="Arial" pitchFamily="34" charset="0"/>
              </a:rPr>
              <a:t>Turbowin</a:t>
            </a:r>
            <a:r>
              <a:rPr lang="en-US" altLang="en-US" sz="1400" dirty="0">
                <a:solidFill>
                  <a:srgbClr val="2D2DB9"/>
                </a:solidFill>
                <a:latin typeface="Arial" pitchFamily="34" charset="0"/>
                <a:cs typeface="Arial" pitchFamily="34" charset="0"/>
              </a:rPr>
              <a:t>) and configure.</a:t>
            </a:r>
          </a:p>
          <a:p>
            <a:pPr marL="358775" marR="0" lvl="1" indent="-358775" eaLnBrk="0" fontAlgn="base" hangingPunct="0">
              <a:lnSpc>
                <a:spcPct val="100000"/>
              </a:lnSpc>
              <a:spcBef>
                <a:spcPct val="0"/>
              </a:spcBef>
              <a:spcAft>
                <a:spcPct val="0"/>
              </a:spcAft>
              <a:buClrTx/>
              <a:buSzTx/>
              <a:tabLst/>
            </a:pPr>
            <a:r>
              <a:rPr lang="en-US" altLang="en-US" sz="1400" dirty="0">
                <a:solidFill>
                  <a:srgbClr val="2D2DB9"/>
                </a:solidFill>
                <a:latin typeface="Arial" pitchFamily="34" charset="0"/>
                <a:cs typeface="Arial" pitchFamily="34" charset="0"/>
              </a:rPr>
              <a:t>Provide nationally prescribed marine observing stationery and reference material as appropriate, e.g. marine meteorological handbooks, sea-state and cloud charts/booklets, coding card/book</a:t>
            </a:r>
            <a:r>
              <a:rPr lang="en-US" altLang="en-US" sz="1400" dirty="0" smtClean="0">
                <a:solidFill>
                  <a:srgbClr val="2D2DB9"/>
                </a:solidFill>
                <a:latin typeface="Arial" pitchFamily="34" charset="0"/>
                <a:cs typeface="Arial" pitchFamily="34" charset="0"/>
              </a:rPr>
              <a:t>.</a:t>
            </a:r>
          </a:p>
          <a:p>
            <a:pPr marL="0" marR="0" lvl="1" indent="0" eaLnBrk="0" fontAlgn="base" hangingPunct="0">
              <a:lnSpc>
                <a:spcPct val="100000"/>
              </a:lnSpc>
              <a:spcBef>
                <a:spcPct val="0"/>
              </a:spcBef>
              <a:spcAft>
                <a:spcPct val="0"/>
              </a:spcAft>
              <a:buClrTx/>
              <a:buSzTx/>
              <a:buNone/>
              <a:tabLst/>
            </a:pPr>
            <a:endParaRPr lang="en-US" altLang="en-US" sz="1400" dirty="0">
              <a:solidFill>
                <a:srgbClr val="2D2DB9"/>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Provide initial training in:</a:t>
            </a:r>
          </a:p>
          <a:p>
            <a:pPr marL="358775" marR="0" lvl="1" indent="-358775" eaLnBrk="0" fontAlgn="base" hangingPunct="0">
              <a:lnSpc>
                <a:spcPct val="100000"/>
              </a:lnSpc>
              <a:spcBef>
                <a:spcPct val="0"/>
              </a:spcBef>
              <a:spcAft>
                <a:spcPct val="0"/>
              </a:spcAft>
              <a:buClrTx/>
              <a:buSzTx/>
              <a:tabLst/>
            </a:pPr>
            <a:r>
              <a:rPr lang="en-US" altLang="en-US" sz="1400" dirty="0">
                <a:solidFill>
                  <a:srgbClr val="2D2DB9"/>
                </a:solidFill>
                <a:latin typeface="Arial" pitchFamily="34" charset="0"/>
                <a:cs typeface="Arial" pitchFamily="34" charset="0"/>
              </a:rPr>
              <a:t>General observing </a:t>
            </a:r>
            <a:r>
              <a:rPr lang="en-US" altLang="en-US" sz="1400" dirty="0" smtClean="0">
                <a:solidFill>
                  <a:srgbClr val="2D2DB9"/>
                </a:solidFill>
                <a:latin typeface="Arial" pitchFamily="34" charset="0"/>
                <a:cs typeface="Arial" pitchFamily="34" charset="0"/>
              </a:rPr>
              <a:t>requirements</a:t>
            </a:r>
          </a:p>
          <a:p>
            <a:pPr marL="358775" marR="0" lvl="1" indent="-358775" eaLnBrk="0" fontAlgn="base" hangingPunct="0">
              <a:lnSpc>
                <a:spcPct val="100000"/>
              </a:lnSpc>
              <a:spcBef>
                <a:spcPct val="0"/>
              </a:spcBef>
              <a:spcAft>
                <a:spcPct val="0"/>
              </a:spcAft>
              <a:buClrTx/>
              <a:buSzTx/>
              <a:tabLst/>
            </a:pPr>
            <a:r>
              <a:rPr lang="en-US" altLang="en-US" sz="1400" dirty="0" smtClean="0">
                <a:solidFill>
                  <a:srgbClr val="2D2DB9"/>
                </a:solidFill>
                <a:latin typeface="Arial" pitchFamily="34" charset="0"/>
                <a:cs typeface="Arial" pitchFamily="34" charset="0"/>
              </a:rPr>
              <a:t>Observing/estimating </a:t>
            </a:r>
            <a:r>
              <a:rPr lang="en-US" altLang="en-US" sz="1400" dirty="0">
                <a:solidFill>
                  <a:srgbClr val="2D2DB9"/>
                </a:solidFill>
                <a:latin typeface="Arial" pitchFamily="34" charset="0"/>
                <a:cs typeface="Arial" pitchFamily="34" charset="0"/>
              </a:rPr>
              <a:t>visual </a:t>
            </a:r>
            <a:r>
              <a:rPr lang="en-US" altLang="en-US" sz="1400" dirty="0" smtClean="0">
                <a:solidFill>
                  <a:srgbClr val="2D2DB9"/>
                </a:solidFill>
                <a:latin typeface="Arial" pitchFamily="34" charset="0"/>
                <a:cs typeface="Arial" pitchFamily="34" charset="0"/>
              </a:rPr>
              <a:t>elements</a:t>
            </a:r>
            <a:endParaRPr lang="en-US" altLang="en-US" sz="1400" dirty="0">
              <a:solidFill>
                <a:srgbClr val="2D2DB9"/>
              </a:solidFill>
              <a:latin typeface="Arial" pitchFamily="34" charset="0"/>
              <a:cs typeface="Arial" pitchFamily="34" charset="0"/>
            </a:endParaRPr>
          </a:p>
          <a:p>
            <a:pPr marL="358775" marR="0" lvl="1" indent="-358775" eaLnBrk="0" fontAlgn="base" hangingPunct="0">
              <a:lnSpc>
                <a:spcPct val="100000"/>
              </a:lnSpc>
              <a:spcBef>
                <a:spcPct val="0"/>
              </a:spcBef>
              <a:spcAft>
                <a:spcPct val="0"/>
              </a:spcAft>
              <a:buClrTx/>
              <a:buSzTx/>
              <a:tabLst/>
            </a:pPr>
            <a:r>
              <a:rPr lang="en-US" altLang="en-US" sz="1400" dirty="0">
                <a:solidFill>
                  <a:srgbClr val="2D2DB9"/>
                </a:solidFill>
                <a:latin typeface="Arial" pitchFamily="34" charset="0"/>
                <a:cs typeface="Arial" pitchFamily="34" charset="0"/>
              </a:rPr>
              <a:t>Reading, use and care of meteorological </a:t>
            </a:r>
            <a:r>
              <a:rPr lang="en-US" altLang="en-US" sz="1400" dirty="0" smtClean="0">
                <a:solidFill>
                  <a:srgbClr val="2D2DB9"/>
                </a:solidFill>
                <a:latin typeface="Arial" pitchFamily="34" charset="0"/>
                <a:cs typeface="Arial" pitchFamily="34" charset="0"/>
              </a:rPr>
              <a:t>instruments</a:t>
            </a:r>
            <a:endParaRPr lang="en-US" altLang="en-US" sz="1400" dirty="0">
              <a:solidFill>
                <a:srgbClr val="2D2DB9"/>
              </a:solidFill>
              <a:latin typeface="Arial" pitchFamily="34" charset="0"/>
              <a:cs typeface="Arial" pitchFamily="34" charset="0"/>
            </a:endParaRPr>
          </a:p>
          <a:p>
            <a:pPr marL="358775" lvl="1" indent="-358775" eaLnBrk="0" fontAlgn="base" hangingPunct="0">
              <a:lnSpc>
                <a:spcPct val="100000"/>
              </a:lnSpc>
              <a:spcBef>
                <a:spcPct val="0"/>
              </a:spcBef>
              <a:spcAft>
                <a:spcPct val="0"/>
              </a:spcAft>
            </a:pPr>
            <a:r>
              <a:rPr lang="en-US" altLang="en-US" sz="1400" dirty="0">
                <a:solidFill>
                  <a:srgbClr val="2D2DB9"/>
                </a:solidFill>
                <a:latin typeface="Arial" pitchFamily="34" charset="0"/>
                <a:cs typeface="Arial" pitchFamily="34" charset="0"/>
              </a:rPr>
              <a:t>Use of electronic logbook software, e.g. </a:t>
            </a:r>
            <a:r>
              <a:rPr lang="en-US" altLang="en-US" sz="1400" dirty="0" err="1" smtClean="0">
                <a:solidFill>
                  <a:srgbClr val="2D2DB9"/>
                </a:solidFill>
                <a:latin typeface="Arial" pitchFamily="34" charset="0"/>
                <a:cs typeface="Arial" pitchFamily="34" charset="0"/>
              </a:rPr>
              <a:t>TurboWin</a:t>
            </a:r>
            <a:endParaRPr lang="en-US" altLang="en-US" sz="1400" dirty="0" smtClean="0">
              <a:solidFill>
                <a:srgbClr val="2D2DB9"/>
              </a:solidFill>
              <a:latin typeface="Arial" pitchFamily="34" charset="0"/>
              <a:cs typeface="Arial" pitchFamily="34" charset="0"/>
            </a:endParaRPr>
          </a:p>
          <a:p>
            <a:pPr marL="358775" lvl="1" indent="-358775" eaLnBrk="0" fontAlgn="base" hangingPunct="0">
              <a:lnSpc>
                <a:spcPct val="100000"/>
              </a:lnSpc>
              <a:spcBef>
                <a:spcPct val="0"/>
              </a:spcBef>
              <a:spcAft>
                <a:spcPct val="0"/>
              </a:spcAft>
            </a:pPr>
            <a:r>
              <a:rPr lang="en-US" altLang="en-US" sz="1400" dirty="0">
                <a:solidFill>
                  <a:srgbClr val="2D2DB9"/>
                </a:solidFill>
                <a:latin typeface="Arial" pitchFamily="34" charset="0"/>
                <a:cs typeface="Arial" pitchFamily="34" charset="0"/>
              </a:rPr>
              <a:t>Advise on the preferred method of transmitting the observation (email) and, where appropriate, the use of Special Access Code 41 (SAC41) for Inmarsat transmissions through a </a:t>
            </a:r>
            <a:r>
              <a:rPr lang="en-US" altLang="en-US" sz="1400" dirty="0">
                <a:solidFill>
                  <a:srgbClr val="2D2DB9"/>
                </a:solidFill>
                <a:latin typeface="Arial" pitchFamily="34" charset="0"/>
                <a:cs typeface="Arial" pitchFamily="34" charset="0"/>
                <a:hlinkClick r:id="rId2" tooltip="LES that accept BBXX"/>
              </a:rPr>
              <a:t>LES that accepts BBXX</a:t>
            </a:r>
            <a:r>
              <a:rPr lang="en-US" altLang="en-US" sz="1400" dirty="0" smtClean="0">
                <a:solidFill>
                  <a:srgbClr val="2D2DB9"/>
                </a:solidFill>
                <a:latin typeface="Arial" pitchFamily="34" charset="0"/>
                <a:cs typeface="Arial" pitchFamily="34" charset="0"/>
              </a:rPr>
              <a:t>.</a:t>
            </a:r>
          </a:p>
          <a:p>
            <a:pPr marL="0" lvl="1" indent="0" eaLnBrk="0" fontAlgn="base" hangingPunct="0">
              <a:lnSpc>
                <a:spcPct val="100000"/>
              </a:lnSpc>
              <a:spcBef>
                <a:spcPct val="0"/>
              </a:spcBef>
              <a:spcAft>
                <a:spcPct val="0"/>
              </a:spcAft>
              <a:buNone/>
            </a:pPr>
            <a:endParaRPr lang="en-US" altLang="en-US" sz="1400" dirty="0">
              <a:solidFill>
                <a:srgbClr val="2D2DB9"/>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Document required:</a:t>
            </a:r>
          </a:p>
          <a:p>
            <a:pPr marL="358775" marR="0" lvl="1" indent="-358775" eaLnBrk="0" fontAlgn="base" hangingPunct="0">
              <a:lnSpc>
                <a:spcPct val="100000"/>
              </a:lnSpc>
              <a:spcBef>
                <a:spcPct val="0"/>
              </a:spcBef>
              <a:spcAft>
                <a:spcPct val="0"/>
              </a:spcAft>
              <a:buClrTx/>
              <a:buSzTx/>
              <a:tabLst/>
            </a:pPr>
            <a:r>
              <a:rPr lang="en-US" altLang="en-US" sz="1400" dirty="0" smtClean="0">
                <a:solidFill>
                  <a:srgbClr val="2D2DB9"/>
                </a:solidFill>
                <a:latin typeface="Arial" pitchFamily="34" charset="0"/>
                <a:cs typeface="Arial" pitchFamily="34" charset="0"/>
              </a:rPr>
              <a:t>VOS Metadata Collection Form - Metadata for </a:t>
            </a:r>
            <a:r>
              <a:rPr lang="en-US" altLang="en-US" sz="1400" dirty="0">
                <a:solidFill>
                  <a:srgbClr val="2D2DB9"/>
                </a:solidFill>
                <a:latin typeface="Arial" pitchFamily="34" charset="0"/>
                <a:cs typeface="Arial" pitchFamily="34" charset="0"/>
              </a:rPr>
              <a:t>national and </a:t>
            </a:r>
            <a:r>
              <a:rPr lang="en-US" altLang="en-US" sz="1400" dirty="0">
                <a:solidFill>
                  <a:srgbClr val="2D2DB9"/>
                </a:solidFill>
                <a:latin typeface="Arial" pitchFamily="34" charset="0"/>
                <a:cs typeface="Arial" pitchFamily="34" charset="0"/>
                <a:hlinkClick r:id="rId3" tooltip="Metadata &amp; WMO No 47"/>
              </a:rPr>
              <a:t>WMO</a:t>
            </a:r>
            <a:r>
              <a:rPr lang="en-US" altLang="en-US" sz="1400" dirty="0">
                <a:solidFill>
                  <a:srgbClr val="2D2DB9"/>
                </a:solidFill>
                <a:latin typeface="Arial" pitchFamily="34" charset="0"/>
                <a:cs typeface="Arial" pitchFamily="34" charset="0"/>
              </a:rPr>
              <a:t> purposes.</a:t>
            </a:r>
          </a:p>
          <a:p>
            <a:pPr marL="358775" marR="0" lvl="1" indent="-358775" eaLnBrk="0" fontAlgn="base" hangingPunct="0">
              <a:lnSpc>
                <a:spcPct val="100000"/>
              </a:lnSpc>
              <a:spcBef>
                <a:spcPct val="0"/>
              </a:spcBef>
              <a:spcAft>
                <a:spcPct val="0"/>
              </a:spcAft>
              <a:buClrTx/>
              <a:buSzTx/>
              <a:tabLst/>
            </a:pPr>
            <a:r>
              <a:rPr lang="en-US" altLang="en-US" sz="1400" dirty="0">
                <a:solidFill>
                  <a:srgbClr val="2D2DB9"/>
                </a:solidFill>
                <a:latin typeface="Arial" pitchFamily="34" charset="0"/>
                <a:cs typeface="Arial" pitchFamily="34" charset="0"/>
              </a:rPr>
              <a:t>Recruitment forms should be sent to the VOS program manager in a timely manner, to allow population of the national VOS database and/or the JCOMMOPS Metadata database</a:t>
            </a:r>
            <a:r>
              <a:rPr lang="en-US" altLang="en-US" sz="1400" dirty="0" smtClean="0">
                <a:solidFill>
                  <a:srgbClr val="2D2DB9"/>
                </a:solidFill>
                <a:latin typeface="Arial" pitchFamily="34" charset="0"/>
                <a:cs typeface="Arial" pitchFamily="34" charset="0"/>
              </a:rPr>
              <a:t>.</a:t>
            </a:r>
            <a:endParaRPr lang="en-US" altLang="en-US" sz="1400" dirty="0">
              <a:solidFill>
                <a:srgbClr val="2D2DB9"/>
              </a:solidFill>
              <a:latin typeface="Arial" pitchFamily="34" charset="0"/>
              <a:cs typeface="Arial" pitchFamily="34" charset="0"/>
            </a:endParaRPr>
          </a:p>
        </p:txBody>
      </p:sp>
    </p:spTree>
    <p:extLst>
      <p:ext uri="{BB962C8B-B14F-4D97-AF65-F5344CB8AC3E}">
        <p14:creationId xmlns:p14="http://schemas.microsoft.com/office/powerpoint/2010/main" val="276629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kern="0" dirty="0">
                <a:solidFill>
                  <a:srgbClr val="000000"/>
                </a:solidFill>
                <a:latin typeface="Arial"/>
                <a:cs typeface="Times New Roman"/>
              </a:rPr>
              <a:t>Recruitment Guidance</a:t>
            </a:r>
            <a:br>
              <a:rPr lang="en-GB" sz="4000" kern="0" dirty="0">
                <a:solidFill>
                  <a:srgbClr val="000000"/>
                </a:solidFill>
                <a:latin typeface="Arial"/>
                <a:cs typeface="Times New Roman"/>
              </a:rPr>
            </a:br>
            <a:r>
              <a:rPr lang="en-GB" sz="1800" b="1" kern="0" dirty="0" smtClean="0">
                <a:solidFill>
                  <a:srgbClr val="000000"/>
                </a:solidFill>
                <a:latin typeface="Arial"/>
                <a:cs typeface="Times New Roman"/>
              </a:rPr>
              <a:t>POST RECRUITMENT</a:t>
            </a:r>
            <a:endParaRPr lang="en-US" sz="1800" b="1" kern="0" dirty="0">
              <a:solidFill>
                <a:srgbClr val="000000"/>
              </a:solidFill>
              <a:latin typeface="Arial"/>
              <a:cs typeface="Times New Roman"/>
            </a:endParaRPr>
          </a:p>
        </p:txBody>
      </p:sp>
      <p:sp>
        <p:nvSpPr>
          <p:cNvPr id="4" name="Rectangle 1"/>
          <p:cNvSpPr>
            <a:spLocks noGrp="1" noChangeArrowheads="1"/>
          </p:cNvSpPr>
          <p:nvPr>
            <p:ph idx="1"/>
          </p:nvPr>
        </p:nvSpPr>
        <p:spPr bwMode="auto">
          <a:xfrm>
            <a:off x="418012" y="1690688"/>
            <a:ext cx="11316788" cy="32008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After the ship leaves, check the GTS for BBXX messages received during the first 7 days.</a:t>
            </a:r>
          </a:p>
          <a:p>
            <a:pPr marL="0" lvl="0" indent="0" eaLnBrk="0" fontAlgn="base" hangingPunct="0">
              <a:lnSpc>
                <a:spcPct val="100000"/>
              </a:lnSpc>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If BBXX were received, contact the ship to:</a:t>
            </a:r>
          </a:p>
          <a:p>
            <a:pPr marL="358775" lvl="1" indent="-358775" eaLnBrk="0" fontAlgn="base" hangingPunct="0">
              <a:lnSpc>
                <a:spcPct val="100000"/>
              </a:lnSpc>
              <a:spcBef>
                <a:spcPct val="0"/>
              </a:spcBef>
              <a:spcAft>
                <a:spcPct val="0"/>
              </a:spcAft>
            </a:pPr>
            <a:r>
              <a:rPr lang="en-US" altLang="en-US" sz="1600" dirty="0">
                <a:solidFill>
                  <a:srgbClr val="2D2DB9"/>
                </a:solidFill>
                <a:latin typeface="Arial" pitchFamily="34" charset="0"/>
                <a:cs typeface="Arial" pitchFamily="34" charset="0"/>
              </a:rPr>
              <a:t>Provide feedback on the quantity, quality, frequency and timeliness of the observations;</a:t>
            </a:r>
          </a:p>
          <a:p>
            <a:pPr marL="358775" lvl="1" indent="-358775" eaLnBrk="0" fontAlgn="base" hangingPunct="0">
              <a:lnSpc>
                <a:spcPct val="100000"/>
              </a:lnSpc>
              <a:spcBef>
                <a:spcPct val="0"/>
              </a:spcBef>
              <a:spcAft>
                <a:spcPct val="0"/>
              </a:spcAft>
            </a:pPr>
            <a:r>
              <a:rPr lang="en-US" altLang="en-US" sz="1600" dirty="0">
                <a:solidFill>
                  <a:srgbClr val="2D2DB9"/>
                </a:solidFill>
                <a:latin typeface="Arial" pitchFamily="34" charset="0"/>
                <a:cs typeface="Arial" pitchFamily="34" charset="0"/>
              </a:rPr>
              <a:t>Provide feedback on any coding problems or observational issues; and</a:t>
            </a:r>
          </a:p>
          <a:p>
            <a:pPr marL="358775" lvl="1" indent="-358775" eaLnBrk="0" fontAlgn="base" hangingPunct="0">
              <a:lnSpc>
                <a:spcPct val="100000"/>
              </a:lnSpc>
              <a:spcBef>
                <a:spcPct val="0"/>
              </a:spcBef>
              <a:spcAft>
                <a:spcPct val="0"/>
              </a:spcAft>
            </a:pPr>
            <a:r>
              <a:rPr lang="en-US" altLang="en-US" sz="1600" dirty="0">
                <a:solidFill>
                  <a:srgbClr val="2D2DB9"/>
                </a:solidFill>
                <a:latin typeface="Arial" pitchFamily="34" charset="0"/>
                <a:cs typeface="Arial" pitchFamily="34" charset="0"/>
              </a:rPr>
              <a:t>Thank the Master and Observing Officers for their efforts</a:t>
            </a:r>
            <a:r>
              <a:rPr lang="en-US" altLang="en-US" sz="1600" dirty="0" smtClean="0">
                <a:solidFill>
                  <a:srgbClr val="2D2DB9"/>
                </a:solidFill>
                <a:latin typeface="Arial" pitchFamily="34" charset="0"/>
                <a:cs typeface="Arial" pitchFamily="34" charset="0"/>
              </a:rPr>
              <a:t>.</a:t>
            </a:r>
          </a:p>
          <a:p>
            <a:pPr marL="0" lvl="1" indent="0" eaLnBrk="0" fontAlgn="base" hangingPunct="0">
              <a:lnSpc>
                <a:spcPct val="100000"/>
              </a:lnSpc>
              <a:spcBef>
                <a:spcPct val="0"/>
              </a:spcBef>
              <a:spcAft>
                <a:spcPct val="0"/>
              </a:spcAft>
              <a:buNone/>
            </a:pPr>
            <a:endParaRPr lang="en-US" altLang="en-US" sz="1600" dirty="0">
              <a:solidFill>
                <a:srgbClr val="2D2DB9"/>
              </a:solidFill>
              <a:latin typeface="Arial" pitchFamily="34" charset="0"/>
              <a:cs typeface="Arial" pitchFamily="34" charset="0"/>
            </a:endParaRPr>
          </a:p>
          <a:p>
            <a:pPr marL="0" lvl="0" indent="0" eaLnBrk="0" fontAlgn="base" hangingPunct="0">
              <a:lnSpc>
                <a:spcPct val="100000"/>
              </a:lnSpc>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If BBXX have not been received, contact the ship and ascertain if the observing program has started.</a:t>
            </a:r>
          </a:p>
          <a:p>
            <a:pPr marL="358775" lvl="1" indent="-358775" eaLnBrk="0" fontAlgn="base" hangingPunct="0">
              <a:lnSpc>
                <a:spcPct val="100000"/>
              </a:lnSpc>
              <a:spcBef>
                <a:spcPct val="0"/>
              </a:spcBef>
              <a:spcAft>
                <a:spcPct val="0"/>
              </a:spcAft>
            </a:pPr>
            <a:r>
              <a:rPr lang="en-US" altLang="en-US" sz="1600" dirty="0">
                <a:solidFill>
                  <a:srgbClr val="2D2DB9"/>
                </a:solidFill>
                <a:latin typeface="Arial" pitchFamily="34" charset="0"/>
                <a:cs typeface="Arial" pitchFamily="34" charset="0"/>
              </a:rPr>
              <a:t>Yes the observing program has started:</a:t>
            </a:r>
          </a:p>
          <a:p>
            <a:pPr marL="815975" lvl="2" indent="-358775" eaLnBrk="0" fontAlgn="base" hangingPunct="0">
              <a:lnSpc>
                <a:spcPct val="100000"/>
              </a:lnSpc>
              <a:spcBef>
                <a:spcPct val="0"/>
              </a:spcBef>
              <a:spcAft>
                <a:spcPct val="0"/>
              </a:spcAft>
            </a:pPr>
            <a:r>
              <a:rPr lang="en-US" altLang="en-US" sz="1300" dirty="0">
                <a:solidFill>
                  <a:srgbClr val="2D2DB9"/>
                </a:solidFill>
                <a:latin typeface="Arial" pitchFamily="34" charset="0"/>
                <a:cs typeface="Arial" pitchFamily="34" charset="0"/>
              </a:rPr>
              <a:t>Enquire about the method (e.g. SAC41) used to send the BBXX; and</a:t>
            </a:r>
          </a:p>
          <a:p>
            <a:pPr marL="815975" lvl="2" indent="-358775" eaLnBrk="0" fontAlgn="base" hangingPunct="0">
              <a:lnSpc>
                <a:spcPct val="100000"/>
              </a:lnSpc>
              <a:spcBef>
                <a:spcPct val="0"/>
              </a:spcBef>
              <a:spcAft>
                <a:spcPct val="0"/>
              </a:spcAft>
            </a:pPr>
            <a:r>
              <a:rPr lang="en-US" altLang="en-US" sz="1300" dirty="0">
                <a:solidFill>
                  <a:srgbClr val="2D2DB9"/>
                </a:solidFill>
                <a:latin typeface="Arial" pitchFamily="34" charset="0"/>
                <a:cs typeface="Arial" pitchFamily="34" charset="0"/>
              </a:rPr>
              <a:t>If using SAC41, to which LES the BBXX were sent to.</a:t>
            </a:r>
          </a:p>
          <a:p>
            <a:pPr marL="358775" lvl="1" indent="-358775" eaLnBrk="0" fontAlgn="base" hangingPunct="0">
              <a:lnSpc>
                <a:spcPct val="100000"/>
              </a:lnSpc>
              <a:spcBef>
                <a:spcPct val="0"/>
              </a:spcBef>
              <a:spcAft>
                <a:spcPct val="0"/>
              </a:spcAft>
            </a:pPr>
            <a:r>
              <a:rPr lang="en-US" altLang="en-US" sz="1600" dirty="0">
                <a:solidFill>
                  <a:srgbClr val="2D2DB9"/>
                </a:solidFill>
                <a:latin typeface="Arial" pitchFamily="34" charset="0"/>
                <a:cs typeface="Arial" pitchFamily="34" charset="0"/>
              </a:rPr>
              <a:t>No the observing program has not started:</a:t>
            </a:r>
          </a:p>
          <a:p>
            <a:pPr marL="815975" lvl="2" indent="-358775" eaLnBrk="0" fontAlgn="base" hangingPunct="0">
              <a:lnSpc>
                <a:spcPct val="100000"/>
              </a:lnSpc>
              <a:spcBef>
                <a:spcPct val="0"/>
              </a:spcBef>
              <a:spcAft>
                <a:spcPct val="0"/>
              </a:spcAft>
            </a:pPr>
            <a:r>
              <a:rPr lang="en-US" altLang="en-US" sz="1300" dirty="0">
                <a:solidFill>
                  <a:srgbClr val="2D2DB9"/>
                </a:solidFill>
                <a:latin typeface="Arial" pitchFamily="34" charset="0"/>
                <a:cs typeface="Arial" pitchFamily="34" charset="0"/>
              </a:rPr>
              <a:t>Enquire when the program will start; and</a:t>
            </a:r>
          </a:p>
          <a:p>
            <a:pPr marL="815975" lvl="2" indent="-358775" eaLnBrk="0" fontAlgn="base" hangingPunct="0">
              <a:lnSpc>
                <a:spcPct val="100000"/>
              </a:lnSpc>
              <a:spcBef>
                <a:spcPct val="0"/>
              </a:spcBef>
              <a:spcAft>
                <a:spcPct val="0"/>
              </a:spcAft>
            </a:pPr>
            <a:r>
              <a:rPr lang="en-US" altLang="en-US" sz="1300" dirty="0">
                <a:solidFill>
                  <a:srgbClr val="2D2DB9"/>
                </a:solidFill>
                <a:latin typeface="Arial" pitchFamily="34" charset="0"/>
                <a:cs typeface="Arial" pitchFamily="34" charset="0"/>
              </a:rPr>
              <a:t>Provide the Observing Officers with additional instructions, training and encouragement as necessary.</a:t>
            </a:r>
          </a:p>
        </p:txBody>
      </p:sp>
    </p:spTree>
    <p:extLst>
      <p:ext uri="{BB962C8B-B14F-4D97-AF65-F5344CB8AC3E}">
        <p14:creationId xmlns:p14="http://schemas.microsoft.com/office/powerpoint/2010/main" val="392858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dirty="0">
                <a:solidFill>
                  <a:srgbClr val="000000"/>
                </a:solidFill>
                <a:latin typeface="Arial"/>
                <a:cs typeface="Times New Roman"/>
              </a:rPr>
              <a:t>Ship Inspections</a:t>
            </a:r>
          </a:p>
        </p:txBody>
      </p:sp>
      <p:sp>
        <p:nvSpPr>
          <p:cNvPr id="4" name="Rectangle 1"/>
          <p:cNvSpPr>
            <a:spLocks noGrp="1" noChangeArrowheads="1"/>
          </p:cNvSpPr>
          <p:nvPr>
            <p:ph idx="1"/>
          </p:nvPr>
        </p:nvSpPr>
        <p:spPr bwMode="auto">
          <a:xfrm>
            <a:off x="418012" y="1690688"/>
            <a:ext cx="11590375" cy="280076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Schedule inspection visits at the intervals or frequency recommended by the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NMS</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Check the calibration, performance and accuracy of the meteorological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instruments (including</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AWS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sensors)</a:t>
            </a:r>
          </a:p>
          <a:p>
            <a:pPr lvl="1" eaLnBrk="0" fontAlgn="base" hangingPunct="0">
              <a:lnSpc>
                <a:spcPct val="100000"/>
              </a:lnSpc>
              <a:spcBef>
                <a:spcPct val="0"/>
              </a:spcBef>
              <a:spcAft>
                <a:spcPct val="0"/>
              </a:spcAf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adjust</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repair or replace as necessary</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457200" lvl="1" indent="0" eaLnBrk="0" fontAlgn="base" hangingPunct="0">
              <a:lnSpc>
                <a:spcPct val="100000"/>
              </a:lnSpc>
              <a:spcBef>
                <a:spcPct val="0"/>
              </a:spcBef>
              <a:spcAft>
                <a:spcPct val="0"/>
              </a:spcAft>
              <a:buNone/>
            </a:pPr>
            <a:endPar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Provide feedback on the quantity, quality, frequency and timeliness of observations sent on the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GTS</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Download log files and delayed-mode observation data from electronic logbooks (e.g. </a:t>
            </a:r>
            <a:r>
              <a:rPr kumimoji="0" lang="en-US" altLang="en-US" sz="18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TurboWin</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Download delayed-mode observation data from an AWS in accordance with NMS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instructions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491455"/>
            <a:ext cx="2971800" cy="2228850"/>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796" y="4491455"/>
            <a:ext cx="1671638" cy="222885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635304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3500</TotalTime>
  <Words>885</Words>
  <Application>Microsoft Office PowerPoint</Application>
  <PresentationFormat>Widescreen</PresentationFormat>
  <Paragraphs>172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Times New Roman</vt:lpstr>
      <vt:lpstr>Arial</vt:lpstr>
      <vt:lpstr>Calibri Light</vt:lpstr>
      <vt:lpstr>Custom Design</vt:lpstr>
      <vt:lpstr>PMO Duties</vt:lpstr>
      <vt:lpstr>Role of a PMO</vt:lpstr>
      <vt:lpstr>Specific Functions of the PMO</vt:lpstr>
      <vt:lpstr>PMO  "Best Practice Guide"</vt:lpstr>
      <vt:lpstr>Recruitment Guidance FACTORS TO CONSIDER BEFORE RECRUITMENT</vt:lpstr>
      <vt:lpstr>Recruitment Guidance FACTORS TO CONSIDER BEFORE RECRUITMENT  (AVOID DUPLICATE RECRUITMENTS)</vt:lpstr>
      <vt:lpstr>Recruitment Guidance INITIAL RECRUITMENT</vt:lpstr>
      <vt:lpstr>Recruitment Guidance POST RECRUITMENT</vt:lpstr>
      <vt:lpstr>Ship Inspections</vt:lpstr>
      <vt:lpstr>Ship Inspections</vt:lpstr>
      <vt:lpstr>Barometers</vt:lpstr>
      <vt:lpstr>Barometers</vt:lpstr>
      <vt:lpstr>Barometer Remote Comparison</vt:lpstr>
      <vt:lpstr>Communication, Encouragement and Awards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OCG Roundtable  february 2021 </dc:title>
  <dc:creator>Heslop, Emma</dc:creator>
  <cp:lastModifiedBy>Mardene de Villiers</cp:lastModifiedBy>
  <cp:revision>34</cp:revision>
  <cp:lastPrinted>2021-02-26T09:39:12Z</cp:lastPrinted>
  <dcterms:created xsi:type="dcterms:W3CDTF">2020-02-20T13:54:50Z</dcterms:created>
  <dcterms:modified xsi:type="dcterms:W3CDTF">2021-03-09T14:01:51Z</dcterms:modified>
</cp:coreProperties>
</file>