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4"/>
  </p:sldMasterIdLst>
  <p:notesMasterIdLst>
    <p:notesMasterId r:id="rId13"/>
  </p:notesMasterIdLst>
  <p:sldIdLst>
    <p:sldId id="256" r:id="rId5"/>
    <p:sldId id="257" r:id="rId6"/>
    <p:sldId id="261" r:id="rId7"/>
    <p:sldId id="258" r:id="rId8"/>
    <p:sldId id="259" r:id="rId9"/>
    <p:sldId id="260" r:id="rId10"/>
    <p:sldId id="263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OxHwyAyIA8DtWcGWpDTU8OX9f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D1EAD-148C-427F-BD1A-631BA4C6A043}" v="1" dt="2021-03-11T04:56:32.663"/>
  </p1510:revLst>
</p1510:revInfo>
</file>

<file path=ppt/tableStyles.xml><?xml version="1.0" encoding="utf-8"?>
<a:tblStyleLst xmlns:a="http://schemas.openxmlformats.org/drawingml/2006/main" def="{2CB124AE-C0FA-46FF-B8BC-0E40C0615827}">
  <a:tblStyle styleId="{2CB124AE-C0FA-46FF-B8BC-0E40C0615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1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abrie" userId="543a1b83-5114-4171-839b-62966d091303" providerId="ADAL" clId="{8B4EFD62-7805-4868-9B82-9C7FC9FEEB67}"/>
    <pc:docChg chg="custSel addSld modSld">
      <pc:chgData name="Joel Cabrie" userId="543a1b83-5114-4171-839b-62966d091303" providerId="ADAL" clId="{8B4EFD62-7805-4868-9B82-9C7FC9FEEB67}" dt="2021-03-08T23:51:38.703" v="521"/>
      <pc:docMkLst>
        <pc:docMk/>
      </pc:docMkLst>
      <pc:sldChg chg="addSp delSp modSp mod modTransition delAnim modAnim chgLayout">
        <pc:chgData name="Joel Cabrie" userId="543a1b83-5114-4171-839b-62966d091303" providerId="ADAL" clId="{8B4EFD62-7805-4868-9B82-9C7FC9FEEB67}" dt="2021-03-08T23:49:51.686" v="502" actId="122"/>
        <pc:sldMkLst>
          <pc:docMk/>
          <pc:sldMk cId="527357012" sldId="260"/>
        </pc:sldMkLst>
        <pc:spChg chg="mod ord">
          <ac:chgData name="Joel Cabrie" userId="543a1b83-5114-4171-839b-62966d091303" providerId="ADAL" clId="{8B4EFD62-7805-4868-9B82-9C7FC9FEEB67}" dt="2021-03-08T23:49:51.686" v="502" actId="122"/>
          <ac:spMkLst>
            <pc:docMk/>
            <pc:sldMk cId="527357012" sldId="260"/>
            <ac:spMk id="2" creationId="{02A954C0-1C2A-40F1-8D96-2F938326D59E}"/>
          </ac:spMkLst>
        </pc:spChg>
        <pc:spChg chg="mod ord">
          <ac:chgData name="Joel Cabrie" userId="543a1b83-5114-4171-839b-62966d091303" providerId="ADAL" clId="{8B4EFD62-7805-4868-9B82-9C7FC9FEEB67}" dt="2021-03-08T23:39:55.305" v="168" actId="6264"/>
          <ac:spMkLst>
            <pc:docMk/>
            <pc:sldMk cId="527357012" sldId="260"/>
            <ac:spMk id="3" creationId="{AB8DBA0E-4A19-4E5A-A3AE-7B16123C3714}"/>
          </ac:spMkLst>
        </pc:spChg>
        <pc:spChg chg="add del mod">
          <ac:chgData name="Joel Cabrie" userId="543a1b83-5114-4171-839b-62966d091303" providerId="ADAL" clId="{8B4EFD62-7805-4868-9B82-9C7FC9FEEB67}" dt="2021-03-08T23:39:55.305" v="168" actId="6264"/>
          <ac:spMkLst>
            <pc:docMk/>
            <pc:sldMk cId="527357012" sldId="260"/>
            <ac:spMk id="6" creationId="{06BA4F1A-8977-46BA-8B46-6C7D3A4950B4}"/>
          </ac:spMkLst>
        </pc:spChg>
        <pc:spChg chg="add del mod">
          <ac:chgData name="Joel Cabrie" userId="543a1b83-5114-4171-839b-62966d091303" providerId="ADAL" clId="{8B4EFD62-7805-4868-9B82-9C7FC9FEEB67}" dt="2021-03-08T23:39:55.305" v="168" actId="6264"/>
          <ac:spMkLst>
            <pc:docMk/>
            <pc:sldMk cId="527357012" sldId="260"/>
            <ac:spMk id="7" creationId="{5A88493E-2F6C-44B3-A61A-556C837987FA}"/>
          </ac:spMkLst>
        </pc:spChg>
        <pc:picChg chg="add del mod">
          <ac:chgData name="Joel Cabrie" userId="543a1b83-5114-4171-839b-62966d091303" providerId="ADAL" clId="{8B4EFD62-7805-4868-9B82-9C7FC9FEEB67}" dt="2021-03-08T23:48:09.595" v="465" actId="21"/>
          <ac:picMkLst>
            <pc:docMk/>
            <pc:sldMk cId="527357012" sldId="260"/>
            <ac:picMk id="5" creationId="{98C48B5A-191B-4637-AF31-8AB3539E60D3}"/>
          </ac:picMkLst>
        </pc:picChg>
      </pc:sldChg>
      <pc:sldChg chg="modSp new">
        <pc:chgData name="Joel Cabrie" userId="543a1b83-5114-4171-839b-62966d091303" providerId="ADAL" clId="{8B4EFD62-7805-4868-9B82-9C7FC9FEEB67}" dt="2021-03-08T23:47:22.521" v="463" actId="255"/>
        <pc:sldMkLst>
          <pc:docMk/>
          <pc:sldMk cId="722107348" sldId="262"/>
        </pc:sldMkLst>
        <pc:spChg chg="mod">
          <ac:chgData name="Joel Cabrie" userId="543a1b83-5114-4171-839b-62966d091303" providerId="ADAL" clId="{8B4EFD62-7805-4868-9B82-9C7FC9FEEB67}" dt="2021-03-08T23:47:22.521" v="463" actId="255"/>
          <ac:spMkLst>
            <pc:docMk/>
            <pc:sldMk cId="722107348" sldId="262"/>
            <ac:spMk id="2" creationId="{44D1FAEA-0092-40DA-9751-BC4C951B00F9}"/>
          </ac:spMkLst>
        </pc:spChg>
        <pc:spChg chg="mod">
          <ac:chgData name="Joel Cabrie" userId="543a1b83-5114-4171-839b-62966d091303" providerId="ADAL" clId="{8B4EFD62-7805-4868-9B82-9C7FC9FEEB67}" dt="2021-03-08T23:47:16.440" v="462" actId="255"/>
          <ac:spMkLst>
            <pc:docMk/>
            <pc:sldMk cId="722107348" sldId="262"/>
            <ac:spMk id="3" creationId="{94408A0B-91DD-4D8B-96E1-0221A7FB5134}"/>
          </ac:spMkLst>
        </pc:spChg>
      </pc:sldChg>
      <pc:sldChg chg="addSp delSp modSp new mod modAnim">
        <pc:chgData name="Joel Cabrie" userId="543a1b83-5114-4171-839b-62966d091303" providerId="ADAL" clId="{8B4EFD62-7805-4868-9B82-9C7FC9FEEB67}" dt="2021-03-08T23:51:38.703" v="521"/>
        <pc:sldMkLst>
          <pc:docMk/>
          <pc:sldMk cId="1009618350" sldId="263"/>
        </pc:sldMkLst>
        <pc:spChg chg="del">
          <ac:chgData name="Joel Cabrie" userId="543a1b83-5114-4171-839b-62966d091303" providerId="ADAL" clId="{8B4EFD62-7805-4868-9B82-9C7FC9FEEB67}" dt="2021-03-08T23:48:25.042" v="468" actId="478"/>
          <ac:spMkLst>
            <pc:docMk/>
            <pc:sldMk cId="1009618350" sldId="263"/>
            <ac:spMk id="2" creationId="{937DA75B-605F-4869-B397-D8DC69E0FB29}"/>
          </ac:spMkLst>
        </pc:spChg>
        <pc:spChg chg="del">
          <ac:chgData name="Joel Cabrie" userId="543a1b83-5114-4171-839b-62966d091303" providerId="ADAL" clId="{8B4EFD62-7805-4868-9B82-9C7FC9FEEB67}" dt="2021-03-08T23:48:26.660" v="469" actId="478"/>
          <ac:spMkLst>
            <pc:docMk/>
            <pc:sldMk cId="1009618350" sldId="263"/>
            <ac:spMk id="3" creationId="{A2AA3E4E-3CCD-4BC1-A957-123E843165EE}"/>
          </ac:spMkLst>
        </pc:spChg>
        <pc:spChg chg="add mod">
          <ac:chgData name="Joel Cabrie" userId="543a1b83-5114-4171-839b-62966d091303" providerId="ADAL" clId="{8B4EFD62-7805-4868-9B82-9C7FC9FEEB67}" dt="2021-03-08T23:50:15.811" v="509" actId="255"/>
          <ac:spMkLst>
            <pc:docMk/>
            <pc:sldMk cId="1009618350" sldId="263"/>
            <ac:spMk id="5" creationId="{08D41595-279A-4187-AFC0-FDAD5BFB09D7}"/>
          </ac:spMkLst>
        </pc:spChg>
        <pc:spChg chg="add mod">
          <ac:chgData name="Joel Cabrie" userId="543a1b83-5114-4171-839b-62966d091303" providerId="ADAL" clId="{8B4EFD62-7805-4868-9B82-9C7FC9FEEB67}" dt="2021-03-08T23:51:10.469" v="515" actId="14100"/>
          <ac:spMkLst>
            <pc:docMk/>
            <pc:sldMk cId="1009618350" sldId="263"/>
            <ac:spMk id="6" creationId="{EB991748-30A8-43CD-B4ED-43A95755B164}"/>
          </ac:spMkLst>
        </pc:spChg>
        <pc:spChg chg="add mod">
          <ac:chgData name="Joel Cabrie" userId="543a1b83-5114-4171-839b-62966d091303" providerId="ADAL" clId="{8B4EFD62-7805-4868-9B82-9C7FC9FEEB67}" dt="2021-03-08T23:51:28.422" v="519" actId="1076"/>
          <ac:spMkLst>
            <pc:docMk/>
            <pc:sldMk cId="1009618350" sldId="263"/>
            <ac:spMk id="7" creationId="{CD43C086-ED92-4A5C-AE0F-CF493A747B75}"/>
          </ac:spMkLst>
        </pc:spChg>
        <pc:picChg chg="add mod">
          <ac:chgData name="Joel Cabrie" userId="543a1b83-5114-4171-839b-62966d091303" providerId="ADAL" clId="{8B4EFD62-7805-4868-9B82-9C7FC9FEEB67}" dt="2021-03-08T23:49:39.038" v="500" actId="1076"/>
          <ac:picMkLst>
            <pc:docMk/>
            <pc:sldMk cId="1009618350" sldId="263"/>
            <ac:picMk id="4" creationId="{84810031-5F39-466E-8449-619DDAC449A2}"/>
          </ac:picMkLst>
        </pc:picChg>
      </pc:sldChg>
    </pc:docChg>
  </pc:docChgLst>
  <pc:docChgLst>
    <pc:chgData name="Joel Cabrie" userId="543a1b83-5114-4171-839b-62966d091303" providerId="ADAL" clId="{B6535E51-749B-4CF6-B9AD-CF669258F65D}"/>
    <pc:docChg chg="addSld delSld modSld">
      <pc:chgData name="Joel Cabrie" userId="543a1b83-5114-4171-839b-62966d091303" providerId="ADAL" clId="{B6535E51-749B-4CF6-B9AD-CF669258F65D}" dt="2021-03-10T07:39:35.686" v="137" actId="2696"/>
      <pc:docMkLst>
        <pc:docMk/>
      </pc:docMkLst>
      <pc:sldChg chg="modSp new del mod">
        <pc:chgData name="Joel Cabrie" userId="543a1b83-5114-4171-839b-62966d091303" providerId="ADAL" clId="{B6535E51-749B-4CF6-B9AD-CF669258F65D}" dt="2021-03-10T07:39:35.686" v="137" actId="2696"/>
        <pc:sldMkLst>
          <pc:docMk/>
          <pc:sldMk cId="1382741833" sldId="264"/>
        </pc:sldMkLst>
        <pc:spChg chg="mod">
          <ac:chgData name="Joel Cabrie" userId="543a1b83-5114-4171-839b-62966d091303" providerId="ADAL" clId="{B6535E51-749B-4CF6-B9AD-CF669258F65D}" dt="2021-03-10T07:37:35.435" v="10" actId="122"/>
          <ac:spMkLst>
            <pc:docMk/>
            <pc:sldMk cId="1382741833" sldId="264"/>
            <ac:spMk id="2" creationId="{1B12C977-012B-47E0-8EB0-6E1019A5DE29}"/>
          </ac:spMkLst>
        </pc:spChg>
        <pc:spChg chg="mod">
          <ac:chgData name="Joel Cabrie" userId="543a1b83-5114-4171-839b-62966d091303" providerId="ADAL" clId="{B6535E51-749B-4CF6-B9AD-CF669258F65D}" dt="2021-03-10T07:39:16.778" v="136" actId="14"/>
          <ac:spMkLst>
            <pc:docMk/>
            <pc:sldMk cId="1382741833" sldId="264"/>
            <ac:spMk id="3" creationId="{8FAED16E-A2F5-462A-A573-9C5A207F4641}"/>
          </ac:spMkLst>
        </pc:spChg>
      </pc:sldChg>
    </pc:docChg>
  </pc:docChgLst>
  <pc:docChgLst>
    <pc:chgData name="Joel Cabrie" userId="543a1b83-5114-4171-839b-62966d091303" providerId="ADAL" clId="{8BBF9E4F-45D7-46E7-BBE6-053424D916F2}"/>
    <pc:docChg chg="undo custSel modSld">
      <pc:chgData name="Joel Cabrie" userId="543a1b83-5114-4171-839b-62966d091303" providerId="ADAL" clId="{8BBF9E4F-45D7-46E7-BBE6-053424D916F2}" dt="2021-03-08T23:55:34.682" v="14" actId="6549"/>
      <pc:docMkLst>
        <pc:docMk/>
      </pc:docMkLst>
      <pc:sldChg chg="modSp mod">
        <pc:chgData name="Joel Cabrie" userId="543a1b83-5114-4171-839b-62966d091303" providerId="ADAL" clId="{8BBF9E4F-45D7-46E7-BBE6-053424D916F2}" dt="2021-03-08T23:55:34.682" v="14" actId="6549"/>
        <pc:sldMkLst>
          <pc:docMk/>
          <pc:sldMk cId="527357012" sldId="260"/>
        </pc:sldMkLst>
        <pc:spChg chg="mod">
          <ac:chgData name="Joel Cabrie" userId="543a1b83-5114-4171-839b-62966d091303" providerId="ADAL" clId="{8BBF9E4F-45D7-46E7-BBE6-053424D916F2}" dt="2021-03-08T23:55:34.682" v="14" actId="6549"/>
          <ac:spMkLst>
            <pc:docMk/>
            <pc:sldMk cId="527357012" sldId="260"/>
            <ac:spMk id="3" creationId="{AB8DBA0E-4A19-4E5A-A3AE-7B16123C37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9077-CDA8-4E31-AC62-044014B429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084804"/>
            <a:ext cx="9144000" cy="155251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51F09-1D31-4FD7-B61E-5DFFF972DF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9266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E-Mail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21B8EF-075D-47B9-9B46-AFDA33CC0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0033" y="275638"/>
            <a:ext cx="4915989" cy="2263942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98CD6D6-5C7F-4039-A3CB-C198D98AD3C2}"/>
              </a:ext>
            </a:extLst>
          </p:cNvPr>
          <p:cNvSpPr txBox="1">
            <a:spLocks/>
          </p:cNvSpPr>
          <p:nvPr userDrawn="1"/>
        </p:nvSpPr>
        <p:spPr>
          <a:xfrm>
            <a:off x="1676400" y="2601119"/>
            <a:ext cx="9144000" cy="62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Session – virtual Meeting – 16 and 18 March 2021</a:t>
            </a:r>
          </a:p>
        </p:txBody>
      </p:sp>
    </p:spTree>
    <p:extLst>
      <p:ext uri="{BB962C8B-B14F-4D97-AF65-F5344CB8AC3E}">
        <p14:creationId xmlns:p14="http://schemas.microsoft.com/office/powerpoint/2010/main" val="18172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1E9-6C5A-47D5-BFE0-18A5832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D80EA-39D6-4AD1-9724-991C7962D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AD2DE01-DF88-4381-93BA-8197CAC6C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8675" y="121378"/>
            <a:ext cx="1724062" cy="79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C2694-7009-4137-ADC8-EA7BCC328DF7}"/>
              </a:ext>
            </a:extLst>
          </p:cNvPr>
          <p:cNvSpPr txBox="1"/>
          <p:nvPr userDrawn="1"/>
        </p:nvSpPr>
        <p:spPr>
          <a:xfrm>
            <a:off x="0" y="6550223"/>
            <a:ext cx="75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PMO-6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ACDD7-5A75-4F5D-9871-282B7306541A}"/>
              </a:ext>
            </a:extLst>
          </p:cNvPr>
          <p:cNvSpPr txBox="1"/>
          <p:nvPr userDrawn="1"/>
        </p:nvSpPr>
        <p:spPr>
          <a:xfrm>
            <a:off x="10567852" y="6550222"/>
            <a:ext cx="1624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16/18 March 2021</a:t>
            </a:r>
          </a:p>
        </p:txBody>
      </p:sp>
    </p:spTree>
    <p:extLst>
      <p:ext uri="{BB962C8B-B14F-4D97-AF65-F5344CB8AC3E}">
        <p14:creationId xmlns:p14="http://schemas.microsoft.com/office/powerpoint/2010/main" val="73997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10">
            <a:extLst>
              <a:ext uri="{FF2B5EF4-FFF2-40B4-BE49-F238E27FC236}">
                <a16:creationId xmlns:a16="http://schemas.microsoft.com/office/drawing/2014/main" id="{D6F8E1EF-4543-4DDB-B1E8-DF05916A9C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0" y="5637212"/>
            <a:ext cx="12192000" cy="1220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EF0AB-701D-48C1-96A5-43F88BB8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0CF15-5881-4FDE-B152-56FF9440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7C57-56DA-4935-9862-7AD2C400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PMO-6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07B10-857A-4FCF-8473-3BA2034A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Virtual Meeting, March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0E4B2-8067-4EBA-BC7E-08C5196C2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5CE-A997-494A-904B-263B68CB12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ean-ops.org/sot/vos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M8q9uvka_m20zWFsz9CGr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ean-ops.org/sot/vos/resource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eanbestpractices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surfmar.meteo.fr/qctool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AB81-E630-436C-A898-3B5B0EA26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PMO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8556C-F90C-49AF-B22A-35F1A2106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Joel </a:t>
            </a:r>
            <a:r>
              <a:rPr lang="en-US" dirty="0" err="1"/>
              <a:t>Cabrié</a:t>
            </a:r>
            <a:endParaRPr lang="en-US" dirty="0"/>
          </a:p>
          <a:p>
            <a:r>
              <a:rPr lang="en-US" dirty="0"/>
              <a:t>Bureau of Meteorology, Australia</a:t>
            </a:r>
          </a:p>
          <a:p>
            <a:r>
              <a:rPr lang="en-US" dirty="0"/>
              <a:t>Joel.cabrie@bom.gov.au</a:t>
            </a:r>
          </a:p>
        </p:txBody>
      </p:sp>
    </p:spTree>
    <p:extLst>
      <p:ext uri="{BB962C8B-B14F-4D97-AF65-F5344CB8AC3E}">
        <p14:creationId xmlns:p14="http://schemas.microsoft.com/office/powerpoint/2010/main" val="144307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66C6-25A5-45FD-87B0-67D027ED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VOS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84E7-E3E5-444A-A240-EB78781E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URL: </a:t>
            </a:r>
            <a:r>
              <a:rPr lang="en-US" dirty="0">
                <a:hlinkClick r:id="rId2"/>
              </a:rPr>
              <a:t>http://www.ocean-ops.org/sot/vos/index.html</a:t>
            </a:r>
            <a:endParaRPr lang="en-US" dirty="0"/>
          </a:p>
          <a:p>
            <a:r>
              <a:rPr lang="en-US" dirty="0"/>
              <a:t>Useful source of information for VOS program managers and PMOs</a:t>
            </a:r>
          </a:p>
          <a:p>
            <a:pPr lvl="1"/>
            <a:r>
              <a:rPr lang="en-US" dirty="0"/>
              <a:t>Program overview</a:t>
            </a:r>
          </a:p>
          <a:p>
            <a:pPr lvl="1"/>
            <a:r>
              <a:rPr lang="en-US" dirty="0"/>
              <a:t>Functions of the PMO</a:t>
            </a:r>
          </a:p>
          <a:p>
            <a:pPr lvl="1"/>
            <a:r>
              <a:rPr lang="en-US" dirty="0"/>
              <a:t>Contact information</a:t>
            </a:r>
          </a:p>
          <a:p>
            <a:pPr lvl="1"/>
            <a:r>
              <a:rPr lang="en-US" dirty="0"/>
              <a:t>Best practice guides</a:t>
            </a:r>
          </a:p>
          <a:p>
            <a:pPr lvl="1"/>
            <a:r>
              <a:rPr lang="en-US" dirty="0"/>
              <a:t>Instructions/handbooks</a:t>
            </a:r>
          </a:p>
          <a:p>
            <a:pPr lvl="1"/>
            <a:r>
              <a:rPr lang="en-US" dirty="0"/>
              <a:t>Software downloads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Supporting documentation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9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1DC-4FEB-4A35-B122-D0A99D41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VOS YouTube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68B8-3C7E-455A-A937-D25EAAB90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URL: </a:t>
            </a:r>
            <a:r>
              <a:rPr lang="en-AU" dirty="0">
                <a:hlinkClick r:id="rId2"/>
              </a:rPr>
              <a:t>https://www.youtube.com/channel/UCM8q9uvka_m20zWFsz9CGrQ</a:t>
            </a:r>
            <a:endParaRPr lang="en-AU" dirty="0"/>
          </a:p>
          <a:p>
            <a:r>
              <a:rPr lang="en-AU" dirty="0"/>
              <a:t>Includes short videos such as:</a:t>
            </a:r>
          </a:p>
          <a:p>
            <a:pPr lvl="1"/>
            <a:r>
              <a:rPr lang="en-AU" dirty="0"/>
              <a:t>What is the VOS scheme?</a:t>
            </a:r>
          </a:p>
          <a:p>
            <a:pPr lvl="1"/>
            <a:r>
              <a:rPr lang="en-AU" dirty="0"/>
              <a:t>A brief introduction to </a:t>
            </a:r>
            <a:r>
              <a:rPr lang="en-AU" dirty="0" err="1"/>
              <a:t>Turbowin</a:t>
            </a:r>
            <a:r>
              <a:rPr lang="en-AU" dirty="0"/>
              <a:t>+</a:t>
            </a:r>
          </a:p>
          <a:p>
            <a:pPr lvl="1"/>
            <a:r>
              <a:rPr lang="en-AU" dirty="0"/>
              <a:t>How do I use the QC Tools?</a:t>
            </a:r>
          </a:p>
          <a:p>
            <a:pPr lvl="1"/>
            <a:r>
              <a:rPr lang="en-AU" dirty="0"/>
              <a:t>What is a PMO?</a:t>
            </a:r>
          </a:p>
          <a:p>
            <a:pPr lvl="1"/>
            <a:r>
              <a:rPr lang="en-AU" dirty="0"/>
              <a:t>How to create and send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77857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6F10-2057-4D25-9C40-B5534F47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Turbowin</a:t>
            </a:r>
            <a:r>
              <a:rPr lang="en-AU" b="1" dirty="0"/>
              <a:t>+ User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7B23-7044-41DD-A6B3-91609F980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URL: </a:t>
            </a:r>
            <a:r>
              <a:rPr lang="en-AU" dirty="0">
                <a:hlinkClick r:id="rId2"/>
              </a:rPr>
              <a:t>http://www.ocean-ops.org/sot/vos/resources.html</a:t>
            </a:r>
            <a:endParaRPr lang="en-AU" dirty="0"/>
          </a:p>
          <a:p>
            <a:r>
              <a:rPr lang="en-AU" dirty="0"/>
              <a:t>Guides are broken down into 4 parts:</a:t>
            </a:r>
          </a:p>
          <a:p>
            <a:pPr lvl="2"/>
            <a:r>
              <a:rPr lang="en-AU" dirty="0"/>
              <a:t>Part 1: Software download, installation &amp; minimum configuration requirements</a:t>
            </a:r>
          </a:p>
          <a:p>
            <a:pPr lvl="2"/>
            <a:r>
              <a:rPr lang="en-AU" dirty="0"/>
              <a:t>Part 2: Output options &amp; email configuration</a:t>
            </a:r>
          </a:p>
          <a:p>
            <a:pPr lvl="2"/>
            <a:r>
              <a:rPr lang="en-AU" dirty="0"/>
              <a:t>Part 3: Instrument integration &amp; automated output options</a:t>
            </a:r>
          </a:p>
          <a:p>
            <a:pPr lvl="2"/>
            <a:r>
              <a:rPr lang="en-AU" dirty="0"/>
              <a:t>Part 4: Collecting, entering and sending weather observations</a:t>
            </a:r>
          </a:p>
          <a:p>
            <a:r>
              <a:rPr lang="en-AU" dirty="0"/>
              <a:t>Each guide provides a step-by-step process for setting up &amp; using </a:t>
            </a:r>
            <a:r>
              <a:rPr lang="en-AU" dirty="0" err="1"/>
              <a:t>Turbowin</a:t>
            </a:r>
            <a:r>
              <a:rPr lang="en-AU" dirty="0"/>
              <a:t>+</a:t>
            </a:r>
          </a:p>
          <a:p>
            <a:r>
              <a:rPr lang="en-AU" dirty="0"/>
              <a:t>Demonstrations of various configurations used by different NMS will be provided on Day 2</a:t>
            </a:r>
          </a:p>
          <a:p>
            <a:pPr lvl="1"/>
            <a:endParaRPr lang="en-AU" dirty="0"/>
          </a:p>
          <a:p>
            <a:pPr lvl="2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62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D0F9-70DB-4C18-96B8-9B47EA0B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Ocean Best Practices System (OBPS)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E25C-8D48-4D70-8D3F-8F83E7E3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URL: </a:t>
            </a:r>
            <a:r>
              <a:rPr lang="en-AU" dirty="0">
                <a:hlinkClick r:id="rId2"/>
              </a:rPr>
              <a:t>https://www.oceanbestpractices.org/</a:t>
            </a:r>
            <a:endParaRPr lang="en-AU" dirty="0"/>
          </a:p>
          <a:p>
            <a:r>
              <a:rPr lang="en-AU" dirty="0"/>
              <a:t>OPBS-R: Open access, permanent, digital repository for best practice documentation relevant to ocean research, operations &amp; applications</a:t>
            </a:r>
          </a:p>
          <a:p>
            <a:r>
              <a:rPr lang="en-AU" dirty="0"/>
              <a:t>Maintained by the International Oceanographic Data and Information Exchange (IODE) of the UNESCO-IOC</a:t>
            </a:r>
          </a:p>
          <a:p>
            <a:r>
              <a:rPr lang="en-AU" dirty="0"/>
              <a:t>A </a:t>
            </a:r>
            <a:r>
              <a:rPr lang="en-AU" b="0" i="0" dirty="0">
                <a:effectLst/>
              </a:rPr>
              <a:t>trusted repository for the global ocean research and observing community to publish their best practice documents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40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54C0-1C2A-40F1-8D96-2F938326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365125"/>
            <a:ext cx="9862458" cy="1325563"/>
          </a:xfrm>
        </p:spPr>
        <p:txBody>
          <a:bodyPr/>
          <a:lstStyle/>
          <a:p>
            <a:pPr algn="ctr"/>
            <a:r>
              <a:rPr lang="en-AU" b="1" dirty="0"/>
              <a:t>QC Tools / QC Relay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BA0E-4A19-4E5A-A3AE-7B16123C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2" y="1825625"/>
            <a:ext cx="11403874" cy="435133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URL: </a:t>
            </a:r>
            <a:r>
              <a:rPr lang="en-AU" dirty="0">
                <a:hlinkClick r:id="rId2"/>
              </a:rPr>
              <a:t>http://esurfmar.meteo.fr/qctools/</a:t>
            </a:r>
            <a:endParaRPr lang="en-AU" dirty="0"/>
          </a:p>
          <a:p>
            <a:r>
              <a:rPr lang="en-AU" dirty="0"/>
              <a:t>Marine Observation Monitoring (Buoys and VOS):</a:t>
            </a:r>
          </a:p>
          <a:p>
            <a:pPr lvl="1"/>
            <a:r>
              <a:rPr lang="en-AU" dirty="0"/>
              <a:t>Monthly statistics</a:t>
            </a:r>
          </a:p>
          <a:p>
            <a:pPr lvl="1"/>
            <a:r>
              <a:rPr lang="en-AU" dirty="0"/>
              <a:t>Blacklists</a:t>
            </a:r>
          </a:p>
          <a:p>
            <a:pPr lvl="1"/>
            <a:r>
              <a:rPr lang="en-AU" dirty="0"/>
              <a:t>Data plots &amp; comparisons to model outputs</a:t>
            </a:r>
          </a:p>
          <a:p>
            <a:pPr lvl="1"/>
            <a:r>
              <a:rPr lang="en-AU" dirty="0"/>
              <a:t>Observation counters</a:t>
            </a:r>
          </a:p>
          <a:p>
            <a:pPr lvl="1"/>
            <a:r>
              <a:rPr lang="en-AU" dirty="0"/>
              <a:t>QC </a:t>
            </a:r>
            <a:r>
              <a:rPr lang="en-AU"/>
              <a:t>reports </a:t>
            </a:r>
            <a:endParaRPr lang="en-AU" dirty="0"/>
          </a:p>
          <a:p>
            <a:r>
              <a:rPr lang="en-AU" dirty="0"/>
              <a:t>OceanOPS QC Relay</a:t>
            </a:r>
          </a:p>
          <a:p>
            <a:pPr lvl="1"/>
            <a:r>
              <a:rPr lang="en-AU" dirty="0"/>
              <a:t>Daily monitoring of QC Blacklists by OceanOPS</a:t>
            </a:r>
          </a:p>
          <a:p>
            <a:pPr lvl="1"/>
            <a:r>
              <a:rPr lang="en-AU" dirty="0"/>
              <a:t>Email notification to operator</a:t>
            </a:r>
          </a:p>
          <a:p>
            <a:pPr lvl="1"/>
            <a:r>
              <a:rPr lang="en-AU" dirty="0"/>
              <a:t>Operator investigates and responds to notification via link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735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810031-5F39-466E-8449-619DDAC44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97" y="994299"/>
            <a:ext cx="10173450" cy="5511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D41595-279A-4187-AFC0-FDAD5BFB09D7}"/>
              </a:ext>
            </a:extLst>
          </p:cNvPr>
          <p:cNvSpPr txBox="1"/>
          <p:nvPr/>
        </p:nvSpPr>
        <p:spPr>
          <a:xfrm>
            <a:off x="2139519" y="192832"/>
            <a:ext cx="6098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latin typeface="+mj-lt"/>
              </a:rPr>
              <a:t>OceanOPS QC Relay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991748-30A8-43CD-B4ED-43A95755B164}"/>
              </a:ext>
            </a:extLst>
          </p:cNvPr>
          <p:cNvSpPr/>
          <p:nvPr/>
        </p:nvSpPr>
        <p:spPr>
          <a:xfrm>
            <a:off x="6684885" y="3639845"/>
            <a:ext cx="1074198" cy="3994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43C086-ED92-4A5C-AE0F-CF493A747B75}"/>
              </a:ext>
            </a:extLst>
          </p:cNvPr>
          <p:cNvSpPr/>
          <p:nvPr/>
        </p:nvSpPr>
        <p:spPr>
          <a:xfrm>
            <a:off x="3037643" y="3858827"/>
            <a:ext cx="1560990" cy="5533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096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FAEA-0092-40DA-9751-BC4C951B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8A0B-91DD-4D8B-96E1-0221A7FB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/>
              <a:t>This presentation is available on the event website</a:t>
            </a:r>
          </a:p>
          <a:p>
            <a:r>
              <a:rPr lang="en-AU" sz="3600" dirty="0"/>
              <a:t>Presentation includes links to all of these useful resources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21073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Word Document" ma:contentTypeID="0x010100B8F4E5E2B946E947B4E5B8E2F0B8A9B500A817F6D02DE321478FA3E50F500699CA" ma:contentTypeVersion="23" ma:contentTypeDescription="BoM Document Content Type is the base content type used to control all Bureau managed word document." ma:contentTypeScope="" ma:versionID="be692ac12a5ec15e30017a63c4a5ca7b">
  <xsd:schema xmlns:xsd="http://www.w3.org/2001/XMLSchema" xmlns:xs="http://www.w3.org/2001/XMLSchema" xmlns:p="http://schemas.microsoft.com/office/2006/metadata/properties" xmlns:ns2="3e03809e-c3ee-45dc-babc-9adc7888d119" xmlns:ns3="dcfeb59e-bb29-419e-af83-3d16f5fa27da" targetNamespace="http://schemas.microsoft.com/office/2006/metadata/properties" ma:root="true" ma:fieldsID="fd425c97f69d6a65249fcda2674d1d0f" ns2:_="" ns3:_="">
    <xsd:import namespace="3e03809e-c3ee-45dc-babc-9adc7888d119"/>
    <xsd:import namespace="dcfeb59e-bb29-419e-af83-3d16f5fa27da"/>
    <xsd:element name="properties">
      <xsd:complexType>
        <xsd:sequence>
          <xsd:element name="documentManagement">
            <xsd:complexType>
              <xsd:all>
                <xsd:element ref="ns2:FileCategory" minOccurs="0"/>
                <xsd:element ref="ns2:FileClass" minOccurs="0"/>
                <xsd:element ref="ns2:jefe7a9d9a0344d3920c9767147f6121" minOccurs="0"/>
                <xsd:element ref="ns2:TaxCatchAll" minOccurs="0"/>
                <xsd:element ref="ns2:TaxCatchAllLabel" minOccurs="0"/>
                <xsd:element ref="ns2:SiteKeyword" minOccurs="0"/>
                <xsd:element ref="ns2:RPNumber" minOccurs="0"/>
                <xsd:element ref="ns3:MediaServiceMetadata" minOccurs="0"/>
                <xsd:element ref="ns3:MediaServiceFastMetadata" minOccurs="0"/>
                <xsd:element ref="ns3:Platform" minOccurs="0"/>
                <xsd:element ref="ns3:MediaServiceAutoTags" minOccurs="0"/>
                <xsd:element ref="ns3:MediaServiceOCR" minOccurs="0"/>
                <xsd:element ref="ns3:Date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809e-c3ee-45dc-babc-9adc7888d119" elementFormDefault="qualified">
    <xsd:import namespace="http://schemas.microsoft.com/office/2006/documentManagement/types"/>
    <xsd:import namespace="http://schemas.microsoft.com/office/infopath/2007/PartnerControls"/>
    <xsd:element name="FileCategory" ma:index="2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"/>
                    <xsd:enumeration value="Consumables"/>
                    <xsd:enumeration value="Data"/>
                    <xsd:enumeration value="Finance"/>
                    <xsd:enumeration value="Hardware"/>
                    <xsd:enumeration value="HR"/>
                    <xsd:enumeration value="Meeting Related"/>
                    <xsd:enumeration value="Operational"/>
                    <xsd:enumeration value="Planning"/>
                    <xsd:enumeration value="Procurement"/>
                    <xsd:enumeration value="Project Management"/>
                    <xsd:enumeration value="Software"/>
                    <xsd:enumeration value="Training"/>
                    <xsd:enumeration value="Travel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FileClass" ma:index="3" nillable="true" ma:displayName="File Class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ice"/>
                    <xsd:enumeration value="agenda"/>
                    <xsd:enumeration value="agreement"/>
                    <xsd:enumeration value="bulletin"/>
                    <xsd:enumeration value="checklist"/>
                    <xsd:enumeration value="contract"/>
                    <xsd:enumeration value="correspondence"/>
                    <xsd:enumeration value="data file"/>
                    <xsd:enumeration value="diagram"/>
                    <xsd:enumeration value="form"/>
                    <xsd:enumeration value="instruction"/>
                    <xsd:enumeration value="invoice"/>
                    <xsd:enumeration value="letter"/>
                    <xsd:enumeration value="manual"/>
                    <xsd:enumeration value="map"/>
                    <xsd:enumeration value="media release"/>
                    <xsd:enumeration value="memo"/>
                    <xsd:enumeration value="minutes"/>
                    <xsd:enumeration value="photo"/>
                    <xsd:enumeration value="presentation"/>
                    <xsd:enumeration value="quote"/>
                    <xsd:enumeration value="receipt"/>
                    <xsd:enumeration value="report"/>
                    <xsd:enumeration value="risk assessment"/>
                    <xsd:enumeration value="survey"/>
                    <xsd:enumeration value="template"/>
                    <xsd:enumeration value="tender"/>
                    <xsd:enumeration value="video"/>
                    <xsd:enumeration value="worksheet"/>
                  </xsd:restriction>
                </xsd:simpleType>
              </xsd:element>
            </xsd:sequence>
          </xsd:extension>
        </xsd:complexContent>
      </xsd:complexType>
    </xsd:element>
    <xsd:element name="jefe7a9d9a0344d3920c9767147f6121" ma:index="8" nillable="true" ma:taxonomy="true" ma:internalName="jefe7a9d9a0344d3920c9767147f6121" ma:taxonomyFieldName="Record_x0020_Activity" ma:displayName="Record Activity" ma:fieldId="{3efe7a9d-9a03-44d3-920c-9767147f6121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e740254-b579-4c0f-88c8-c5d9f6e789f9}" ma:internalName="TaxCatchAll" ma:showField="CatchAllData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e740254-b579-4c0f-88c8-c5d9f6e789f9}" ma:internalName="TaxCatchAllLabel" ma:readOnly="true" ma:showField="CatchAllDataLabel" ma:web="3e03809e-c3ee-45dc-babc-9adc7888d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RPNumber" ma:index="15" nillable="true" ma:displayName="RPNumber" ma:description="Record Number from RecordPoint." ma:hidden="true" ma:internalName="RPNumber" ma:readOnly="false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eb59e-bb29-419e-af83-3d16f5fa2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Platform" ma:index="18" nillable="true" ma:displayName="Platform" ma:format="Dropdown" ma:internalName="Platfor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VOF"/>
                    <xsd:enumeration value="Drifting Buoy"/>
                    <xsd:enumeration value="Moored Buoy"/>
                    <xsd:enumeration value="Argo"/>
                    <xsd:enumeration value="XBT"/>
                    <xsd:enumeration value="Wave buoy"/>
                    <xsd:enumeration value="IMOS SST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21" nillable="true" ma:displayName="Date" ma:format="DateTime" ma:internalName="Date">
      <xsd:simpleType>
        <xsd:restriction base="dms:DateTim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PNumber xmlns="3e03809e-c3ee-45dc-babc-9adc7888d119" xsi:nil="true"/>
    <Platform xmlns="dcfeb59e-bb29-419e-af83-3d16f5fa27da"/>
    <SiteKeyword xmlns="3e03809e-c3ee-45dc-babc-9adc7888d119" xsi:nil="true"/>
    <jefe7a9d9a0344d3920c9767147f6121 xmlns="3e03809e-c3ee-45dc-babc-9adc7888d119">
      <Terms xmlns="http://schemas.microsoft.com/office/infopath/2007/PartnerControls"/>
    </jefe7a9d9a0344d3920c9767147f6121>
    <TaxCatchAll xmlns="3e03809e-c3ee-45dc-babc-9adc7888d119"/>
    <FileCategory xmlns="3e03809e-c3ee-45dc-babc-9adc7888d119"/>
    <FileClass xmlns="3e03809e-c3ee-45dc-babc-9adc7888d119"/>
    <Date xmlns="dcfeb59e-bb29-419e-af83-3d16f5fa27da" xsi:nil="true"/>
  </documentManagement>
</p:properties>
</file>

<file path=customXml/itemProps1.xml><?xml version="1.0" encoding="utf-8"?>
<ds:datastoreItem xmlns:ds="http://schemas.openxmlformats.org/officeDocument/2006/customXml" ds:itemID="{C378635A-BAC7-4B52-8071-0B283F887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809e-c3ee-45dc-babc-9adc7888d119"/>
    <ds:schemaRef ds:uri="dcfeb59e-bb29-419e-af83-3d16f5fa2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4B967-DFC9-434F-B766-43C2F09362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20A15-B44E-4C44-A8E7-8A0CDAB071DD}">
  <ds:schemaRefs>
    <ds:schemaRef ds:uri="http://purl.org/dc/terms/"/>
    <ds:schemaRef ds:uri="dcfeb59e-bb29-419e-af83-3d16f5fa27d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e03809e-c3ee-45dc-babc-9adc7888d1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16156</TotalTime>
  <Words>369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Custom Design</vt:lpstr>
      <vt:lpstr>PMO Resources</vt:lpstr>
      <vt:lpstr>VOS Website</vt:lpstr>
      <vt:lpstr>VOS YouTube Channel</vt:lpstr>
      <vt:lpstr>Turbowin+ User Guides</vt:lpstr>
      <vt:lpstr>Ocean Best Practices System (OBPS)</vt:lpstr>
      <vt:lpstr>QC Tools / QC Relay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OCG Roundtable  february 2021</dc:title>
  <dc:creator>Heslop, Emma</dc:creator>
  <cp:lastModifiedBy>Joel Cabrie</cp:lastModifiedBy>
  <cp:revision>14</cp:revision>
  <dcterms:created xsi:type="dcterms:W3CDTF">2020-02-20T13:54:50Z</dcterms:created>
  <dcterms:modified xsi:type="dcterms:W3CDTF">2021-03-11T04:56:42Z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0x010100B8F4E5E2B946E947B4E5B8E2F0B8A9B500A817F6D02DE321478FA3E50F500699CA</vt:lpwstr>
  </property>
  <property fmtid="{D5CDD505-2E9C-101B-9397-08002B2CF9AE}" pid="3" name="Record Activity">
    <vt:lpwstr/>
  </property>
  <property fmtid="{D5CDD505-2E9C-101B-9397-08002B2CF9AE}" pid="4" name="TaxKeyword">
    <vt:lpwstr/>
  </property>
  <property fmtid="{D5CDD505-2E9C-101B-9397-08002B2CF9AE}" pid="5" name="TaxKeywordTaxHTField">
    <vt:lpwstr/>
  </property>
</Properties>
</file>