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VOS Overview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Kleta</a:t>
            </a:r>
            <a:endParaRPr lang="en-US" dirty="0"/>
          </a:p>
          <a:p>
            <a:r>
              <a:rPr lang="en-US" dirty="0" err="1" smtClean="0"/>
              <a:t>Deutscher</a:t>
            </a:r>
            <a:r>
              <a:rPr lang="en-US" dirty="0" smtClean="0"/>
              <a:t> </a:t>
            </a:r>
            <a:r>
              <a:rPr lang="en-US" dirty="0" err="1" smtClean="0"/>
              <a:t>Wetterdienst</a:t>
            </a:r>
            <a:r>
              <a:rPr lang="en-US" dirty="0" smtClean="0"/>
              <a:t> (</a:t>
            </a:r>
            <a:r>
              <a:rPr lang="en-US" dirty="0" err="1" smtClean="0"/>
              <a:t>DWD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henry.kleta@dwd.de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Voluntary Observing Ship Scheme (VOS)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000" dirty="0"/>
              <a:t>One of the networks </a:t>
            </a:r>
            <a:r>
              <a:rPr lang="en-US" sz="2000" dirty="0" smtClean="0"/>
              <a:t>within the </a:t>
            </a:r>
            <a:r>
              <a:rPr lang="en-US" sz="2000" dirty="0"/>
              <a:t>Ship Observations Team (SOT) </a:t>
            </a:r>
            <a:r>
              <a:rPr lang="en-US" sz="2000" dirty="0" smtClean="0"/>
              <a:t>in the </a:t>
            </a:r>
            <a:r>
              <a:rPr lang="en-US" sz="2000" dirty="0"/>
              <a:t>framework of the Global Ocean Observing System (</a:t>
            </a:r>
            <a:r>
              <a:rPr lang="en-US" sz="2000" dirty="0" err="1"/>
              <a:t>GOOS</a:t>
            </a:r>
            <a:r>
              <a:rPr lang="en-US" sz="2000" dirty="0"/>
              <a:t>, co-funded by </a:t>
            </a:r>
            <a:r>
              <a:rPr lang="en-US" sz="2000" dirty="0" err="1"/>
              <a:t>WMO</a:t>
            </a:r>
            <a:r>
              <a:rPr lang="en-US" sz="2000" dirty="0"/>
              <a:t> and IOC) </a:t>
            </a:r>
          </a:p>
          <a:p>
            <a:pPr marL="0" indent="0">
              <a:buNone/>
            </a:pPr>
            <a:r>
              <a:rPr lang="en-US" sz="800" dirty="0" smtClean="0"/>
              <a:t>  </a:t>
            </a:r>
          </a:p>
          <a:p>
            <a:pPr>
              <a:buFontTx/>
              <a:buChar char="-"/>
            </a:pPr>
            <a:r>
              <a:rPr lang="en-US" sz="2000" dirty="0" smtClean="0"/>
              <a:t>Providing marine meteorological observations since more than 150 years</a:t>
            </a:r>
          </a:p>
          <a:p>
            <a:pPr lvl="1"/>
            <a:r>
              <a:rPr lang="en-US" sz="2000" dirty="0" smtClean="0"/>
              <a:t>Real Time Data (</a:t>
            </a:r>
            <a:r>
              <a:rPr lang="en-US" sz="2000" dirty="0" err="1" smtClean="0"/>
              <a:t>BUFR</a:t>
            </a:r>
            <a:r>
              <a:rPr lang="en-US" sz="2000" dirty="0" smtClean="0"/>
              <a:t> in GTS)</a:t>
            </a:r>
          </a:p>
          <a:p>
            <a:pPr lvl="1"/>
            <a:r>
              <a:rPr lang="en-US" sz="2000" dirty="0" smtClean="0"/>
              <a:t>Delayed Mode Data (</a:t>
            </a:r>
            <a:r>
              <a:rPr lang="en-US" sz="2000" dirty="0" err="1" smtClean="0"/>
              <a:t>IMMT</a:t>
            </a:r>
            <a:r>
              <a:rPr lang="en-US" sz="2000" dirty="0" smtClean="0"/>
              <a:t> in </a:t>
            </a:r>
            <a:r>
              <a:rPr lang="en-US" sz="2000" dirty="0" err="1" smtClean="0"/>
              <a:t>GDAC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Metadata (old: </a:t>
            </a:r>
            <a:r>
              <a:rPr lang="en-US" sz="2000" dirty="0" err="1" smtClean="0"/>
              <a:t>Pub47</a:t>
            </a:r>
            <a:r>
              <a:rPr lang="en-US" sz="2000" dirty="0" smtClean="0"/>
              <a:t>, future: </a:t>
            </a:r>
            <a:r>
              <a:rPr lang="en-US" sz="2000" dirty="0" err="1" smtClean="0"/>
              <a:t>WIGOS</a:t>
            </a:r>
            <a:r>
              <a:rPr lang="en-US" sz="2000" dirty="0" smtClean="0"/>
              <a:t> compatible SOT metadata format)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</a:p>
          <a:p>
            <a:pPr>
              <a:buFontTx/>
              <a:buChar char="-"/>
            </a:pPr>
            <a:r>
              <a:rPr lang="en-US" sz="2000" dirty="0" smtClean="0"/>
              <a:t>Endorsed by the International Maritime Organization (IMO)</a:t>
            </a:r>
          </a:p>
          <a:p>
            <a:pPr lvl="1"/>
            <a:r>
              <a:rPr lang="en-US" sz="2000" dirty="0" smtClean="0"/>
              <a:t>MSC Circular 1293/Rev.1 25 May </a:t>
            </a:r>
            <a:r>
              <a:rPr lang="en-US" sz="2000" dirty="0" smtClean="0"/>
              <a:t>2018 </a:t>
            </a:r>
            <a:r>
              <a:rPr lang="en-US" sz="1600" dirty="0" smtClean="0"/>
              <a:t>(can be found on VOS website)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800" dirty="0" smtClean="0"/>
              <a:t>"Participation in the </a:t>
            </a:r>
            <a:r>
              <a:rPr lang="en-US" sz="1800" dirty="0" err="1" smtClean="0"/>
              <a:t>WMO</a:t>
            </a:r>
            <a:r>
              <a:rPr lang="en-US" sz="1800" dirty="0" smtClean="0"/>
              <a:t> Voluntary Observing Ship Scheme"</a:t>
            </a:r>
          </a:p>
          <a:p>
            <a:pPr lvl="1"/>
            <a:r>
              <a:rPr lang="en-US" sz="2000" dirty="0" smtClean="0"/>
              <a:t>Draft </a:t>
            </a:r>
            <a:r>
              <a:rPr lang="en-US" sz="2000" dirty="0" smtClean="0"/>
              <a:t>Rev. MSC </a:t>
            </a:r>
            <a:r>
              <a:rPr lang="en-US" sz="2000" dirty="0" err="1" smtClean="0"/>
              <a:t>Cicular</a:t>
            </a:r>
            <a:r>
              <a:rPr lang="en-US" sz="2000" dirty="0" smtClean="0"/>
              <a:t> 803, Participation of NON-SOLAS Ships in the GMDSS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 smtClean="0"/>
              <a:t>(10) [...] ships operating in high seas are invited to participate in the </a:t>
            </a:r>
            <a:r>
              <a:rPr lang="en-US" sz="1800" dirty="0" smtClean="0"/>
              <a:t>WMO VOS </a:t>
            </a:r>
            <a:r>
              <a:rPr lang="en-US" sz="1800" dirty="0" smtClean="0"/>
              <a:t>scheme [...]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8" y="16042"/>
            <a:ext cx="8362346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VOS Network Performance (real time data)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2018	24 VOS programmes 	2.105.690 observations</a:t>
            </a:r>
          </a:p>
          <a:p>
            <a:pPr marL="0" indent="0">
              <a:buNone/>
            </a:pPr>
            <a:r>
              <a:rPr lang="en-GB" sz="2000" dirty="0"/>
              <a:t>	~ 3500 VOS registered	~ 2500 VOS active</a:t>
            </a:r>
          </a:p>
          <a:p>
            <a:pPr marL="0" indent="0">
              <a:buNone/>
            </a:pPr>
            <a:r>
              <a:rPr lang="en-GB" sz="2000" dirty="0"/>
              <a:t>2019	23 VOS programmes	2.316.996 observations</a:t>
            </a:r>
          </a:p>
          <a:p>
            <a:pPr marL="0" indent="0">
              <a:buNone/>
            </a:pPr>
            <a:r>
              <a:rPr lang="en-GB" sz="2000" dirty="0"/>
              <a:t>	~ 3700 VOS registered	~ 2650 VOS active</a:t>
            </a:r>
          </a:p>
          <a:p>
            <a:pPr marL="0" indent="0">
              <a:buNone/>
            </a:pPr>
            <a:r>
              <a:rPr lang="en-GB" sz="2000" dirty="0"/>
              <a:t>2020	25 VOS programmes	2.533.151 observations</a:t>
            </a:r>
          </a:p>
          <a:p>
            <a:pPr marL="0" indent="0">
              <a:buNone/>
            </a:pPr>
            <a:r>
              <a:rPr lang="en-GB" sz="2000" dirty="0"/>
              <a:t>	~ 4000 VOS registered	~ 2750 VOS active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NMHS</a:t>
            </a:r>
            <a:r>
              <a:rPr lang="en-GB" sz="2000" dirty="0"/>
              <a:t> operated:		74,5 %</a:t>
            </a:r>
          </a:p>
          <a:p>
            <a:pPr marL="0" indent="0">
              <a:buNone/>
            </a:pPr>
            <a:r>
              <a:rPr lang="en-GB" sz="2000" dirty="0" err="1"/>
              <a:t>NMHS</a:t>
            </a:r>
            <a:r>
              <a:rPr lang="en-GB" sz="2000" dirty="0"/>
              <a:t> cooperative:	20,9 %</a:t>
            </a:r>
          </a:p>
          <a:p>
            <a:pPr marL="0" indent="0">
              <a:buNone/>
            </a:pPr>
            <a:r>
              <a:rPr lang="en-GB" sz="2000" dirty="0"/>
              <a:t>Independent: 	  	  4,6 %</a:t>
            </a:r>
          </a:p>
          <a:p>
            <a:pPr marL="0" indent="0">
              <a:buNone/>
            </a:pPr>
            <a:r>
              <a:rPr lang="en-GB" sz="2000" dirty="0"/>
              <a:t>~ 10% of the VOS fleet is automated </a:t>
            </a:r>
          </a:p>
        </p:txBody>
      </p:sp>
    </p:spTree>
    <p:extLst>
      <p:ext uri="{BB962C8B-B14F-4D97-AF65-F5344CB8AC3E}">
        <p14:creationId xmlns:p14="http://schemas.microsoft.com/office/powerpoint/2010/main" val="11078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VOS Classes (approved by SOT, </a:t>
            </a:r>
            <a:r>
              <a:rPr lang="en-US" sz="3600" b="1" dirty="0" err="1" smtClean="0"/>
              <a:t>OCG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JCOMM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err="1"/>
              <a:t>NMHS</a:t>
            </a:r>
            <a:r>
              <a:rPr lang="en-GB" sz="2000" b="1" dirty="0"/>
              <a:t> Operated:</a:t>
            </a:r>
            <a:r>
              <a:rPr lang="en-GB" sz="2000" dirty="0"/>
              <a:t> Ships that are recruited by a national meteorological service which also supplies the necessary observing instruments, sensors and equipment.</a:t>
            </a:r>
          </a:p>
          <a:p>
            <a:pPr marL="0" indent="0">
              <a:buNone/>
            </a:pPr>
            <a:r>
              <a:rPr lang="en-GB" sz="2000" dirty="0"/>
              <a:t>(VOS-</a:t>
            </a:r>
            <a:r>
              <a:rPr lang="en-GB" sz="2000" dirty="0" err="1"/>
              <a:t>Clim</a:t>
            </a:r>
            <a:r>
              <a:rPr lang="en-GB" sz="2000" dirty="0"/>
              <a:t> + Selected + Supplementary)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err="1"/>
              <a:t>NMHS</a:t>
            </a:r>
            <a:r>
              <a:rPr lang="en-GB" sz="2000" b="1" dirty="0"/>
              <a:t> Cooperative:</a:t>
            </a:r>
            <a:r>
              <a:rPr lang="en-GB" sz="2000" dirty="0"/>
              <a:t> Ships that are recruited by a national meteorological service but use own  instruments, sensors and equipment.</a:t>
            </a:r>
          </a:p>
          <a:p>
            <a:pPr marL="0" indent="0">
              <a:buNone/>
            </a:pPr>
            <a:r>
              <a:rPr lang="en-GB" sz="2000" dirty="0"/>
              <a:t>(Auxiliary)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Independent:</a:t>
            </a:r>
            <a:r>
              <a:rPr lang="en-GB" sz="2000" dirty="0"/>
              <a:t> Third party support ships that are not recruited by a national meteorological service but contribute to the VOS Scheme.</a:t>
            </a:r>
          </a:p>
          <a:p>
            <a:pPr marL="0" indent="0">
              <a:buNone/>
            </a:pPr>
            <a:r>
              <a:rPr lang="en-GB" sz="2000" dirty="0"/>
              <a:t>(Third Party)</a:t>
            </a:r>
          </a:p>
        </p:txBody>
      </p:sp>
    </p:spTree>
    <p:extLst>
      <p:ext uri="{BB962C8B-B14F-4D97-AF65-F5344CB8AC3E}">
        <p14:creationId xmlns:p14="http://schemas.microsoft.com/office/powerpoint/2010/main" val="39630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73" y="0"/>
            <a:ext cx="6687483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VOS Network Performance (delayed mode data)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2018	15 VOS programmes 	793.141 observations</a:t>
            </a:r>
          </a:p>
          <a:p>
            <a:pPr marL="0" indent="0">
              <a:buNone/>
            </a:pPr>
            <a:r>
              <a:rPr lang="en-GB" sz="2000" dirty="0"/>
              <a:t>	9 programmes missing	~ 1.300.000 observations missing</a:t>
            </a:r>
          </a:p>
          <a:p>
            <a:pPr marL="0" indent="0">
              <a:buNone/>
            </a:pPr>
            <a:r>
              <a:rPr lang="en-GB" sz="2000" dirty="0"/>
              <a:t>2019	16 VOS programmes	1.825.222 observations</a:t>
            </a:r>
          </a:p>
          <a:p>
            <a:pPr marL="0" indent="0">
              <a:buNone/>
            </a:pPr>
            <a:r>
              <a:rPr lang="en-GB" sz="2000" dirty="0"/>
              <a:t>	7 programmes missing	~ 500.000 observations missing</a:t>
            </a:r>
          </a:p>
          <a:p>
            <a:pPr marL="0" indent="0">
              <a:buNone/>
            </a:pPr>
            <a:r>
              <a:rPr lang="en-GB" sz="2000" dirty="0"/>
              <a:t>2020	14 VOS programmes	1.562.377 observations</a:t>
            </a:r>
          </a:p>
          <a:p>
            <a:pPr marL="0" indent="0">
              <a:buNone/>
            </a:pPr>
            <a:r>
              <a:rPr lang="en-GB" sz="2000" dirty="0"/>
              <a:t>	11 programmes missing	~ 1.100.000 observations missing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Delayed mode VOS data (</a:t>
            </a:r>
            <a:r>
              <a:rPr lang="en-GB" sz="2000" dirty="0" err="1" smtClean="0"/>
              <a:t>IMMT</a:t>
            </a:r>
            <a:r>
              <a:rPr lang="en-GB" sz="2000" dirty="0" smtClean="0"/>
              <a:t>) is vital input for the Marine Climate Data System (</a:t>
            </a:r>
            <a:r>
              <a:rPr lang="en-GB" sz="2000" dirty="0" err="1" smtClean="0"/>
              <a:t>MCDS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r>
              <a:rPr lang="en-GB" sz="2000" b="1" dirty="0" smtClean="0"/>
              <a:t>All VOS operators are invited to provide delayed mode data to the Global Data Assembly </a:t>
            </a:r>
            <a:r>
              <a:rPr lang="en-GB" sz="2000" b="1" dirty="0" err="1" smtClean="0"/>
              <a:t>Centers</a:t>
            </a:r>
            <a:r>
              <a:rPr lang="en-GB" sz="2000" b="1" dirty="0" smtClean="0"/>
              <a:t> (</a:t>
            </a:r>
            <a:r>
              <a:rPr lang="en-GB" sz="2000" b="1" dirty="0" err="1" smtClean="0"/>
              <a:t>GDACs</a:t>
            </a:r>
            <a:r>
              <a:rPr lang="en-GB" sz="2000" b="1" dirty="0" smtClean="0"/>
              <a:t>).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307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VOS Network – PMO Network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Approx. </a:t>
            </a:r>
            <a:r>
              <a:rPr lang="en-GB" sz="2000" dirty="0" smtClean="0"/>
              <a:t>63.25 </a:t>
            </a:r>
            <a:r>
              <a:rPr lang="en-GB" sz="2000" dirty="0"/>
              <a:t>FTE </a:t>
            </a:r>
            <a:r>
              <a:rPr lang="en-GB" sz="2000" dirty="0" err="1"/>
              <a:t>PMOs</a:t>
            </a:r>
            <a:r>
              <a:rPr lang="en-GB" sz="2000" dirty="0"/>
              <a:t> were reported </a:t>
            </a:r>
            <a:r>
              <a:rPr lang="en-GB" sz="2000" dirty="0" smtClean="0"/>
              <a:t>(using SOT annual reports) in total in 2019.</a:t>
            </a:r>
          </a:p>
          <a:p>
            <a:pPr marL="0" indent="0">
              <a:buNone/>
            </a:pPr>
            <a:r>
              <a:rPr lang="en-GB" sz="2000" dirty="0" smtClean="0"/>
              <a:t>Those </a:t>
            </a:r>
            <a:r>
              <a:rPr lang="en-GB" sz="2000" dirty="0" smtClean="0"/>
              <a:t>PMOs </a:t>
            </a:r>
            <a:r>
              <a:rPr lang="en-GB" sz="2000" dirty="0" smtClean="0"/>
              <a:t>reported approx. 50 ship visits per </a:t>
            </a:r>
            <a:r>
              <a:rPr lang="en-GB" sz="2000" dirty="0" smtClean="0"/>
              <a:t>PMO in 2019 (in total ~3300 </a:t>
            </a:r>
            <a:r>
              <a:rPr lang="en-GB" sz="2000" dirty="0" smtClean="0"/>
              <a:t>ship visits </a:t>
            </a:r>
            <a:r>
              <a:rPr lang="en-GB" sz="2000" dirty="0" smtClean="0"/>
              <a:t>globally)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Geographical </a:t>
            </a:r>
            <a:r>
              <a:rPr lang="en-GB" sz="2000" dirty="0"/>
              <a:t>distribution of </a:t>
            </a:r>
            <a:r>
              <a:rPr lang="en-GB" sz="2000" dirty="0" err="1"/>
              <a:t>PMOs</a:t>
            </a:r>
            <a:r>
              <a:rPr lang="en-GB" sz="2000" dirty="0"/>
              <a:t> is not even. Less than 10% were reported from </a:t>
            </a:r>
            <a:r>
              <a:rPr lang="en-GB" sz="2000" dirty="0" smtClean="0"/>
              <a:t>the southern </a:t>
            </a:r>
            <a:r>
              <a:rPr lang="en-GB" sz="2000" dirty="0"/>
              <a:t>hemisphere.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All </a:t>
            </a:r>
            <a:r>
              <a:rPr lang="en-GB" sz="2000" b="1" dirty="0" smtClean="0"/>
              <a:t>VOS operators are invited to consider to assign more PMO capacities</a:t>
            </a:r>
            <a:r>
              <a:rPr lang="en-GB" sz="2000" b="1" dirty="0" smtClean="0"/>
              <a:t>.</a:t>
            </a:r>
          </a:p>
          <a:p>
            <a:pPr marL="0" indent="0">
              <a:buNone/>
            </a:pPr>
            <a:endParaRPr lang="en-GB" sz="800" b="1" dirty="0"/>
          </a:p>
          <a:p>
            <a:pPr marL="0" indent="0">
              <a:buNone/>
            </a:pPr>
            <a:r>
              <a:rPr lang="en-GB" sz="2000" b="1" dirty="0"/>
              <a:t>All VOS operators are invited to hand in the annual SOT reports.</a:t>
            </a:r>
          </a:p>
          <a:p>
            <a:pPr marL="0" indent="0">
              <a:buNone/>
            </a:pP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0298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Breitbild</PresentationFormat>
  <Paragraphs>57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Calibri Light</vt:lpstr>
      <vt:lpstr>Arial</vt:lpstr>
      <vt:lpstr>Calibri</vt:lpstr>
      <vt:lpstr>Custom Design</vt:lpstr>
      <vt:lpstr>VOS Overview</vt:lpstr>
      <vt:lpstr>Voluntary Observing Ship Scheme (VOS)</vt:lpstr>
      <vt:lpstr>PowerPoint-Präsentation</vt:lpstr>
      <vt:lpstr>VOS Network Performance (real time data)</vt:lpstr>
      <vt:lpstr>VOS Classes (approved by SOT, OCG, JCOMM)</vt:lpstr>
      <vt:lpstr>PowerPoint-Präsentation</vt:lpstr>
      <vt:lpstr>VOS Network Performance (delayed mode data)</vt:lpstr>
      <vt:lpstr>VOS Network – PMO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</dc:title>
  <dc:creator>Heslop, Emma</dc:creator>
  <cp:lastModifiedBy>Kleta Henry</cp:lastModifiedBy>
  <cp:revision>20</cp:revision>
  <dcterms:created xsi:type="dcterms:W3CDTF">2020-02-20T13:54:50Z</dcterms:created>
  <dcterms:modified xsi:type="dcterms:W3CDTF">2021-02-26T11:13:22Z</dcterms:modified>
</cp:coreProperties>
</file>