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56" r:id="rId2"/>
    <p:sldId id="257" r:id="rId3"/>
    <p:sldId id="261" r:id="rId4"/>
    <p:sldId id="260" r:id="rId5"/>
    <p:sldId id="258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49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dac@metoffice.co.uk" TargetMode="External"/><Relationship Id="rId2" Type="http://schemas.openxmlformats.org/officeDocument/2006/relationships/hyperlink" Target="mailto:vos-gdac@dwd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TurboWin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Kleta</a:t>
            </a:r>
            <a:endParaRPr lang="en-US" dirty="0"/>
          </a:p>
          <a:p>
            <a:r>
              <a:rPr lang="en-US" dirty="0" err="1" smtClean="0"/>
              <a:t>Deutscher</a:t>
            </a:r>
            <a:r>
              <a:rPr lang="en-US" dirty="0" smtClean="0"/>
              <a:t> </a:t>
            </a:r>
            <a:r>
              <a:rPr lang="en-US" dirty="0" err="1" smtClean="0"/>
              <a:t>Wetterdienst</a:t>
            </a:r>
            <a:r>
              <a:rPr lang="en-US" dirty="0" smtClean="0"/>
              <a:t> (</a:t>
            </a:r>
            <a:r>
              <a:rPr lang="en-US" dirty="0" err="1" smtClean="0"/>
              <a:t>DWD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henry.kleta@dwd.de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TurboWin</a:t>
            </a:r>
            <a:r>
              <a:rPr lang="en-US" sz="3600" b="1" dirty="0" smtClean="0"/>
              <a:t> Overview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VOS Weather Observation:</a:t>
            </a:r>
          </a:p>
          <a:p>
            <a:pPr marL="0" indent="0">
              <a:buNone/>
            </a:pPr>
            <a:r>
              <a:rPr lang="en-GB" sz="2000" dirty="0" err="1" smtClean="0"/>
              <a:t>BBXX</a:t>
            </a:r>
            <a:r>
              <a:rPr lang="en-GB" sz="2000" dirty="0" smtClean="0"/>
              <a:t> </a:t>
            </a:r>
            <a:r>
              <a:rPr lang="de-DE" sz="2000" dirty="0" err="1" smtClean="0"/>
              <a:t>5SRJ82U</a:t>
            </a:r>
            <a:r>
              <a:rPr lang="en-GB" sz="2000" dirty="0" smtClean="0"/>
              <a:t> </a:t>
            </a:r>
            <a:r>
              <a:rPr lang="en-GB" sz="2000" dirty="0"/>
              <a:t>0109/ 99783 10149 41/// 4//// 10098 20038 40125 54000 7//// 84/// 22200 02054 2//// ICE 200</a:t>
            </a:r>
            <a:r>
              <a:rPr lang="en-GB" sz="2000" dirty="0" smtClean="0"/>
              <a:t>//=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How to code?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 err="1" smtClean="0"/>
              <a:t>TurboWin</a:t>
            </a:r>
            <a:r>
              <a:rPr lang="en-GB" sz="2000" dirty="0" smtClean="0"/>
              <a:t> is a user-friendly electronic logbook software developed as freeware by the Royal Netherlands Meteorological Institute (KNMI).</a:t>
            </a:r>
          </a:p>
          <a:p>
            <a:pPr marL="0" indent="0">
              <a:buNone/>
            </a:pPr>
            <a:r>
              <a:rPr lang="en-GB" sz="2000" dirty="0" smtClean="0"/>
              <a:t>The software helps to code, log and send meteorological observations from ships.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Provides help files, quality checks, graphical display, ...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TurboWin</a:t>
            </a:r>
            <a:r>
              <a:rPr lang="en-US" sz="3600" b="1" dirty="0" smtClean="0"/>
              <a:t> Overview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Free </a:t>
            </a:r>
            <a:r>
              <a:rPr lang="en-GB" sz="2000" b="1" dirty="0"/>
              <a:t>electronic VOS logbook software for VOS:</a:t>
            </a:r>
          </a:p>
          <a:p>
            <a:pPr marL="0" indent="0">
              <a:buNone/>
            </a:pPr>
            <a:r>
              <a:rPr lang="en-GB" sz="2000" dirty="0" err="1"/>
              <a:t>OpenSource</a:t>
            </a:r>
            <a:r>
              <a:rPr lang="en-GB" sz="2000" dirty="0"/>
              <a:t>, provided by KNMI, funded by KNMI and E-</a:t>
            </a:r>
            <a:r>
              <a:rPr lang="en-GB" sz="2000" dirty="0" err="1"/>
              <a:t>Surfmar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https://</a:t>
            </a:r>
            <a:r>
              <a:rPr lang="en-GB" sz="2000" b="1" dirty="0" err="1"/>
              <a:t>gitlab.com</a:t>
            </a:r>
            <a:r>
              <a:rPr lang="en-GB" sz="2000" b="1" dirty="0"/>
              <a:t>/KNMI-OSS/</a:t>
            </a:r>
            <a:r>
              <a:rPr lang="en-GB" sz="2000" b="1" dirty="0" err="1"/>
              <a:t>turbowin</a:t>
            </a:r>
            <a:r>
              <a:rPr lang="en-GB" sz="2000" b="1" dirty="0"/>
              <a:t>/</a:t>
            </a:r>
            <a:r>
              <a:rPr lang="en-GB" sz="2000" b="1" dirty="0" err="1"/>
              <a:t>turbowin</a:t>
            </a:r>
            <a:r>
              <a:rPr lang="en-GB" sz="2000" b="1" dirty="0"/>
              <a:t>/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Change Requests (bugs, new functionality</a:t>
            </a:r>
            <a:r>
              <a:rPr lang="en-GB" sz="2000" b="1" dirty="0" smtClean="0"/>
              <a:t>,...): </a:t>
            </a:r>
            <a:r>
              <a:rPr lang="de-DE" sz="2000" b="1" dirty="0" smtClean="0"/>
              <a:t>turbowin@knmi.nl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dirty="0" err="1"/>
              <a:t>TurboWin</a:t>
            </a:r>
            <a:r>
              <a:rPr lang="en-GB" sz="2000" dirty="0"/>
              <a:t> </a:t>
            </a:r>
            <a:r>
              <a:rPr lang="en-GB" sz="2000" dirty="0" err="1"/>
              <a:t>Partnerboard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 smtClean="0"/>
              <a:t>To provide roadmap on the to be implemented features, concrete prioritized quarterly goals and a multi-annual vision.</a:t>
            </a:r>
          </a:p>
          <a:p>
            <a:pPr marL="0" indent="0">
              <a:buNone/>
            </a:pPr>
            <a:r>
              <a:rPr lang="en-GB" sz="2000" dirty="0" smtClean="0"/>
              <a:t>All requests concerning the content and functionality of </a:t>
            </a:r>
            <a:r>
              <a:rPr lang="en-GB" sz="2000" dirty="0" err="1" smtClean="0"/>
              <a:t>TurboWin</a:t>
            </a:r>
            <a:r>
              <a:rPr lang="en-GB" sz="2000" dirty="0" smtClean="0"/>
              <a:t> shall be </a:t>
            </a:r>
            <a:r>
              <a:rPr lang="en-GB" sz="2000" dirty="0" smtClean="0"/>
              <a:t>discussed and decided by the </a:t>
            </a:r>
            <a:r>
              <a:rPr lang="en-GB" sz="2000" dirty="0" err="1" smtClean="0"/>
              <a:t>PartnerBoard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This forum includes active E-</a:t>
            </a:r>
            <a:r>
              <a:rPr lang="en-GB" sz="2000" dirty="0" err="1" smtClean="0"/>
              <a:t>Surfmar</a:t>
            </a:r>
            <a:r>
              <a:rPr lang="en-GB" sz="2000" dirty="0" smtClean="0"/>
              <a:t> participants and any other partner providing significant funding or in-kind contribution to </a:t>
            </a:r>
            <a:r>
              <a:rPr lang="en-GB" sz="2000" dirty="0" err="1" smtClean="0"/>
              <a:t>TurboWin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882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TurboWin</a:t>
            </a:r>
            <a:r>
              <a:rPr lang="en-US" sz="3600" b="1" dirty="0" smtClean="0"/>
              <a:t> Overview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Functionality</a:t>
            </a:r>
            <a:r>
              <a:rPr lang="en-GB" sz="2000" b="1" dirty="0"/>
              <a:t>:</a:t>
            </a:r>
          </a:p>
          <a:p>
            <a:pPr marL="0" indent="0">
              <a:buNone/>
            </a:pPr>
            <a:r>
              <a:rPr lang="en-GB" sz="2000" dirty="0" smtClean="0"/>
              <a:t>Fully </a:t>
            </a:r>
            <a:r>
              <a:rPr lang="en-GB" sz="2000" dirty="0" smtClean="0"/>
              <a:t>conventional VOS, </a:t>
            </a:r>
            <a:r>
              <a:rPr lang="en-GB" sz="2000" dirty="0" smtClean="0"/>
              <a:t>connectivity for sensors and AWS, APR</a:t>
            </a:r>
            <a:r>
              <a:rPr lang="en-GB" sz="2000" dirty="0"/>
              <a:t>, </a:t>
            </a:r>
            <a:r>
              <a:rPr lang="en-GB" sz="2000" dirty="0" smtClean="0"/>
              <a:t>…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Allows automated compilation of observations </a:t>
            </a:r>
          </a:p>
          <a:p>
            <a:pPr>
              <a:buFontTx/>
              <a:buChar char="-"/>
            </a:pPr>
            <a:r>
              <a:rPr lang="en-GB" sz="2000" dirty="0"/>
              <a:t>Transmission of Observations (</a:t>
            </a:r>
            <a:r>
              <a:rPr lang="en-GB" sz="2000" dirty="0" err="1"/>
              <a:t>RealTime</a:t>
            </a:r>
            <a:r>
              <a:rPr lang="en-GB" sz="2000" dirty="0"/>
              <a:t> Data</a:t>
            </a:r>
            <a:r>
              <a:rPr lang="en-GB" sz="2000" dirty="0" smtClean="0"/>
              <a:t>)</a:t>
            </a:r>
          </a:p>
          <a:p>
            <a:pPr lvl="1">
              <a:buFontTx/>
              <a:buChar char="-"/>
            </a:pPr>
            <a:r>
              <a:rPr lang="en-GB" sz="2000" dirty="0" smtClean="0"/>
              <a:t>FM13</a:t>
            </a:r>
          </a:p>
          <a:p>
            <a:pPr lvl="1">
              <a:buFontTx/>
              <a:buChar char="-"/>
            </a:pPr>
            <a:r>
              <a:rPr lang="en-GB" sz="2000" dirty="0" smtClean="0"/>
              <a:t>Format #101</a:t>
            </a:r>
          </a:p>
          <a:p>
            <a:pPr lvl="1">
              <a:buFontTx/>
              <a:buChar char="-"/>
            </a:pPr>
            <a:r>
              <a:rPr lang="en-GB" sz="2000" dirty="0" smtClean="0"/>
              <a:t>Obs2Server</a:t>
            </a: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Storage of Observations for later download (Delayed Mode Data</a:t>
            </a:r>
            <a:r>
              <a:rPr lang="en-GB" sz="2000" dirty="0" smtClean="0"/>
              <a:t>)</a:t>
            </a:r>
          </a:p>
          <a:p>
            <a:pPr lvl="1">
              <a:buFontTx/>
              <a:buChar char="-"/>
            </a:pPr>
            <a:r>
              <a:rPr lang="en-GB" sz="2000" dirty="0" smtClean="0"/>
              <a:t>IMMT (to be collected by PMO and transferred to Global Data Assembly </a:t>
            </a:r>
            <a:r>
              <a:rPr lang="en-GB" sz="2000" dirty="0" err="1" smtClean="0"/>
              <a:t>Center</a:t>
            </a:r>
            <a:r>
              <a:rPr lang="en-GB" sz="2000" dirty="0" smtClean="0"/>
              <a:t> - MCDS)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3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TurboWin</a:t>
            </a:r>
            <a:r>
              <a:rPr lang="en-US" sz="3600" b="1" dirty="0" smtClean="0"/>
              <a:t> – VOS Dataflow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000" dirty="0" smtClean="0"/>
              <a:t>              </a:t>
            </a:r>
            <a:r>
              <a:rPr lang="de-DE" altLang="de-DE" sz="2000" dirty="0"/>
              <a:t>FM-13 (</a:t>
            </a:r>
            <a:r>
              <a:rPr lang="de-DE" altLang="de-DE" sz="2000" dirty="0" err="1"/>
              <a:t>TBW</a:t>
            </a:r>
            <a:r>
              <a:rPr lang="de-DE" altLang="de-DE" sz="2000" dirty="0"/>
              <a:t>)	#101 (</a:t>
            </a:r>
            <a:r>
              <a:rPr lang="de-DE" altLang="de-DE" sz="2000" dirty="0" err="1"/>
              <a:t>TBW</a:t>
            </a:r>
            <a:r>
              <a:rPr lang="de-DE" altLang="de-DE" sz="2000" dirty="0"/>
              <a:t>)			</a:t>
            </a:r>
            <a:r>
              <a:rPr lang="de-DE" altLang="de-DE" sz="2000" dirty="0" err="1"/>
              <a:t>IMMT</a:t>
            </a:r>
            <a:r>
              <a:rPr lang="de-DE" altLang="de-DE" sz="2000" dirty="0"/>
              <a:t> (</a:t>
            </a:r>
            <a:r>
              <a:rPr lang="de-DE" altLang="de-DE" sz="2000" dirty="0" err="1"/>
              <a:t>TBW</a:t>
            </a:r>
            <a:r>
              <a:rPr lang="de-DE" altLang="de-DE" sz="2000" dirty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000" dirty="0"/>
              <a:t>							</a:t>
            </a:r>
            <a:r>
              <a:rPr lang="de-DE" altLang="de-DE" sz="2000" dirty="0" smtClean="0"/>
              <a:t>     PMO</a:t>
            </a:r>
            <a:endParaRPr lang="de-DE" altLang="de-DE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000" dirty="0" smtClean="0"/>
              <a:t> </a:t>
            </a:r>
            <a:r>
              <a:rPr lang="de-DE" altLang="de-DE" sz="2000" dirty="0"/>
              <a:t>SAC41		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eMail</a:t>
            </a:r>
            <a:r>
              <a:rPr lang="de-DE" altLang="de-DE" sz="2000" dirty="0"/>
              <a:t>	</a:t>
            </a:r>
            <a:r>
              <a:rPr lang="de-DE" altLang="de-DE" sz="2000" dirty="0" smtClean="0"/>
              <a:t>             Obs2Server</a:t>
            </a:r>
            <a:endParaRPr lang="de-DE" altLang="de-DE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000" dirty="0"/>
              <a:t>							</a:t>
            </a:r>
            <a:r>
              <a:rPr lang="de-DE" altLang="de-DE" sz="2000" dirty="0" smtClean="0"/>
              <a:t>     </a:t>
            </a:r>
            <a:r>
              <a:rPr lang="de-DE" altLang="de-DE" sz="2000" dirty="0" err="1" smtClean="0"/>
              <a:t>MQC</a:t>
            </a:r>
            <a:endParaRPr lang="de-DE" altLang="de-DE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000" dirty="0" smtClean="0"/>
              <a:t>GTS </a:t>
            </a:r>
            <a:r>
              <a:rPr lang="de-DE" altLang="de-DE" sz="2000" dirty="0"/>
              <a:t>(LES</a:t>
            </a:r>
            <a:r>
              <a:rPr lang="de-DE" altLang="de-DE" sz="2000" dirty="0" smtClean="0"/>
              <a:t>)             GTS </a:t>
            </a:r>
            <a:r>
              <a:rPr lang="de-DE" altLang="de-DE" sz="2000" dirty="0"/>
              <a:t>(</a:t>
            </a:r>
            <a:r>
              <a:rPr lang="de-DE" altLang="de-DE" sz="2000" dirty="0" smtClean="0"/>
              <a:t>NMS)             GTS </a:t>
            </a:r>
            <a:r>
              <a:rPr lang="de-DE" altLang="de-DE" sz="2000" dirty="0"/>
              <a:t>(NMS)		</a:t>
            </a:r>
            <a:r>
              <a:rPr lang="de-DE" altLang="de-DE" sz="2000" dirty="0" smtClean="0"/>
              <a:t> VOS </a:t>
            </a:r>
            <a:r>
              <a:rPr lang="de-DE" altLang="de-DE" sz="2000" dirty="0"/>
              <a:t>GDAC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600" dirty="0"/>
              <a:t>						              </a:t>
            </a:r>
            <a:r>
              <a:rPr lang="de-DE" altLang="de-DE" sz="1600" dirty="0" smtClean="0"/>
              <a:t>   </a:t>
            </a:r>
            <a:r>
              <a:rPr lang="de-DE" altLang="de-DE" sz="1600" dirty="0" err="1" smtClean="0">
                <a:hlinkClick r:id="rId2"/>
              </a:rPr>
              <a:t>vos-gdac@dwd.de</a:t>
            </a:r>
            <a:endParaRPr lang="de-DE" altLang="de-DE" sz="16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600" dirty="0"/>
              <a:t>						         </a:t>
            </a:r>
            <a:r>
              <a:rPr lang="de-DE" altLang="de-DE" sz="1600" dirty="0" smtClean="0"/>
              <a:t>   </a:t>
            </a:r>
            <a:r>
              <a:rPr lang="de-DE" altLang="de-DE" sz="1600" dirty="0" err="1" smtClean="0">
                <a:hlinkClick r:id="rId3"/>
              </a:rPr>
              <a:t>gdac@metoffice.gov.uk</a:t>
            </a:r>
            <a:endParaRPr lang="de-DE" altLang="de-DE" sz="16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000" dirty="0"/>
              <a:t>  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cxnSp>
        <p:nvCxnSpPr>
          <p:cNvPr id="15" name="Gerade Verbindung mit Pfeil 7"/>
          <p:cNvCxnSpPr>
            <a:cxnSpLocks noChangeShapeType="1"/>
          </p:cNvCxnSpPr>
          <p:nvPr/>
        </p:nvCxnSpPr>
        <p:spPr bwMode="auto">
          <a:xfrm>
            <a:off x="7420598" y="2554164"/>
            <a:ext cx="0" cy="50987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0"/>
          <p:cNvCxnSpPr>
            <a:cxnSpLocks noChangeShapeType="1"/>
          </p:cNvCxnSpPr>
          <p:nvPr/>
        </p:nvCxnSpPr>
        <p:spPr bwMode="auto">
          <a:xfrm>
            <a:off x="7420598" y="3352800"/>
            <a:ext cx="0" cy="542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1"/>
          <p:cNvCxnSpPr>
            <a:cxnSpLocks noChangeShapeType="1"/>
          </p:cNvCxnSpPr>
          <p:nvPr/>
        </p:nvCxnSpPr>
        <p:spPr bwMode="auto">
          <a:xfrm>
            <a:off x="7420598" y="4177520"/>
            <a:ext cx="0" cy="5636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4"/>
          <p:cNvCxnSpPr>
            <a:cxnSpLocks noChangeShapeType="1"/>
          </p:cNvCxnSpPr>
          <p:nvPr/>
        </p:nvCxnSpPr>
        <p:spPr bwMode="auto">
          <a:xfrm>
            <a:off x="827584" y="3879520"/>
            <a:ext cx="0" cy="7814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6"/>
          <p:cNvCxnSpPr>
            <a:cxnSpLocks noChangeShapeType="1"/>
          </p:cNvCxnSpPr>
          <p:nvPr/>
        </p:nvCxnSpPr>
        <p:spPr bwMode="auto">
          <a:xfrm flipH="1">
            <a:off x="827584" y="2538122"/>
            <a:ext cx="792090" cy="9353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23"/>
          <p:cNvCxnSpPr>
            <a:cxnSpLocks noChangeShapeType="1"/>
          </p:cNvCxnSpPr>
          <p:nvPr/>
        </p:nvCxnSpPr>
        <p:spPr bwMode="auto">
          <a:xfrm>
            <a:off x="4551940" y="3868888"/>
            <a:ext cx="0" cy="792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7"/>
          <p:cNvCxnSpPr>
            <a:cxnSpLocks noChangeShapeType="1"/>
          </p:cNvCxnSpPr>
          <p:nvPr/>
        </p:nvCxnSpPr>
        <p:spPr bwMode="auto">
          <a:xfrm>
            <a:off x="1866658" y="2538122"/>
            <a:ext cx="759962" cy="9353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14"/>
          <p:cNvCxnSpPr>
            <a:cxnSpLocks noChangeShapeType="1"/>
          </p:cNvCxnSpPr>
          <p:nvPr/>
        </p:nvCxnSpPr>
        <p:spPr bwMode="auto">
          <a:xfrm>
            <a:off x="2699792" y="3868888"/>
            <a:ext cx="0" cy="792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16"/>
          <p:cNvCxnSpPr>
            <a:cxnSpLocks noChangeShapeType="1"/>
          </p:cNvCxnSpPr>
          <p:nvPr/>
        </p:nvCxnSpPr>
        <p:spPr bwMode="auto">
          <a:xfrm flipH="1">
            <a:off x="2735795" y="2538122"/>
            <a:ext cx="792090" cy="9353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7"/>
          <p:cNvCxnSpPr>
            <a:cxnSpLocks noChangeShapeType="1"/>
          </p:cNvCxnSpPr>
          <p:nvPr/>
        </p:nvCxnSpPr>
        <p:spPr bwMode="auto">
          <a:xfrm>
            <a:off x="3777973" y="2538122"/>
            <a:ext cx="759962" cy="9353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91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Breitbild</PresentationFormat>
  <Paragraphs>46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Wingdings</vt:lpstr>
      <vt:lpstr>Calibri Light</vt:lpstr>
      <vt:lpstr>Arial</vt:lpstr>
      <vt:lpstr>Calibri</vt:lpstr>
      <vt:lpstr>Custom Design</vt:lpstr>
      <vt:lpstr>TurboWin Overview</vt:lpstr>
      <vt:lpstr>TurboWin Overview</vt:lpstr>
      <vt:lpstr>TurboWin Overview</vt:lpstr>
      <vt:lpstr>TurboWin Overview</vt:lpstr>
      <vt:lpstr>TurboWin – VOS Dataflow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</dc:title>
  <dc:creator>Heslop, Emma</dc:creator>
  <cp:lastModifiedBy>Kleta Henry</cp:lastModifiedBy>
  <cp:revision>30</cp:revision>
  <dcterms:created xsi:type="dcterms:W3CDTF">2020-02-20T13:54:50Z</dcterms:created>
  <dcterms:modified xsi:type="dcterms:W3CDTF">2021-03-10T11:03:55Z</dcterms:modified>
</cp:coreProperties>
</file>