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O6o1bpR2bwVBkKM8sJz1DF1iJ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282D91-27EB-413A-B7F2-6FC1C2597AA4}">
  <a:tblStyle styleId="{FA282D91-27EB-413A-B7F2-6FC1C2597AA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 b="off" i="off"/>
      <a:tcStyle>
        <a:tcBdr/>
        <a:fill>
          <a:solidFill>
            <a:srgbClr val="E7F3F4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7F3F4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osocean.org/s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f.collins@unesco.or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0795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ab806223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cab8062239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cab8062239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ab806223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cab8062239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20-30 min of presentation with 10 minutes of questions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format will be a webinar, with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20-30 minutes of presentation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by you, for the Steering Committee members only (</a:t>
            </a:r>
            <a:r>
              <a:rPr lang="en-US" sz="11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goosocean.org/sc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), with 10 minutes of moderated questions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webinars will be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recorded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and made available for those not able to attend live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we’d also appreciate having your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presentation sent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to Forest Collins (</a:t>
            </a:r>
            <a:r>
              <a:rPr lang="en-US" sz="11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f.collins@unesco.org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) after the webinar for posting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143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purpose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is to give the whole SC a chance to hear about your achievements, future plans and opportunities, and issues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1/3 achievements, 1/3 future plans, 1/3 issues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Please plan to spend your time as follows: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 quick introduction of yourself and your component’s role in GOOS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1/3 of your time on the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achievements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and activities of your component since the last Steering Committee meeting in April 2020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1/3 of your time on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future plans as identified contributions to the GOOS IP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1312" lvl="0" indent="-2841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1/3 of your time on opportunities, issues and threats of a cross-GOOS nature you’d like raised,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cab8062239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ab806223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cab806223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cab806223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ab80622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cab806223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cab806223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4900" cy="347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20:notes"/>
          <p:cNvSpPr txBox="1">
            <a:spLocks noGrp="1"/>
          </p:cNvSpPr>
          <p:nvPr>
            <p:ph type="body" idx="1"/>
          </p:nvPr>
        </p:nvSpPr>
        <p:spPr>
          <a:xfrm>
            <a:off x="699612" y="4409681"/>
            <a:ext cx="5596890" cy="417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:notes"/>
          <p:cNvSpPr txBox="1">
            <a:spLocks noGrp="1"/>
          </p:cNvSpPr>
          <p:nvPr>
            <p:ph type="sldNum" idx="12"/>
          </p:nvPr>
        </p:nvSpPr>
        <p:spPr>
          <a:xfrm>
            <a:off x="3962846" y="8816180"/>
            <a:ext cx="3031649" cy="46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22fd51e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22fd51e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d22fd51ea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d2900ff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4900" cy="347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cd2900ffaf_0_0:notes"/>
          <p:cNvSpPr txBox="1">
            <a:spLocks noGrp="1"/>
          </p:cNvSpPr>
          <p:nvPr>
            <p:ph type="body" idx="1"/>
          </p:nvPr>
        </p:nvSpPr>
        <p:spPr>
          <a:xfrm>
            <a:off x="699612" y="4409681"/>
            <a:ext cx="55968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cd2900ffaf_0_0:notes"/>
          <p:cNvSpPr txBox="1">
            <a:spLocks noGrp="1"/>
          </p:cNvSpPr>
          <p:nvPr>
            <p:ph type="sldNum" idx="12"/>
          </p:nvPr>
        </p:nvSpPr>
        <p:spPr>
          <a:xfrm>
            <a:off x="3962846" y="8816180"/>
            <a:ext cx="30315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848100" y="-1257300"/>
            <a:ext cx="4495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048500" y="1943101"/>
            <a:ext cx="5867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65301" y="-546099"/>
            <a:ext cx="5867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914400" y="1676401"/>
            <a:ext cx="508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97601" y="1676401"/>
            <a:ext cx="508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609602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oc.us/task-teams/bio-i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0" y="3562506"/>
            <a:ext cx="11098923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/>
              <a:t>Nic Bax &amp; Gabrielle Canonico</a:t>
            </a:r>
            <a:endParaRPr sz="1800" b="1" i="1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i="1"/>
              <a:t>Sam Simmons, Frank Muller-Karger, Rick Stuart-Smith, Anthony Bernard, Lisandro Benedetti-Cecchi, Pier Luigi Buttigieg, Ward Appletons, Tammy Davies, Emmett Duffy, Karen Evans, David Obura, Lisa Marie Rebelo, Henry Ruhl, Raphe Kudela, Lavenia Ratnarajah</a:t>
            </a: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1"/>
              <a:t>GOOS 10</a:t>
            </a:r>
            <a:r>
              <a:rPr lang="en-US" sz="1600" i="1" baseline="30000"/>
              <a:t>th</a:t>
            </a:r>
            <a:r>
              <a:rPr lang="en-US" sz="1600" i="1"/>
              <a:t> Steering Committee meeting [online], April 2021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/>
          </a:p>
        </p:txBody>
      </p:sp>
      <p:sp>
        <p:nvSpPr>
          <p:cNvPr id="90" name="Google Shape;90;p1"/>
          <p:cNvSpPr/>
          <p:nvPr/>
        </p:nvSpPr>
        <p:spPr>
          <a:xfrm>
            <a:off x="6600826" y="333376"/>
            <a:ext cx="3311525" cy="574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00056" y="406405"/>
            <a:ext cx="46621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Global Ocean Observing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www.goosocean.org</a:t>
            </a: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991544" y="1700808"/>
            <a:ext cx="7776864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Reports from GOOS components</a:t>
            </a:r>
            <a:br>
              <a:rPr lang="en-US" sz="3200"/>
            </a:br>
            <a:r>
              <a:rPr lang="en-US" sz="3200"/>
              <a:t>Biology and Ecosystems Panel</a:t>
            </a:r>
            <a:endParaRPr sz="3200" b="1"/>
          </a:p>
        </p:txBody>
      </p:sp>
      <p:sp>
        <p:nvSpPr>
          <p:cNvPr id="93" name="Google Shape;93;p1"/>
          <p:cNvSpPr/>
          <p:nvPr/>
        </p:nvSpPr>
        <p:spPr>
          <a:xfrm>
            <a:off x="3863976" y="6092826"/>
            <a:ext cx="4392613" cy="7651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038" y="6021389"/>
            <a:ext cx="466090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Achievements against Implementation Plan</a:t>
            </a:r>
            <a:endParaRPr b="1"/>
          </a:p>
        </p:txBody>
      </p:sp>
      <p:sp>
        <p:nvSpPr>
          <p:cNvPr id="173" name="Google Shape;173;p5"/>
          <p:cNvSpPr txBox="1">
            <a:spLocks noGrp="1"/>
          </p:cNvSpPr>
          <p:nvPr>
            <p:ph type="body" idx="1"/>
          </p:nvPr>
        </p:nvSpPr>
        <p:spPr>
          <a:xfrm>
            <a:off x="914400" y="1412776"/>
            <a:ext cx="103632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3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341313" lvl="0" indent="-2143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graphicFrame>
        <p:nvGraphicFramePr>
          <p:cNvPr id="174" name="Google Shape;174;p5"/>
          <p:cNvGraphicFramePr/>
          <p:nvPr/>
        </p:nvGraphicFramePr>
        <p:xfrm>
          <a:off x="914399" y="1243955"/>
          <a:ext cx="10363200" cy="4414610"/>
        </p:xfrm>
        <a:graphic>
          <a:graphicData uri="http://schemas.openxmlformats.org/drawingml/2006/table">
            <a:tbl>
              <a:tblPr firstRow="1" bandRow="1">
                <a:noFill/>
                <a:tableStyleId>{FA282D91-27EB-413A-B7F2-6FC1C2597AA4}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Implementation Plan  (1-year deliverables)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556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1.1 Partnerships to improve delivery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DOOS, </a:t>
                      </a:r>
                      <a:r>
                        <a:rPr lang="en-US" sz="1800" u="none" strike="noStrike" cap="none"/>
                        <a:t>Marine Life 2030 (MBON, WCMC, OBIS)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730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 Develop an interactive map of networks and metadata for biological monitoring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PEGASuS, EuroSea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5.1 Essential Ocean / Climate Variables Stewardship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Further specification of ECVs. Identified authors for combined land and water ECV/EOV paper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6.2 </a:t>
                      </a:r>
                      <a:r>
                        <a:rPr lang="en-US" sz="18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Advancing BGC/BioEco observations across global networks through projects</a:t>
                      </a:r>
                      <a:endParaRPr sz="2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GO-SHIP and OceanSites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7.1 Building the community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Metadata portal (OBIS), C-GRASS, GOMON,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/>
                        <a:t>7.7 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BioEco EOV data available through OBIS</a:t>
                      </a:r>
                      <a:r>
                        <a:rPr lang="en-US" sz="1800" b="0" u="none" strike="noStrike" cap="none"/>
                        <a:t> </a:t>
                      </a:r>
                      <a:endParaRPr sz="1800" b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/>
                        <a:t>Metadata portal </a:t>
                      </a:r>
                      <a:r>
                        <a:rPr lang="en-US" sz="1800"/>
                        <a:t>nearing completion </a:t>
                      </a:r>
                      <a:r>
                        <a:rPr lang="en-US" sz="1800" b="0" u="none" strike="noStrike" cap="none"/>
                        <a:t>(OBIS)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730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9.1 Partner MBON, OBIS, and WCMC on capacity exchange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Marine Life 2030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Future plans (as identified in GOOS IP)</a:t>
            </a:r>
            <a:endParaRPr b="1"/>
          </a:p>
        </p:txBody>
      </p:sp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914400" y="1412776"/>
            <a:ext cx="103632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3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graphicFrame>
        <p:nvGraphicFramePr>
          <p:cNvPr id="181" name="Google Shape;181;p6"/>
          <p:cNvGraphicFramePr/>
          <p:nvPr/>
        </p:nvGraphicFramePr>
        <p:xfrm>
          <a:off x="914399" y="1243955"/>
          <a:ext cx="10363200" cy="4770190"/>
        </p:xfrm>
        <a:graphic>
          <a:graphicData uri="http://schemas.openxmlformats.org/drawingml/2006/table">
            <a:tbl>
              <a:tblPr firstRow="1" bandRow="1">
                <a:noFill/>
                <a:tableStyleId>{FA282D91-27EB-413A-B7F2-6FC1C2597AA4}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Implementation Plan  (3&amp;5 year deliverables)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6.3 GOOS Endorsed Best Practices (2023)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Endorsed BRUV BP in OBPS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556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8.2 Clear directive on use of eDNA to support biological EOVs (2023)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POGO workshop; Biomolecular Ocean Observing Network proposal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730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9.9 Capacity development for reporting on CBD post-2020 global biodiversity framework indicators UNSEEA and other relevant Multinational Environmental Assessments (MEAs)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CBD information document, UN System of Environmental Accounts</a:t>
                      </a:r>
                      <a:r>
                        <a:rPr lang="en-US" sz="1800"/>
                        <a:t>, Ecosystem Assessment accepted by UN Statistical Commission. </a:t>
                      </a:r>
                      <a:r>
                        <a:rPr lang="en-US" sz="1800" u="none" strike="noStrike" cap="none"/>
                        <a:t> Input to Global Ocean Accounts Partnership leadi</a:t>
                      </a:r>
                      <a:r>
                        <a:rPr lang="en-US" sz="1800"/>
                        <a:t>ng</a:t>
                      </a:r>
                      <a:r>
                        <a:rPr lang="en-US" sz="1800" u="none" strike="noStrike" cap="none"/>
                        <a:t> ocean </a:t>
                      </a:r>
                      <a:r>
                        <a:rPr lang="en-US" sz="1800"/>
                        <a:t>input to UN SEEA EA.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730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9.10 Capacity development for reporting on CBD post-2020 global biodiversity framework indicators for the business community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/>
                        <a:t>Blue Carbon, carbon offsetting and restoration (c.f. UN Decade on Ecosystem Restoration) opportunities to be followed up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730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10.2 Incorporate/link to the human pressure indices (2025)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Ocean Sound EOV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813425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Opportunities, issues and threats (of a cross-GOOS nature)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813425" y="1387550"/>
            <a:ext cx="6620400" cy="51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Opportunities</a:t>
            </a:r>
            <a:endParaRPr sz="1600"/>
          </a:p>
          <a:p>
            <a:pPr marL="741362" lvl="1" indent="-28416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Further regional focus</a:t>
            </a:r>
            <a:endParaRPr sz="1600"/>
          </a:p>
          <a:p>
            <a:pPr marL="741363" lvl="1" indent="-2841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Ocean Decade (GOOS-led plus Marine Life 2030, BOON)</a:t>
            </a:r>
            <a:endParaRPr/>
          </a:p>
          <a:p>
            <a:pPr marL="741363" lvl="1" indent="-2841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UN SEEA EA &amp; GOAP</a:t>
            </a:r>
            <a:endParaRPr/>
          </a:p>
          <a:p>
            <a:pPr marL="741362" lvl="1" indent="-28416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CBD post-2020 global biodiversity framework</a:t>
            </a:r>
            <a:endParaRPr sz="1600"/>
          </a:p>
          <a:p>
            <a:pPr marL="741363" lvl="1" indent="-2841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Third World Ocean Assessment</a:t>
            </a:r>
            <a:endParaRPr sz="1600"/>
          </a:p>
          <a:p>
            <a:pPr marL="741362" lvl="1" indent="-28416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SDGs?</a:t>
            </a:r>
            <a:endParaRPr sz="1600"/>
          </a:p>
          <a:p>
            <a:pPr marL="741362" lvl="1" indent="-28416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Business community - how to engage and what is our product</a:t>
            </a:r>
            <a:endParaRPr sz="1600"/>
          </a:p>
          <a:p>
            <a:pPr marL="741363" lvl="1" indent="-2841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Foundation community</a:t>
            </a:r>
            <a:endParaRPr sz="1600"/>
          </a:p>
          <a:p>
            <a:pPr marL="341313" lvl="0" indent="-3413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Threats</a:t>
            </a:r>
            <a:endParaRPr/>
          </a:p>
          <a:p>
            <a:pPr marL="741362" lvl="1" indent="-28416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Maintaining ongoing panel support</a:t>
            </a:r>
            <a:endParaRPr sz="1600"/>
          </a:p>
          <a:p>
            <a:pPr marL="741362" lvl="1" indent="-28416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Maintaining ongoing OBIS support -- metadata portal and EOV data management (c.f. IP 7.1)</a:t>
            </a:r>
            <a:endParaRPr sz="1600"/>
          </a:p>
          <a:p>
            <a:pPr marL="741362" lvl="1" indent="-28416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/>
              <a:t>EOV Brand name</a:t>
            </a:r>
            <a:endParaRPr sz="1600"/>
          </a:p>
          <a:p>
            <a:pPr marL="137160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maintaining rigour of approach (c.f. IP 5.4)</a:t>
            </a:r>
            <a:endParaRPr sz="1600"/>
          </a:p>
          <a:p>
            <a:pPr marL="137160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maintaining data quality</a:t>
            </a:r>
            <a:endParaRPr sz="1600"/>
          </a:p>
          <a:p>
            <a:pPr marL="341313" lvl="0" indent="-2143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pic>
        <p:nvPicPr>
          <p:cNvPr id="188" name="Google Shape;18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00" y="1339675"/>
            <a:ext cx="4412749" cy="528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ab8062239_0_35"/>
          <p:cNvSpPr txBox="1">
            <a:spLocks noGrp="1"/>
          </p:cNvSpPr>
          <p:nvPr>
            <p:ph type="title"/>
          </p:nvPr>
        </p:nvSpPr>
        <p:spPr>
          <a:xfrm>
            <a:off x="876550" y="1200900"/>
            <a:ext cx="3742800" cy="3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The Biology and Ecosystems Panel is one of three panels that help coordinate ocean observations by defining and supporting data collection for the Essential Ocean Variables (EOVs)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  <p:pic>
        <p:nvPicPr>
          <p:cNvPr id="101" name="Google Shape;101;gcab8062239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7825" y="73725"/>
            <a:ext cx="7494176" cy="65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ab8062239_0_2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Panel Leadership</a:t>
            </a:r>
            <a:endParaRPr b="1"/>
          </a:p>
        </p:txBody>
      </p:sp>
      <p:sp>
        <p:nvSpPr>
          <p:cNvPr id="108" name="Google Shape;108;gcab8062239_0_22"/>
          <p:cNvSpPr txBox="1">
            <a:spLocks noGrp="1"/>
          </p:cNvSpPr>
          <p:nvPr>
            <p:ph type="body" idx="1"/>
          </p:nvPr>
        </p:nvSpPr>
        <p:spPr>
          <a:xfrm>
            <a:off x="1003375" y="1447800"/>
            <a:ext cx="1036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Nic Bax (co-chair) - CSIRO Australia (2015)</a:t>
            </a:r>
            <a:endParaRPr sz="2000"/>
          </a:p>
          <a:p>
            <a:pPr marL="341312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Gabrielle Canonico (co-chair) - NOAA USA (2019)</a:t>
            </a:r>
            <a:endParaRPr sz="2000"/>
          </a:p>
          <a:p>
            <a:pPr marL="341312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Lavenia Ratnarajah (IPO) - IMOS Australia (2020)</a:t>
            </a:r>
            <a:endParaRPr sz="2000"/>
          </a:p>
          <a:p>
            <a:pPr marL="341312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Development funding AIMS &amp; CSIRO Australia plus UWA, MMS, IOC</a:t>
            </a:r>
            <a:endParaRPr sz="2000"/>
          </a:p>
          <a:p>
            <a:pPr marL="341312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No permanent funding</a:t>
            </a:r>
            <a:endParaRPr sz="2000"/>
          </a:p>
        </p:txBody>
      </p:sp>
      <p:pic>
        <p:nvPicPr>
          <p:cNvPr id="109" name="Google Shape;109;gcab8062239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9101" y="3430328"/>
            <a:ext cx="8759180" cy="301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cab8062239_0_22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44" y="4993584"/>
            <a:ext cx="2325469" cy="116352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cab8062239_0_22"/>
          <p:cNvSpPr txBox="1"/>
          <p:nvPr/>
        </p:nvSpPr>
        <p:spPr>
          <a:xfrm>
            <a:off x="1180065" y="5661058"/>
            <a:ext cx="30858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BIOLOGICAL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ESSENTIAL OCEAN VARIABLES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cab8062239_0_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3944" y="5867"/>
            <a:ext cx="1798068" cy="239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 Achievements (since April 2020)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914400" y="1412775"/>
            <a:ext cx="6317400" cy="51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3" lvl="0" indent="-341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Pegasus/Future Earth results – one slide</a:t>
            </a:r>
            <a:endParaRPr>
              <a:highlight>
                <a:srgbClr val="B6D7A8"/>
              </a:highlight>
            </a:endParaRPr>
          </a:p>
          <a:p>
            <a:pPr marL="341313" lvl="0" indent="-3413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Regional implementation (EuroSea+) – one slide</a:t>
            </a:r>
            <a:endParaRPr>
              <a:highlight>
                <a:srgbClr val="B6D7A8"/>
              </a:highlight>
            </a:endParaRPr>
          </a:p>
          <a:p>
            <a:pPr marL="341313" lvl="0" indent="-3413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Regional implementation (US) – one slide</a:t>
            </a:r>
            <a:endParaRPr sz="2000"/>
          </a:p>
          <a:p>
            <a:pPr marL="341312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OBIS metadata portal – one slide</a:t>
            </a:r>
            <a:endParaRPr sz="2000"/>
          </a:p>
          <a:p>
            <a:pPr marL="341312" lvl="0" indent="-341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EOV Snippets - one slide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000" b="1">
                <a:solidFill>
                  <a:srgbClr val="999999"/>
                </a:solidFill>
              </a:rPr>
              <a:t>Achievements against Implementation Plan</a:t>
            </a:r>
            <a:endParaRPr sz="20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000" b="1">
                <a:solidFill>
                  <a:srgbClr val="999999"/>
                </a:solidFill>
              </a:rPr>
              <a:t>Future plans (as identified in GOOS IP)</a:t>
            </a:r>
            <a:endParaRPr sz="20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000" b="1">
                <a:solidFill>
                  <a:srgbClr val="999999"/>
                </a:solidFill>
              </a:rPr>
              <a:t>Opportunities, issues and threats (of a cross-GOOS nature)</a:t>
            </a:r>
            <a:endParaRPr sz="2000" b="1">
              <a:solidFill>
                <a:srgbClr val="999999"/>
              </a:solidFill>
            </a:endParaRPr>
          </a:p>
          <a:p>
            <a:pPr marL="341313" lvl="0" indent="-21431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pic>
        <p:nvPicPr>
          <p:cNvPr id="119" name="Google Shape;119;p4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50" y="1447800"/>
            <a:ext cx="4655401" cy="3102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ab8062239_0_7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PEGASuS/Future Earth</a:t>
            </a:r>
            <a:endParaRPr b="1"/>
          </a:p>
        </p:txBody>
      </p:sp>
      <p:sp>
        <p:nvSpPr>
          <p:cNvPr id="126" name="Google Shape;126;gcab8062239_0_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5296800" cy="4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 b="1" i="1"/>
              <a:t>Key findings</a:t>
            </a:r>
            <a:endParaRPr sz="2000" b="1" i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Identified 203 active, long-term (≥5 years old), programs that systematically sampled ≥1 of the Bioeco EOVs.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7% of the ocean surface had an active monitoring program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Programs sampling seagrass, mangroves, hard corals and macroalgae existed in 6% of the global coastal zone</a:t>
            </a:r>
            <a:endParaRPr sz="1600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53% contributed their data into a data repository, aggregator, or other </a:t>
            </a:r>
            <a:r>
              <a:rPr lang="en-US" sz="1600">
                <a:highlight>
                  <a:srgbClr val="FFFFFF"/>
                </a:highlight>
              </a:rPr>
              <a:t>data serving </a:t>
            </a:r>
            <a:r>
              <a:rPr lang="en-US" sz="1600"/>
              <a:t>tool</a:t>
            </a:r>
            <a:endParaRPr sz="1600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66% had publicly accessible data whilst 34% had restricted data access</a:t>
            </a:r>
            <a:endParaRPr sz="1600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95% used SOPs</a:t>
            </a:r>
            <a:endParaRPr sz="1600"/>
          </a:p>
          <a:p>
            <a:pPr marL="914400" lvl="1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Yet only 10% of programs shared SOPs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67% conducted capacity development/tech transfer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 i="1"/>
              <a:t>Next steps</a:t>
            </a:r>
            <a:endParaRPr sz="2000" i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-Manuscript submitted to Global Change Biology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-BioEco portal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27" name="Google Shape;127;gcab8062239_0_7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000" y="0"/>
            <a:ext cx="60960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cab8062239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9200" y="3526675"/>
            <a:ext cx="5943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cab8062239_0_7"/>
          <p:cNvSpPr txBox="1"/>
          <p:nvPr/>
        </p:nvSpPr>
        <p:spPr>
          <a:xfrm>
            <a:off x="6036800" y="3041800"/>
            <a:ext cx="626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1: Spatial coverage of known active, long-term biological observations globally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cab8062239_0_7"/>
          <p:cNvSpPr txBox="1"/>
          <p:nvPr/>
        </p:nvSpPr>
        <p:spPr>
          <a:xfrm>
            <a:off x="6113000" y="6281350"/>
            <a:ext cx="6614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1C1D1E"/>
                </a:solidFill>
                <a:latin typeface="Arial"/>
                <a:ea typeface="Arial"/>
                <a:cs typeface="Arial"/>
                <a:sym typeface="Arial"/>
              </a:rPr>
              <a:t>Figure 2: Accessibility of data for the various programs identified </a:t>
            </a:r>
            <a:endParaRPr sz="1100" b="0" i="0" u="none" strike="noStrike" cap="none">
              <a:solidFill>
                <a:srgbClr val="1C1D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ab8062239_0_0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EuroSea</a:t>
            </a:r>
            <a:endParaRPr b="1"/>
          </a:p>
        </p:txBody>
      </p:sp>
      <p:sp>
        <p:nvSpPr>
          <p:cNvPr id="137" name="Google Shape;137;gcab8062239_0_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5895900" cy="4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 b="1" i="1"/>
              <a:t>Key findings</a:t>
            </a:r>
            <a:endParaRPr sz="2000" b="1" i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Identified 369 active programs to-date that systematically sampled ≥1 of the Bioeco EOVs.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 b="1" i="1"/>
              <a:t>Next steps</a:t>
            </a:r>
            <a:endParaRPr sz="2000" b="1" i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-Survey (knowledge of GOOS EOVs, SOP/BPs, coordinating network, COVID impacts and data access)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-Workshop </a:t>
            </a:r>
            <a:r>
              <a:rPr lang="en-US" sz="1600" i="1"/>
              <a:t>“Toward a Coordinated European Observing System for Seagrasses and Marine Macroalgae”</a:t>
            </a:r>
            <a:r>
              <a:rPr lang="en-US" sz="1600"/>
              <a:t> in November 2021</a:t>
            </a:r>
            <a:endParaRPr sz="1600"/>
          </a:p>
          <a:p>
            <a:pPr marL="0" lvl="0" indent="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To reach agreement on</a:t>
            </a:r>
            <a:endParaRPr sz="1600"/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Observation strategies</a:t>
            </a:r>
            <a:endParaRPr sz="1600"/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Data sharing practices</a:t>
            </a:r>
            <a:endParaRPr sz="1600"/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Best practices and standard operating procedures</a:t>
            </a:r>
            <a:endParaRPr sz="1600"/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Delivery and application of summary data and statistics</a:t>
            </a:r>
            <a:endParaRPr sz="1600"/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Identifying and connecting existing monitoring information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38" name="Google Shape;138;gcab8062239_0_0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7" t="8104" r="24053" b="29173"/>
          <a:stretch/>
        </p:blipFill>
        <p:spPr>
          <a:xfrm>
            <a:off x="6810301" y="-1"/>
            <a:ext cx="5381700" cy="6812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>
                <a:solidFill>
                  <a:schemeClr val="dk1"/>
                </a:solidFill>
              </a:rPr>
              <a:t>Biology: Integrating Core to Essential variables (BioICE) </a:t>
            </a:r>
            <a:br>
              <a:rPr lang="en-US" sz="2400" b="1">
                <a:solidFill>
                  <a:schemeClr val="dk1"/>
                </a:solidFill>
              </a:rPr>
            </a:br>
            <a:r>
              <a:rPr lang="en-US" sz="2400" b="1">
                <a:solidFill>
                  <a:schemeClr val="dk1"/>
                </a:solidFill>
              </a:rPr>
              <a:t>A Task Team of the US Interagency Ocean Observation Committee</a:t>
            </a:r>
            <a:br>
              <a:rPr lang="en-US" sz="2400" b="1">
                <a:solidFill>
                  <a:schemeClr val="dk1"/>
                </a:solidFill>
              </a:rPr>
            </a:br>
            <a:r>
              <a:rPr lang="en-US" sz="2400" b="1">
                <a:solidFill>
                  <a:schemeClr val="dk1"/>
                </a:solidFill>
              </a:rPr>
              <a:t>2020-2022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1080650" y="1562175"/>
            <a:ext cx="88215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None/>
            </a:pPr>
            <a:r>
              <a:rPr lang="en-US" sz="1800" b="1" i="1">
                <a:latin typeface="Arial"/>
                <a:ea typeface="Arial"/>
                <a:cs typeface="Arial"/>
                <a:sym typeface="Arial"/>
              </a:rPr>
              <a:t>Goal: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To advance integration of biological observations from US local, regional, and federal sources using best practices to inform national needs and feed seamlessly into GOOS.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None/>
            </a:pPr>
            <a:r>
              <a:rPr lang="en-US" sz="1800" b="1" i="1">
                <a:latin typeface="Arial"/>
                <a:ea typeface="Arial"/>
                <a:cs typeface="Arial"/>
                <a:sym typeface="Arial"/>
              </a:rPr>
              <a:t>Initial focus: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Marine Mammal and Coral EOVs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None/>
            </a:pPr>
            <a:r>
              <a:rPr lang="en-US" sz="1800" b="1" i="1">
                <a:latin typeface="Arial"/>
                <a:ea typeface="Arial"/>
                <a:cs typeface="Arial"/>
                <a:sym typeface="Arial"/>
              </a:rPr>
              <a:t>Activities: </a:t>
            </a:r>
            <a:r>
              <a:rPr lang="en-US" sz="1800" i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Identify synergies and improve pathways for interoperable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flow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from local, regional, and federal sources to IOOS, GOOS and appropriate databases;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Identify or develop and publish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best practices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for EOV implementation and data collection in the Ocean Best Practices System;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Evaluate how well the variables are being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implemented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(from observation to information delivery to meet requirements)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7273638" y="6150114"/>
            <a:ext cx="4724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http://www.iooc.us/task-teams/bio-ice/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0912" y="3799088"/>
            <a:ext cx="2149750" cy="4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8438" y="2641394"/>
            <a:ext cx="1374675" cy="9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40483" y="1275708"/>
            <a:ext cx="1110592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22fd51ea0_0_0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OBIS Metadata portal</a:t>
            </a:r>
            <a:endParaRPr/>
          </a:p>
        </p:txBody>
      </p:sp>
      <p:sp>
        <p:nvSpPr>
          <p:cNvPr id="156" name="Google Shape;156;gd22fd51ea0_0_0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103632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gd22fd51ea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551" y="1125400"/>
            <a:ext cx="8796902" cy="549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d2900ffaf_0_0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>
                <a:solidFill>
                  <a:schemeClr val="dk1"/>
                </a:solidFill>
              </a:rPr>
              <a:t>Biological EOV Snippets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164" name="Google Shape;164;gcd2900ffaf_0_0"/>
          <p:cNvSpPr txBox="1"/>
          <p:nvPr/>
        </p:nvSpPr>
        <p:spPr>
          <a:xfrm>
            <a:off x="1014188" y="3505414"/>
            <a:ext cx="472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https://reeflifesurvey.com/</a:t>
            </a:r>
            <a:endParaRPr/>
          </a:p>
        </p:txBody>
      </p:sp>
      <p:pic>
        <p:nvPicPr>
          <p:cNvPr id="165" name="Google Shape;165;gcd2900ffa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200" y="1252525"/>
            <a:ext cx="3847875" cy="21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cd2900ffaf_0_0"/>
          <p:cNvSpPr txBox="1">
            <a:spLocks noGrp="1"/>
          </p:cNvSpPr>
          <p:nvPr>
            <p:ph type="body" idx="2"/>
          </p:nvPr>
        </p:nvSpPr>
        <p:spPr>
          <a:xfrm>
            <a:off x="6453400" y="938100"/>
            <a:ext cx="47244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56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Ocean Sound EOV specification sheet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RLS funded by Pew for second global survey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DOOS leading Invertebrate EOV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TBM EOV to split into Turtle, Bird and Mammal EOVs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Global coral reef report imminent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C-Grass at the Smithsonian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BRUVs first GOOS-endorsed OBP</a:t>
            </a:r>
            <a:endParaRPr sz="2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 dirty="0"/>
              <a:t>Annual report: </a:t>
            </a:r>
            <a:endParaRPr sz="22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dirty="0"/>
              <a:t>https://www.goosocean.org/index.php?option=com_oe&amp;task=viewDocumentRecord&amp;docID=27598</a:t>
            </a:r>
            <a:endParaRPr sz="18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1252</Words>
  <Application>Microsoft Office PowerPoint</Application>
  <PresentationFormat>Widescreen</PresentationFormat>
  <Paragraphs>154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Blank Presentation</vt:lpstr>
      <vt:lpstr>Reports from GOOS components Biology and Ecosystems Panel</vt:lpstr>
      <vt:lpstr>The Biology and Ecosystems Panel is one of three panels that help coordinate ocean observations by defining and supporting data collection for the Essential Ocean Variables (EOVs) </vt:lpstr>
      <vt:lpstr>Panel Leadership</vt:lpstr>
      <vt:lpstr>Headline Achievements (since April 2020)</vt:lpstr>
      <vt:lpstr>PEGASuS/Future Earth</vt:lpstr>
      <vt:lpstr>EuroSea</vt:lpstr>
      <vt:lpstr>   Biology: Integrating Core to Essential variables (BioICE)  A Task Team of the US Interagency Ocean Observation Committee 2020-2022</vt:lpstr>
      <vt:lpstr>OBIS Metadata portal</vt:lpstr>
      <vt:lpstr>Biological EOV Snippets</vt:lpstr>
      <vt:lpstr>Achievements against Implementation Plan</vt:lpstr>
      <vt:lpstr>Future plans (as identified in GOOS IP)</vt:lpstr>
      <vt:lpstr>Opportunities, issues and threats (of a cross-GOOS nature)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Reports from GOOS components Biology and Ecosystems Panel</dc:title>
  <dc:creator>Fischer, Albert</dc:creator>
  <cp:lastModifiedBy>Bax, Nic (O&amp;A, Hobart)</cp:lastModifiedBy>
  <cp:revision>3</cp:revision>
  <dcterms:created xsi:type="dcterms:W3CDTF">2020-02-11T12:50:32Z</dcterms:created>
  <dcterms:modified xsi:type="dcterms:W3CDTF">2021-04-19T06:56:29Z</dcterms:modified>
</cp:coreProperties>
</file>