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1274" r:id="rId2"/>
    <p:sldId id="1275" r:id="rId3"/>
    <p:sldId id="257" r:id="rId4"/>
    <p:sldId id="259" r:id="rId5"/>
    <p:sldId id="1130" r:id="rId6"/>
    <p:sldId id="1133" r:id="rId7"/>
    <p:sldId id="1230" r:id="rId8"/>
    <p:sldId id="301" r:id="rId9"/>
    <p:sldId id="1138" r:id="rId10"/>
    <p:sldId id="1219" r:id="rId11"/>
    <p:sldId id="429" r:id="rId12"/>
    <p:sldId id="1253" r:id="rId13"/>
    <p:sldId id="1252" r:id="rId14"/>
    <p:sldId id="1210" r:id="rId15"/>
    <p:sldId id="1215" r:id="rId16"/>
    <p:sldId id="1232" r:id="rId17"/>
    <p:sldId id="1168" r:id="rId18"/>
    <p:sldId id="1167" r:id="rId19"/>
    <p:sldId id="1172" r:id="rId20"/>
    <p:sldId id="1265" r:id="rId21"/>
    <p:sldId id="1261" r:id="rId22"/>
    <p:sldId id="1267" r:id="rId23"/>
    <p:sldId id="1269" r:id="rId24"/>
    <p:sldId id="1264" r:id="rId25"/>
    <p:sldId id="1268" r:id="rId26"/>
    <p:sldId id="1273" r:id="rId27"/>
    <p:sldId id="1248" r:id="rId28"/>
    <p:sldId id="1250" r:id="rId29"/>
    <p:sldId id="1258" r:id="rId30"/>
    <p:sldId id="1256" r:id="rId31"/>
    <p:sldId id="1271" r:id="rId32"/>
    <p:sldId id="1260" r:id="rId33"/>
    <p:sldId id="1251" r:id="rId34"/>
    <p:sldId id="1270"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Inés Pérez" initials="MP" lastIdx="131" clrIdx="0"/>
  <p:cmAuthor id="2" name="Venkatesan Ramasamy" initials="VR" lastIdx="1" clrIdx="1">
    <p:extLst>
      <p:ext uri="{19B8F6BF-5375-455C-9EA6-DF929625EA0E}">
        <p15:presenceInfo xmlns:p15="http://schemas.microsoft.com/office/powerpoint/2012/main" userId="5d4d8de3d5fa09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C13"/>
    <a:srgbClr val="FF9608"/>
    <a:srgbClr val="B9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5529" autoAdjust="0"/>
  </p:normalViewPr>
  <p:slideViewPr>
    <p:cSldViewPr snapToGrid="0" snapToObjects="1">
      <p:cViewPr varScale="1">
        <p:scale>
          <a:sx n="91" d="100"/>
          <a:sy n="91" d="100"/>
        </p:scale>
        <p:origin x="792" y="7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9" d="100"/>
          <a:sy n="69" d="100"/>
        </p:scale>
        <p:origin x="2227"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C9A11-0E86-8B41-B762-9EEA69E47375}"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569C4-56F1-C649-8AF1-246A29F5B976}" type="slidenum">
              <a:rPr lang="en-US" smtClean="0"/>
              <a:t>‹#›</a:t>
            </a:fld>
            <a:endParaRPr lang="en-US"/>
          </a:p>
        </p:txBody>
      </p:sp>
    </p:spTree>
    <p:extLst>
      <p:ext uri="{BB962C8B-B14F-4D97-AF65-F5344CB8AC3E}">
        <p14:creationId xmlns:p14="http://schemas.microsoft.com/office/powerpoint/2010/main" val="126473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ooc.inf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367901C0-7B76-4848-9533-97E5A84A887C}"/>
              </a:ext>
            </a:extLst>
          </p:cNvPr>
          <p:cNvSpPr>
            <a:spLocks noGrp="1" noRot="1" noChangeAspect="1" noChangeArrowheads="1" noTextEdit="1"/>
          </p:cNvSpPr>
          <p:nvPr>
            <p:ph type="sldImg"/>
          </p:nvPr>
        </p:nvSpPr>
        <p:spPr>
          <a:xfrm>
            <a:off x="381000" y="107950"/>
            <a:ext cx="6096000" cy="3429000"/>
          </a:xfrm>
          <a:ln/>
        </p:spPr>
      </p:sp>
      <p:sp>
        <p:nvSpPr>
          <p:cNvPr id="16386" name="Notes Placeholder 2">
            <a:extLst>
              <a:ext uri="{FF2B5EF4-FFF2-40B4-BE49-F238E27FC236}">
                <a16:creationId xmlns:a16="http://schemas.microsoft.com/office/drawing/2014/main" id="{EFEFD034-F19B-5146-96D6-356EA326E701}"/>
              </a:ext>
            </a:extLst>
          </p:cNvPr>
          <p:cNvSpPr>
            <a:spLocks noGrp="1"/>
          </p:cNvSpPr>
          <p:nvPr>
            <p:ph type="body" idx="1"/>
          </p:nvPr>
        </p:nvSpPr>
        <p:spPr>
          <a:xfrm>
            <a:off x="465138" y="3708400"/>
            <a:ext cx="5772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fr-FR" altLang="fr-FR">
              <a:latin typeface="Arial" panose="020B0604020202020204" pitchFamily="34" charset="0"/>
            </a:endParaRPr>
          </a:p>
        </p:txBody>
      </p:sp>
      <p:sp>
        <p:nvSpPr>
          <p:cNvPr id="16387" name="Slide Number Placeholder 3">
            <a:extLst>
              <a:ext uri="{FF2B5EF4-FFF2-40B4-BE49-F238E27FC236}">
                <a16:creationId xmlns:a16="http://schemas.microsoft.com/office/drawing/2014/main" id="{2E4B5B31-2CB7-CA4B-BE9B-9C54B7E74C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8AF045-BB28-4149-8E59-337640AC19C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2409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sz="1200" dirty="0"/>
              <a:t>Awareness and alignment</a:t>
            </a:r>
          </a:p>
          <a:p>
            <a:pPr marL="0" indent="0">
              <a:buNone/>
            </a:pPr>
            <a:r>
              <a:rPr lang="en-US" sz="1600" dirty="0"/>
              <a:t>Through working on the implementation plan</a:t>
            </a:r>
            <a:endParaRPr lang="en-US" sz="1200" dirty="0"/>
          </a:p>
          <a:p>
            <a:pPr>
              <a:buFontTx/>
              <a:buChar char="-"/>
            </a:pPr>
            <a:r>
              <a:rPr lang="en-US" sz="1200" dirty="0"/>
              <a:t>Interact and reinforce one another activities</a:t>
            </a:r>
          </a:p>
          <a:p>
            <a:pPr>
              <a:buFontTx/>
              <a:buChar char="-"/>
            </a:pPr>
            <a:r>
              <a:rPr lang="en-US" sz="1200" dirty="0"/>
              <a:t>Support the integration of many decisions and actions across GOOS (advantage)</a:t>
            </a:r>
          </a:p>
          <a:p>
            <a:pPr>
              <a:buFontTx/>
              <a:buChar char="-"/>
            </a:pPr>
            <a:r>
              <a:rPr lang="en-US" sz="1200" dirty="0"/>
              <a:t>Decide what not to do (trade offs)</a:t>
            </a:r>
          </a:p>
          <a:p>
            <a:pPr>
              <a:buFontTx/>
              <a:buChar char="-"/>
            </a:pPr>
            <a:r>
              <a:rPr lang="en-US" sz="1200" dirty="0"/>
              <a:t>Clear about GOOS role</a:t>
            </a:r>
          </a:p>
          <a:p>
            <a:endParaRPr lang="en-GB" dirty="0"/>
          </a:p>
        </p:txBody>
      </p:sp>
      <p:sp>
        <p:nvSpPr>
          <p:cNvPr id="4" name="Slide Number Placeholder 3"/>
          <p:cNvSpPr>
            <a:spLocks noGrp="1"/>
          </p:cNvSpPr>
          <p:nvPr>
            <p:ph type="sldNum" sz="quarter" idx="5"/>
          </p:nvPr>
        </p:nvSpPr>
        <p:spPr/>
        <p:txBody>
          <a:bodyPr/>
          <a:lstStyle/>
          <a:p>
            <a:fld id="{7FE569C4-56F1-C649-8AF1-246A29F5B976}" type="slidenum">
              <a:rPr lang="en-US" smtClean="0"/>
              <a:t>19</a:t>
            </a:fld>
            <a:endParaRPr lang="en-US"/>
          </a:p>
        </p:txBody>
      </p:sp>
    </p:spTree>
    <p:extLst>
      <p:ext uri="{BB962C8B-B14F-4D97-AF65-F5344CB8AC3E}">
        <p14:creationId xmlns:p14="http://schemas.microsoft.com/office/powerpoint/2010/main" val="417275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20</a:t>
            </a:fld>
            <a:endParaRPr lang="en-US"/>
          </a:p>
        </p:txBody>
      </p:sp>
    </p:spTree>
    <p:extLst>
      <p:ext uri="{BB962C8B-B14F-4D97-AF65-F5344CB8AC3E}">
        <p14:creationId xmlns:p14="http://schemas.microsoft.com/office/powerpoint/2010/main" val="318916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21</a:t>
            </a:fld>
            <a:endParaRPr lang="en-US"/>
          </a:p>
        </p:txBody>
      </p:sp>
    </p:spTree>
    <p:extLst>
      <p:ext uri="{BB962C8B-B14F-4D97-AF65-F5344CB8AC3E}">
        <p14:creationId xmlns:p14="http://schemas.microsoft.com/office/powerpoint/2010/main" val="121973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22</a:t>
            </a:fld>
            <a:endParaRPr lang="en-US"/>
          </a:p>
        </p:txBody>
      </p:sp>
    </p:spTree>
    <p:extLst>
      <p:ext uri="{BB962C8B-B14F-4D97-AF65-F5344CB8AC3E}">
        <p14:creationId xmlns:p14="http://schemas.microsoft.com/office/powerpoint/2010/main" val="98864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23</a:t>
            </a:fld>
            <a:endParaRPr lang="en-US"/>
          </a:p>
        </p:txBody>
      </p:sp>
    </p:spTree>
    <p:extLst>
      <p:ext uri="{BB962C8B-B14F-4D97-AF65-F5344CB8AC3E}">
        <p14:creationId xmlns:p14="http://schemas.microsoft.com/office/powerpoint/2010/main" val="18127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24</a:t>
            </a:fld>
            <a:endParaRPr lang="en-US"/>
          </a:p>
        </p:txBody>
      </p:sp>
    </p:spTree>
    <p:extLst>
      <p:ext uri="{BB962C8B-B14F-4D97-AF65-F5344CB8AC3E}">
        <p14:creationId xmlns:p14="http://schemas.microsoft.com/office/powerpoint/2010/main" val="392676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25</a:t>
            </a:fld>
            <a:endParaRPr lang="en-US"/>
          </a:p>
        </p:txBody>
      </p:sp>
    </p:spTree>
    <p:extLst>
      <p:ext uri="{BB962C8B-B14F-4D97-AF65-F5344CB8AC3E}">
        <p14:creationId xmlns:p14="http://schemas.microsoft.com/office/powerpoint/2010/main" val="357432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FE569C4-56F1-C649-8AF1-246A29F5B976}" type="slidenum">
              <a:rPr lang="en-US" smtClean="0"/>
              <a:t>26</a:t>
            </a:fld>
            <a:endParaRPr lang="en-US"/>
          </a:p>
        </p:txBody>
      </p:sp>
    </p:spTree>
    <p:extLst>
      <p:ext uri="{BB962C8B-B14F-4D97-AF65-F5344CB8AC3E}">
        <p14:creationId xmlns:p14="http://schemas.microsoft.com/office/powerpoint/2010/main" val="421143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E445C11-B53F-4F0D-867A-A36CEB0F2073}" type="slidenum">
              <a:rPr lang="en-IN" smtClean="0"/>
              <a:t>32</a:t>
            </a:fld>
            <a:endParaRPr lang="en-IN"/>
          </a:p>
        </p:txBody>
      </p:sp>
    </p:spTree>
    <p:extLst>
      <p:ext uri="{BB962C8B-B14F-4D97-AF65-F5344CB8AC3E}">
        <p14:creationId xmlns:p14="http://schemas.microsoft.com/office/powerpoint/2010/main" val="14734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0da027635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0da027635_0_1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Animal Borne Sensors:</a:t>
            </a:r>
            <a:endParaRPr b="1"/>
          </a:p>
          <a:p>
            <a:pPr marL="457200" lvl="0" indent="-292100" algn="l" rtl="0">
              <a:spcBef>
                <a:spcPts val="0"/>
              </a:spcBef>
              <a:spcAft>
                <a:spcPts val="0"/>
              </a:spcAft>
              <a:buClr>
                <a:schemeClr val="dk1"/>
              </a:buClr>
              <a:buSzPts val="1000"/>
              <a:buChar char="●"/>
            </a:pPr>
            <a:r>
              <a:rPr lang="en" sz="1000" b="1">
                <a:highlight>
                  <a:schemeClr val="lt1"/>
                </a:highlight>
                <a:latin typeface="Arial"/>
                <a:ea typeface="Arial"/>
                <a:cs typeface="Arial"/>
                <a:sym typeface="Arial"/>
              </a:rPr>
              <a:t>Our Proposed AniBOS (Animal Borne Ocean Sensors) Multi-National Network is Approved as an Emerging Network by the GOOS-Observations Coordination Group (OCG): </a:t>
            </a:r>
            <a:r>
              <a:rPr lang="en" sz="1000">
                <a:highlight>
                  <a:schemeClr val="lt1"/>
                </a:highlight>
                <a:latin typeface="Arial"/>
                <a:ea typeface="Arial"/>
                <a:cs typeface="Arial"/>
                <a:sym typeface="Arial"/>
              </a:rPr>
              <a:t>The U.S. ATN is a proud member of the international team led by Dr. Clive McMahon – Australia and Dr. Fabien Roquet – Sweden, who joined together in preparing a formal proposal for AniBOS to the GOOS-OCG. In response to our proposal, Emma Heslop, Programme Specialist for GOOS and the OCG, wrote:  “</a:t>
            </a:r>
            <a:r>
              <a:rPr lang="en" sz="1000" i="1">
                <a:highlight>
                  <a:schemeClr val="lt1"/>
                </a:highlight>
                <a:latin typeface="Arial"/>
                <a:ea typeface="Arial"/>
                <a:cs typeface="Arial"/>
                <a:sym typeface="Arial"/>
              </a:rPr>
              <a:t>Congratulations, the ANIBOS proposal to become a GOOS network is an excellent response to the GOOS OCG attributes characterizing mature GOOS observing networks. The proposal is of such high standards that it is a model for the community to emulate. We are very excited about the prospects for ANIBOS and are happy to welcome you as an OCG emerging network. The proposal addresses all critical elements of a well-coordinated international effort to further develop an animal-borne sensor observing network (existing efforts within this community are already addressing key observational gaps). It identifies where the ANIBOS community is already doing well, and shortcomings that it plans to address in the coming years. It points out opportunities to engage with other GOOS networks, and enhance integration across the system for the benefit of ANIBOS and others</a:t>
            </a:r>
            <a:r>
              <a:rPr lang="en" sz="1000">
                <a:highlight>
                  <a:schemeClr val="lt1"/>
                </a:highlight>
                <a:latin typeface="Arial"/>
                <a:ea typeface="Arial"/>
                <a:cs typeface="Arial"/>
                <a:sym typeface="Arial"/>
              </a:rPr>
              <a:t>.”</a:t>
            </a:r>
            <a:r>
              <a:rPr lang="en" sz="1000" b="1">
                <a:highlight>
                  <a:schemeClr val="lt1"/>
                </a:highlight>
                <a:latin typeface="Arial"/>
                <a:ea typeface="Arial"/>
                <a:cs typeface="Arial"/>
                <a:sym typeface="Arial"/>
              </a:rPr>
              <a:t>  </a:t>
            </a:r>
            <a:endParaRPr b="1"/>
          </a:p>
          <a:p>
            <a:pPr marL="457200" lvl="0" indent="-292100" algn="l" rtl="0">
              <a:spcBef>
                <a:spcPts val="0"/>
              </a:spcBef>
              <a:spcAft>
                <a:spcPts val="0"/>
              </a:spcAft>
              <a:buClr>
                <a:schemeClr val="dk1"/>
              </a:buClr>
              <a:buSzPts val="1000"/>
              <a:buChar char="●"/>
            </a:pPr>
            <a:r>
              <a:rPr lang="en" sz="1000" b="1">
                <a:highlight>
                  <a:schemeClr val="lt1"/>
                </a:highlight>
                <a:latin typeface="Arial"/>
                <a:ea typeface="Arial"/>
                <a:cs typeface="Arial"/>
                <a:sym typeface="Arial"/>
              </a:rPr>
              <a:t>ATN Global Telecommunications System (GTS) Project Takes a Big Leap Forward: </a:t>
            </a:r>
            <a:r>
              <a:rPr lang="en" sz="1000">
                <a:highlight>
                  <a:schemeClr val="lt1"/>
                </a:highlight>
                <a:latin typeface="Arial"/>
                <a:ea typeface="Arial"/>
                <a:cs typeface="Arial"/>
                <a:sym typeface="Arial"/>
              </a:rPr>
              <a:t>Our BUFR (Binary Universal Format for Reporting) template for coding quality-controlled oceanographic profile data collected by animal borne sensor tags and disseminating them globally via the World Meteorological Organization (WMO) GTS has been validated technically and has been formally approved by the WMO BUFR Team. The WMO will define it as operational in November of this year.  A great deal of thanks to Dr. David Berry - UK-National Oceanography Center, and Axiom Data Science – Luke Campbell and Kyle Wilcox, for this big success.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43" name="Google Shape;143;gd0da027635_0_1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0da027635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Benefits of Ocean Observations Catalog is a project that had its inception at the OceanObs 19 conference.</a:t>
            </a:r>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BOOC aims to deliver an interactive catolog of use cases demostrating the qualitative and quantitative use of ocean observations and measurements in the delivery of economic and societal benefits.</a:t>
            </a:r>
            <a:endParaRPr/>
          </a:p>
          <a:p>
            <a:pPr marL="0" lvl="0" indent="0" algn="l" rtl="0">
              <a:lnSpc>
                <a:spcPct val="100000"/>
              </a:lnSpc>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400"/>
              <a:buChar char="●"/>
            </a:pPr>
            <a:r>
              <a:rPr lang="en" sz="1200">
                <a:solidFill>
                  <a:schemeClr val="dk1"/>
                </a:solidFill>
                <a:latin typeface="Calibri"/>
                <a:ea typeface="Calibri"/>
                <a:cs typeface="Calibri"/>
                <a:sym typeface="Calibri"/>
              </a:rPr>
              <a:t>Seeking to demonstrate a prototype catalog  fall 2021.</a:t>
            </a:r>
            <a:endParaRPr/>
          </a:p>
          <a:p>
            <a:pPr marL="171450" lvl="0" indent="-171450" algn="l" rtl="0">
              <a:lnSpc>
                <a:spcPct val="100000"/>
              </a:lnSpc>
              <a:spcBef>
                <a:spcPts val="0"/>
              </a:spcBef>
              <a:spcAft>
                <a:spcPts val="0"/>
              </a:spcAft>
              <a:buClr>
                <a:schemeClr val="dk1"/>
              </a:buClr>
              <a:buSzPts val="1400"/>
              <a:buChar char="●"/>
            </a:pPr>
            <a:r>
              <a:rPr lang="en" sz="1200">
                <a:solidFill>
                  <a:schemeClr val="dk1"/>
                </a:solidFill>
                <a:latin typeface="Calibri"/>
                <a:ea typeface="Calibri"/>
                <a:cs typeface="Calibri"/>
                <a:sym typeface="Calibri"/>
              </a:rPr>
              <a:t>Engaging with the international ocean observing community to populate and continuously update.</a:t>
            </a:r>
            <a:endParaRPr sz="1200">
              <a:solidFill>
                <a:schemeClr val="dk1"/>
              </a:solidFill>
              <a:latin typeface="Calibri"/>
              <a:ea typeface="Calibri"/>
              <a:cs typeface="Calibri"/>
              <a:sym typeface="Calibri"/>
            </a:endParaRPr>
          </a:p>
          <a:p>
            <a:pPr marL="171450" lvl="0" indent="-158750" algn="l" rtl="0">
              <a:lnSpc>
                <a:spcPct val="10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Next GRA council meeting we will review development plans and how GRAs can begin to consider developing use cases.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The</a:t>
            </a:r>
            <a:r>
              <a:rPr lang="en" sz="1400" b="1">
                <a:solidFill>
                  <a:schemeClr val="dk1"/>
                </a:solidFill>
                <a:latin typeface="Calibri"/>
                <a:ea typeface="Calibri"/>
                <a:cs typeface="Calibri"/>
                <a:sym typeface="Calibri"/>
              </a:rPr>
              <a:t> Benefits of Ocean Observations Catalog, or BOOC</a:t>
            </a:r>
            <a:r>
              <a:rPr lang="en" sz="1400">
                <a:solidFill>
                  <a:schemeClr val="dk1"/>
                </a:solidFill>
                <a:latin typeface="Calibri"/>
                <a:ea typeface="Calibri"/>
                <a:cs typeface="Calibri"/>
                <a:sym typeface="Calibri"/>
              </a:rPr>
              <a:t>, aims to create a continuously updated searchable repository of use-cases, demonstrating the qualitative and quantitative benefits of operational ocean observation and measurement and the activities of national and international organizations in translating and making accessible core ocean information supporting multiple applications.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200" u="sng">
                <a:solidFill>
                  <a:schemeClr val="hlink"/>
                </a:solidFill>
                <a:latin typeface="Calibri"/>
                <a:ea typeface="Calibri"/>
                <a:cs typeface="Calibri"/>
                <a:sym typeface="Calibri"/>
                <a:hlinkClick r:id="rId3"/>
              </a:rPr>
              <a:t>www.booc.info</a:t>
            </a:r>
            <a:r>
              <a:rPr lang="en" sz="1200">
                <a:solidFill>
                  <a:schemeClr val="dk1"/>
                </a:solidFill>
                <a:latin typeface="Calibri"/>
                <a:ea typeface="Calibri"/>
                <a:cs typeface="Calibri"/>
                <a:sym typeface="Calibri"/>
              </a:rPr>
              <a:t> has information on planned development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p:txBody>
      </p:sp>
      <p:sp>
        <p:nvSpPr>
          <p:cNvPr id="160" name="Google Shape;160;gd0da027635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FE569C4-56F1-C649-8AF1-246A29F5B976}" type="slidenum">
              <a:rPr lang="en-US" smtClean="0"/>
              <a:t>7</a:t>
            </a:fld>
            <a:endParaRPr lang="en-US"/>
          </a:p>
        </p:txBody>
      </p:sp>
    </p:spTree>
    <p:extLst>
      <p:ext uri="{BB962C8B-B14F-4D97-AF65-F5344CB8AC3E}">
        <p14:creationId xmlns:p14="http://schemas.microsoft.com/office/powerpoint/2010/main" val="165392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6DE8F2A-B3D4-43F2-B39B-CD77F64A1950}" type="slidenum">
              <a:rPr lang="fr-FR" smtClean="0"/>
              <a:t>14</a:t>
            </a:fld>
            <a:endParaRPr lang="fr-FR"/>
          </a:p>
        </p:txBody>
      </p:sp>
    </p:spTree>
    <p:extLst>
      <p:ext uri="{BB962C8B-B14F-4D97-AF65-F5344CB8AC3E}">
        <p14:creationId xmlns:p14="http://schemas.microsoft.com/office/powerpoint/2010/main" val="72927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6DE8F2A-B3D4-43F2-B39B-CD77F64A1950}" type="slidenum">
              <a:rPr lang="fr-FR" smtClean="0"/>
              <a:t>15</a:t>
            </a:fld>
            <a:endParaRPr lang="fr-FR"/>
          </a:p>
        </p:txBody>
      </p:sp>
    </p:spTree>
    <p:extLst>
      <p:ext uri="{BB962C8B-B14F-4D97-AF65-F5344CB8AC3E}">
        <p14:creationId xmlns:p14="http://schemas.microsoft.com/office/powerpoint/2010/main" val="347880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Clr>
                <a:schemeClr val="dk1"/>
              </a:buClr>
              <a:buSzPts val="1100"/>
              <a:defRPr/>
            </a:pPr>
            <a:r>
              <a:rPr lang="en-US" dirty="0">
                <a:solidFill>
                  <a:schemeClr val="dk1"/>
                </a:solidFill>
                <a:ea typeface="Calibri"/>
                <a:cs typeface="Calibri"/>
                <a:sym typeface="Calibri"/>
              </a:rPr>
              <a:t>Essential Ocean Variables, or EOVs, are those that are mature in their methodology, standardized in the community, and widely collected. CIOOS is currently hosting data that were identified as widely useful to test the system. These include a selection of physical and biogeochemical variables and variables that may be derived from them. This list of EOVs is regularly expanding according to community interest and we are currently building capacity for many biological variables, including genomics, and making CIOOS compatible with existing repositories like the Ocean Biodiversity Information System, or OBIS, and the National Center for Biotechnology Information, or NCBI.</a:t>
            </a:r>
          </a:p>
          <a:p>
            <a:pPr marL="158750" fontAlgn="auto">
              <a:spcBef>
                <a:spcPts val="0"/>
              </a:spcBef>
              <a:spcAft>
                <a:spcPts val="0"/>
              </a:spcAft>
              <a:buClr>
                <a:schemeClr val="dk1"/>
              </a:buClr>
              <a:buSzPts val="1100"/>
              <a:defRPr/>
            </a:pPr>
            <a:endParaRPr lang="en-US" dirty="0">
              <a:solidFill>
                <a:schemeClr val="dk1"/>
              </a:solidFill>
            </a:endParaRPr>
          </a:p>
          <a:p>
            <a:pPr marL="342900" indent="-342900">
              <a:spcBef>
                <a:spcPts val="1000"/>
              </a:spcBef>
              <a:spcAft>
                <a:spcPts val="0"/>
              </a:spcAft>
              <a:buSzPts val="1000"/>
              <a:buFont typeface="Symbol" panose="05050102010706020507" pitchFamily="18" charset="2"/>
              <a:buChar char=""/>
              <a:tabLst>
                <a:tab pos="457200" algn="l"/>
              </a:tabLst>
              <a:defRPr/>
            </a:pPr>
            <a:r>
              <a:rPr lang="en-US" sz="1100" b="1" dirty="0">
                <a:solidFill>
                  <a:srgbClr val="000000"/>
                </a:solidFill>
                <a:ea typeface="Calibri" panose="020F0502020204030204" pitchFamily="34" charset="0"/>
              </a:rPr>
              <a:t>Data integration - </a:t>
            </a:r>
            <a:r>
              <a:rPr lang="en-US" sz="1100" dirty="0">
                <a:solidFill>
                  <a:srgbClr val="000000"/>
                </a:solidFill>
                <a:ea typeface="Calibri" panose="020F0502020204030204" pitchFamily="34" charset="0"/>
              </a:rPr>
              <a:t>integration of more than XXXXX datasets across 3 regional web portals and one national web portal harvesting their metadata</a:t>
            </a:r>
            <a:endParaRPr lang="en-US" dirty="0">
              <a:latin typeface="Times New Roman" panose="02020603050405020304" pitchFamily="18" charset="0"/>
              <a:ea typeface="Calibri" panose="020F0502020204030204" pitchFamily="34" charset="0"/>
            </a:endParaRPr>
          </a:p>
          <a:p>
            <a:pPr marL="342900" indent="-342900">
              <a:spcBef>
                <a:spcPts val="0"/>
              </a:spcBef>
              <a:spcAft>
                <a:spcPts val="0"/>
              </a:spcAft>
              <a:buSzPts val="1000"/>
              <a:buFont typeface="Symbol" panose="05050102010706020507" pitchFamily="18" charset="2"/>
              <a:buChar char=""/>
              <a:tabLst>
                <a:tab pos="457200" algn="l"/>
              </a:tabLst>
              <a:defRPr/>
            </a:pPr>
            <a:r>
              <a:rPr lang="en-US" sz="1100" b="1" dirty="0">
                <a:solidFill>
                  <a:srgbClr val="000000"/>
                </a:solidFill>
                <a:ea typeface="Calibri" panose="020F0502020204030204" pitchFamily="34" charset="0"/>
              </a:rPr>
              <a:t>Collaboration - </a:t>
            </a:r>
            <a:r>
              <a:rPr lang="en-US" sz="1100" dirty="0">
                <a:solidFill>
                  <a:srgbClr val="000000"/>
                </a:solidFill>
                <a:ea typeface="Calibri" panose="020F0502020204030204" pitchFamily="34" charset="0"/>
              </a:rPr>
              <a:t>Connecting more than XXXXX partnering organizations across Canada</a:t>
            </a:r>
            <a:endParaRPr lang="en-US" dirty="0">
              <a:latin typeface="Times New Roman" panose="02020603050405020304" pitchFamily="18" charset="0"/>
              <a:ea typeface="Calibri" panose="020F0502020204030204" pitchFamily="34" charset="0"/>
            </a:endParaRPr>
          </a:p>
          <a:p>
            <a:pPr marL="342900" indent="-342900">
              <a:spcBef>
                <a:spcPts val="0"/>
              </a:spcBef>
              <a:spcAft>
                <a:spcPts val="0"/>
              </a:spcAft>
              <a:buSzPts val="1000"/>
              <a:buFont typeface="Symbol" panose="05050102010706020507" pitchFamily="18" charset="2"/>
              <a:buChar char=""/>
              <a:tabLst>
                <a:tab pos="457200" algn="l"/>
              </a:tabLst>
              <a:defRPr/>
            </a:pPr>
            <a:r>
              <a:rPr lang="en-US" sz="1100" b="1" dirty="0">
                <a:solidFill>
                  <a:srgbClr val="000000"/>
                </a:solidFill>
                <a:ea typeface="Calibri" panose="020F0502020204030204" pitchFamily="34" charset="0"/>
              </a:rPr>
              <a:t>International data standards development</a:t>
            </a:r>
            <a:r>
              <a:rPr lang="en-US" sz="1100" dirty="0">
                <a:solidFill>
                  <a:srgbClr val="000000"/>
                </a:solidFill>
                <a:ea typeface="Calibri" panose="020F0502020204030204" pitchFamily="34" charset="0"/>
              </a:rPr>
              <a:t> - Multiple meetings and two code-sprints in collaboration with IOOS</a:t>
            </a:r>
            <a:endParaRPr lang="en-US" dirty="0">
              <a:latin typeface="Times New Roman" panose="02020603050405020304" pitchFamily="18" charset="0"/>
              <a:ea typeface="Calibri" panose="020F0502020204030204" pitchFamily="34" charset="0"/>
            </a:endParaRPr>
          </a:p>
          <a:p>
            <a:pPr marL="342900" indent="-342900">
              <a:spcBef>
                <a:spcPts val="0"/>
              </a:spcBef>
              <a:spcAft>
                <a:spcPts val="0"/>
              </a:spcAft>
              <a:buSzPts val="1000"/>
              <a:buFont typeface="Symbol" panose="05050102010706020507" pitchFamily="18" charset="2"/>
              <a:buChar char=""/>
              <a:tabLst>
                <a:tab pos="457200" algn="l"/>
              </a:tabLst>
              <a:defRPr/>
            </a:pPr>
            <a:r>
              <a:rPr lang="en-US" sz="1100" b="1" dirty="0">
                <a:solidFill>
                  <a:srgbClr val="000000"/>
                </a:solidFill>
                <a:ea typeface="Calibri" panose="020F0502020204030204" pitchFamily="34" charset="0"/>
              </a:rPr>
              <a:t>Multidisciplinary Data to Understand our Ocean</a:t>
            </a:r>
            <a:r>
              <a:rPr lang="en-US" sz="1100" dirty="0">
                <a:solidFill>
                  <a:srgbClr val="000000"/>
                </a:solidFill>
                <a:ea typeface="Calibri" panose="020F0502020204030204" pitchFamily="34" charset="0"/>
              </a:rPr>
              <a:t> - CIOOS puts in place the best practices to manage, integrate and share physical, biogeochemical and biodiversity data, based on the 31 variables identified as essential to monitor our oceans by the Global Ocean Observing System (GOOS).</a:t>
            </a:r>
            <a:endParaRPr lang="en-US" dirty="0">
              <a:latin typeface="Times New Roman" panose="02020603050405020304" pitchFamily="18" charset="0"/>
              <a:ea typeface="Calibri" panose="020F0502020204030204" pitchFamily="34" charset="0"/>
            </a:endParaRPr>
          </a:p>
          <a:p>
            <a:pPr marL="342900" indent="-342900">
              <a:spcBef>
                <a:spcPts val="0"/>
              </a:spcBef>
              <a:spcAft>
                <a:spcPts val="1000"/>
              </a:spcAft>
              <a:buSzPts val="1000"/>
              <a:buFont typeface="Symbol" panose="05050102010706020507" pitchFamily="18" charset="2"/>
              <a:buChar char=""/>
              <a:tabLst>
                <a:tab pos="457200" algn="l"/>
              </a:tabLst>
              <a:defRPr/>
            </a:pPr>
            <a:r>
              <a:rPr lang="en-US" sz="1100" b="1" dirty="0">
                <a:solidFill>
                  <a:srgbClr val="000000"/>
                </a:solidFill>
                <a:ea typeface="Calibri" panose="020F0502020204030204" pitchFamily="34" charset="0"/>
              </a:rPr>
              <a:t>A Connected Cyberinfrastructure</a:t>
            </a:r>
            <a:r>
              <a:rPr lang="en-US" sz="1100" dirty="0">
                <a:solidFill>
                  <a:srgbClr val="000000"/>
                </a:solidFill>
                <a:ea typeface="Calibri" panose="020F0502020204030204" pitchFamily="34" charset="0"/>
              </a:rPr>
              <a:t> - CIOOS launched three regional Data Catalogues and as well as a National Catalogue to allow easy and fast discoverability of data across Canada.</a:t>
            </a:r>
            <a:endParaRPr lang="en-US" dirty="0">
              <a:latin typeface="Times New Roman" panose="02020603050405020304" pitchFamily="18" charset="0"/>
              <a:ea typeface="Calibri" panose="020F0502020204030204" pitchFamily="34" charset="0"/>
            </a:endParaRPr>
          </a:p>
          <a:p>
            <a:pPr marL="342900" indent="-342900">
              <a:spcBef>
                <a:spcPts val="0"/>
              </a:spcBef>
              <a:spcAft>
                <a:spcPts val="1000"/>
              </a:spcAft>
              <a:buSzPts val="1000"/>
              <a:buFont typeface="Symbol" panose="05050102010706020507" pitchFamily="18" charset="2"/>
              <a:buChar char=""/>
              <a:tabLst>
                <a:tab pos="457200" algn="l"/>
              </a:tabLst>
              <a:defRPr/>
            </a:pPr>
            <a:r>
              <a:rPr lang="en-US" sz="1100" b="1" dirty="0">
                <a:solidFill>
                  <a:srgbClr val="000000"/>
                </a:solidFill>
                <a:ea typeface="Calibri" panose="020F0502020204030204" pitchFamily="34" charset="0"/>
              </a:rPr>
              <a:t>CIOOS’ first Communication Plan</a:t>
            </a:r>
            <a:r>
              <a:rPr lang="en-US" sz="1100" dirty="0">
                <a:solidFill>
                  <a:srgbClr val="000000"/>
                </a:solidFill>
                <a:ea typeface="Calibri" panose="020F0502020204030204" pitchFamily="34" charset="0"/>
              </a:rPr>
              <a:t> - Includes communication objectives, guidelines and key messages; general and sector specific value statements. A brand guide was also developed to provide guidelines when using the CIOOS brand. </a:t>
            </a:r>
            <a:endParaRPr lang="en-US" dirty="0">
              <a:latin typeface="Times New Roman" panose="02020603050405020304" pitchFamily="18" charset="0"/>
              <a:ea typeface="Calibri" panose="020F0502020204030204" pitchFamily="34" charset="0"/>
            </a:endParaRPr>
          </a:p>
          <a:p>
            <a:pPr marL="342900" indent="-342900">
              <a:spcBef>
                <a:spcPts val="0"/>
              </a:spcBef>
              <a:spcAft>
                <a:spcPts val="0"/>
              </a:spcAft>
              <a:buSzPts val="1000"/>
              <a:buFont typeface="Symbol" panose="05050102010706020507" pitchFamily="18" charset="2"/>
              <a:buChar char=""/>
              <a:tabLst>
                <a:tab pos="914400" algn="l"/>
              </a:tabLst>
              <a:defRPr/>
            </a:pPr>
            <a:r>
              <a:rPr lang="en-US" sz="1100" b="1" dirty="0">
                <a:solidFill>
                  <a:srgbClr val="000000"/>
                </a:solidFill>
                <a:ea typeface="Calibri" panose="020F0502020204030204" pitchFamily="34" charset="0"/>
              </a:rPr>
              <a:t>CIOOS participated in numerous events</a:t>
            </a:r>
            <a:r>
              <a:rPr lang="en-US" sz="1100" dirty="0">
                <a:solidFill>
                  <a:srgbClr val="000000"/>
                </a:solidFill>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marL="742950" lvl="1" indent="-285750">
              <a:spcBef>
                <a:spcPts val="0"/>
              </a:spcBef>
              <a:spcAft>
                <a:spcPts val="0"/>
              </a:spcAft>
              <a:buSzPts val="1000"/>
              <a:buFont typeface="Courier New" panose="02070309020205020404" pitchFamily="49" charset="0"/>
              <a:buChar char="o"/>
              <a:tabLst>
                <a:tab pos="1371600" algn="l"/>
              </a:tabLst>
              <a:defRPr/>
            </a:pPr>
            <a:r>
              <a:rPr lang="en-US" sz="1100" dirty="0">
                <a:solidFill>
                  <a:srgbClr val="000000"/>
                </a:solidFill>
                <a:ea typeface="Calibri" panose="020F0502020204030204" pitchFamily="34" charset="0"/>
                <a:cs typeface="Times New Roman" panose="02020603050405020304" pitchFamily="18" charset="0"/>
              </a:rPr>
              <a:t>MEOPAR Annual Scientific Meeting 28 </a:t>
            </a:r>
            <a:r>
              <a:rPr lang="en-US" sz="1100" dirty="0" err="1">
                <a:solidFill>
                  <a:srgbClr val="000000"/>
                </a:solidFill>
                <a:ea typeface="Calibri" panose="020F0502020204030204" pitchFamily="34" charset="0"/>
                <a:cs typeface="Times New Roman" panose="02020603050405020304" pitchFamily="18" charset="0"/>
              </a:rPr>
              <a:t>octobre</a:t>
            </a:r>
            <a:r>
              <a:rPr lang="en-US" sz="1100" dirty="0">
                <a:solidFill>
                  <a:srgbClr val="000000"/>
                </a:solidFill>
                <a:ea typeface="Calibri" panose="020F0502020204030204" pitchFamily="34" charset="0"/>
                <a:cs typeface="Times New Roman" panose="02020603050405020304" pitchFamily="18" charset="0"/>
              </a:rPr>
              <a:t> 2020</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1371600" algn="l"/>
              </a:tabLst>
              <a:defRPr/>
            </a:pPr>
            <a:r>
              <a:rPr lang="en-US" sz="1100" dirty="0">
                <a:solidFill>
                  <a:srgbClr val="000000"/>
                </a:solidFill>
                <a:ea typeface="Calibri" panose="020F0502020204030204" pitchFamily="34" charset="0"/>
                <a:cs typeface="Times New Roman" panose="02020603050405020304" pitchFamily="18" charset="0"/>
              </a:rPr>
              <a:t>CIOOS </a:t>
            </a:r>
            <a:r>
              <a:rPr lang="en-US" sz="1100" dirty="0" err="1">
                <a:solidFill>
                  <a:srgbClr val="000000"/>
                </a:solidFill>
                <a:ea typeface="Calibri" panose="020F0502020204030204" pitchFamily="34" charset="0"/>
                <a:cs typeface="Times New Roman" panose="02020603050405020304" pitchFamily="18" charset="0"/>
              </a:rPr>
              <a:t>Atl</a:t>
            </a:r>
            <a:r>
              <a:rPr lang="en-US" sz="1100" dirty="0">
                <a:solidFill>
                  <a:srgbClr val="000000"/>
                </a:solidFill>
                <a:ea typeface="Calibri" panose="020F0502020204030204" pitchFamily="34" charset="0"/>
                <a:cs typeface="Times New Roman" panose="02020603050405020304" pitchFamily="18" charset="0"/>
              </a:rPr>
              <a:t> Ocean Data Connector 30 </a:t>
            </a:r>
            <a:r>
              <a:rPr lang="en-US" sz="1100" dirty="0" err="1">
                <a:solidFill>
                  <a:srgbClr val="000000"/>
                </a:solidFill>
                <a:ea typeface="Calibri" panose="020F0502020204030204" pitchFamily="34" charset="0"/>
                <a:cs typeface="Times New Roman" panose="02020603050405020304" pitchFamily="18" charset="0"/>
              </a:rPr>
              <a:t>novembre</a:t>
            </a:r>
            <a:r>
              <a:rPr lang="en-US" sz="1100" dirty="0">
                <a:solidFill>
                  <a:srgbClr val="000000"/>
                </a:solidFill>
                <a:ea typeface="Calibri" panose="020F0502020204030204" pitchFamily="34" charset="0"/>
                <a:cs typeface="Times New Roman" panose="02020603050405020304" pitchFamily="18" charset="0"/>
              </a:rPr>
              <a:t> 2020</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spcBef>
                <a:spcPts val="0"/>
              </a:spcBef>
              <a:spcAft>
                <a:spcPts val="0"/>
              </a:spcAft>
              <a:buSzPts val="1000"/>
              <a:buFont typeface="Courier New" panose="02070309020205020404" pitchFamily="49" charset="0"/>
              <a:buChar char="o"/>
              <a:tabLst>
                <a:tab pos="1371600" algn="l"/>
              </a:tabLst>
              <a:defRPr/>
            </a:pPr>
            <a:r>
              <a:rPr lang="en-US" sz="1100" dirty="0">
                <a:solidFill>
                  <a:srgbClr val="000000"/>
                </a:solidFill>
                <a:ea typeface="Calibri" panose="020F0502020204030204" pitchFamily="34" charset="0"/>
                <a:cs typeface="Times New Roman" panose="02020603050405020304" pitchFamily="18" charset="0"/>
              </a:rPr>
              <a:t>IOOS DMAC 13-15 </a:t>
            </a:r>
            <a:r>
              <a:rPr lang="en-US" sz="1100" dirty="0" err="1">
                <a:solidFill>
                  <a:srgbClr val="000000"/>
                </a:solidFill>
                <a:ea typeface="Calibri" panose="020F0502020204030204" pitchFamily="34" charset="0"/>
                <a:cs typeface="Times New Roman" panose="02020603050405020304" pitchFamily="18" charset="0"/>
              </a:rPr>
              <a:t>octobre</a:t>
            </a:r>
            <a:r>
              <a:rPr lang="en-US" sz="1100" dirty="0">
                <a:solidFill>
                  <a:srgbClr val="000000"/>
                </a:solidFill>
                <a:ea typeface="Calibri" panose="020F0502020204030204" pitchFamily="34" charset="0"/>
                <a:cs typeface="Times New Roman" panose="02020603050405020304" pitchFamily="18" charset="0"/>
              </a:rPr>
              <a:t> 2020</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fontAlgn="auto">
              <a:spcBef>
                <a:spcPts val="0"/>
              </a:spcBef>
              <a:spcAft>
                <a:spcPts val="0"/>
              </a:spcAft>
              <a:defRPr/>
            </a:pPr>
            <a:endParaRPr lang="en-US" dirty="0">
              <a:solidFill>
                <a:schemeClr val="dk1"/>
              </a:solidFill>
            </a:endParaRPr>
          </a:p>
          <a:p>
            <a:pPr fontAlgn="auto">
              <a:spcBef>
                <a:spcPts val="0"/>
              </a:spcBef>
              <a:spcAft>
                <a:spcPts val="0"/>
              </a:spcAft>
              <a:defRPr/>
            </a:pPr>
            <a:endParaRPr 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A92898-2D30-4C77-AF55-258BD21A2BD4}" type="slidenum">
              <a:rPr lang="en-US" altLang="en-US"/>
              <a:pPr fontAlgn="base">
                <a:spcBef>
                  <a:spcPct val="0"/>
                </a:spcBef>
                <a:spcAft>
                  <a:spcPct val="0"/>
                </a:spcAft>
              </a:pPr>
              <a:t>16</a:t>
            </a:fld>
            <a:endParaRPr lang="en-US" altLang="en-US"/>
          </a:p>
        </p:txBody>
      </p:sp>
    </p:spTree>
    <p:extLst>
      <p:ext uri="{BB962C8B-B14F-4D97-AF65-F5344CB8AC3E}">
        <p14:creationId xmlns:p14="http://schemas.microsoft.com/office/powerpoint/2010/main" val="3473045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Note that this is a first view of where actions are being proposed and this is only a basic guide. Some actions are larger than others, and there is no implied amount of work in the quantity of actions. There is no need for all elements to have actions in all areas or years.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the next steps in the implementation planning process are undertaken, actions may move between SO or become consolidated with others - this remains a first view.</a:t>
            </a:r>
          </a:p>
          <a:p>
            <a:endParaRPr lang="en-GB" dirty="0"/>
          </a:p>
        </p:txBody>
      </p:sp>
      <p:sp>
        <p:nvSpPr>
          <p:cNvPr id="4" name="Slide Number Placeholder 3"/>
          <p:cNvSpPr>
            <a:spLocks noGrp="1"/>
          </p:cNvSpPr>
          <p:nvPr>
            <p:ph type="sldNum" sz="quarter" idx="5"/>
          </p:nvPr>
        </p:nvSpPr>
        <p:spPr/>
        <p:txBody>
          <a:bodyPr/>
          <a:lstStyle/>
          <a:p>
            <a:fld id="{7FE569C4-56F1-C649-8AF1-246A29F5B976}" type="slidenum">
              <a:rPr lang="en-US" smtClean="0"/>
              <a:t>17</a:t>
            </a:fld>
            <a:endParaRPr lang="en-US"/>
          </a:p>
        </p:txBody>
      </p:sp>
    </p:spTree>
    <p:extLst>
      <p:ext uri="{BB962C8B-B14F-4D97-AF65-F5344CB8AC3E}">
        <p14:creationId xmlns:p14="http://schemas.microsoft.com/office/powerpoint/2010/main" val="288474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By SO</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actions are focused in SO5 </a:t>
            </a:r>
            <a:r>
              <a:rPr lang="en-GB" sz="1200" i="1" kern="1200" dirty="0">
                <a:solidFill>
                  <a:schemeClr val="tx1"/>
                </a:solidFill>
                <a:effectLst/>
                <a:latin typeface="+mn-lt"/>
                <a:ea typeface="+mn-ea"/>
                <a:cs typeface="+mn-cs"/>
              </a:rPr>
              <a:t>Authoritative guidance on design</a:t>
            </a:r>
            <a:r>
              <a:rPr lang="en-GB" sz="1200" kern="1200" dirty="0">
                <a:solidFill>
                  <a:schemeClr val="tx1"/>
                </a:solidFill>
                <a:effectLst/>
                <a:latin typeface="+mn-lt"/>
                <a:ea typeface="+mn-ea"/>
                <a:cs typeface="+mn-cs"/>
              </a:rPr>
              <a:t> (12 actions) and SO6 </a:t>
            </a:r>
            <a:r>
              <a:rPr lang="en-GB" sz="1200" i="1" kern="1200" dirty="0">
                <a:solidFill>
                  <a:schemeClr val="tx1"/>
                </a:solidFill>
                <a:effectLst/>
                <a:latin typeface="+mn-lt"/>
                <a:ea typeface="+mn-ea"/>
                <a:cs typeface="+mn-cs"/>
              </a:rPr>
              <a:t>Strengthen observing implementation</a:t>
            </a:r>
            <a:r>
              <a:rPr lang="en-GB" sz="1200" kern="1200" dirty="0">
                <a:solidFill>
                  <a:schemeClr val="tx1"/>
                </a:solidFill>
                <a:effectLst/>
                <a:latin typeface="+mn-lt"/>
                <a:ea typeface="+mn-ea"/>
                <a:cs typeface="+mn-cs"/>
              </a:rPr>
              <a:t> (15 actions), which are the core of GOOS work today. However, there are a great number of actions already distributed into the newer strategic objectives. There are a number of actions indicated for evaluating the observing system (SO3), although some consolidation of actions likely possible here, for SO9 </a:t>
            </a:r>
            <a:r>
              <a:rPr lang="en-GB" sz="1200" i="1" kern="1200" dirty="0">
                <a:solidFill>
                  <a:schemeClr val="tx1"/>
                </a:solidFill>
                <a:effectLst/>
                <a:latin typeface="+mn-lt"/>
                <a:ea typeface="+mn-ea"/>
                <a:cs typeface="+mn-cs"/>
              </a:rPr>
              <a:t>Guide capacity development</a:t>
            </a:r>
            <a:r>
              <a:rPr lang="en-GB" sz="1200" kern="1200" dirty="0">
                <a:solidFill>
                  <a:schemeClr val="tx1"/>
                </a:solidFill>
                <a:effectLst/>
                <a:latin typeface="+mn-lt"/>
                <a:ea typeface="+mn-ea"/>
                <a:cs typeface="+mn-cs"/>
              </a:rPr>
              <a:t>, effort has also been directed towards SO2 </a:t>
            </a:r>
            <a:r>
              <a:rPr lang="en-GB" sz="1200" i="1" kern="1200" dirty="0">
                <a:solidFill>
                  <a:schemeClr val="tx1"/>
                </a:solidFill>
                <a:effectLst/>
                <a:latin typeface="+mn-lt"/>
                <a:ea typeface="+mn-ea"/>
                <a:cs typeface="+mn-cs"/>
              </a:rPr>
              <a:t>Advocacy and communication</a:t>
            </a:r>
            <a:r>
              <a:rPr lang="en-GB" sz="1200" kern="1200" dirty="0">
                <a:solidFill>
                  <a:schemeClr val="tx1"/>
                </a:solidFill>
                <a:effectLst/>
                <a:latin typeface="+mn-lt"/>
                <a:ea typeface="+mn-ea"/>
                <a:cs typeface="+mn-cs"/>
              </a:rPr>
              <a:t> and SO7 </a:t>
            </a:r>
            <a:r>
              <a:rPr lang="en-GB" sz="1200" i="1" kern="1200" dirty="0">
                <a:solidFill>
                  <a:schemeClr val="tx1"/>
                </a:solidFill>
                <a:effectLst/>
                <a:latin typeface="+mn-lt"/>
                <a:ea typeface="+mn-ea"/>
                <a:cs typeface="+mn-cs"/>
              </a:rPr>
              <a:t>Open data</a:t>
            </a:r>
            <a:r>
              <a:rPr lang="en-GB" sz="1200" kern="1200" dirty="0">
                <a:solidFill>
                  <a:schemeClr val="tx1"/>
                </a:solidFill>
                <a:effectLst/>
                <a:latin typeface="+mn-lt"/>
                <a:ea typeface="+mn-ea"/>
                <a:cs typeface="+mn-cs"/>
              </a:rPr>
              <a:t>. Most of which were identified as priority actions in the development of the 2030 Strategy. SO1 </a:t>
            </a:r>
            <a:r>
              <a:rPr lang="en-GB" sz="1200" i="1" kern="1200" dirty="0">
                <a:solidFill>
                  <a:schemeClr val="tx1"/>
                </a:solidFill>
                <a:effectLst/>
                <a:latin typeface="+mn-lt"/>
                <a:ea typeface="+mn-ea"/>
                <a:cs typeface="+mn-cs"/>
              </a:rPr>
              <a:t>Strengthen partnerships for delivery</a:t>
            </a:r>
            <a:r>
              <a:rPr lang="en-GB" sz="1200" kern="1200" dirty="0">
                <a:solidFill>
                  <a:schemeClr val="tx1"/>
                </a:solidFill>
                <a:effectLst/>
                <a:latin typeface="+mn-lt"/>
                <a:ea typeface="+mn-ea"/>
                <a:cs typeface="+mn-cs"/>
              </a:rPr>
              <a:t> was also identified as a priority action and perhaps some more work here is needed. SO4 </a:t>
            </a:r>
            <a:r>
              <a:rPr lang="en-GB" sz="1200" i="1" kern="1200" dirty="0">
                <a:solidFill>
                  <a:schemeClr val="tx1"/>
                </a:solidFill>
                <a:effectLst/>
                <a:latin typeface="+mn-lt"/>
                <a:ea typeface="+mn-ea"/>
                <a:cs typeface="+mn-cs"/>
              </a:rPr>
              <a:t>Empower end user applications</a:t>
            </a:r>
            <a:r>
              <a:rPr lang="en-GB" sz="1200" kern="1200" dirty="0">
                <a:solidFill>
                  <a:schemeClr val="tx1"/>
                </a:solidFill>
                <a:effectLst/>
                <a:latin typeface="+mn-lt"/>
                <a:ea typeface="+mn-ea"/>
                <a:cs typeface="+mn-cs"/>
              </a:rPr>
              <a:t>, SO8 </a:t>
            </a:r>
            <a:r>
              <a:rPr lang="en-GB" sz="1200" i="1" kern="1200" dirty="0">
                <a:solidFill>
                  <a:schemeClr val="tx1"/>
                </a:solidFill>
                <a:effectLst/>
                <a:latin typeface="+mn-lt"/>
                <a:ea typeface="+mn-ea"/>
                <a:cs typeface="+mn-cs"/>
              </a:rPr>
              <a:t>Support innovation</a:t>
            </a:r>
            <a:r>
              <a:rPr lang="en-GB" sz="1200" kern="1200" dirty="0">
                <a:solidFill>
                  <a:schemeClr val="tx1"/>
                </a:solidFill>
                <a:effectLst/>
                <a:latin typeface="+mn-lt"/>
                <a:ea typeface="+mn-ea"/>
                <a:cs typeface="+mn-cs"/>
              </a:rPr>
              <a:t>, and SO10 </a:t>
            </a:r>
            <a:r>
              <a:rPr lang="en-GB" sz="1200" i="1" kern="1200" dirty="0">
                <a:solidFill>
                  <a:schemeClr val="tx1"/>
                </a:solidFill>
                <a:effectLst/>
                <a:latin typeface="+mn-lt"/>
                <a:ea typeface="+mn-ea"/>
                <a:cs typeface="+mn-cs"/>
              </a:rPr>
              <a:t>Observe human impacts</a:t>
            </a:r>
            <a:r>
              <a:rPr lang="en-GB" sz="1200" kern="1200" dirty="0">
                <a:solidFill>
                  <a:schemeClr val="tx1"/>
                </a:solidFill>
                <a:effectLst/>
                <a:latin typeface="+mn-lt"/>
                <a:ea typeface="+mn-ea"/>
                <a:cs typeface="+mn-cs"/>
              </a:rPr>
              <a:t> have few actions as yet, and also perhaps require more focus as we develop the implementation planning, either within GOOS or with external partners.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By timeframe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1 year actions are initiated and much work will be delivered by SC-10. There is an emphasis on delivery in the 3 year timeframe (41 actions in total), and particularly for SO5 </a:t>
            </a:r>
            <a:r>
              <a:rPr lang="en-GB" sz="1200" i="1" kern="1200" dirty="0">
                <a:solidFill>
                  <a:schemeClr val="tx1"/>
                </a:solidFill>
                <a:effectLst/>
                <a:latin typeface="+mn-lt"/>
                <a:ea typeface="+mn-ea"/>
                <a:cs typeface="+mn-cs"/>
              </a:rPr>
              <a:t>Authoritative guidance on design</a:t>
            </a:r>
            <a:r>
              <a:rPr lang="en-GB" sz="1200" kern="1200" dirty="0">
                <a:solidFill>
                  <a:schemeClr val="tx1"/>
                </a:solidFill>
                <a:effectLst/>
                <a:latin typeface="+mn-lt"/>
                <a:ea typeface="+mn-ea"/>
                <a:cs typeface="+mn-cs"/>
              </a:rPr>
              <a:t> and SO6 </a:t>
            </a:r>
            <a:r>
              <a:rPr lang="en-GB" sz="1200" i="1" kern="1200" dirty="0">
                <a:solidFill>
                  <a:schemeClr val="tx1"/>
                </a:solidFill>
                <a:effectLst/>
                <a:latin typeface="+mn-lt"/>
                <a:ea typeface="+mn-ea"/>
                <a:cs typeface="+mn-cs"/>
              </a:rPr>
              <a:t>Strengthen observing implementation. </a:t>
            </a:r>
            <a:r>
              <a:rPr lang="en-GB" sz="1200" kern="1200" dirty="0">
                <a:solidFill>
                  <a:schemeClr val="tx1"/>
                </a:solidFill>
                <a:effectLst/>
                <a:latin typeface="+mn-lt"/>
                <a:ea typeface="+mn-ea"/>
                <a:cs typeface="+mn-cs"/>
              </a:rPr>
              <a:t>Some consolidation of actions is possible (see 4.2), however this first pass analysis suggests that consideration of, whether all this can be achieved in 3 years, if some actions should be shifted into a 5 year timeframe, if the concentration of activity on these two areas and timeframe mean that other Strategic Objectives will advance sufficiently, would be useful. It also suggests that GOOS look at resource implications for ongoing support any of these 3 year actions. Developing some additional longer term 5 year actions should be considered, excepting perhaps in SO9 </a:t>
            </a:r>
            <a:r>
              <a:rPr lang="en-GB" sz="1200" i="1" kern="1200" dirty="0">
                <a:solidFill>
                  <a:schemeClr val="tx1"/>
                </a:solidFill>
                <a:effectLst/>
                <a:latin typeface="+mn-lt"/>
                <a:ea typeface="+mn-ea"/>
                <a:cs typeface="+mn-cs"/>
              </a:rPr>
              <a:t>Guide capacity development </a:t>
            </a:r>
            <a:r>
              <a:rPr lang="en-GB" sz="1200" kern="1200" dirty="0">
                <a:solidFill>
                  <a:schemeClr val="tx1"/>
                </a:solidFill>
                <a:effectLst/>
                <a:latin typeface="+mn-lt"/>
                <a:ea typeface="+mn-ea"/>
                <a:cs typeface="+mn-cs"/>
              </a:rPr>
              <a:t>where the view is already for the long term.</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7FE569C4-56F1-C649-8AF1-246A29F5B976}" type="slidenum">
              <a:rPr lang="en-US" smtClean="0"/>
              <a:t>18</a:t>
            </a:fld>
            <a:endParaRPr lang="en-US"/>
          </a:p>
        </p:txBody>
      </p:sp>
    </p:spTree>
    <p:extLst>
      <p:ext uri="{BB962C8B-B14F-4D97-AF65-F5344CB8AC3E}">
        <p14:creationId xmlns:p14="http://schemas.microsoft.com/office/powerpoint/2010/main" val="245816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4F9A9E-E0C0-6748-B7C5-DF995ED23A1B}"/>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A1ECD85A-54AD-DE4E-8D48-1A842C03A509}"/>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11B4E173-0E4F-3647-9572-B6046C70107E}"/>
              </a:ext>
            </a:extLst>
          </p:cNvPr>
          <p:cNvSpPr>
            <a:spLocks noGrp="1" noChangeArrowheads="1"/>
          </p:cNvSpPr>
          <p:nvPr>
            <p:ph type="sldNum" sz="quarter" idx="12"/>
          </p:nvPr>
        </p:nvSpPr>
        <p:spPr>
          <a:ln/>
        </p:spPr>
        <p:txBody>
          <a:bodyPr/>
          <a:lstStyle>
            <a:lvl1pPr>
              <a:defRPr/>
            </a:lvl1pPr>
          </a:lstStyle>
          <a:p>
            <a:pPr>
              <a:defRPr/>
            </a:pPr>
            <a:fld id="{9B052CF6-D5AB-DF4C-B095-492B2918CC5B}" type="slidenum">
              <a:rPr lang="en-US" altLang="en-US"/>
              <a:pPr>
                <a:defRPr/>
              </a:pPr>
              <a:t>‹#›</a:t>
            </a:fld>
            <a:endParaRPr lang="en-US" altLang="en-US"/>
          </a:p>
        </p:txBody>
      </p:sp>
    </p:spTree>
    <p:extLst>
      <p:ext uri="{BB962C8B-B14F-4D97-AF65-F5344CB8AC3E}">
        <p14:creationId xmlns:p14="http://schemas.microsoft.com/office/powerpoint/2010/main" val="16178083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A4F21A-3173-744B-B7D1-A439C366EB0E}"/>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73C7B263-6920-7546-A650-065E91756A9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A5A35928-3501-8041-9EC8-D0EFE13D1C2D}"/>
              </a:ext>
            </a:extLst>
          </p:cNvPr>
          <p:cNvSpPr>
            <a:spLocks noGrp="1" noChangeArrowheads="1"/>
          </p:cNvSpPr>
          <p:nvPr>
            <p:ph type="sldNum" sz="quarter" idx="12"/>
          </p:nvPr>
        </p:nvSpPr>
        <p:spPr>
          <a:ln/>
        </p:spPr>
        <p:txBody>
          <a:bodyPr/>
          <a:lstStyle>
            <a:lvl1pPr>
              <a:defRPr/>
            </a:lvl1pPr>
          </a:lstStyle>
          <a:p>
            <a:pPr>
              <a:defRPr/>
            </a:pPr>
            <a:fld id="{710CFBA9-E1F7-7E4D-8462-B3FE961D291A}" type="slidenum">
              <a:rPr lang="en-US" altLang="en-US"/>
              <a:pPr>
                <a:defRPr/>
              </a:pPr>
              <a:t>‹#›</a:t>
            </a:fld>
            <a:endParaRPr lang="en-US" altLang="en-US"/>
          </a:p>
        </p:txBody>
      </p:sp>
    </p:spTree>
    <p:extLst>
      <p:ext uri="{BB962C8B-B14F-4D97-AF65-F5344CB8AC3E}">
        <p14:creationId xmlns:p14="http://schemas.microsoft.com/office/powerpoint/2010/main" val="27294708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1"/>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304801"/>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830EC9-B965-DB40-AD3C-7DB949E94D7D}"/>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2DBFBE2B-9784-2043-A9C0-153044DD38F7}"/>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9B6533DC-6C0B-9947-87AA-6D21842C0118}"/>
              </a:ext>
            </a:extLst>
          </p:cNvPr>
          <p:cNvSpPr>
            <a:spLocks noGrp="1" noChangeArrowheads="1"/>
          </p:cNvSpPr>
          <p:nvPr>
            <p:ph type="sldNum" sz="quarter" idx="12"/>
          </p:nvPr>
        </p:nvSpPr>
        <p:spPr>
          <a:ln/>
        </p:spPr>
        <p:txBody>
          <a:bodyPr/>
          <a:lstStyle>
            <a:lvl1pPr>
              <a:defRPr/>
            </a:lvl1pPr>
          </a:lstStyle>
          <a:p>
            <a:pPr>
              <a:defRPr/>
            </a:pPr>
            <a:fld id="{7DA5906A-80FE-104F-AF59-3106513090FF}" type="slidenum">
              <a:rPr lang="en-US" altLang="en-US"/>
              <a:pPr>
                <a:defRPr/>
              </a:pPr>
              <a:t>‹#›</a:t>
            </a:fld>
            <a:endParaRPr lang="en-US" altLang="en-US"/>
          </a:p>
        </p:txBody>
      </p:sp>
    </p:spTree>
    <p:extLst>
      <p:ext uri="{BB962C8B-B14F-4D97-AF65-F5344CB8AC3E}">
        <p14:creationId xmlns:p14="http://schemas.microsoft.com/office/powerpoint/2010/main" val="9281885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rtl="0"/>
            <a:r>
              <a:rPr lang="fr-FR" noProof="0"/>
              <a:t>Modifiez le style du titre</a:t>
            </a:r>
          </a:p>
        </p:txBody>
      </p:sp>
      <p:sp>
        <p:nvSpPr>
          <p:cNvPr id="5" name="Espace réservé d’image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9" name="Espace réservé du texte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fr-FR" noProof="0"/>
              <a:t>Modifiez les styles du texte du masque</a:t>
            </a:r>
          </a:p>
        </p:txBody>
      </p:sp>
      <p:sp>
        <p:nvSpPr>
          <p:cNvPr id="12" name="Espace réservé du texte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Tree>
    <p:extLst>
      <p:ext uri="{BB962C8B-B14F-4D97-AF65-F5344CB8AC3E}">
        <p14:creationId xmlns:p14="http://schemas.microsoft.com/office/powerpoint/2010/main" val="3501599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uniqu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3" name="Titre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395989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25"/>
        <p:cNvGrpSpPr/>
        <p:nvPr/>
      </p:nvGrpSpPr>
      <p:grpSpPr>
        <a:xfrm>
          <a:off x="0" y="0"/>
          <a:ext cx="0" cy="0"/>
          <a:chOff x="0" y="0"/>
          <a:chExt cx="0" cy="0"/>
        </a:xfrm>
      </p:grpSpPr>
      <p:sp>
        <p:nvSpPr>
          <p:cNvPr id="126" name="Google Shape;126;p25"/>
          <p:cNvSpPr txBox="1">
            <a:spLocks noGrp="1"/>
          </p:cNvSpPr>
          <p:nvPr>
            <p:ph type="body" idx="1"/>
          </p:nvPr>
        </p:nvSpPr>
        <p:spPr>
          <a:xfrm>
            <a:off x="838200" y="773723"/>
            <a:ext cx="10515600" cy="54032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rgbClr val="053285"/>
              </a:buClr>
              <a:buSzPts val="1800"/>
              <a:buFont typeface="Arial"/>
              <a:buNone/>
              <a:defRPr sz="2400" b="0" i="0" u="none" strike="noStrike" cap="none">
                <a:solidFill>
                  <a:srgbClr val="053285"/>
                </a:solidFill>
                <a:latin typeface="Century Gothic"/>
                <a:ea typeface="Century Gothic"/>
                <a:cs typeface="Century Gothic"/>
                <a:sym typeface="Century Gothic"/>
              </a:defRPr>
            </a:lvl1pPr>
            <a:lvl2pPr marL="1219170" marR="0" lvl="1" indent="-431789" algn="l" rtl="0">
              <a:lnSpc>
                <a:spcPct val="90000"/>
              </a:lnSpc>
              <a:spcBef>
                <a:spcPts val="533"/>
              </a:spcBef>
              <a:spcAft>
                <a:spcPts val="0"/>
              </a:spcAft>
              <a:buClr>
                <a:srgbClr val="053285"/>
              </a:buClr>
              <a:buSzPts val="1500"/>
              <a:buFont typeface="Arial"/>
              <a:buChar char="•"/>
              <a:defRPr sz="2000" b="0" i="0" u="none" strike="noStrike" cap="none">
                <a:solidFill>
                  <a:srgbClr val="053285"/>
                </a:solidFill>
                <a:latin typeface="Century Gothic"/>
                <a:ea typeface="Century Gothic"/>
                <a:cs typeface="Century Gothic"/>
                <a:sym typeface="Century Gothic"/>
              </a:defRPr>
            </a:lvl2pPr>
            <a:lvl3pPr marL="1828754" marR="0" lvl="2" indent="-423323" algn="l" rtl="0">
              <a:lnSpc>
                <a:spcPct val="90000"/>
              </a:lnSpc>
              <a:spcBef>
                <a:spcPts val="533"/>
              </a:spcBef>
              <a:spcAft>
                <a:spcPts val="0"/>
              </a:spcAft>
              <a:buClr>
                <a:srgbClr val="053285"/>
              </a:buClr>
              <a:buSzPts val="1400"/>
              <a:buFont typeface="Courier New"/>
              <a:buChar char="o"/>
              <a:defRPr sz="1867" b="0" i="0" u="none" strike="noStrike" cap="none">
                <a:solidFill>
                  <a:srgbClr val="053285"/>
                </a:solidFill>
                <a:latin typeface="Century Gothic"/>
                <a:ea typeface="Century Gothic"/>
                <a:cs typeface="Century Gothic"/>
                <a:sym typeface="Century Gothic"/>
              </a:defRPr>
            </a:lvl3pPr>
            <a:lvl4pPr marL="2438339" marR="0" lvl="3" indent="-406390" algn="l" rtl="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4pPr>
            <a:lvl5pPr marL="3047924" marR="0" lvl="4" indent="-406390" algn="l" rtl="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25"/>
          <p:cNvSpPr txBox="1"/>
          <p:nvPr/>
        </p:nvSpPr>
        <p:spPr>
          <a:xfrm>
            <a:off x="-1" y="41521"/>
            <a:ext cx="12191200" cy="591600"/>
          </a:xfrm>
          <a:prstGeom prst="rect">
            <a:avLst/>
          </a:prstGeom>
          <a:noFill/>
          <a:ln>
            <a:noFill/>
          </a:ln>
        </p:spPr>
        <p:txBody>
          <a:bodyPr spcFirstLastPara="1" wrap="square" lIns="91433" tIns="45700" rIns="91433" bIns="45700" anchor="ctr" anchorCtr="0">
            <a:noAutofit/>
          </a:bodyPr>
          <a:lstStyle/>
          <a:p>
            <a:pPr marL="0" marR="0" lvl="0" indent="0" algn="l" rtl="0">
              <a:lnSpc>
                <a:spcPct val="90000"/>
              </a:lnSpc>
              <a:spcBef>
                <a:spcPts val="0"/>
              </a:spcBef>
              <a:spcAft>
                <a:spcPts val="0"/>
              </a:spcAft>
              <a:buClr>
                <a:schemeClr val="lt1"/>
              </a:buClr>
              <a:buSzPts val="2400"/>
              <a:buFont typeface="Rockwell"/>
              <a:buNone/>
            </a:pPr>
            <a:endParaRPr sz="1467"/>
          </a:p>
        </p:txBody>
      </p:sp>
      <p:sp>
        <p:nvSpPr>
          <p:cNvPr id="128" name="Google Shape;128;p25"/>
          <p:cNvSpPr txBox="1">
            <a:spLocks noGrp="1"/>
          </p:cNvSpPr>
          <p:nvPr>
            <p:ph type="title"/>
          </p:nvPr>
        </p:nvSpPr>
        <p:spPr>
          <a:xfrm>
            <a:off x="0" y="81251"/>
            <a:ext cx="9778400" cy="474800"/>
          </a:xfrm>
          <a:prstGeom prst="rect">
            <a:avLst/>
          </a:prstGeom>
        </p:spPr>
        <p:txBody>
          <a:bodyPr spcFirstLastPara="1" wrap="square" lIns="68575" tIns="34275" rIns="68575" bIns="3427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30550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614E4-9AA2-0C47-9B19-C19C79F3F32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B4D587EE-F74D-5645-AF6F-CC8BCDC282C4}"/>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63282A6F-BF43-A843-BA47-7DF0F13C59FA}"/>
              </a:ext>
            </a:extLst>
          </p:cNvPr>
          <p:cNvSpPr>
            <a:spLocks noGrp="1" noChangeArrowheads="1"/>
          </p:cNvSpPr>
          <p:nvPr>
            <p:ph type="sldNum" sz="quarter" idx="12"/>
          </p:nvPr>
        </p:nvSpPr>
        <p:spPr>
          <a:ln/>
        </p:spPr>
        <p:txBody>
          <a:bodyPr/>
          <a:lstStyle>
            <a:lvl1pPr>
              <a:defRPr/>
            </a:lvl1pPr>
          </a:lstStyle>
          <a:p>
            <a:pPr>
              <a:defRPr/>
            </a:pPr>
            <a:fld id="{6E8557B6-149F-3643-AB42-8B42922F656D}" type="slidenum">
              <a:rPr lang="en-US" altLang="en-US"/>
              <a:pPr>
                <a:defRPr/>
              </a:pPr>
              <a:t>‹#›</a:t>
            </a:fld>
            <a:endParaRPr lang="en-US" altLang="en-US"/>
          </a:p>
        </p:txBody>
      </p:sp>
    </p:spTree>
    <p:extLst>
      <p:ext uri="{BB962C8B-B14F-4D97-AF65-F5344CB8AC3E}">
        <p14:creationId xmlns:p14="http://schemas.microsoft.com/office/powerpoint/2010/main" val="34282660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6B2A8D-0404-C742-8F3A-5AD8D845D75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03A0DA42-F50A-ED44-8C54-5666E381466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a:extLst>
              <a:ext uri="{FF2B5EF4-FFF2-40B4-BE49-F238E27FC236}">
                <a16:creationId xmlns:a16="http://schemas.microsoft.com/office/drawing/2014/main" id="{70FCE390-C314-BD4B-8014-ABB9553E4CF0}"/>
              </a:ext>
            </a:extLst>
          </p:cNvPr>
          <p:cNvSpPr>
            <a:spLocks noGrp="1" noChangeArrowheads="1"/>
          </p:cNvSpPr>
          <p:nvPr>
            <p:ph type="sldNum" sz="quarter" idx="12"/>
          </p:nvPr>
        </p:nvSpPr>
        <p:spPr>
          <a:ln/>
        </p:spPr>
        <p:txBody>
          <a:bodyPr/>
          <a:lstStyle>
            <a:lvl1pPr>
              <a:defRPr/>
            </a:lvl1pPr>
          </a:lstStyle>
          <a:p>
            <a:pPr>
              <a:defRPr/>
            </a:pPr>
            <a:fld id="{DAAA426F-9ECE-0440-A083-B37498AD5DE4}" type="slidenum">
              <a:rPr lang="en-US" altLang="en-US"/>
              <a:pPr>
                <a:defRPr/>
              </a:pPr>
              <a:t>‹#›</a:t>
            </a:fld>
            <a:endParaRPr lang="en-US" altLang="en-US"/>
          </a:p>
        </p:txBody>
      </p:sp>
    </p:spTree>
    <p:extLst>
      <p:ext uri="{BB962C8B-B14F-4D97-AF65-F5344CB8AC3E}">
        <p14:creationId xmlns:p14="http://schemas.microsoft.com/office/powerpoint/2010/main" val="19925615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1"/>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76401"/>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AB43FC2-793B-1941-962C-B127C5AD649C}"/>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DE076A87-F66A-894C-B3FE-C382841D8683}"/>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301887E9-A066-3644-81BE-00F42118D21B}"/>
              </a:ext>
            </a:extLst>
          </p:cNvPr>
          <p:cNvSpPr>
            <a:spLocks noGrp="1" noChangeArrowheads="1"/>
          </p:cNvSpPr>
          <p:nvPr>
            <p:ph type="sldNum" sz="quarter" idx="12"/>
          </p:nvPr>
        </p:nvSpPr>
        <p:spPr>
          <a:ln/>
        </p:spPr>
        <p:txBody>
          <a:bodyPr/>
          <a:lstStyle>
            <a:lvl1pPr>
              <a:defRPr/>
            </a:lvl1pPr>
          </a:lstStyle>
          <a:p>
            <a:pPr>
              <a:defRPr/>
            </a:pPr>
            <a:fld id="{28EA0B94-CFD5-144D-91BC-DD3F1FCE84FD}" type="slidenum">
              <a:rPr lang="en-US" altLang="en-US"/>
              <a:pPr>
                <a:defRPr/>
              </a:pPr>
              <a:t>‹#›</a:t>
            </a:fld>
            <a:endParaRPr lang="en-US" altLang="en-US"/>
          </a:p>
        </p:txBody>
      </p:sp>
    </p:spTree>
    <p:extLst>
      <p:ext uri="{BB962C8B-B14F-4D97-AF65-F5344CB8AC3E}">
        <p14:creationId xmlns:p14="http://schemas.microsoft.com/office/powerpoint/2010/main" val="2996575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464624-E0DF-9244-BED0-C1F3923EA086}"/>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5">
            <a:extLst>
              <a:ext uri="{FF2B5EF4-FFF2-40B4-BE49-F238E27FC236}">
                <a16:creationId xmlns:a16="http://schemas.microsoft.com/office/drawing/2014/main" id="{BF097511-16B3-DB42-B170-841C6C4557AB}"/>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9" name="Rectangle 6">
            <a:extLst>
              <a:ext uri="{FF2B5EF4-FFF2-40B4-BE49-F238E27FC236}">
                <a16:creationId xmlns:a16="http://schemas.microsoft.com/office/drawing/2014/main" id="{4F3CD741-3026-B549-8302-2BB6F75A6CF0}"/>
              </a:ext>
            </a:extLst>
          </p:cNvPr>
          <p:cNvSpPr>
            <a:spLocks noGrp="1" noChangeArrowheads="1"/>
          </p:cNvSpPr>
          <p:nvPr>
            <p:ph type="sldNum" sz="quarter" idx="12"/>
          </p:nvPr>
        </p:nvSpPr>
        <p:spPr>
          <a:ln/>
        </p:spPr>
        <p:txBody>
          <a:bodyPr/>
          <a:lstStyle>
            <a:lvl1pPr>
              <a:defRPr/>
            </a:lvl1pPr>
          </a:lstStyle>
          <a:p>
            <a:pPr>
              <a:defRPr/>
            </a:pPr>
            <a:fld id="{8BD0383C-91F5-4B47-91D7-D416335829B6}" type="slidenum">
              <a:rPr lang="en-US" altLang="en-US"/>
              <a:pPr>
                <a:defRPr/>
              </a:pPr>
              <a:t>‹#›</a:t>
            </a:fld>
            <a:endParaRPr lang="en-US" altLang="en-US"/>
          </a:p>
        </p:txBody>
      </p:sp>
    </p:spTree>
    <p:extLst>
      <p:ext uri="{BB962C8B-B14F-4D97-AF65-F5344CB8AC3E}">
        <p14:creationId xmlns:p14="http://schemas.microsoft.com/office/powerpoint/2010/main" val="1472121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614DE28-78CD-6A40-ACC1-1D408FBFE950}"/>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a:extLst>
              <a:ext uri="{FF2B5EF4-FFF2-40B4-BE49-F238E27FC236}">
                <a16:creationId xmlns:a16="http://schemas.microsoft.com/office/drawing/2014/main" id="{90FC1D7E-343D-3442-ADC4-30FFBBF50AB8}"/>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5" name="Rectangle 6">
            <a:extLst>
              <a:ext uri="{FF2B5EF4-FFF2-40B4-BE49-F238E27FC236}">
                <a16:creationId xmlns:a16="http://schemas.microsoft.com/office/drawing/2014/main" id="{16B9F480-F0FA-8A4C-A9D7-6DF8BE72E756}"/>
              </a:ext>
            </a:extLst>
          </p:cNvPr>
          <p:cNvSpPr>
            <a:spLocks noGrp="1" noChangeArrowheads="1"/>
          </p:cNvSpPr>
          <p:nvPr>
            <p:ph type="sldNum" sz="quarter" idx="12"/>
          </p:nvPr>
        </p:nvSpPr>
        <p:spPr>
          <a:ln/>
        </p:spPr>
        <p:txBody>
          <a:bodyPr/>
          <a:lstStyle>
            <a:lvl1pPr>
              <a:defRPr/>
            </a:lvl1pPr>
          </a:lstStyle>
          <a:p>
            <a:pPr>
              <a:defRPr/>
            </a:pPr>
            <a:fld id="{697FC9C2-AD03-5241-AF08-EAD0B0A13951}" type="slidenum">
              <a:rPr lang="en-US" altLang="en-US"/>
              <a:pPr>
                <a:defRPr/>
              </a:pPr>
              <a:t>‹#›</a:t>
            </a:fld>
            <a:endParaRPr lang="en-US" altLang="en-US"/>
          </a:p>
        </p:txBody>
      </p:sp>
    </p:spTree>
    <p:extLst>
      <p:ext uri="{BB962C8B-B14F-4D97-AF65-F5344CB8AC3E}">
        <p14:creationId xmlns:p14="http://schemas.microsoft.com/office/powerpoint/2010/main" val="17290293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AB874B-D1AE-D549-8B69-9DF109B65F0C}"/>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5">
            <a:extLst>
              <a:ext uri="{FF2B5EF4-FFF2-40B4-BE49-F238E27FC236}">
                <a16:creationId xmlns:a16="http://schemas.microsoft.com/office/drawing/2014/main" id="{090096CC-B70A-BA41-8424-287D9B8B81C7}"/>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4" name="Rectangle 6">
            <a:extLst>
              <a:ext uri="{FF2B5EF4-FFF2-40B4-BE49-F238E27FC236}">
                <a16:creationId xmlns:a16="http://schemas.microsoft.com/office/drawing/2014/main" id="{E849C6FF-57CC-CC49-A60D-80DE56D2A76A}"/>
              </a:ext>
            </a:extLst>
          </p:cNvPr>
          <p:cNvSpPr>
            <a:spLocks noGrp="1" noChangeArrowheads="1"/>
          </p:cNvSpPr>
          <p:nvPr>
            <p:ph type="sldNum" sz="quarter" idx="12"/>
          </p:nvPr>
        </p:nvSpPr>
        <p:spPr>
          <a:ln/>
        </p:spPr>
        <p:txBody>
          <a:bodyPr/>
          <a:lstStyle>
            <a:lvl1pPr>
              <a:defRPr/>
            </a:lvl1pPr>
          </a:lstStyle>
          <a:p>
            <a:pPr>
              <a:defRPr/>
            </a:pPr>
            <a:fld id="{C49D12C0-620D-064E-90F4-48F166483BBD}" type="slidenum">
              <a:rPr lang="en-US" altLang="en-US"/>
              <a:pPr>
                <a:defRPr/>
              </a:pPr>
              <a:t>‹#›</a:t>
            </a:fld>
            <a:endParaRPr lang="en-US" altLang="en-US"/>
          </a:p>
        </p:txBody>
      </p:sp>
    </p:spTree>
    <p:extLst>
      <p:ext uri="{BB962C8B-B14F-4D97-AF65-F5344CB8AC3E}">
        <p14:creationId xmlns:p14="http://schemas.microsoft.com/office/powerpoint/2010/main" val="6699583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897086-848F-9040-A3AC-56877C28EF0B}"/>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CE81148F-0EBE-1F43-ACAB-F838D697C0F2}"/>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BF803AFC-BA1E-6C46-999D-34BD560A9B94}"/>
              </a:ext>
            </a:extLst>
          </p:cNvPr>
          <p:cNvSpPr>
            <a:spLocks noGrp="1" noChangeArrowheads="1"/>
          </p:cNvSpPr>
          <p:nvPr>
            <p:ph type="sldNum" sz="quarter" idx="12"/>
          </p:nvPr>
        </p:nvSpPr>
        <p:spPr>
          <a:ln/>
        </p:spPr>
        <p:txBody>
          <a:bodyPr/>
          <a:lstStyle>
            <a:lvl1pPr>
              <a:defRPr/>
            </a:lvl1pPr>
          </a:lstStyle>
          <a:p>
            <a:pPr>
              <a:defRPr/>
            </a:pPr>
            <a:fld id="{2A218AF7-E1E2-0C49-A726-668BFBE53F8D}" type="slidenum">
              <a:rPr lang="en-US" altLang="en-US"/>
              <a:pPr>
                <a:defRPr/>
              </a:pPr>
              <a:t>‹#›</a:t>
            </a:fld>
            <a:endParaRPr lang="en-US" altLang="en-US"/>
          </a:p>
        </p:txBody>
      </p:sp>
    </p:spTree>
    <p:extLst>
      <p:ext uri="{BB962C8B-B14F-4D97-AF65-F5344CB8AC3E}">
        <p14:creationId xmlns:p14="http://schemas.microsoft.com/office/powerpoint/2010/main" val="258813776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746943-FF27-774C-98D3-3B0AC85E60F6}"/>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1231D424-4026-2847-B2F7-A5C23F716343}"/>
              </a:ext>
            </a:extLst>
          </p:cNvPr>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a:extLst>
              <a:ext uri="{FF2B5EF4-FFF2-40B4-BE49-F238E27FC236}">
                <a16:creationId xmlns:a16="http://schemas.microsoft.com/office/drawing/2014/main" id="{2E07F04B-9E10-824E-9161-9D48BDAFFA4B}"/>
              </a:ext>
            </a:extLst>
          </p:cNvPr>
          <p:cNvSpPr>
            <a:spLocks noGrp="1" noChangeArrowheads="1"/>
          </p:cNvSpPr>
          <p:nvPr>
            <p:ph type="sldNum" sz="quarter" idx="12"/>
          </p:nvPr>
        </p:nvSpPr>
        <p:spPr>
          <a:ln/>
        </p:spPr>
        <p:txBody>
          <a:bodyPr/>
          <a:lstStyle>
            <a:lvl1pPr>
              <a:defRPr/>
            </a:lvl1pPr>
          </a:lstStyle>
          <a:p>
            <a:pPr>
              <a:defRPr/>
            </a:pPr>
            <a:fld id="{9EEF6E0A-9EBA-AD48-952E-134D09C1C2C6}" type="slidenum">
              <a:rPr lang="en-US" altLang="en-US"/>
              <a:pPr>
                <a:defRPr/>
              </a:pPr>
              <a:t>‹#›</a:t>
            </a:fld>
            <a:endParaRPr lang="en-US" altLang="en-US"/>
          </a:p>
        </p:txBody>
      </p:sp>
    </p:spTree>
    <p:extLst>
      <p:ext uri="{BB962C8B-B14F-4D97-AF65-F5344CB8AC3E}">
        <p14:creationId xmlns:p14="http://schemas.microsoft.com/office/powerpoint/2010/main" val="10329839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FB18ED7-C726-7B49-A3C3-1F5155DA4228}"/>
              </a:ext>
            </a:extLst>
          </p:cNvPr>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D8EC2D0-8CBA-604E-A85A-15C14E4F62FA}"/>
              </a:ext>
            </a:extLst>
          </p:cNvPr>
          <p:cNvSpPr>
            <a:spLocks noGrp="1" noChangeArrowheads="1"/>
          </p:cNvSpPr>
          <p:nvPr>
            <p:ph type="body" idx="1"/>
          </p:nvPr>
        </p:nvSpPr>
        <p:spPr bwMode="auto">
          <a:xfrm>
            <a:off x="914400" y="16764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E43B891-ACAC-0A41-A02D-9760ACECDA7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endParaRPr lang="fr-FR" altLang="en-US"/>
          </a:p>
        </p:txBody>
      </p:sp>
      <p:sp>
        <p:nvSpPr>
          <p:cNvPr id="1029" name="Rectangle 5">
            <a:extLst>
              <a:ext uri="{FF2B5EF4-FFF2-40B4-BE49-F238E27FC236}">
                <a16:creationId xmlns:a16="http://schemas.microsoft.com/office/drawing/2014/main" id="{C0436D1D-E25B-6942-97B7-62B6462280D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400">
                <a:latin typeface="Arial" pitchFamily="34" charset="0"/>
                <a:ea typeface="ＭＳ Ｐゴシック" pitchFamily="34" charset="-128"/>
              </a:defRPr>
            </a:lvl1pPr>
          </a:lstStyle>
          <a:p>
            <a:pPr>
              <a:defRPr/>
            </a:pPr>
            <a:endParaRPr lang="fr-FR" altLang="en-US"/>
          </a:p>
        </p:txBody>
      </p:sp>
      <p:sp>
        <p:nvSpPr>
          <p:cNvPr id="1030" name="Rectangle 6">
            <a:extLst>
              <a:ext uri="{FF2B5EF4-FFF2-40B4-BE49-F238E27FC236}">
                <a16:creationId xmlns:a16="http://schemas.microsoft.com/office/drawing/2014/main" id="{964D3D5D-FB53-384B-A4FB-AEF93E37929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400">
                <a:latin typeface="Arial" charset="0"/>
                <a:ea typeface="ＭＳ Ｐゴシック" charset="-128"/>
              </a:defRPr>
            </a:lvl1pPr>
          </a:lstStyle>
          <a:p>
            <a:pPr>
              <a:defRPr/>
            </a:pPr>
            <a:fld id="{C512464E-5796-4D40-B091-66833CA63BBE}" type="slidenum">
              <a:rPr lang="en-US" altLang="en-US"/>
              <a:pPr>
                <a:defRPr/>
              </a:pPr>
              <a:t>‹#›</a:t>
            </a:fld>
            <a:endParaRPr lang="en-US" altLang="en-US"/>
          </a:p>
        </p:txBody>
      </p:sp>
    </p:spTree>
    <p:extLst>
      <p:ext uri="{BB962C8B-B14F-4D97-AF65-F5344CB8AC3E}">
        <p14:creationId xmlns:p14="http://schemas.microsoft.com/office/powerpoint/2010/main" val="159110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transition>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9th-eurogoos-international-conference-oceanography.b2match.i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jpe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6.png"/><Relationship Id="rId4" Type="http://schemas.openxmlformats.org/officeDocument/2006/relationships/image" Target="../media/image32.png"/><Relationship Id="rId9" Type="http://schemas.microsoft.com/office/2007/relationships/hdphoto" Target="../media/hdphoto2.wdp"/><Relationship Id="rId1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2E096F77-3E8C-7F42-9282-1A8756134FDB}"/>
              </a:ext>
            </a:extLst>
          </p:cNvPr>
          <p:cNvSpPr>
            <a:spLocks noChangeArrowheads="1"/>
          </p:cNvSpPr>
          <p:nvPr/>
        </p:nvSpPr>
        <p:spPr bwMode="auto">
          <a:xfrm>
            <a:off x="6600826" y="333376"/>
            <a:ext cx="3311525" cy="574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15364" name="TextBox 1">
            <a:extLst>
              <a:ext uri="{FF2B5EF4-FFF2-40B4-BE49-F238E27FC236}">
                <a16:creationId xmlns:a16="http://schemas.microsoft.com/office/drawing/2014/main" id="{2EB6EA3B-0085-084F-87DD-09EA725857D1}"/>
              </a:ext>
            </a:extLst>
          </p:cNvPr>
          <p:cNvSpPr txBox="1">
            <a:spLocks noChangeArrowheads="1"/>
          </p:cNvSpPr>
          <p:nvPr/>
        </p:nvSpPr>
        <p:spPr bwMode="auto">
          <a:xfrm>
            <a:off x="6600056" y="406405"/>
            <a:ext cx="4662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r-FR"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rPr>
              <a:t>The Global Ocean Observing System</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r-FR" sz="1800" b="0"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rPr>
              <a:t>www.goosocean.org</a:t>
            </a:r>
            <a:endParaRPr kumimoji="0" lang="en-US" altLang="fr-FR" sz="18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2" name="Rectangle 1">
            <a:extLst>
              <a:ext uri="{FF2B5EF4-FFF2-40B4-BE49-F238E27FC236}">
                <a16:creationId xmlns:a16="http://schemas.microsoft.com/office/drawing/2014/main" id="{9B806912-27FD-984D-93B4-A77691F77D90}"/>
              </a:ext>
            </a:extLst>
          </p:cNvPr>
          <p:cNvSpPr/>
          <p:nvPr/>
        </p:nvSpPr>
        <p:spPr bwMode="auto">
          <a:xfrm>
            <a:off x="3863976" y="6092826"/>
            <a:ext cx="4392613" cy="765175"/>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 charset="0"/>
              <a:ea typeface="ＭＳ Ｐゴシック" pitchFamily="-1" charset="-128"/>
            </a:endParaRPr>
          </a:p>
        </p:txBody>
      </p:sp>
      <p:pic>
        <p:nvPicPr>
          <p:cNvPr id="15367" name="Picture 3">
            <a:extLst>
              <a:ext uri="{FF2B5EF4-FFF2-40B4-BE49-F238E27FC236}">
                <a16:creationId xmlns:a16="http://schemas.microsoft.com/office/drawing/2014/main" id="{9E183756-6BC5-0A43-B6ED-9CBA2FA34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6021389"/>
            <a:ext cx="4660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14F0D74-659D-4014-8FAC-912611A68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0" y="2048949"/>
            <a:ext cx="4557600" cy="3054792"/>
          </a:xfrm>
          <a:prstGeom prst="rect">
            <a:avLst/>
          </a:prstGeom>
        </p:spPr>
      </p:pic>
      <p:sp>
        <p:nvSpPr>
          <p:cNvPr id="8" name="Rectangle 3">
            <a:extLst>
              <a:ext uri="{FF2B5EF4-FFF2-40B4-BE49-F238E27FC236}">
                <a16:creationId xmlns:a16="http://schemas.microsoft.com/office/drawing/2014/main" id="{B66D6B13-1436-9144-937C-6572BF00A7FC}"/>
              </a:ext>
            </a:extLst>
          </p:cNvPr>
          <p:cNvSpPr>
            <a:spLocks noGrp="1" noChangeArrowheads="1"/>
          </p:cNvSpPr>
          <p:nvPr>
            <p:ph type="subTitle" idx="1"/>
          </p:nvPr>
        </p:nvSpPr>
        <p:spPr>
          <a:xfrm>
            <a:off x="4601130" y="2254390"/>
            <a:ext cx="6136777" cy="2801451"/>
          </a:xfrm>
          <a:ln w="28575">
            <a:noFill/>
          </a:ln>
        </p:spPr>
        <p:txBody>
          <a:bodyPr/>
          <a:lstStyle/>
          <a:p>
            <a:pPr eaLnBrk="1" hangingPunct="1"/>
            <a:r>
              <a:rPr lang="en-US" altLang="en-US" sz="1600" b="1" dirty="0"/>
              <a:t>R Venkatesan </a:t>
            </a:r>
          </a:p>
          <a:p>
            <a:pPr eaLnBrk="1" hangingPunct="1"/>
            <a:r>
              <a:rPr lang="en-US" altLang="en-US" sz="1600" i="1" dirty="0"/>
              <a:t>Chair GRA &amp; Programme Director OOS ,NIOT, </a:t>
            </a:r>
          </a:p>
          <a:p>
            <a:pPr eaLnBrk="1" hangingPunct="1"/>
            <a:r>
              <a:rPr lang="en-US" altLang="en-US" sz="1600" i="1" dirty="0"/>
              <a:t>Ministry of Earth Sciences Chennai India</a:t>
            </a:r>
          </a:p>
          <a:p>
            <a:pPr eaLnBrk="1" hangingPunct="1"/>
            <a:endParaRPr lang="en-US" sz="1600" i="1" dirty="0"/>
          </a:p>
          <a:p>
            <a:pPr eaLnBrk="1" hangingPunct="1"/>
            <a:r>
              <a:rPr lang="en-US" sz="1600" b="1" dirty="0"/>
              <a:t>Denis Chang Seng</a:t>
            </a:r>
          </a:p>
          <a:p>
            <a:r>
              <a:rPr lang="en-US" sz="1600" dirty="0" err="1"/>
              <a:t>Programme</a:t>
            </a:r>
            <a:r>
              <a:rPr lang="en-US" sz="1600" dirty="0"/>
              <a:t> Specialist, Ocean Observation and Services Section / GOOS</a:t>
            </a:r>
          </a:p>
          <a:p>
            <a:pPr eaLnBrk="1" hangingPunct="1"/>
            <a:endParaRPr lang="en-US" altLang="en-US" sz="1600" i="1" dirty="0"/>
          </a:p>
          <a:p>
            <a:pPr eaLnBrk="1" hangingPunct="1"/>
            <a:r>
              <a:rPr lang="en-US" altLang="en-US" sz="1600" i="1" dirty="0"/>
              <a:t>GOOS 10th Steering Committee meeting [online],  19 April 2021</a:t>
            </a:r>
          </a:p>
        </p:txBody>
      </p:sp>
      <p:sp>
        <p:nvSpPr>
          <p:cNvPr id="10" name="Title 3">
            <a:extLst>
              <a:ext uri="{FF2B5EF4-FFF2-40B4-BE49-F238E27FC236}">
                <a16:creationId xmlns:a16="http://schemas.microsoft.com/office/drawing/2014/main" id="{62F764C6-93A7-224D-B3D4-4F8A03E9BD11}"/>
              </a:ext>
            </a:extLst>
          </p:cNvPr>
          <p:cNvSpPr txBox="1">
            <a:spLocks noChangeArrowheads="1"/>
          </p:cNvSpPr>
          <p:nvPr/>
        </p:nvSpPr>
        <p:spPr bwMode="auto">
          <a:xfrm>
            <a:off x="1075387" y="908051"/>
            <a:ext cx="10195200" cy="117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ctr"/>
            <a:r>
              <a:rPr lang="en-US" altLang="fr-FR" sz="1800" b="1" kern="0" dirty="0"/>
              <a:t>GOOS Webinar</a:t>
            </a:r>
          </a:p>
          <a:p>
            <a:pPr algn="ctr"/>
            <a:r>
              <a:rPr lang="en-US" altLang="fr-FR" sz="1800" b="1" kern="0" dirty="0"/>
              <a:t>Reports from GOOS components</a:t>
            </a:r>
            <a:br>
              <a:rPr lang="en-US" altLang="fr-FR" sz="3200" b="1" kern="0" dirty="0"/>
            </a:br>
            <a:r>
              <a:rPr lang="en-US" altLang="fr-FR" sz="2400" b="1" kern="0" dirty="0"/>
              <a:t>GRA - GOOS REGIONAL ALLIANCES COUNCIL</a:t>
            </a:r>
          </a:p>
        </p:txBody>
      </p:sp>
    </p:spTree>
    <p:extLst>
      <p:ext uri="{BB962C8B-B14F-4D97-AF65-F5344CB8AC3E}">
        <p14:creationId xmlns:p14="http://schemas.microsoft.com/office/powerpoint/2010/main" val="103628807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9D210B5-C333-4A4E-B481-1F524BC73E7C}"/>
              </a:ext>
            </a:extLst>
          </p:cNvPr>
          <p:cNvPicPr>
            <a:picLocks noChangeAspect="1"/>
          </p:cNvPicPr>
          <p:nvPr/>
        </p:nvPicPr>
        <p:blipFill>
          <a:blip r:embed="rId2"/>
          <a:stretch>
            <a:fillRect/>
          </a:stretch>
        </p:blipFill>
        <p:spPr>
          <a:xfrm>
            <a:off x="289367" y="169793"/>
            <a:ext cx="1412111" cy="838205"/>
          </a:xfrm>
          <a:prstGeom prst="rect">
            <a:avLst/>
          </a:prstGeom>
        </p:spPr>
      </p:pic>
      <p:pic>
        <p:nvPicPr>
          <p:cNvPr id="12" name="Picture 11" descr="Logo&#10;&#10;Description automatically generated">
            <a:extLst>
              <a:ext uri="{FF2B5EF4-FFF2-40B4-BE49-F238E27FC236}">
                <a16:creationId xmlns:a16="http://schemas.microsoft.com/office/drawing/2014/main" id="{74548A89-768F-CC48-B48E-CEE3DB19356A}"/>
              </a:ext>
            </a:extLst>
          </p:cNvPr>
          <p:cNvPicPr>
            <a:picLocks noChangeAspect="1"/>
          </p:cNvPicPr>
          <p:nvPr/>
        </p:nvPicPr>
        <p:blipFill>
          <a:blip r:embed="rId3"/>
          <a:stretch>
            <a:fillRect/>
          </a:stretch>
        </p:blipFill>
        <p:spPr>
          <a:xfrm>
            <a:off x="1971690" y="177393"/>
            <a:ext cx="596410" cy="621260"/>
          </a:xfrm>
          <a:prstGeom prst="rect">
            <a:avLst/>
          </a:prstGeom>
        </p:spPr>
      </p:pic>
      <p:sp>
        <p:nvSpPr>
          <p:cNvPr id="2" name="TextBox 1">
            <a:extLst>
              <a:ext uri="{FF2B5EF4-FFF2-40B4-BE49-F238E27FC236}">
                <a16:creationId xmlns:a16="http://schemas.microsoft.com/office/drawing/2014/main" id="{FC9D144A-2BC8-1A45-B09D-62EDB53E9E9D}"/>
              </a:ext>
            </a:extLst>
          </p:cNvPr>
          <p:cNvSpPr txBox="1"/>
          <p:nvPr/>
        </p:nvSpPr>
        <p:spPr>
          <a:xfrm>
            <a:off x="416435" y="1150771"/>
            <a:ext cx="11339513" cy="3824124"/>
          </a:xfrm>
          <a:prstGeom prst="rect">
            <a:avLst/>
          </a:prstGeom>
          <a:noFill/>
        </p:spPr>
        <p:txBody>
          <a:bodyPr wrap="square" rtlCol="0">
            <a:spAutoFit/>
          </a:bodyPr>
          <a:lstStyle/>
          <a:p>
            <a:pPr marL="342900" indent="-342900">
              <a:lnSpc>
                <a:spcPts val="2680"/>
              </a:lnSpc>
              <a:spcBef>
                <a:spcPts val="600"/>
              </a:spcBef>
              <a:buFont typeface="Arial" panose="020B0604020202020204" pitchFamily="34" charset="0"/>
              <a:buChar char="•"/>
            </a:pPr>
            <a:r>
              <a:rPr lang="en-US" sz="2400" dirty="0"/>
              <a:t>Under 3 projects namely </a:t>
            </a:r>
          </a:p>
          <a:p>
            <a:pPr marL="342900" indent="-342900">
              <a:lnSpc>
                <a:spcPts val="2680"/>
              </a:lnSpc>
              <a:spcBef>
                <a:spcPts val="600"/>
              </a:spcBef>
              <a:buFont typeface="Arial" panose="020B0604020202020204" pitchFamily="34" charset="0"/>
              <a:buChar char="•"/>
            </a:pPr>
            <a:r>
              <a:rPr lang="en-US" sz="2400" dirty="0"/>
              <a:t>(1) Monsoon onset monitoring and its impacts on ecosystem (MOMSEI),</a:t>
            </a:r>
          </a:p>
          <a:p>
            <a:pPr marL="342900" indent="-342900">
              <a:lnSpc>
                <a:spcPts val="2680"/>
              </a:lnSpc>
              <a:spcBef>
                <a:spcPts val="600"/>
              </a:spcBef>
              <a:buFont typeface="Arial" panose="020B0604020202020204" pitchFamily="34" charset="0"/>
              <a:buChar char="•"/>
            </a:pPr>
            <a:r>
              <a:rPr lang="en-US" sz="2400" dirty="0"/>
              <a:t>(2) Ocean forecasting system (OFS), and </a:t>
            </a:r>
          </a:p>
          <a:p>
            <a:pPr marL="342900" indent="-342900">
              <a:lnSpc>
                <a:spcPts val="2680"/>
              </a:lnSpc>
              <a:spcBef>
                <a:spcPts val="600"/>
              </a:spcBef>
              <a:buFont typeface="Arial" panose="020B0604020202020204" pitchFamily="34" charset="0"/>
              <a:buChar char="•"/>
            </a:pPr>
            <a:r>
              <a:rPr lang="en-US" sz="2400" dirty="0"/>
              <a:t>(3) Ocean acidification and its impacts on coral biodiversity,</a:t>
            </a:r>
          </a:p>
          <a:p>
            <a:pPr>
              <a:lnSpc>
                <a:spcPts val="2680"/>
              </a:lnSpc>
              <a:spcBef>
                <a:spcPts val="600"/>
              </a:spcBef>
            </a:pPr>
            <a:endParaRPr lang="en-US" sz="2400" dirty="0"/>
          </a:p>
          <a:p>
            <a:pPr marL="342900" indent="-342900">
              <a:lnSpc>
                <a:spcPts val="2680"/>
              </a:lnSpc>
              <a:spcBef>
                <a:spcPts val="600"/>
              </a:spcBef>
              <a:buFont typeface="Arial" panose="020B0604020202020204" pitchFamily="34" charset="0"/>
              <a:buChar char="•"/>
            </a:pPr>
            <a:r>
              <a:rPr lang="en-US" sz="2400" dirty="0"/>
              <a:t>Ocean forecasting system</a:t>
            </a:r>
          </a:p>
          <a:p>
            <a:pPr marL="342900" indent="-342900">
              <a:lnSpc>
                <a:spcPts val="2680"/>
              </a:lnSpc>
              <a:spcBef>
                <a:spcPts val="600"/>
              </a:spcBef>
              <a:buFont typeface="Arial" panose="020B0604020202020204" pitchFamily="34" charset="0"/>
              <a:buChar char="•"/>
            </a:pPr>
            <a:r>
              <a:rPr lang="en-US" sz="2400" dirty="0">
                <a:solidFill>
                  <a:srgbClr val="FF0000"/>
                </a:solidFill>
              </a:rPr>
              <a:t> Monitoring of ocean acidification and its impact on coral biodiversity</a:t>
            </a:r>
          </a:p>
          <a:p>
            <a:pPr marL="342900" indent="-342900">
              <a:lnSpc>
                <a:spcPts val="2680"/>
              </a:lnSpc>
              <a:spcBef>
                <a:spcPts val="600"/>
              </a:spcBef>
              <a:buFont typeface="Arial" panose="020B0604020202020204" pitchFamily="34" charset="0"/>
              <a:buChar char="•"/>
            </a:pPr>
            <a:endParaRPr lang="en-US" sz="2400" dirty="0">
              <a:solidFill>
                <a:srgbClr val="0070C0"/>
              </a:solidFill>
            </a:endParaRPr>
          </a:p>
          <a:p>
            <a:pPr marL="342900" indent="-342900">
              <a:lnSpc>
                <a:spcPts val="2680"/>
              </a:lnSpc>
              <a:spcBef>
                <a:spcPts val="600"/>
              </a:spcBef>
              <a:buFont typeface="Arial" panose="020B0604020202020204" pitchFamily="34" charset="0"/>
              <a:buChar char="•"/>
            </a:pPr>
            <a:r>
              <a:rPr lang="en-US" sz="2400" b="1" dirty="0"/>
              <a:t>Under COVID-19 situation</a:t>
            </a:r>
            <a:endParaRPr lang="en-US" sz="2400" dirty="0"/>
          </a:p>
        </p:txBody>
      </p:sp>
      <p:sp>
        <p:nvSpPr>
          <p:cNvPr id="8" name="Title 2">
            <a:extLst>
              <a:ext uri="{FF2B5EF4-FFF2-40B4-BE49-F238E27FC236}">
                <a16:creationId xmlns:a16="http://schemas.microsoft.com/office/drawing/2014/main" id="{FCDA6326-A187-1D49-829B-EFEEE3991580}"/>
              </a:ext>
            </a:extLst>
          </p:cNvPr>
          <p:cNvSpPr txBox="1">
            <a:spLocks/>
          </p:cNvSpPr>
          <p:nvPr/>
        </p:nvSpPr>
        <p:spPr>
          <a:xfrm>
            <a:off x="2568100" y="37069"/>
            <a:ext cx="9550212" cy="741734"/>
          </a:xfrm>
          <a:prstGeom prst="rect">
            <a:avLst/>
          </a:prstGeom>
          <a:solidFill>
            <a:srgbClr val="DFE3E5"/>
          </a:solidFill>
        </p:spPr>
        <p:txBody>
          <a:bodyPr vert="horz" lIns="180000" tIns="180000" rIns="252000" bIns="180000" rtlCol="0" anchor="t">
            <a:noAutofit/>
          </a:bodyPr>
          <a:lstStyle>
            <a:lvl1pPr algn="r" defTabSz="914400" rtl="0" eaLnBrk="1" latinLnBrk="0" hangingPunct="1">
              <a:lnSpc>
                <a:spcPct val="90000"/>
              </a:lnSpc>
              <a:spcBef>
                <a:spcPct val="0"/>
              </a:spcBef>
              <a:buNone/>
              <a:defRPr lang="en-ZA" sz="6000" b="1" kern="1200" spc="-300" dirty="0">
                <a:solidFill>
                  <a:schemeClr val="tx1">
                    <a:lumMod val="75000"/>
                    <a:lumOff val="25000"/>
                  </a:schemeClr>
                </a:solidFill>
                <a:latin typeface="+mj-lt"/>
                <a:ea typeface="+mj-ea"/>
                <a:cs typeface="+mj-cs"/>
              </a:defRPr>
            </a:lvl1pPr>
          </a:lstStyle>
          <a:p>
            <a:pPr lvl="0" algn="ctr">
              <a:defRPr/>
            </a:pPr>
            <a:r>
              <a:rPr lang="en-US" sz="3600" cap="all" spc="0" dirty="0">
                <a:solidFill>
                  <a:srgbClr val="7030A0"/>
                </a:solidFill>
                <a:latin typeface="Helvetica" pitchFamily="2" charset="0"/>
              </a:rPr>
              <a:t>WESTPAC-SEAGOOS </a:t>
            </a:r>
            <a:endParaRPr kumimoji="0" lang="en-US" sz="3600" i="0" u="none" strike="noStrike" kern="1200" cap="none" spc="0" normalizeH="0" baseline="0" noProof="0" dirty="0">
              <a:ln>
                <a:noFill/>
              </a:ln>
              <a:solidFill>
                <a:sysClr val="windowText" lastClr="000000">
                  <a:lumMod val="75000"/>
                  <a:lumOff val="25000"/>
                </a:sysClr>
              </a:solidFill>
              <a:effectLst/>
              <a:uLnTx/>
              <a:uFillTx/>
              <a:latin typeface="Helvetica" pitchFamily="2" charset="0"/>
            </a:endParaRPr>
          </a:p>
        </p:txBody>
      </p:sp>
    </p:spTree>
    <p:extLst>
      <p:ext uri="{BB962C8B-B14F-4D97-AF65-F5344CB8AC3E}">
        <p14:creationId xmlns:p14="http://schemas.microsoft.com/office/powerpoint/2010/main" val="33107448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Proceso alternativo 5"/>
          <p:cNvSpPr/>
          <p:nvPr/>
        </p:nvSpPr>
        <p:spPr>
          <a:xfrm>
            <a:off x="2494602" y="522203"/>
            <a:ext cx="6993956" cy="45719"/>
          </a:xfrm>
          <a:prstGeom prst="flowChartAlternateProcess">
            <a:avLst/>
          </a:prstGeom>
          <a:solidFill>
            <a:srgbClr val="957001"/>
          </a:solidFill>
          <a:ln w="12700" cap="flat" cmpd="sng" algn="ctr">
            <a:solidFill>
              <a:srgbClr val="FFC000"/>
            </a:solidFill>
            <a:prstDash val="solid"/>
            <a:miter lim="800000"/>
          </a:ln>
          <a:effectLst/>
          <a:scene3d>
            <a:camera prst="orthographicFront"/>
            <a:lightRig rig="threePt" dir="t"/>
          </a:scene3d>
          <a:sp3d>
            <a:bevelT/>
          </a:sp3d>
        </p:spPr>
        <p:txBody>
          <a:bodyPr lIns="68580" tIns="34290" rIns="68580" bIns="34290" anchor="ctr"/>
          <a:lstStyle/>
          <a:p>
            <a:pPr algn="ctr">
              <a:defRPr/>
            </a:pPr>
            <a:endParaRPr lang="es-CL" kern="0" dirty="0">
              <a:solidFill>
                <a:sysClr val="window" lastClr="FFFFFF"/>
              </a:solidFill>
              <a:latin typeface="Calibri"/>
            </a:endParaRPr>
          </a:p>
        </p:txBody>
      </p:sp>
      <p:pic>
        <p:nvPicPr>
          <p:cNvPr id="4101" name="Imagen 7" descr="ESCUDO ARMADA-08.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708150" y="80964"/>
            <a:ext cx="6175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n 9" descr="ESCUDO SHOA-09.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737726" y="188914"/>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oceso alternativo 7"/>
          <p:cNvSpPr/>
          <p:nvPr/>
        </p:nvSpPr>
        <p:spPr>
          <a:xfrm flipV="1">
            <a:off x="1524000" y="6286790"/>
            <a:ext cx="9144000" cy="45719"/>
          </a:xfrm>
          <a:prstGeom prst="flowChartAlternateProcess">
            <a:avLst/>
          </a:prstGeom>
          <a:solidFill>
            <a:srgbClr val="957001"/>
          </a:solidFill>
          <a:ln w="12700" cap="flat" cmpd="sng" algn="ctr">
            <a:solidFill>
              <a:srgbClr val="FFC000"/>
            </a:solidFill>
            <a:prstDash val="solid"/>
            <a:miter lim="800000"/>
          </a:ln>
          <a:effectLst/>
          <a:scene3d>
            <a:camera prst="orthographicFront"/>
            <a:lightRig rig="threePt" dir="t"/>
          </a:scene3d>
          <a:sp3d>
            <a:bevelT/>
          </a:sp3d>
        </p:spPr>
        <p:txBody>
          <a:bodyPr anchor="ctr"/>
          <a:lstStyle/>
          <a:p>
            <a:pPr algn="ctr">
              <a:defRPr/>
            </a:pPr>
            <a:endParaRPr lang="es-CL" kern="0" dirty="0">
              <a:solidFill>
                <a:sysClr val="window" lastClr="FFFFFF"/>
              </a:solidFill>
              <a:latin typeface="Calibri"/>
              <a:ea typeface="ＭＳ Ｐゴシック" charset="0"/>
              <a:cs typeface="ＭＳ Ｐゴシック" charset="0"/>
            </a:endParaRPr>
          </a:p>
        </p:txBody>
      </p:sp>
      <p:grpSp>
        <p:nvGrpSpPr>
          <p:cNvPr id="4107" name="Agrupar 17"/>
          <p:cNvGrpSpPr>
            <a:grpSpLocks/>
          </p:cNvGrpSpPr>
          <p:nvPr/>
        </p:nvGrpSpPr>
        <p:grpSpPr bwMode="auto">
          <a:xfrm>
            <a:off x="1524000" y="6311904"/>
            <a:ext cx="9144000" cy="546404"/>
            <a:chOff x="0" y="6311265"/>
            <a:chExt cx="9144000" cy="547039"/>
          </a:xfrm>
        </p:grpSpPr>
        <p:sp>
          <p:nvSpPr>
            <p:cNvPr id="4110" name="Rectángulo 14"/>
            <p:cNvSpPr>
              <a:spLocks noChangeArrowheads="1"/>
            </p:cNvSpPr>
            <p:nvPr/>
          </p:nvSpPr>
          <p:spPr bwMode="auto">
            <a:xfrm>
              <a:off x="3606883" y="6332508"/>
              <a:ext cx="1930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b="1" dirty="0">
                  <a:solidFill>
                    <a:schemeClr val="bg1"/>
                  </a:solidFill>
                  <a:latin typeface="Arial" pitchFamily="34" charset="0"/>
                </a:rPr>
                <a:t>P A T R I O T I S M O</a:t>
              </a:r>
            </a:p>
          </p:txBody>
        </p:sp>
        <p:sp>
          <p:nvSpPr>
            <p:cNvPr id="4111" name="Rectángulo 15"/>
            <p:cNvSpPr>
              <a:spLocks noChangeArrowheads="1"/>
            </p:cNvSpPr>
            <p:nvPr/>
          </p:nvSpPr>
          <p:spPr bwMode="auto">
            <a:xfrm>
              <a:off x="932229" y="6596390"/>
              <a:ext cx="7097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CL" sz="1100" dirty="0">
                  <a:solidFill>
                    <a:schemeClr val="bg1"/>
                  </a:solidFill>
                  <a:latin typeface="Arial" pitchFamily="34" charset="0"/>
                </a:rPr>
                <a:t>HONOR</a:t>
              </a:r>
              <a:endParaRPr lang="es-ES" sz="1100" dirty="0">
                <a:solidFill>
                  <a:schemeClr val="bg1"/>
                </a:solidFill>
                <a:latin typeface="Arial" pitchFamily="34" charset="0"/>
              </a:endParaRPr>
            </a:p>
          </p:txBody>
        </p:sp>
        <p:sp>
          <p:nvSpPr>
            <p:cNvPr id="4112" name="Rectángulo 16"/>
            <p:cNvSpPr>
              <a:spLocks noChangeArrowheads="1"/>
            </p:cNvSpPr>
            <p:nvPr/>
          </p:nvSpPr>
          <p:spPr bwMode="auto">
            <a:xfrm>
              <a:off x="2424212" y="6596390"/>
              <a:ext cx="814647" cy="26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CL" sz="1100">
                  <a:solidFill>
                    <a:schemeClr val="bg1"/>
                  </a:solidFill>
                  <a:latin typeface="Arial" pitchFamily="34" charset="0"/>
                </a:rPr>
                <a:t>LEALTAD</a:t>
              </a:r>
              <a:endParaRPr lang="es-ES" sz="1100">
                <a:solidFill>
                  <a:schemeClr val="bg1"/>
                </a:solidFill>
                <a:latin typeface="Arial" pitchFamily="34" charset="0"/>
              </a:endParaRPr>
            </a:p>
          </p:txBody>
        </p:sp>
        <p:sp>
          <p:nvSpPr>
            <p:cNvPr id="4113" name="Rectángulo 19"/>
            <p:cNvSpPr>
              <a:spLocks noChangeArrowheads="1"/>
            </p:cNvSpPr>
            <p:nvPr/>
          </p:nvSpPr>
          <p:spPr bwMode="auto">
            <a:xfrm>
              <a:off x="4133419" y="6596390"/>
              <a:ext cx="8771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CL" sz="1100">
                  <a:solidFill>
                    <a:schemeClr val="bg1"/>
                  </a:solidFill>
                  <a:latin typeface="Arial" pitchFamily="34" charset="0"/>
                </a:rPr>
                <a:t>VALENTÍA</a:t>
              </a:r>
              <a:endParaRPr lang="es-ES" sz="1100">
                <a:solidFill>
                  <a:schemeClr val="bg1"/>
                </a:solidFill>
                <a:latin typeface="Arial" pitchFamily="34" charset="0"/>
              </a:endParaRPr>
            </a:p>
          </p:txBody>
        </p:sp>
        <p:sp>
          <p:nvSpPr>
            <p:cNvPr id="4114" name="Rectángulo 20"/>
            <p:cNvSpPr>
              <a:spLocks noChangeArrowheads="1"/>
            </p:cNvSpPr>
            <p:nvPr/>
          </p:nvSpPr>
          <p:spPr bwMode="auto">
            <a:xfrm>
              <a:off x="5692380" y="6596390"/>
              <a:ext cx="1054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CL" sz="1100" dirty="0">
                  <a:solidFill>
                    <a:schemeClr val="bg1"/>
                  </a:solidFill>
                  <a:latin typeface="Arial" pitchFamily="34" charset="0"/>
                </a:rPr>
                <a:t>INTEGRIDAD</a:t>
              </a:r>
              <a:endParaRPr lang="es-ES" sz="1100" dirty="0">
                <a:solidFill>
                  <a:schemeClr val="bg1"/>
                </a:solidFill>
                <a:latin typeface="Arial" pitchFamily="34" charset="0"/>
              </a:endParaRPr>
            </a:p>
          </p:txBody>
        </p:sp>
        <p:sp>
          <p:nvSpPr>
            <p:cNvPr id="4115" name="Rectángulo 21"/>
            <p:cNvSpPr>
              <a:spLocks noChangeArrowheads="1"/>
            </p:cNvSpPr>
            <p:nvPr/>
          </p:nvSpPr>
          <p:spPr bwMode="auto">
            <a:xfrm>
              <a:off x="7541095" y="6596390"/>
              <a:ext cx="6706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CL" sz="1100">
                  <a:solidFill>
                    <a:schemeClr val="bg1"/>
                  </a:solidFill>
                  <a:latin typeface="Arial" pitchFamily="34" charset="0"/>
                </a:rPr>
                <a:t>DEBER</a:t>
              </a:r>
              <a:endParaRPr lang="es-ES" sz="1100">
                <a:solidFill>
                  <a:schemeClr val="bg1"/>
                </a:solidFill>
                <a:latin typeface="Arial" pitchFamily="34" charset="0"/>
              </a:endParaRPr>
            </a:p>
          </p:txBody>
        </p:sp>
        <p:cxnSp>
          <p:nvCxnSpPr>
            <p:cNvPr id="23" name="Conector recto 22"/>
            <p:cNvCxnSpPr/>
            <p:nvPr/>
          </p:nvCxnSpPr>
          <p:spPr>
            <a:xfrm>
              <a:off x="0" y="6311265"/>
              <a:ext cx="9144000" cy="0"/>
            </a:xfrm>
            <a:prstGeom prst="line">
              <a:avLst/>
            </a:prstGeom>
            <a:ln>
              <a:solidFill>
                <a:srgbClr val="FEB810"/>
              </a:solidFill>
            </a:ln>
          </p:spPr>
          <p:style>
            <a:lnRef idx="2">
              <a:schemeClr val="accent1"/>
            </a:lnRef>
            <a:fillRef idx="0">
              <a:schemeClr val="accent1"/>
            </a:fillRef>
            <a:effectRef idx="1">
              <a:schemeClr val="accent1"/>
            </a:effectRef>
            <a:fontRef idx="minor">
              <a:schemeClr val="tx1"/>
            </a:fontRef>
          </p:style>
        </p:cxnSp>
      </p:grpSp>
      <p:sp>
        <p:nvSpPr>
          <p:cNvPr id="4109" name="2 Rectángulo"/>
          <p:cNvSpPr>
            <a:spLocks noChangeArrowheads="1"/>
          </p:cNvSpPr>
          <p:nvPr/>
        </p:nvSpPr>
        <p:spPr bwMode="auto">
          <a:xfrm>
            <a:off x="619201" y="925540"/>
            <a:ext cx="1080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rgbClr val="FFC000"/>
                </a:solidFill>
                <a:latin typeface="Arial" pitchFamily="34" charset="0"/>
              </a:rPr>
              <a:t>GOOS Regional Alliance for the Southeast Pacific (GRASP)</a:t>
            </a:r>
            <a:endParaRPr lang="en-US" sz="2000" dirty="0">
              <a:solidFill>
                <a:schemeClr val="tx2"/>
              </a:solidFill>
              <a:latin typeface="Arial" pitchFamily="34" charset="0"/>
            </a:endParaRPr>
          </a:p>
          <a:p>
            <a:pPr algn="ctr"/>
            <a:r>
              <a:rPr lang="en-US" sz="2000" dirty="0">
                <a:solidFill>
                  <a:schemeClr val="bg1"/>
                </a:solidFill>
                <a:latin typeface="Arial" pitchFamily="34" charset="0"/>
              </a:rPr>
              <a:t> </a:t>
            </a:r>
            <a:endParaRPr lang="es-CL" sz="2000" dirty="0">
              <a:solidFill>
                <a:schemeClr val="bg1"/>
              </a:solidFill>
              <a:latin typeface="Arial" pitchFamily="34" charset="0"/>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090" y="31899"/>
            <a:ext cx="6418510" cy="87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372137" y="2090362"/>
            <a:ext cx="5992322" cy="3022258"/>
          </a:xfrm>
          <a:prstGeom prst="rect">
            <a:avLst/>
          </a:prstGeom>
        </p:spPr>
      </p:pic>
      <p:sp>
        <p:nvSpPr>
          <p:cNvPr id="37" name="19 Rectángulo"/>
          <p:cNvSpPr>
            <a:spLocks noChangeArrowheads="1"/>
          </p:cNvSpPr>
          <p:nvPr/>
        </p:nvSpPr>
        <p:spPr bwMode="auto">
          <a:xfrm>
            <a:off x="1524000" y="1537771"/>
            <a:ext cx="772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a:r>
              <a:rPr lang="es-ES" sz="2400" dirty="0">
                <a:solidFill>
                  <a:srgbClr val="FFFF00"/>
                </a:solidFill>
                <a:latin typeface="Arial" pitchFamily="34" charset="0"/>
                <a:ea typeface="Avenir Roman"/>
              </a:rPr>
              <a:t>GRASP PRODUCTS </a:t>
            </a:r>
          </a:p>
        </p:txBody>
      </p:sp>
      <p:sp>
        <p:nvSpPr>
          <p:cNvPr id="38" name="2 Rectángulo"/>
          <p:cNvSpPr>
            <a:spLocks noChangeArrowheads="1"/>
          </p:cNvSpPr>
          <p:nvPr/>
        </p:nvSpPr>
        <p:spPr bwMode="auto">
          <a:xfrm>
            <a:off x="6660051" y="2163326"/>
            <a:ext cx="53866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1400" b="1" dirty="0">
                <a:solidFill>
                  <a:srgbClr val="FFC000"/>
                </a:solidFill>
                <a:latin typeface="Arial" pitchFamily="34" charset="0"/>
              </a:rPr>
              <a:t>Web portal for visualization of numerical models.</a:t>
            </a:r>
          </a:p>
          <a:p>
            <a:pPr algn="just"/>
            <a:endParaRPr lang="en-US" sz="1400" b="1" dirty="0">
              <a:solidFill>
                <a:srgbClr val="FF0000"/>
              </a:solidFill>
              <a:latin typeface="Arial" pitchFamily="34" charset="0"/>
            </a:endParaRPr>
          </a:p>
          <a:p>
            <a:pPr algn="just"/>
            <a:r>
              <a:rPr lang="en-US" sz="1400" dirty="0">
                <a:solidFill>
                  <a:schemeClr val="bg1"/>
                </a:solidFill>
                <a:latin typeface="Arial" pitchFamily="34" charset="0"/>
              </a:rPr>
              <a:t>Visualization of global models of oceanographic and meteorological data in the Southeast Pacific region.</a:t>
            </a:r>
          </a:p>
          <a:p>
            <a:pPr algn="just"/>
            <a:r>
              <a:rPr lang="en-US" sz="1400" i="1" u="sng" dirty="0">
                <a:solidFill>
                  <a:schemeClr val="bg1"/>
                </a:solidFill>
                <a:latin typeface="Arial" pitchFamily="34" charset="0"/>
              </a:rPr>
              <a:t>http://coos.inocar.mil.ec/visores/ dash.html</a:t>
            </a:r>
            <a:endParaRPr lang="en-US" sz="1400" i="1" u="sng" dirty="0">
              <a:solidFill>
                <a:schemeClr val="bg1"/>
              </a:solidFill>
            </a:endParaRPr>
          </a:p>
          <a:p>
            <a:pPr algn="just"/>
            <a:endParaRPr lang="en-US" sz="1400" i="1" u="sng" dirty="0">
              <a:solidFill>
                <a:schemeClr val="bg1"/>
              </a:solidFill>
            </a:endParaRPr>
          </a:p>
          <a:p>
            <a:pPr algn="just"/>
            <a:r>
              <a:rPr lang="en-US" sz="1400" b="1" dirty="0">
                <a:solidFill>
                  <a:srgbClr val="FFC000"/>
                </a:solidFill>
                <a:latin typeface="Arial" pitchFamily="34" charset="0"/>
              </a:rPr>
              <a:t>Regional Observational Network.</a:t>
            </a:r>
          </a:p>
          <a:p>
            <a:pPr algn="just"/>
            <a:endParaRPr lang="en-US" sz="1400" dirty="0">
              <a:solidFill>
                <a:schemeClr val="bg1"/>
              </a:solidFill>
              <a:latin typeface="Arial" pitchFamily="34" charset="0"/>
            </a:endParaRPr>
          </a:p>
          <a:p>
            <a:pPr algn="just"/>
            <a:r>
              <a:rPr lang="en-US" sz="1400" dirty="0">
                <a:solidFill>
                  <a:schemeClr val="bg1"/>
                </a:solidFill>
                <a:latin typeface="Arial" pitchFamily="34" charset="0"/>
              </a:rPr>
              <a:t>integrate the Tidal Stations in the region. In the future, it integrate environmental variables, such as SST and meteorological variables. This task is in  continuously develop.</a:t>
            </a:r>
          </a:p>
          <a:p>
            <a:pPr algn="just"/>
            <a:r>
              <a:rPr lang="en-US" sz="1400" i="1" u="sng" dirty="0">
                <a:solidFill>
                  <a:schemeClr val="bg1"/>
                </a:solidFill>
                <a:latin typeface="Arial" pitchFamily="34" charset="0"/>
              </a:rPr>
              <a:t>http://coos.inocar.mil.ec/visores/red_mareografica/</a:t>
            </a:r>
          </a:p>
        </p:txBody>
      </p:sp>
      <p:sp>
        <p:nvSpPr>
          <p:cNvPr id="3" name="Rectangle 2"/>
          <p:cNvSpPr/>
          <p:nvPr/>
        </p:nvSpPr>
        <p:spPr>
          <a:xfrm>
            <a:off x="359012" y="5330082"/>
            <a:ext cx="11832988" cy="923330"/>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itchFamily="34" charset="0"/>
              </a:rPr>
              <a:t>Contact Focal Points of </a:t>
            </a:r>
            <a:r>
              <a:rPr lang="en-US" dirty="0" err="1">
                <a:solidFill>
                  <a:schemeClr val="bg1"/>
                </a:solidFill>
                <a:effectLst>
                  <a:outerShdw blurRad="38100" dist="38100" dir="2700000" algn="tl">
                    <a:srgbClr val="000000">
                      <a:alpha val="43137"/>
                    </a:srgbClr>
                  </a:outerShdw>
                </a:effectLst>
                <a:latin typeface="Arial" pitchFamily="34" charset="0"/>
              </a:rPr>
              <a:t>IOCaribe</a:t>
            </a:r>
            <a:r>
              <a:rPr lang="en-US" dirty="0">
                <a:solidFill>
                  <a:schemeClr val="bg1"/>
                </a:solidFill>
                <a:effectLst>
                  <a:outerShdw blurRad="38100" dist="38100" dir="2700000" algn="tl">
                    <a:srgbClr val="000000">
                      <a:alpha val="43137"/>
                    </a:srgbClr>
                  </a:outerShdw>
                </a:effectLst>
                <a:latin typeface="Arial" pitchFamily="34" charset="0"/>
              </a:rPr>
              <a:t>-GOOS and OCEATLAN, in order to exchange experience of each Regional Alliance, through videoconferences. Deadline: second, third and fourth quarter 2021.</a:t>
            </a:r>
          </a:p>
          <a:p>
            <a:pPr algn="just"/>
            <a:endParaRPr lang="en-US" dirty="0">
              <a:solidFill>
                <a:schemeClr val="bg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05158838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1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adroTexto 6">
            <a:extLst>
              <a:ext uri="{FF2B5EF4-FFF2-40B4-BE49-F238E27FC236}">
                <a16:creationId xmlns:a16="http://schemas.microsoft.com/office/drawing/2014/main" id="{4B083B49-7D6B-4394-902F-0793B61CA4DC}"/>
              </a:ext>
            </a:extLst>
          </p:cNvPr>
          <p:cNvSpPr txBox="1"/>
          <p:nvPr/>
        </p:nvSpPr>
        <p:spPr>
          <a:xfrm>
            <a:off x="338400" y="562124"/>
            <a:ext cx="9797264" cy="646331"/>
          </a:xfrm>
          <a:prstGeom prst="rect">
            <a:avLst/>
          </a:prstGeom>
          <a:noFill/>
        </p:spPr>
        <p:txBody>
          <a:bodyPr wrap="square">
            <a:spAutoFit/>
          </a:bodyPr>
          <a:lstStyle/>
          <a:p>
            <a:pPr algn="just"/>
            <a:r>
              <a:rPr lang="en-GB" b="1" dirty="0">
                <a:solidFill>
                  <a:srgbClr val="FFFF00"/>
                </a:solidFill>
              </a:rPr>
              <a:t>NAME:</a:t>
            </a:r>
            <a:r>
              <a:rPr lang="en-GB" dirty="0">
                <a:solidFill>
                  <a:srgbClr val="FFFF00"/>
                </a:solidFill>
              </a:rPr>
              <a:t> ALVARO SCARDILLI	</a:t>
            </a:r>
            <a:r>
              <a:rPr lang="en-GB" b="1" dirty="0">
                <a:solidFill>
                  <a:srgbClr val="FFFF00"/>
                </a:solidFill>
              </a:rPr>
              <a:t>COUNTRY:</a:t>
            </a:r>
            <a:r>
              <a:rPr lang="en-GB" dirty="0">
                <a:solidFill>
                  <a:srgbClr val="FFFF00"/>
                </a:solidFill>
              </a:rPr>
              <a:t> ARGENTINA</a:t>
            </a:r>
          </a:p>
          <a:p>
            <a:pPr algn="just"/>
            <a:r>
              <a:rPr lang="en-GB" b="1" dirty="0">
                <a:solidFill>
                  <a:srgbClr val="FFFF00"/>
                </a:solidFill>
              </a:rPr>
              <a:t>GOOS SC: </a:t>
            </a:r>
            <a:r>
              <a:rPr lang="en-GB" dirty="0">
                <a:solidFill>
                  <a:srgbClr val="FFFF00"/>
                </a:solidFill>
              </a:rPr>
              <a:t>REGIONAL EXPERT GROUP III (Latin America and the Caribbean)</a:t>
            </a:r>
          </a:p>
        </p:txBody>
      </p:sp>
      <p:sp>
        <p:nvSpPr>
          <p:cNvPr id="8" name="CuadroTexto 7">
            <a:extLst>
              <a:ext uri="{FF2B5EF4-FFF2-40B4-BE49-F238E27FC236}">
                <a16:creationId xmlns:a16="http://schemas.microsoft.com/office/drawing/2014/main" id="{D824994A-8F85-4119-AB2F-5DB35ACF8645}"/>
              </a:ext>
            </a:extLst>
          </p:cNvPr>
          <p:cNvSpPr txBox="1"/>
          <p:nvPr/>
        </p:nvSpPr>
        <p:spPr>
          <a:xfrm>
            <a:off x="548640" y="1621125"/>
            <a:ext cx="11049868" cy="4031873"/>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s-AR" sz="2000" b="1" dirty="0">
                <a:latin typeface="+mj-lt"/>
                <a:cs typeface="Arial" panose="020B0604020202020204" pitchFamily="34" charset="0"/>
              </a:rPr>
              <a:t> </a:t>
            </a:r>
            <a:r>
              <a:rPr lang="es-AR" sz="2400" b="1" dirty="0">
                <a:latin typeface="+mj-lt"/>
                <a:cs typeface="Arial" panose="020B0604020202020204" pitchFamily="34" charset="0"/>
              </a:rPr>
              <a:t>New </a:t>
            </a:r>
            <a:r>
              <a:rPr lang="es-AR" sz="2400" b="1" dirty="0" err="1">
                <a:latin typeface="+mj-lt"/>
                <a:cs typeface="Arial" panose="020B0604020202020204" pitchFamily="34" charset="0"/>
              </a:rPr>
              <a:t>Specialized</a:t>
            </a:r>
            <a:r>
              <a:rPr lang="es-AR" sz="2400" b="1" dirty="0">
                <a:latin typeface="+mj-lt"/>
                <a:cs typeface="Arial" panose="020B0604020202020204" pitchFamily="34" charset="0"/>
              </a:rPr>
              <a:t> Center </a:t>
            </a:r>
            <a:r>
              <a:rPr lang="es-AR" sz="2400" b="1" dirty="0" err="1">
                <a:latin typeface="+mj-lt"/>
                <a:cs typeface="Arial" panose="020B0604020202020204" pitchFamily="34" charset="0"/>
              </a:rPr>
              <a:t>for</a:t>
            </a:r>
            <a:r>
              <a:rPr lang="es-AR" sz="2400" b="1" dirty="0">
                <a:latin typeface="+mj-lt"/>
                <a:cs typeface="Arial" panose="020B0604020202020204" pitchFamily="34" charset="0"/>
              </a:rPr>
              <a:t> </a:t>
            </a:r>
            <a:r>
              <a:rPr lang="es-AR" sz="2400" b="1" dirty="0" err="1">
                <a:latin typeface="+mj-lt"/>
                <a:cs typeface="Arial" panose="020B0604020202020204" pitchFamily="34" charset="0"/>
              </a:rPr>
              <a:t>Ocean</a:t>
            </a:r>
            <a:r>
              <a:rPr lang="es-AR" sz="2400" b="1" dirty="0">
                <a:latin typeface="+mj-lt"/>
                <a:cs typeface="Arial" panose="020B0604020202020204" pitchFamily="34" charset="0"/>
              </a:rPr>
              <a:t> </a:t>
            </a:r>
            <a:r>
              <a:rPr lang="es-AR" sz="2400" b="1" dirty="0" err="1">
                <a:latin typeface="+mj-lt"/>
                <a:cs typeface="Arial" panose="020B0604020202020204" pitchFamily="34" charset="0"/>
              </a:rPr>
              <a:t>Sciences</a:t>
            </a:r>
            <a:r>
              <a:rPr lang="es-AR" sz="2400" b="1" dirty="0">
                <a:latin typeface="+mj-lt"/>
                <a:cs typeface="Arial" panose="020B0604020202020204" pitchFamily="34" charset="0"/>
              </a:rPr>
              <a:t> OTGA (</a:t>
            </a:r>
            <a:r>
              <a:rPr lang="es-AR" sz="2400" b="1" dirty="0" err="1">
                <a:latin typeface="+mj-lt"/>
                <a:cs typeface="Arial" panose="020B0604020202020204" pitchFamily="34" charset="0"/>
              </a:rPr>
              <a:t>Ocean</a:t>
            </a:r>
            <a:r>
              <a:rPr lang="es-AR" sz="2400" b="1" dirty="0">
                <a:latin typeface="+mj-lt"/>
                <a:cs typeface="Arial" panose="020B0604020202020204" pitchFamily="34" charset="0"/>
              </a:rPr>
              <a:t> </a:t>
            </a:r>
            <a:r>
              <a:rPr lang="es-AR" sz="2400" b="1" dirty="0" err="1">
                <a:latin typeface="+mj-lt"/>
                <a:cs typeface="Arial" panose="020B0604020202020204" pitchFamily="34" charset="0"/>
              </a:rPr>
              <a:t>Teacher</a:t>
            </a:r>
            <a:r>
              <a:rPr lang="es-AR" sz="2400" b="1" dirty="0">
                <a:latin typeface="+mj-lt"/>
                <a:cs typeface="Arial" panose="020B0604020202020204" pitchFamily="34" charset="0"/>
              </a:rPr>
              <a:t> Global </a:t>
            </a:r>
            <a:r>
              <a:rPr lang="es-AR" sz="2400" b="1" dirty="0" err="1">
                <a:latin typeface="+mj-lt"/>
                <a:cs typeface="Arial" panose="020B0604020202020204" pitchFamily="34" charset="0"/>
              </a:rPr>
              <a:t>Academy</a:t>
            </a:r>
            <a:r>
              <a:rPr lang="es-AR" sz="2400" b="1" dirty="0">
                <a:latin typeface="+mj-lt"/>
                <a:cs typeface="Arial" panose="020B0604020202020204" pitchFamily="34" charset="0"/>
              </a:rPr>
              <a:t> </a:t>
            </a:r>
          </a:p>
          <a:p>
            <a:pPr marL="342900" indent="-342900" algn="just">
              <a:spcBef>
                <a:spcPts val="600"/>
              </a:spcBef>
              <a:spcAft>
                <a:spcPts val="600"/>
              </a:spcAft>
              <a:buFont typeface="Arial" panose="020B0604020202020204" pitchFamily="34" charset="0"/>
              <a:buChar char="•"/>
            </a:pPr>
            <a:r>
              <a:rPr lang="en-US" sz="2400" b="1" dirty="0">
                <a:latin typeface="+mj-lt"/>
                <a:cs typeface="Arial" panose="020B0604020202020204" pitchFamily="34" charset="0"/>
              </a:rPr>
              <a:t>Proposed campaign on board ARA “AUSTRAL”  SAMOC and </a:t>
            </a:r>
            <a:r>
              <a:rPr lang="en-US" sz="2400" b="1" dirty="0" err="1">
                <a:latin typeface="+mj-lt"/>
                <a:cs typeface="Arial" panose="020B0604020202020204" pitchFamily="34" charset="0"/>
              </a:rPr>
              <a:t>iAtlantic</a:t>
            </a:r>
            <a:r>
              <a:rPr lang="en-US" sz="2400" b="1" dirty="0">
                <a:latin typeface="+mj-lt"/>
                <a:cs typeface="Arial" panose="020B0604020202020204" pitchFamily="34" charset="0"/>
              </a:rPr>
              <a:t> projects.</a:t>
            </a:r>
            <a:endParaRPr lang="es-AR" sz="2400" b="1" dirty="0">
              <a:latin typeface="+mj-lt"/>
              <a:cs typeface="Arial" panose="020B0604020202020204" pitchFamily="34" charset="0"/>
            </a:endParaRPr>
          </a:p>
          <a:p>
            <a:pPr marL="342900" indent="-342900" algn="just">
              <a:spcBef>
                <a:spcPts val="600"/>
              </a:spcBef>
              <a:spcAft>
                <a:spcPts val="600"/>
              </a:spcAft>
              <a:buFont typeface="Arial" panose="020B0604020202020204" pitchFamily="34" charset="0"/>
              <a:buChar char="•"/>
            </a:pPr>
            <a:r>
              <a:rPr lang="en-GB" sz="2400" b="1" dirty="0">
                <a:latin typeface="+mj-lt"/>
              </a:rPr>
              <a:t>Improving integration of ocean observations and marine meteorology products/services.</a:t>
            </a:r>
          </a:p>
          <a:p>
            <a:pPr marL="342900" indent="-342900" algn="just">
              <a:spcBef>
                <a:spcPts val="600"/>
              </a:spcBef>
              <a:spcAft>
                <a:spcPts val="600"/>
              </a:spcAft>
              <a:buFont typeface="Arial" panose="020B0604020202020204" pitchFamily="34" charset="0"/>
              <a:buChar char="•"/>
            </a:pPr>
            <a:r>
              <a:rPr lang="en-GB" sz="2400" b="1" dirty="0">
                <a:latin typeface="+mj-lt"/>
              </a:rPr>
              <a:t>Assist in developing/strengthening links between Member States of Group III and experts.</a:t>
            </a:r>
          </a:p>
          <a:p>
            <a:pPr marL="342900" indent="-342900" algn="just">
              <a:spcBef>
                <a:spcPts val="600"/>
              </a:spcBef>
              <a:spcAft>
                <a:spcPts val="600"/>
              </a:spcAft>
              <a:buFont typeface="Arial" panose="020B0604020202020204" pitchFamily="34" charset="0"/>
              <a:buChar char="•"/>
            </a:pPr>
            <a:r>
              <a:rPr lang="en-GB" sz="2400" b="1" dirty="0">
                <a:latin typeface="+mj-lt"/>
              </a:rPr>
              <a:t>Contribute regional perspective to the GOOS SC.</a:t>
            </a:r>
          </a:p>
        </p:txBody>
      </p:sp>
    </p:spTree>
    <p:extLst>
      <p:ext uri="{BB962C8B-B14F-4D97-AF65-F5344CB8AC3E}">
        <p14:creationId xmlns:p14="http://schemas.microsoft.com/office/powerpoint/2010/main" val="26632745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35F01D-4D6A-4973-8A29-7C70E63C42E2}"/>
              </a:ext>
            </a:extLst>
          </p:cNvPr>
          <p:cNvSpPr/>
          <p:nvPr/>
        </p:nvSpPr>
        <p:spPr>
          <a:xfrm>
            <a:off x="537210" y="17098"/>
            <a:ext cx="11418570" cy="5632311"/>
          </a:xfrm>
          <a:prstGeom prst="rect">
            <a:avLst/>
          </a:prstGeom>
        </p:spPr>
        <p:txBody>
          <a:bodyPr wrap="square">
            <a:spAutoFit/>
          </a:bodyPr>
          <a:lstStyle/>
          <a:p>
            <a:pPr algn="ctr"/>
            <a:r>
              <a:rPr lang="en-US" sz="2400" b="1" dirty="0">
                <a:solidFill>
                  <a:srgbClr val="7030A0"/>
                </a:solidFill>
                <a:latin typeface="+mj-lt"/>
              </a:rPr>
              <a:t>BLACK SEA GOOS</a:t>
            </a:r>
          </a:p>
          <a:p>
            <a:endParaRPr lang="en-US" sz="2400" dirty="0">
              <a:solidFill>
                <a:srgbClr val="222222"/>
              </a:solidFill>
              <a:latin typeface="+mj-lt"/>
            </a:endParaRPr>
          </a:p>
          <a:p>
            <a:endParaRPr lang="en-US" sz="2400" dirty="0">
              <a:solidFill>
                <a:srgbClr val="222222"/>
              </a:solidFill>
              <a:latin typeface="+mj-lt"/>
            </a:endParaRPr>
          </a:p>
          <a:p>
            <a:r>
              <a:rPr lang="en-US" sz="2400" dirty="0">
                <a:solidFill>
                  <a:srgbClr val="222222"/>
                </a:solidFill>
                <a:latin typeface="+mj-lt"/>
              </a:rPr>
              <a:t>Operational services running in the Black Sea are:</a:t>
            </a:r>
            <a:br>
              <a:rPr lang="en-US" sz="2400" dirty="0">
                <a:latin typeface="+mj-lt"/>
              </a:rPr>
            </a:br>
            <a:endParaRPr lang="en-US" sz="2400" dirty="0">
              <a:latin typeface="+mj-lt"/>
            </a:endParaRPr>
          </a:p>
          <a:p>
            <a:pPr marL="342900" indent="-342900" algn="just">
              <a:buAutoNum type="arabicPeriod"/>
            </a:pPr>
            <a:r>
              <a:rPr lang="en-US" sz="2400" dirty="0">
                <a:solidFill>
                  <a:srgbClr val="222222"/>
                </a:solidFill>
                <a:latin typeface="+mj-lt"/>
              </a:rPr>
              <a:t>Black Sea ARGO - providing in-situ data CTD and DO profiles - 12 floats. </a:t>
            </a:r>
          </a:p>
          <a:p>
            <a:pPr marL="342900" indent="-342900" algn="just">
              <a:buAutoNum type="arabicPeriod"/>
            </a:pPr>
            <a:endParaRPr lang="en-US" sz="2400" dirty="0">
              <a:solidFill>
                <a:srgbClr val="222222"/>
              </a:solidFill>
              <a:latin typeface="+mj-lt"/>
            </a:endParaRPr>
          </a:p>
          <a:p>
            <a:pPr marL="342900" indent="-342900" algn="just">
              <a:buAutoNum type="arabicPeriod"/>
            </a:pPr>
            <a:r>
              <a:rPr lang="en-US" sz="2400" dirty="0">
                <a:solidFill>
                  <a:srgbClr val="222222"/>
                </a:solidFill>
                <a:latin typeface="+mj-lt"/>
              </a:rPr>
              <a:t>Copernicus marine environmental service (CMEMS) - physics, bio and waves daily forecasts and 20 years re-</a:t>
            </a:r>
            <a:r>
              <a:rPr lang="en-US" sz="2400" dirty="0" err="1">
                <a:solidFill>
                  <a:srgbClr val="222222"/>
                </a:solidFill>
                <a:latin typeface="+mj-lt"/>
              </a:rPr>
              <a:t>analysys</a:t>
            </a:r>
            <a:r>
              <a:rPr lang="en-US" sz="2400" dirty="0">
                <a:solidFill>
                  <a:srgbClr val="222222"/>
                </a:solidFill>
                <a:latin typeface="+mj-lt"/>
              </a:rPr>
              <a:t>.</a:t>
            </a:r>
          </a:p>
          <a:p>
            <a:pPr algn="just"/>
            <a:br>
              <a:rPr lang="en-US" sz="2400" dirty="0">
                <a:solidFill>
                  <a:srgbClr val="222222"/>
                </a:solidFill>
                <a:latin typeface="+mj-lt"/>
              </a:rPr>
            </a:br>
            <a:r>
              <a:rPr lang="en-US" sz="2400" b="1" dirty="0">
                <a:solidFill>
                  <a:srgbClr val="222222"/>
                </a:solidFill>
                <a:latin typeface="+mj-lt"/>
              </a:rPr>
              <a:t>Plans</a:t>
            </a:r>
          </a:p>
          <a:p>
            <a:pPr marL="342900" indent="-342900" algn="just">
              <a:buFont typeface="Arial" panose="020B0604020202020204" pitchFamily="34" charset="0"/>
              <a:buChar char="•"/>
            </a:pPr>
            <a:endParaRPr lang="en-US" sz="2400" dirty="0">
              <a:solidFill>
                <a:srgbClr val="222222"/>
              </a:solidFill>
              <a:latin typeface="+mj-lt"/>
            </a:endParaRPr>
          </a:p>
          <a:p>
            <a:pPr marL="342900" indent="-342900">
              <a:buFont typeface="Arial" panose="020B0604020202020204" pitchFamily="34" charset="0"/>
              <a:buChar char="•"/>
            </a:pPr>
            <a:r>
              <a:rPr lang="en-US" sz="2400" dirty="0">
                <a:solidFill>
                  <a:srgbClr val="222222"/>
                </a:solidFill>
                <a:latin typeface="+mj-lt"/>
              </a:rPr>
              <a:t>Increasing the number of ARGO floats</a:t>
            </a:r>
          </a:p>
          <a:p>
            <a:pPr marL="342900" indent="-342900">
              <a:buFont typeface="Arial" panose="020B0604020202020204" pitchFamily="34" charset="0"/>
              <a:buChar char="•"/>
            </a:pPr>
            <a:r>
              <a:rPr lang="en-US" sz="2400" dirty="0">
                <a:solidFill>
                  <a:srgbClr val="222222"/>
                </a:solidFill>
                <a:latin typeface="+mj-lt"/>
              </a:rPr>
              <a:t>Enhancing the forecasts and extending the re-analysis</a:t>
            </a:r>
            <a:br>
              <a:rPr lang="en-US" sz="2400" dirty="0">
                <a:latin typeface="+mj-lt"/>
              </a:rPr>
            </a:br>
            <a:endParaRPr lang="en-IN" sz="2400" dirty="0">
              <a:latin typeface="+mj-lt"/>
            </a:endParaRPr>
          </a:p>
        </p:txBody>
      </p:sp>
    </p:spTree>
    <p:extLst>
      <p:ext uri="{BB962C8B-B14F-4D97-AF65-F5344CB8AC3E}">
        <p14:creationId xmlns:p14="http://schemas.microsoft.com/office/powerpoint/2010/main" val="34567817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4FAFA63-EF73-4268-8107-6CD20923D700}"/>
              </a:ext>
            </a:extLst>
          </p:cNvPr>
          <p:cNvSpPr>
            <a:spLocks noGrp="1"/>
          </p:cNvSpPr>
          <p:nvPr>
            <p:ph type="title"/>
          </p:nvPr>
        </p:nvSpPr>
        <p:spPr>
          <a:xfrm>
            <a:off x="290186" y="70868"/>
            <a:ext cx="11174186" cy="584775"/>
          </a:xfrm>
        </p:spPr>
        <p:txBody>
          <a:bodyPr rtlCol="0"/>
          <a:lstStyle/>
          <a:p>
            <a:pPr algn="ctr" rtl="0"/>
            <a:r>
              <a:rPr lang="fr-FR" sz="3200" b="1" dirty="0">
                <a:solidFill>
                  <a:srgbClr val="7030A0"/>
                </a:solidFill>
              </a:rPr>
              <a:t>GOOS-AFRICA MANDATE</a:t>
            </a:r>
          </a:p>
        </p:txBody>
      </p:sp>
      <p:pic>
        <p:nvPicPr>
          <p:cNvPr id="9" name="Espace réservé d’image 8" descr="Espace réservé de l’image des diapositives">
            <a:extLst>
              <a:ext uri="{FF2B5EF4-FFF2-40B4-BE49-F238E27FC236}">
                <a16:creationId xmlns:a16="http://schemas.microsoft.com/office/drawing/2014/main" id="{835F76E2-8EF3-449E-99A0-D5A9EF26A73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568850"/>
            <a:ext cx="12192000" cy="1231375"/>
          </a:xfrm>
        </p:spPr>
      </p:pic>
      <p:sp>
        <p:nvSpPr>
          <p:cNvPr id="17" name="Espace réservé du texte 16">
            <a:extLst>
              <a:ext uri="{FF2B5EF4-FFF2-40B4-BE49-F238E27FC236}">
                <a16:creationId xmlns:a16="http://schemas.microsoft.com/office/drawing/2014/main" id="{BB40F080-6054-425B-9E1C-1DDC9260832D}"/>
              </a:ext>
            </a:extLst>
          </p:cNvPr>
          <p:cNvSpPr>
            <a:spLocks noGrp="1"/>
          </p:cNvSpPr>
          <p:nvPr>
            <p:ph type="body" sz="quarter" idx="14"/>
          </p:nvPr>
        </p:nvSpPr>
        <p:spPr>
          <a:xfrm>
            <a:off x="290186" y="1800225"/>
            <a:ext cx="11901814" cy="4455627"/>
          </a:xfrm>
        </p:spPr>
        <p:txBody>
          <a:bodyPr rtlCol="0"/>
          <a:lstStyle/>
          <a:p>
            <a:pPr marL="457200" indent="-457200">
              <a:buFont typeface="Arial" panose="020B0604020202020204" pitchFamily="34" charset="0"/>
              <a:buChar char="•"/>
            </a:pPr>
            <a:r>
              <a:rPr lang="fr-CI" sz="2400" b="0" dirty="0">
                <a:solidFill>
                  <a:schemeClr val="tx1"/>
                </a:solidFill>
              </a:rPr>
              <a:t>GOOS </a:t>
            </a:r>
            <a:r>
              <a:rPr lang="fr-CI" sz="2400" b="0" dirty="0" err="1">
                <a:solidFill>
                  <a:schemeClr val="tx1"/>
                </a:solidFill>
              </a:rPr>
              <a:t>Africa</a:t>
            </a:r>
            <a:r>
              <a:rPr lang="fr-CI" sz="2400" b="0" dirty="0">
                <a:solidFill>
                  <a:schemeClr val="tx1"/>
                </a:solidFill>
              </a:rPr>
              <a:t> formation: PACSICOM, Maputo and Cape Town </a:t>
            </a:r>
            <a:r>
              <a:rPr lang="fr-CI" sz="2400" b="0" dirty="0" err="1">
                <a:solidFill>
                  <a:schemeClr val="tx1"/>
                </a:solidFill>
              </a:rPr>
              <a:t>Declarations</a:t>
            </a:r>
            <a:endParaRPr lang="fr-CI" sz="2400" b="0" dirty="0">
              <a:solidFill>
                <a:schemeClr val="tx1"/>
              </a:solidFill>
            </a:endParaRPr>
          </a:p>
          <a:p>
            <a:pPr marL="457200" indent="-457200">
              <a:buFont typeface="Arial" panose="020B0604020202020204" pitchFamily="34" charset="0"/>
              <a:buChar char="•"/>
            </a:pPr>
            <a:r>
              <a:rPr lang="fr-CI" sz="2400" b="0" dirty="0">
                <a:solidFill>
                  <a:schemeClr val="tx1"/>
                </a:solidFill>
              </a:rPr>
              <a:t>Abidjan and Nairobi Conventions </a:t>
            </a:r>
          </a:p>
          <a:p>
            <a:pPr marL="457200" indent="-457200">
              <a:buFont typeface="Arial" panose="020B0604020202020204" pitchFamily="34" charset="0"/>
              <a:buChar char="•"/>
            </a:pPr>
            <a:r>
              <a:rPr lang="fr-CI" sz="2400" b="0" dirty="0">
                <a:solidFill>
                  <a:schemeClr val="tx1"/>
                </a:solidFill>
              </a:rPr>
              <a:t>GOOS </a:t>
            </a:r>
            <a:r>
              <a:rPr lang="fr-CI" sz="2400" b="0" dirty="0" err="1">
                <a:solidFill>
                  <a:schemeClr val="tx1"/>
                </a:solidFill>
              </a:rPr>
              <a:t>Africa</a:t>
            </a:r>
            <a:r>
              <a:rPr lang="fr-CI" sz="2400" b="0" dirty="0">
                <a:solidFill>
                  <a:schemeClr val="tx1"/>
                </a:solidFill>
              </a:rPr>
              <a:t> Framework for Action</a:t>
            </a:r>
          </a:p>
          <a:p>
            <a:pPr marL="457200" indent="-457200">
              <a:buFont typeface="Arial" panose="020B0604020202020204" pitchFamily="34" charset="0"/>
              <a:buChar char="•"/>
            </a:pPr>
            <a:r>
              <a:rPr lang="fr-CI" sz="2400" b="0" dirty="0">
                <a:solidFill>
                  <a:schemeClr val="tx1"/>
                </a:solidFill>
              </a:rPr>
              <a:t>GMES &amp; AFRICA</a:t>
            </a:r>
          </a:p>
          <a:p>
            <a:pPr marL="457200" indent="-457200">
              <a:buFont typeface="Arial" panose="020B0604020202020204" pitchFamily="34" charset="0"/>
              <a:buChar char="•"/>
            </a:pPr>
            <a:r>
              <a:rPr lang="fr-CI" sz="2400" b="0" dirty="0" err="1">
                <a:solidFill>
                  <a:schemeClr val="tx1"/>
                </a:solidFill>
              </a:rPr>
              <a:t>African</a:t>
            </a:r>
            <a:r>
              <a:rPr lang="fr-CI" sz="2400" b="0" dirty="0">
                <a:solidFill>
                  <a:schemeClr val="tx1"/>
                </a:solidFill>
              </a:rPr>
              <a:t> Union/NEPAD </a:t>
            </a:r>
            <a:r>
              <a:rPr lang="fr-CI" sz="2400" b="0" dirty="0" err="1">
                <a:solidFill>
                  <a:schemeClr val="tx1"/>
                </a:solidFill>
              </a:rPr>
              <a:t>Environmental</a:t>
            </a:r>
            <a:r>
              <a:rPr lang="fr-CI" sz="2400" b="0" dirty="0">
                <a:solidFill>
                  <a:schemeClr val="tx1"/>
                </a:solidFill>
              </a:rPr>
              <a:t> Action Plan</a:t>
            </a:r>
          </a:p>
          <a:p>
            <a:pPr marL="457200" indent="-457200">
              <a:buFont typeface="Arial" panose="020B0604020202020204" pitchFamily="34" charset="0"/>
              <a:buChar char="•"/>
            </a:pPr>
            <a:r>
              <a:rPr lang="fr-CI" sz="2400" b="0" dirty="0">
                <a:solidFill>
                  <a:schemeClr val="tx1"/>
                </a:solidFill>
              </a:rPr>
              <a:t>2050 </a:t>
            </a:r>
            <a:r>
              <a:rPr lang="fr-CI" sz="2400" b="0" dirty="0" err="1">
                <a:solidFill>
                  <a:schemeClr val="tx1"/>
                </a:solidFill>
              </a:rPr>
              <a:t>Africa’s</a:t>
            </a:r>
            <a:r>
              <a:rPr lang="fr-CI" sz="2400" b="0" dirty="0">
                <a:solidFill>
                  <a:schemeClr val="tx1"/>
                </a:solidFill>
              </a:rPr>
              <a:t> Integrated Maritime </a:t>
            </a:r>
            <a:r>
              <a:rPr lang="fr-CI" sz="2400" b="0" dirty="0" err="1">
                <a:solidFill>
                  <a:schemeClr val="tx1"/>
                </a:solidFill>
              </a:rPr>
              <a:t>Strategy</a:t>
            </a:r>
            <a:r>
              <a:rPr lang="fr-CI" sz="2400" b="0" dirty="0">
                <a:solidFill>
                  <a:schemeClr val="tx1"/>
                </a:solidFill>
              </a:rPr>
              <a:t> </a:t>
            </a:r>
          </a:p>
          <a:p>
            <a:pPr marL="457200" indent="-457200">
              <a:buFont typeface="Arial" panose="020B0604020202020204" pitchFamily="34" charset="0"/>
              <a:buChar char="•"/>
            </a:pPr>
            <a:r>
              <a:rPr lang="fr-CI" sz="2400" b="0" dirty="0" err="1">
                <a:solidFill>
                  <a:schemeClr val="tx1"/>
                </a:solidFill>
              </a:rPr>
              <a:t>African</a:t>
            </a:r>
            <a:r>
              <a:rPr lang="fr-CI" sz="2400" b="0" dirty="0">
                <a:solidFill>
                  <a:schemeClr val="tx1"/>
                </a:solidFill>
              </a:rPr>
              <a:t> Union Vision’2063</a:t>
            </a:r>
          </a:p>
          <a:p>
            <a:pPr marL="457200" indent="-457200">
              <a:buFont typeface="Arial" panose="020B0604020202020204" pitchFamily="34" charset="0"/>
              <a:buChar char="•"/>
            </a:pPr>
            <a:r>
              <a:rPr lang="fr-CI" sz="2400" b="0" dirty="0" err="1">
                <a:solidFill>
                  <a:schemeClr val="tx1"/>
                </a:solidFill>
              </a:rPr>
              <a:t>African</a:t>
            </a:r>
            <a:r>
              <a:rPr lang="fr-CI" sz="2400" b="0" dirty="0">
                <a:solidFill>
                  <a:schemeClr val="tx1"/>
                </a:solidFill>
              </a:rPr>
              <a:t> </a:t>
            </a:r>
            <a:r>
              <a:rPr lang="fr-CI" sz="2400" b="0" dirty="0" err="1">
                <a:solidFill>
                  <a:schemeClr val="tx1"/>
                </a:solidFill>
              </a:rPr>
              <a:t>Decade</a:t>
            </a:r>
            <a:r>
              <a:rPr lang="fr-CI" sz="2400" b="0" dirty="0">
                <a:solidFill>
                  <a:schemeClr val="tx1"/>
                </a:solidFill>
              </a:rPr>
              <a:t> of </a:t>
            </a:r>
            <a:r>
              <a:rPr lang="fr-CI" sz="2400" b="0" dirty="0" err="1">
                <a:solidFill>
                  <a:schemeClr val="tx1"/>
                </a:solidFill>
              </a:rPr>
              <a:t>Oceans</a:t>
            </a:r>
            <a:r>
              <a:rPr lang="fr-CI" sz="2400" b="0" dirty="0">
                <a:solidFill>
                  <a:schemeClr val="tx1"/>
                </a:solidFill>
              </a:rPr>
              <a:t> and </a:t>
            </a:r>
            <a:r>
              <a:rPr lang="fr-CI" sz="2400" b="0" dirty="0" err="1">
                <a:solidFill>
                  <a:schemeClr val="tx1"/>
                </a:solidFill>
              </a:rPr>
              <a:t>Seas</a:t>
            </a:r>
            <a:endParaRPr lang="fr-CI" sz="2400" b="0" dirty="0">
              <a:solidFill>
                <a:schemeClr val="tx1"/>
              </a:solidFill>
            </a:endParaRPr>
          </a:p>
          <a:p>
            <a:pPr marL="457200" indent="-457200">
              <a:buFont typeface="Arial" panose="020B0604020202020204" pitchFamily="34" charset="0"/>
              <a:buChar char="•"/>
            </a:pPr>
            <a:r>
              <a:rPr lang="fr-CI" sz="2400" b="0" dirty="0" err="1">
                <a:solidFill>
                  <a:schemeClr val="tx1"/>
                </a:solidFill>
              </a:rPr>
              <a:t>African</a:t>
            </a:r>
            <a:r>
              <a:rPr lang="fr-CI" sz="2400" b="0" dirty="0">
                <a:solidFill>
                  <a:schemeClr val="tx1"/>
                </a:solidFill>
              </a:rPr>
              <a:t> Blue Economy </a:t>
            </a:r>
            <a:r>
              <a:rPr lang="fr-CI" sz="2400" b="0" dirty="0" err="1">
                <a:solidFill>
                  <a:schemeClr val="tx1"/>
                </a:solidFill>
              </a:rPr>
              <a:t>Strategy</a:t>
            </a:r>
            <a:endParaRPr lang="fr-CI" sz="2400" b="0" dirty="0">
              <a:solidFill>
                <a:schemeClr val="tx1"/>
              </a:solidFill>
            </a:endParaRPr>
          </a:p>
          <a:p>
            <a:pPr marL="457200" indent="-457200">
              <a:buFont typeface="Arial" panose="020B0604020202020204" pitchFamily="34" charset="0"/>
              <a:buChar char="•"/>
            </a:pPr>
            <a:r>
              <a:rPr lang="fr-CI" sz="2400" b="0" dirty="0">
                <a:solidFill>
                  <a:schemeClr val="tx1"/>
                </a:solidFill>
              </a:rPr>
              <a:t>UN </a:t>
            </a:r>
            <a:r>
              <a:rPr lang="fr-CI" sz="2400" b="0" dirty="0" err="1">
                <a:solidFill>
                  <a:schemeClr val="tx1"/>
                </a:solidFill>
              </a:rPr>
              <a:t>Decade</a:t>
            </a:r>
            <a:r>
              <a:rPr lang="fr-CI" sz="2400" b="0" dirty="0">
                <a:solidFill>
                  <a:schemeClr val="tx1"/>
                </a:solidFill>
              </a:rPr>
              <a:t> of </a:t>
            </a:r>
            <a:r>
              <a:rPr lang="fr-CI" sz="2400" b="0" dirty="0" err="1">
                <a:solidFill>
                  <a:schemeClr val="tx1"/>
                </a:solidFill>
              </a:rPr>
              <a:t>Ocean</a:t>
            </a:r>
            <a:r>
              <a:rPr lang="fr-CI" sz="2400" b="0" dirty="0">
                <a:solidFill>
                  <a:schemeClr val="tx1"/>
                </a:solidFill>
              </a:rPr>
              <a:t> Science for </a:t>
            </a:r>
            <a:r>
              <a:rPr lang="fr-CI" sz="2400" b="0" dirty="0" err="1">
                <a:solidFill>
                  <a:schemeClr val="tx1"/>
                </a:solidFill>
              </a:rPr>
              <a:t>Sustainable</a:t>
            </a:r>
            <a:r>
              <a:rPr lang="fr-CI" sz="2400" b="0" dirty="0">
                <a:solidFill>
                  <a:schemeClr val="tx1"/>
                </a:solidFill>
              </a:rPr>
              <a:t> </a:t>
            </a:r>
            <a:r>
              <a:rPr lang="fr-CI" sz="2400" b="0" dirty="0" err="1">
                <a:solidFill>
                  <a:schemeClr val="tx1"/>
                </a:solidFill>
              </a:rPr>
              <a:t>Development</a:t>
            </a:r>
            <a:endParaRPr lang="fr-CI" sz="2400" b="0" dirty="0">
              <a:solidFill>
                <a:schemeClr val="tx1"/>
              </a:solidFill>
            </a:endParaRPr>
          </a:p>
        </p:txBody>
      </p:sp>
    </p:spTree>
    <p:extLst>
      <p:ext uri="{BB962C8B-B14F-4D97-AF65-F5344CB8AC3E}">
        <p14:creationId xmlns:p14="http://schemas.microsoft.com/office/powerpoint/2010/main" val="219206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4FAFA63-EF73-4268-8107-6CD20923D700}"/>
              </a:ext>
            </a:extLst>
          </p:cNvPr>
          <p:cNvSpPr>
            <a:spLocks noGrp="1"/>
          </p:cNvSpPr>
          <p:nvPr>
            <p:ph type="title"/>
          </p:nvPr>
        </p:nvSpPr>
        <p:spPr>
          <a:xfrm>
            <a:off x="0" y="286032"/>
            <a:ext cx="12192000" cy="533400"/>
          </a:xfrm>
        </p:spPr>
        <p:txBody>
          <a:bodyPr rtlCol="0"/>
          <a:lstStyle/>
          <a:p>
            <a:pPr algn="ctr" rtl="0"/>
            <a:r>
              <a:rPr lang="fr-FR" sz="2800" b="1" dirty="0">
                <a:solidFill>
                  <a:srgbClr val="7030A0"/>
                </a:solidFill>
              </a:rPr>
              <a:t>ACTION PLAN ALINE WITH GOOS IMPLEMENTATION PLAN</a:t>
            </a:r>
          </a:p>
        </p:txBody>
      </p:sp>
      <p:graphicFrame>
        <p:nvGraphicFramePr>
          <p:cNvPr id="15" name="Tableau 14">
            <a:extLst>
              <a:ext uri="{FF2B5EF4-FFF2-40B4-BE49-F238E27FC236}">
                <a16:creationId xmlns:a16="http://schemas.microsoft.com/office/drawing/2014/main" id="{6CDC9C35-D466-4519-B3DE-03055872857E}"/>
              </a:ext>
            </a:extLst>
          </p:cNvPr>
          <p:cNvGraphicFramePr>
            <a:graphicFrameLocks noGrp="1"/>
          </p:cNvGraphicFramePr>
          <p:nvPr>
            <p:extLst>
              <p:ext uri="{D42A27DB-BD31-4B8C-83A1-F6EECF244321}">
                <p14:modId xmlns:p14="http://schemas.microsoft.com/office/powerpoint/2010/main" val="4144114425"/>
              </p:ext>
            </p:extLst>
          </p:nvPr>
        </p:nvGraphicFramePr>
        <p:xfrm>
          <a:off x="460050" y="985546"/>
          <a:ext cx="11227127" cy="4572000"/>
        </p:xfrm>
        <a:graphic>
          <a:graphicData uri="http://schemas.openxmlformats.org/drawingml/2006/table">
            <a:tbl>
              <a:tblPr firstRow="1" bandRow="1">
                <a:tableStyleId>{5C22544A-7EE6-4342-B048-85BDC9FD1C3A}</a:tableStyleId>
              </a:tblPr>
              <a:tblGrid>
                <a:gridCol w="2036515">
                  <a:extLst>
                    <a:ext uri="{9D8B030D-6E8A-4147-A177-3AD203B41FA5}">
                      <a16:colId xmlns:a16="http://schemas.microsoft.com/office/drawing/2014/main" val="2071492987"/>
                    </a:ext>
                  </a:extLst>
                </a:gridCol>
                <a:gridCol w="2297653">
                  <a:extLst>
                    <a:ext uri="{9D8B030D-6E8A-4147-A177-3AD203B41FA5}">
                      <a16:colId xmlns:a16="http://schemas.microsoft.com/office/drawing/2014/main" val="69624285"/>
                    </a:ext>
                  </a:extLst>
                </a:gridCol>
                <a:gridCol w="2297653">
                  <a:extLst>
                    <a:ext uri="{9D8B030D-6E8A-4147-A177-3AD203B41FA5}">
                      <a16:colId xmlns:a16="http://schemas.microsoft.com/office/drawing/2014/main" val="3007106312"/>
                    </a:ext>
                  </a:extLst>
                </a:gridCol>
                <a:gridCol w="2297653">
                  <a:extLst>
                    <a:ext uri="{9D8B030D-6E8A-4147-A177-3AD203B41FA5}">
                      <a16:colId xmlns:a16="http://schemas.microsoft.com/office/drawing/2014/main" val="538167395"/>
                    </a:ext>
                  </a:extLst>
                </a:gridCol>
                <a:gridCol w="2297653">
                  <a:extLst>
                    <a:ext uri="{9D8B030D-6E8A-4147-A177-3AD203B41FA5}">
                      <a16:colId xmlns:a16="http://schemas.microsoft.com/office/drawing/2014/main" val="1211691905"/>
                    </a:ext>
                  </a:extLst>
                </a:gridCol>
              </a:tblGrid>
              <a:tr h="68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accent1">
                              <a:lumMod val="50000"/>
                            </a:schemeClr>
                          </a:solidFill>
                          <a:effectLst/>
                          <a:latin typeface="+mn-lt"/>
                          <a:ea typeface="+mn-ea"/>
                          <a:cs typeface="+mn-cs"/>
                        </a:rPr>
                        <a:t>Find</a:t>
                      </a:r>
                      <a:r>
                        <a:rPr lang="fr-FR" sz="1800" b="1" kern="1200" dirty="0">
                          <a:solidFill>
                            <a:schemeClr val="accent1">
                              <a:lumMod val="50000"/>
                            </a:schemeClr>
                          </a:solidFill>
                          <a:effectLst/>
                          <a:latin typeface="+mn-lt"/>
                          <a:ea typeface="+mn-ea"/>
                          <a:cs typeface="+mn-cs"/>
                        </a:rPr>
                        <a:t> a </a:t>
                      </a:r>
                      <a:r>
                        <a:rPr lang="fr-FR" sz="1800" b="1" kern="1200" dirty="0" err="1">
                          <a:solidFill>
                            <a:schemeClr val="accent1">
                              <a:lumMod val="50000"/>
                            </a:schemeClr>
                          </a:solidFill>
                          <a:effectLst/>
                          <a:latin typeface="+mn-lt"/>
                          <a:ea typeface="+mn-ea"/>
                          <a:cs typeface="+mn-cs"/>
                        </a:rPr>
                        <a:t>way</a:t>
                      </a:r>
                      <a:r>
                        <a:rPr lang="fr-FR" sz="1800" b="1" kern="1200" dirty="0">
                          <a:solidFill>
                            <a:schemeClr val="accent1">
                              <a:lumMod val="50000"/>
                            </a:schemeClr>
                          </a:solidFill>
                          <a:effectLst/>
                          <a:latin typeface="+mn-lt"/>
                          <a:ea typeface="+mn-ea"/>
                          <a:cs typeface="+mn-cs"/>
                        </a:rPr>
                        <a:t> to </a:t>
                      </a:r>
                      <a:r>
                        <a:rPr lang="fr-FR" sz="1800" b="1" kern="1200" dirty="0" err="1">
                          <a:solidFill>
                            <a:schemeClr val="accent1">
                              <a:lumMod val="50000"/>
                            </a:schemeClr>
                          </a:solidFill>
                          <a:effectLst/>
                          <a:latin typeface="+mn-lt"/>
                          <a:ea typeface="+mn-ea"/>
                          <a:cs typeface="+mn-cs"/>
                        </a:rPr>
                        <a:t>represent</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Decade</a:t>
                      </a:r>
                      <a:r>
                        <a:rPr lang="fr-FR" sz="1800" b="1" kern="1200" dirty="0">
                          <a:solidFill>
                            <a:schemeClr val="accent1">
                              <a:lumMod val="50000"/>
                            </a:schemeClr>
                          </a:solidFill>
                          <a:effectLst/>
                          <a:latin typeface="+mn-lt"/>
                          <a:ea typeface="+mn-ea"/>
                          <a:cs typeface="+mn-cs"/>
                        </a:rPr>
                        <a:t> Programmes, GOOS </a:t>
                      </a:r>
                      <a:r>
                        <a:rPr lang="fr-FR" sz="1800" b="1" kern="1200" dirty="0" err="1">
                          <a:solidFill>
                            <a:schemeClr val="accent1">
                              <a:lumMod val="50000"/>
                            </a:schemeClr>
                          </a:solidFill>
                          <a:effectLst/>
                          <a:latin typeface="+mn-lt"/>
                          <a:ea typeface="+mn-ea"/>
                          <a:cs typeface="+mn-cs"/>
                        </a:rPr>
                        <a:t>Projects</a:t>
                      </a:r>
                      <a:endParaRPr lang="fr-FR" sz="1800" b="1" kern="1200" noProof="0" dirty="0">
                        <a:solidFill>
                          <a:schemeClr val="accent1">
                            <a:lumMod val="50000"/>
                          </a:schemeClr>
                        </a:solidFill>
                        <a:effectLst/>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accent1">
                              <a:lumMod val="50000"/>
                            </a:schemeClr>
                          </a:solidFill>
                          <a:effectLst/>
                          <a:latin typeface="+mn-lt"/>
                          <a:ea typeface="+mn-ea"/>
                          <a:cs typeface="+mn-cs"/>
                        </a:rPr>
                        <a:t>Identify</a:t>
                      </a:r>
                      <a:r>
                        <a:rPr lang="fr-FR" sz="1800" b="1" kern="1200" dirty="0">
                          <a:solidFill>
                            <a:schemeClr val="accent1">
                              <a:lumMod val="50000"/>
                            </a:schemeClr>
                          </a:solidFill>
                          <a:effectLst/>
                          <a:latin typeface="+mn-lt"/>
                          <a:ea typeface="+mn-ea"/>
                          <a:cs typeface="+mn-cs"/>
                        </a:rPr>
                        <a:t> and tackle </a:t>
                      </a:r>
                      <a:r>
                        <a:rPr lang="fr-FR" sz="1800" b="1" kern="1200" dirty="0" err="1">
                          <a:solidFill>
                            <a:schemeClr val="accent1">
                              <a:lumMod val="50000"/>
                            </a:schemeClr>
                          </a:solidFill>
                          <a:effectLst/>
                          <a:latin typeface="+mn-lt"/>
                          <a:ea typeface="+mn-ea"/>
                          <a:cs typeface="+mn-cs"/>
                        </a:rPr>
                        <a:t>barriers</a:t>
                      </a:r>
                      <a:r>
                        <a:rPr lang="fr-FR" sz="1800" b="1" kern="1200" dirty="0">
                          <a:solidFill>
                            <a:schemeClr val="accent1">
                              <a:lumMod val="50000"/>
                            </a:schemeClr>
                          </a:solidFill>
                          <a:effectLst/>
                          <a:latin typeface="+mn-lt"/>
                          <a:ea typeface="+mn-ea"/>
                          <a:cs typeface="+mn-cs"/>
                        </a:rPr>
                        <a:t> to GOOS </a:t>
                      </a:r>
                      <a:r>
                        <a:rPr lang="fr-FR" sz="1800" b="1" kern="1200" dirty="0" err="1">
                          <a:solidFill>
                            <a:schemeClr val="accent1">
                              <a:lumMod val="50000"/>
                            </a:schemeClr>
                          </a:solidFill>
                          <a:effectLst/>
                          <a:latin typeface="+mn-lt"/>
                          <a:ea typeface="+mn-ea"/>
                          <a:cs typeface="+mn-cs"/>
                        </a:rPr>
                        <a:t>ability</a:t>
                      </a:r>
                      <a:r>
                        <a:rPr lang="fr-FR" sz="1800" b="1" kern="1200" dirty="0">
                          <a:solidFill>
                            <a:schemeClr val="accent1">
                              <a:lumMod val="50000"/>
                            </a:schemeClr>
                          </a:solidFill>
                          <a:effectLst/>
                          <a:latin typeface="+mn-lt"/>
                          <a:ea typeface="+mn-ea"/>
                          <a:cs typeface="+mn-cs"/>
                        </a:rPr>
                        <a:t> to more </a:t>
                      </a:r>
                      <a:r>
                        <a:rPr lang="fr-FR" sz="1800" b="1" kern="1200" dirty="0" err="1">
                          <a:solidFill>
                            <a:schemeClr val="accent1">
                              <a:lumMod val="50000"/>
                            </a:schemeClr>
                          </a:solidFill>
                          <a:effectLst/>
                          <a:latin typeface="+mn-lt"/>
                          <a:ea typeface="+mn-ea"/>
                          <a:cs typeface="+mn-cs"/>
                        </a:rPr>
                        <a:t>forward</a:t>
                      </a:r>
                      <a:endParaRPr lang="fr-FR" b="1" noProof="0"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lvl="0"/>
                      <a:r>
                        <a:rPr lang="fr-FR" sz="1800" b="1" kern="1200" dirty="0">
                          <a:solidFill>
                            <a:schemeClr val="accent1">
                              <a:lumMod val="50000"/>
                            </a:schemeClr>
                          </a:solidFill>
                          <a:effectLst/>
                          <a:latin typeface="+mn-lt"/>
                          <a:ea typeface="+mn-ea"/>
                          <a:cs typeface="+mn-cs"/>
                        </a:rPr>
                        <a:t>Support dialogue </a:t>
                      </a:r>
                      <a:r>
                        <a:rPr lang="fr-FR" sz="1800" b="1" kern="1200" dirty="0" err="1">
                          <a:solidFill>
                            <a:schemeClr val="accent1">
                              <a:lumMod val="50000"/>
                            </a:schemeClr>
                          </a:solidFill>
                          <a:effectLst/>
                          <a:latin typeface="+mn-lt"/>
                          <a:ea typeface="+mn-ea"/>
                          <a:cs typeface="+mn-cs"/>
                        </a:rPr>
                        <a:t>with</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partners</a:t>
                      </a:r>
                      <a:r>
                        <a:rPr lang="fr-FR" sz="1800" b="1" kern="1200" dirty="0">
                          <a:solidFill>
                            <a:schemeClr val="accent1">
                              <a:lumMod val="50000"/>
                            </a:schemeClr>
                          </a:solidFill>
                          <a:effectLst/>
                          <a:latin typeface="+mn-lt"/>
                          <a:ea typeface="+mn-ea"/>
                          <a:cs typeface="+mn-cs"/>
                        </a:rPr>
                        <a:t> about </a:t>
                      </a:r>
                      <a:r>
                        <a:rPr lang="fr-FR" sz="1800" b="1" kern="1200" dirty="0" err="1">
                          <a:solidFill>
                            <a:schemeClr val="accent1">
                              <a:lumMod val="50000"/>
                            </a:schemeClr>
                          </a:solidFill>
                          <a:effectLst/>
                          <a:latin typeface="+mn-lt"/>
                          <a:ea typeface="+mn-ea"/>
                          <a:cs typeface="+mn-cs"/>
                        </a:rPr>
                        <a:t>roles</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where</a:t>
                      </a:r>
                      <a:r>
                        <a:rPr lang="fr-FR" sz="1800" b="1" kern="1200" dirty="0">
                          <a:solidFill>
                            <a:schemeClr val="accent1">
                              <a:lumMod val="50000"/>
                            </a:schemeClr>
                          </a:solidFill>
                          <a:effectLst/>
                          <a:latin typeface="+mn-lt"/>
                          <a:ea typeface="+mn-ea"/>
                          <a:cs typeface="+mn-cs"/>
                        </a:rPr>
                        <a:t> fit in </a:t>
                      </a:r>
                      <a:r>
                        <a:rPr lang="fr-FR" sz="1800" b="1" kern="1200" dirty="0" err="1">
                          <a:solidFill>
                            <a:schemeClr val="accent1">
                              <a:lumMod val="50000"/>
                            </a:schemeClr>
                          </a:solidFill>
                          <a:effectLst/>
                          <a:latin typeface="+mn-lt"/>
                          <a:ea typeface="+mn-ea"/>
                          <a:cs typeface="+mn-cs"/>
                        </a:rPr>
                        <a:t>achieving</a:t>
                      </a:r>
                      <a:r>
                        <a:rPr lang="fr-FR" sz="1800" b="1" kern="1200" dirty="0">
                          <a:solidFill>
                            <a:schemeClr val="accent1">
                              <a:lumMod val="50000"/>
                            </a:schemeClr>
                          </a:solidFill>
                          <a:effectLst/>
                          <a:latin typeface="+mn-lt"/>
                          <a:ea typeface="+mn-ea"/>
                          <a:cs typeface="+mn-cs"/>
                        </a:rPr>
                        <a:t> the 2030 </a:t>
                      </a:r>
                      <a:r>
                        <a:rPr lang="fr-FR" sz="1800" b="1" kern="1200" dirty="0" err="1">
                          <a:solidFill>
                            <a:schemeClr val="accent1">
                              <a:lumMod val="50000"/>
                            </a:schemeClr>
                          </a:solidFill>
                          <a:effectLst/>
                          <a:latin typeface="+mn-lt"/>
                          <a:ea typeface="+mn-ea"/>
                          <a:cs typeface="+mn-cs"/>
                        </a:rPr>
                        <a:t>Strategy</a:t>
                      </a:r>
                      <a:endParaRPr lang="fr-CI" sz="1800" b="1" kern="1200" dirty="0">
                        <a:solidFill>
                          <a:schemeClr val="accent1">
                            <a:lumMod val="50000"/>
                          </a:schemeClr>
                        </a:solidFill>
                        <a:effectLst/>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lvl="0"/>
                      <a:r>
                        <a:rPr lang="fr-FR" sz="1800" b="1" kern="1200" dirty="0">
                          <a:solidFill>
                            <a:schemeClr val="accent1">
                              <a:lumMod val="50000"/>
                            </a:schemeClr>
                          </a:solidFill>
                          <a:effectLst/>
                          <a:latin typeface="+mn-lt"/>
                          <a:ea typeface="+mn-ea"/>
                          <a:cs typeface="+mn-cs"/>
                        </a:rPr>
                        <a:t>Track </a:t>
                      </a:r>
                      <a:r>
                        <a:rPr lang="fr-FR" sz="1800" b="1" kern="1200" dirty="0" err="1">
                          <a:solidFill>
                            <a:schemeClr val="accent1">
                              <a:lumMod val="50000"/>
                            </a:schemeClr>
                          </a:solidFill>
                          <a:effectLst/>
                          <a:latin typeface="+mn-lt"/>
                          <a:ea typeface="+mn-ea"/>
                          <a:cs typeface="+mn-cs"/>
                        </a:rPr>
                        <a:t>progress</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towards</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achieving</a:t>
                      </a:r>
                      <a:r>
                        <a:rPr lang="fr-FR" sz="1800" b="1" kern="1200" dirty="0">
                          <a:solidFill>
                            <a:schemeClr val="accent1">
                              <a:lumMod val="50000"/>
                            </a:schemeClr>
                          </a:solidFill>
                          <a:effectLst/>
                          <a:latin typeface="+mn-lt"/>
                          <a:ea typeface="+mn-ea"/>
                          <a:cs typeface="+mn-cs"/>
                        </a:rPr>
                        <a:t> the </a:t>
                      </a:r>
                      <a:r>
                        <a:rPr lang="fr-FR" sz="1800" b="1" kern="1200" dirty="0" err="1">
                          <a:solidFill>
                            <a:schemeClr val="accent1">
                              <a:lumMod val="50000"/>
                            </a:schemeClr>
                          </a:solidFill>
                          <a:effectLst/>
                          <a:latin typeface="+mn-lt"/>
                          <a:ea typeface="+mn-ea"/>
                          <a:cs typeface="+mn-cs"/>
                        </a:rPr>
                        <a:t>Strategy</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milestones</a:t>
                      </a:r>
                      <a:r>
                        <a:rPr lang="fr-FR" sz="1800" b="1" kern="1200" dirty="0">
                          <a:solidFill>
                            <a:schemeClr val="accent1">
                              <a:lumMod val="50000"/>
                            </a:schemeClr>
                          </a:solidFill>
                          <a:effectLst/>
                          <a:latin typeface="+mn-lt"/>
                          <a:ea typeface="+mn-ea"/>
                          <a:cs typeface="+mn-cs"/>
                        </a:rPr>
                        <a:t> and output</a:t>
                      </a:r>
                      <a:endParaRPr lang="fr-CI" sz="1800" b="1" kern="1200" dirty="0">
                        <a:solidFill>
                          <a:schemeClr val="accent1">
                            <a:lumMod val="50000"/>
                          </a:schemeClr>
                        </a:solidFill>
                        <a:effectLst/>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accent1">
                              <a:lumMod val="50000"/>
                            </a:schemeClr>
                          </a:solidFill>
                          <a:effectLst/>
                          <a:latin typeface="+mn-lt"/>
                          <a:ea typeface="+mn-ea"/>
                          <a:cs typeface="+mn-cs"/>
                        </a:rPr>
                        <a:t>Provide</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visibility</a:t>
                      </a:r>
                      <a:r>
                        <a:rPr lang="fr-FR" sz="1800" b="1" kern="1200" dirty="0">
                          <a:solidFill>
                            <a:schemeClr val="accent1">
                              <a:lumMod val="50000"/>
                            </a:schemeClr>
                          </a:solidFill>
                          <a:effectLst/>
                          <a:latin typeface="+mn-lt"/>
                          <a:ea typeface="+mn-ea"/>
                          <a:cs typeface="+mn-cs"/>
                        </a:rPr>
                        <a:t> of how GOOS </a:t>
                      </a:r>
                      <a:r>
                        <a:rPr lang="fr-FR" sz="1800" b="1" kern="1200" dirty="0" err="1">
                          <a:solidFill>
                            <a:schemeClr val="accent1">
                              <a:lumMod val="50000"/>
                            </a:schemeClr>
                          </a:solidFill>
                          <a:effectLst/>
                          <a:latin typeface="+mn-lt"/>
                          <a:ea typeface="+mn-ea"/>
                          <a:cs typeface="+mn-cs"/>
                        </a:rPr>
                        <a:t>is</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responding</a:t>
                      </a:r>
                      <a:r>
                        <a:rPr lang="fr-FR" sz="1800" b="1" kern="1200" dirty="0">
                          <a:solidFill>
                            <a:schemeClr val="accent1">
                              <a:lumMod val="50000"/>
                            </a:schemeClr>
                          </a:solidFill>
                          <a:effectLst/>
                          <a:latin typeface="+mn-lt"/>
                          <a:ea typeface="+mn-ea"/>
                          <a:cs typeface="+mn-cs"/>
                        </a:rPr>
                        <a:t> to </a:t>
                      </a:r>
                      <a:r>
                        <a:rPr lang="fr-FR" sz="1800" b="1" kern="1200" dirty="0" err="1">
                          <a:solidFill>
                            <a:schemeClr val="accent1">
                              <a:lumMod val="50000"/>
                            </a:schemeClr>
                          </a:solidFill>
                          <a:effectLst/>
                          <a:latin typeface="+mn-lt"/>
                          <a:ea typeface="+mn-ea"/>
                          <a:cs typeface="+mn-cs"/>
                        </a:rPr>
                        <a:t>societal</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needs</a:t>
                      </a:r>
                      <a:r>
                        <a:rPr lang="fr-FR" sz="1800" b="1" kern="1200" dirty="0">
                          <a:solidFill>
                            <a:schemeClr val="accent1">
                              <a:lumMod val="50000"/>
                            </a:schemeClr>
                          </a:solidFill>
                          <a:effectLst/>
                          <a:latin typeface="+mn-lt"/>
                          <a:ea typeface="+mn-ea"/>
                          <a:cs typeface="+mn-cs"/>
                        </a:rPr>
                        <a:t>, </a:t>
                      </a:r>
                      <a:r>
                        <a:rPr lang="fr-FR" sz="1800" b="1" kern="1200" dirty="0" err="1">
                          <a:solidFill>
                            <a:schemeClr val="accent1">
                              <a:lumMod val="50000"/>
                            </a:schemeClr>
                          </a:solidFill>
                          <a:effectLst/>
                          <a:latin typeface="+mn-lt"/>
                          <a:ea typeface="+mn-ea"/>
                          <a:cs typeface="+mn-cs"/>
                        </a:rPr>
                        <a:t>tracking</a:t>
                      </a:r>
                      <a:r>
                        <a:rPr lang="fr-FR" sz="1800" b="1" kern="1200" dirty="0">
                          <a:solidFill>
                            <a:schemeClr val="accent1">
                              <a:lumMod val="50000"/>
                            </a:schemeClr>
                          </a:solidFill>
                          <a:effectLst/>
                          <a:latin typeface="+mn-lt"/>
                          <a:ea typeface="+mn-ea"/>
                          <a:cs typeface="+mn-cs"/>
                        </a:rPr>
                        <a:t> impacts</a:t>
                      </a:r>
                      <a:endParaRPr lang="fr-FR" b="1" noProof="0"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816349847"/>
                  </a:ext>
                </a:extLst>
              </a:tr>
              <a:tr h="6850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noProof="0" dirty="0"/>
                        <a:t>Contribution to the establishment of national </a:t>
                      </a:r>
                      <a:r>
                        <a:rPr lang="fr-FR" noProof="0" dirty="0" err="1"/>
                        <a:t>coordiantion</a:t>
                      </a:r>
                      <a:r>
                        <a:rPr lang="fr-FR" noProof="0" dirty="0"/>
                        <a:t> of the UN </a:t>
                      </a:r>
                      <a:r>
                        <a:rPr lang="fr-FR" noProof="0" dirty="0" err="1"/>
                        <a:t>decade</a:t>
                      </a:r>
                      <a:r>
                        <a:rPr lang="fr-FR" noProof="0" dirty="0"/>
                        <a:t> for </a:t>
                      </a:r>
                      <a:r>
                        <a:rPr lang="fr-FR" noProof="0" dirty="0" err="1"/>
                        <a:t>ocean</a:t>
                      </a:r>
                      <a:r>
                        <a:rPr lang="fr-FR" noProof="0" dirty="0"/>
                        <a:t> sciences for </a:t>
                      </a:r>
                      <a:r>
                        <a:rPr lang="fr-FR" noProof="0" dirty="0" err="1"/>
                        <a:t>sustainable</a:t>
                      </a:r>
                      <a:r>
                        <a:rPr lang="fr-FR" noProof="0" dirty="0"/>
                        <a:t> </a:t>
                      </a:r>
                      <a:r>
                        <a:rPr lang="fr-FR" noProof="0" dirty="0" err="1"/>
                        <a:t>developement</a:t>
                      </a:r>
                      <a:endParaRPr lang="fr-FR" noProof="0" dirty="0"/>
                    </a:p>
                  </a:txBody>
                  <a:tcPr anchor="ctr">
                    <a:lnT w="28575" cap="flat" cmpd="sng" algn="ctr">
                      <a:solidFill>
                        <a:schemeClr val="accent1">
                          <a:lumMod val="50000"/>
                        </a:schemeClr>
                      </a:solidFill>
                      <a:prstDash val="solid"/>
                      <a:round/>
                      <a:headEnd type="none" w="med" len="med"/>
                      <a:tailEnd type="none" w="med" len="med"/>
                    </a:lnT>
                    <a:no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fr-FR" sz="1800" kern="1200" dirty="0" err="1">
                          <a:solidFill>
                            <a:schemeClr val="tx1"/>
                          </a:solidFill>
                          <a:latin typeface="+mn-lt"/>
                          <a:ea typeface="+mn-ea"/>
                          <a:cs typeface="+mn-cs"/>
                        </a:rPr>
                        <a:t>Development</a:t>
                      </a:r>
                      <a:r>
                        <a:rPr lang="fr-FR" sz="1800" kern="1200" dirty="0">
                          <a:solidFill>
                            <a:schemeClr val="tx1"/>
                          </a:solidFill>
                          <a:latin typeface="+mn-lt"/>
                          <a:ea typeface="+mn-ea"/>
                          <a:cs typeface="+mn-cs"/>
                        </a:rPr>
                        <a:t> of GOOS-AFRICA </a:t>
                      </a:r>
                      <a:r>
                        <a:rPr lang="fr-FR" sz="1800" kern="1200" dirty="0" err="1">
                          <a:solidFill>
                            <a:schemeClr val="tx1"/>
                          </a:solidFill>
                          <a:latin typeface="+mn-lt"/>
                          <a:ea typeface="+mn-ea"/>
                          <a:cs typeface="+mn-cs"/>
                        </a:rPr>
                        <a:t>Women</a:t>
                      </a:r>
                      <a:r>
                        <a:rPr lang="fr-FR" sz="1800" kern="1200" dirty="0">
                          <a:solidFill>
                            <a:schemeClr val="tx1"/>
                          </a:solidFill>
                          <a:latin typeface="+mn-lt"/>
                          <a:ea typeface="+mn-ea"/>
                          <a:cs typeface="+mn-cs"/>
                        </a:rPr>
                        <a:t> Network</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a:solidFill>
                            <a:schemeClr val="tx1"/>
                          </a:solidFill>
                          <a:latin typeface="+mn-lt"/>
                          <a:ea typeface="+mn-ea"/>
                          <a:cs typeface="+mn-cs"/>
                        </a:rPr>
                        <a:t>Establish a Pan African Youth Leadership Network in Ocean, Climate and Atmospheric Sciences</a:t>
                      </a:r>
                      <a:endParaRPr lang="fr-FR" sz="1800" kern="1200" noProof="0" dirty="0">
                        <a:solidFill>
                          <a:schemeClr val="tx1"/>
                        </a:solidFill>
                        <a:latin typeface="+mn-lt"/>
                        <a:ea typeface="+mn-ea"/>
                        <a:cs typeface="+mn-cs"/>
                      </a:endParaRPr>
                    </a:p>
                  </a:txBody>
                  <a:tcPr anchor="ctr">
                    <a:lnT w="28575" cap="flat" cmpd="sng" algn="ctr">
                      <a:solidFill>
                        <a:schemeClr val="accent1">
                          <a:lumMod val="50000"/>
                        </a:schemeClr>
                      </a:solidFill>
                      <a:prstDash val="solid"/>
                      <a:round/>
                      <a:headEnd type="none" w="med" len="med"/>
                      <a:tailEnd type="none" w="med" len="med"/>
                    </a:lnT>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Establish linkages/synergies between existing African Research Facilities towards a Shared Research Resources Platform, Research Vessels, UNESCO Chairs, Remote Sensing networks, </a:t>
                      </a:r>
                      <a:endParaRPr lang="fr-FR" noProof="0" dirty="0">
                        <a:solidFill>
                          <a:schemeClr val="tx1"/>
                        </a:solidFill>
                      </a:endParaRPr>
                    </a:p>
                  </a:txBody>
                  <a:tcPr anchor="ctr">
                    <a:lnT w="28575" cap="flat" cmpd="sng" algn="ctr">
                      <a:solidFill>
                        <a:schemeClr val="accent1">
                          <a:lumMod val="50000"/>
                        </a:schemeClr>
                      </a:solidFill>
                      <a:prstDash val="solid"/>
                      <a:round/>
                      <a:headEnd type="none" w="med" len="med"/>
                      <a:tailEnd type="none" w="med" len="med"/>
                    </a:lnT>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Synchronized Cruises Around AFRICA for the African and UN Decades (East Africa, West Africa, </a:t>
                      </a:r>
                      <a:r>
                        <a:rPr lang="en-US" sz="1800" dirty="0" err="1">
                          <a:solidFill>
                            <a:schemeClr val="tx1"/>
                          </a:solidFill>
                        </a:rPr>
                        <a:t>Noth</a:t>
                      </a:r>
                      <a:r>
                        <a:rPr lang="en-US" sz="1800" dirty="0">
                          <a:solidFill>
                            <a:schemeClr val="tx1"/>
                          </a:solidFill>
                        </a:rPr>
                        <a:t>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txBody>
                  <a:tcPr anchor="ctr">
                    <a:lnT w="28575" cap="flat" cmpd="sng" algn="ctr">
                      <a:solidFill>
                        <a:schemeClr val="accent1">
                          <a:lumMod val="50000"/>
                        </a:schemeClr>
                      </a:solidFill>
                      <a:prstDash val="solid"/>
                      <a:round/>
                      <a:headEnd type="none" w="med" len="med"/>
                      <a:tailEnd type="none" w="med" len="med"/>
                    </a:lnT>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noProof="0" dirty="0"/>
                        <a:t>Webinar on how science </a:t>
                      </a:r>
                      <a:r>
                        <a:rPr lang="fr-FR" noProof="0" dirty="0" err="1"/>
                        <a:t>response</a:t>
                      </a:r>
                      <a:r>
                        <a:rPr lang="fr-FR" noProof="0" dirty="0"/>
                        <a:t> to  </a:t>
                      </a:r>
                      <a:r>
                        <a:rPr lang="fr-FR" noProof="0" dirty="0" err="1"/>
                        <a:t>coastal</a:t>
                      </a:r>
                      <a:r>
                        <a:rPr lang="fr-FR" noProof="0" dirty="0"/>
                        <a:t> </a:t>
                      </a:r>
                      <a:r>
                        <a:rPr lang="fr-FR" noProof="0" dirty="0" err="1"/>
                        <a:t>erosion</a:t>
                      </a:r>
                      <a:endParaRPr lang="fr-FR" noProof="0" dirty="0"/>
                    </a:p>
                  </a:txBody>
                  <a:tcPr anchor="ctr">
                    <a:lnT w="28575" cap="flat" cmpd="sng" algn="ctr">
                      <a:solidFill>
                        <a:schemeClr val="accent1">
                          <a:lumMod val="50000"/>
                        </a:schemeClr>
                      </a:solidFill>
                      <a:prstDash val="solid"/>
                      <a:round/>
                      <a:headEnd type="none" w="med" len="med"/>
                      <a:tailEnd type="none" w="med" len="med"/>
                    </a:lnT>
                    <a:noFill/>
                  </a:tcPr>
                </a:tc>
                <a:extLst>
                  <a:ext uri="{0D108BD9-81ED-4DB2-BD59-A6C34878D82A}">
                    <a16:rowId xmlns:a16="http://schemas.microsoft.com/office/drawing/2014/main" val="486392679"/>
                  </a:ext>
                </a:extLst>
              </a:tr>
            </a:tbl>
          </a:graphicData>
        </a:graphic>
      </p:graphicFrame>
      <p:sp>
        <p:nvSpPr>
          <p:cNvPr id="4" name="Espace réservé du texte 4">
            <a:extLst>
              <a:ext uri="{FF2B5EF4-FFF2-40B4-BE49-F238E27FC236}">
                <a16:creationId xmlns:a16="http://schemas.microsoft.com/office/drawing/2014/main" id="{34DDA16E-2E4D-480A-B3DD-0CAD33A21418}"/>
              </a:ext>
            </a:extLst>
          </p:cNvPr>
          <p:cNvSpPr txBox="1">
            <a:spLocks/>
          </p:cNvSpPr>
          <p:nvPr/>
        </p:nvSpPr>
        <p:spPr>
          <a:xfrm>
            <a:off x="4988334" y="5692323"/>
            <a:ext cx="5870624" cy="952699"/>
          </a:xfrm>
          <a:prstGeom prst="rect">
            <a:avLst/>
          </a:prstGeom>
          <a:solidFill>
            <a:srgbClr val="FFFF00"/>
          </a:solidFill>
        </p:spPr>
        <p:txBody>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457200" indent="-457200">
              <a:buFont typeface="Wingdings" panose="05000000000000000000" pitchFamily="2" charset="2"/>
              <a:buChar char="q"/>
            </a:pPr>
            <a:r>
              <a:rPr lang="fr-CI" sz="1600" b="1" kern="0" dirty="0" err="1"/>
              <a:t>Funding</a:t>
            </a:r>
            <a:r>
              <a:rPr lang="fr-CI" sz="1600" b="1" kern="0" dirty="0"/>
              <a:t> issue</a:t>
            </a:r>
          </a:p>
          <a:p>
            <a:pPr marL="457200" indent="-457200">
              <a:buFont typeface="Wingdings" panose="05000000000000000000" pitchFamily="2" charset="2"/>
              <a:buChar char="q"/>
            </a:pPr>
            <a:r>
              <a:rPr lang="fr-CI" sz="1600" b="1" kern="0" dirty="0" err="1"/>
              <a:t>Visibility</a:t>
            </a:r>
            <a:r>
              <a:rPr lang="fr-CI" sz="1600" b="1" kern="0" dirty="0"/>
              <a:t> of GOOS in </a:t>
            </a:r>
            <a:r>
              <a:rPr lang="fr-CI" sz="1600" b="1" kern="0" dirty="0" err="1"/>
              <a:t>each</a:t>
            </a:r>
            <a:r>
              <a:rPr lang="fr-CI" sz="1600" b="1" kern="0" dirty="0"/>
              <a:t> country</a:t>
            </a:r>
          </a:p>
          <a:p>
            <a:pPr marL="457200" indent="-457200">
              <a:buFont typeface="Wingdings" panose="05000000000000000000" pitchFamily="2" charset="2"/>
              <a:buChar char="q"/>
            </a:pPr>
            <a:r>
              <a:rPr lang="fr-CI" sz="1600" b="1" kern="0" dirty="0"/>
              <a:t>Full </a:t>
            </a:r>
            <a:r>
              <a:rPr lang="fr-CI" sz="1600" b="1" kern="0" dirty="0" err="1"/>
              <a:t>cooperation</a:t>
            </a:r>
            <a:r>
              <a:rPr lang="fr-CI" sz="1600" b="1" kern="0" dirty="0"/>
              <a:t> </a:t>
            </a:r>
            <a:r>
              <a:rPr lang="fr-CI" sz="1600" b="1" kern="0" dirty="0" err="1"/>
              <a:t>with</a:t>
            </a:r>
            <a:r>
              <a:rPr lang="fr-CI" sz="1600" b="1" kern="0" dirty="0"/>
              <a:t> </a:t>
            </a:r>
            <a:r>
              <a:rPr lang="fr-CI" sz="1600" b="1" kern="0" dirty="0" err="1"/>
              <a:t>private</a:t>
            </a:r>
            <a:r>
              <a:rPr lang="fr-CI" sz="1600" b="1" kern="0" dirty="0"/>
              <a:t> </a:t>
            </a:r>
            <a:r>
              <a:rPr lang="fr-CI" sz="1600" b="1" kern="0" dirty="0" err="1"/>
              <a:t>sector</a:t>
            </a:r>
            <a:endParaRPr lang="fr-CI" sz="1600" b="1" kern="0" dirty="0"/>
          </a:p>
        </p:txBody>
      </p:sp>
      <p:sp>
        <p:nvSpPr>
          <p:cNvPr id="5" name="Titre 2">
            <a:extLst>
              <a:ext uri="{FF2B5EF4-FFF2-40B4-BE49-F238E27FC236}">
                <a16:creationId xmlns:a16="http://schemas.microsoft.com/office/drawing/2014/main" id="{2C17D856-181A-4982-8A90-22DBC2EE12A3}"/>
              </a:ext>
            </a:extLst>
          </p:cNvPr>
          <p:cNvSpPr txBox="1">
            <a:spLocks/>
          </p:cNvSpPr>
          <p:nvPr/>
        </p:nvSpPr>
        <p:spPr bwMode="auto">
          <a:xfrm>
            <a:off x="-856" y="5692323"/>
            <a:ext cx="4473600" cy="5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US" sz="1600" kern="0" dirty="0"/>
              <a:t>Issues and threats of a cross-GOOS nature</a:t>
            </a:r>
            <a:endParaRPr lang="fr-CI" sz="1600" kern="0" dirty="0"/>
          </a:p>
        </p:txBody>
      </p:sp>
      <p:cxnSp>
        <p:nvCxnSpPr>
          <p:cNvPr id="6" name="Straight Connector 5"/>
          <p:cNvCxnSpPr>
            <a:cxnSpLocks/>
          </p:cNvCxnSpPr>
          <p:nvPr/>
        </p:nvCxnSpPr>
        <p:spPr bwMode="auto">
          <a:xfrm flipH="1">
            <a:off x="2448426" y="2457450"/>
            <a:ext cx="51887" cy="3135281"/>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cxnSp>
        <p:nvCxnSpPr>
          <p:cNvPr id="8" name="Straight Connector 7"/>
          <p:cNvCxnSpPr>
            <a:cxnSpLocks/>
          </p:cNvCxnSpPr>
          <p:nvPr/>
        </p:nvCxnSpPr>
        <p:spPr bwMode="auto">
          <a:xfrm flipH="1">
            <a:off x="4746458" y="2457449"/>
            <a:ext cx="49380" cy="3103384"/>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cxnSp>
        <p:nvCxnSpPr>
          <p:cNvPr id="9" name="Straight Connector 8"/>
          <p:cNvCxnSpPr>
            <a:cxnSpLocks/>
          </p:cNvCxnSpPr>
          <p:nvPr/>
        </p:nvCxnSpPr>
        <p:spPr bwMode="auto">
          <a:xfrm>
            <a:off x="7100888" y="2457450"/>
            <a:ext cx="0" cy="3135282"/>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cxnSp>
        <p:nvCxnSpPr>
          <p:cNvPr id="11" name="Straight Connector 10"/>
          <p:cNvCxnSpPr>
            <a:cxnSpLocks/>
          </p:cNvCxnSpPr>
          <p:nvPr/>
        </p:nvCxnSpPr>
        <p:spPr bwMode="auto">
          <a:xfrm flipH="1">
            <a:off x="9405938" y="2457449"/>
            <a:ext cx="1" cy="3135283"/>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cxnSp>
        <p:nvCxnSpPr>
          <p:cNvPr id="12" name="Straight Connector 11"/>
          <p:cNvCxnSpPr>
            <a:cxnSpLocks/>
          </p:cNvCxnSpPr>
          <p:nvPr/>
        </p:nvCxnSpPr>
        <p:spPr bwMode="auto">
          <a:xfrm flipV="1">
            <a:off x="-856" y="5592731"/>
            <a:ext cx="12122672" cy="1"/>
          </a:xfrm>
          <a:prstGeom prst="line">
            <a:avLst/>
          </a:prstGeom>
          <a:solidFill>
            <a:schemeClr val="accent1"/>
          </a:solidFill>
          <a:ln w="19050" cap="flat" cmpd="sng" algn="ctr">
            <a:solidFill>
              <a:schemeClr val="accent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83273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ctrTitle"/>
          </p:nvPr>
        </p:nvSpPr>
        <p:spPr/>
        <p:txBody>
          <a:bodyPr/>
          <a:lstStyle/>
          <a:p>
            <a:r>
              <a:rPr lang="en-US" altLang="en-US"/>
              <a:t>  </a:t>
            </a:r>
          </a:p>
        </p:txBody>
      </p:sp>
      <p:sp>
        <p:nvSpPr>
          <p:cNvPr id="10244" name="Rectangle 3"/>
          <p:cNvSpPr>
            <a:spLocks noChangeArrowheads="1"/>
          </p:cNvSpPr>
          <p:nvPr/>
        </p:nvSpPr>
        <p:spPr bwMode="auto">
          <a:xfrm>
            <a:off x="597693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
        <p:nvSpPr>
          <p:cNvPr id="10247" name="Rectangle 38"/>
          <p:cNvSpPr>
            <a:spLocks noChangeArrowheads="1"/>
          </p:cNvSpPr>
          <p:nvPr/>
        </p:nvSpPr>
        <p:spPr bwMode="auto">
          <a:xfrm>
            <a:off x="163513" y="592319"/>
            <a:ext cx="1162685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457200" algn="l"/>
              </a:tabLst>
              <a:defRPr>
                <a:solidFill>
                  <a:schemeClr val="tx1"/>
                </a:solidFill>
                <a:latin typeface="Calibri" panose="020F0502020204030204" pitchFamily="34" charset="0"/>
              </a:defRPr>
            </a:lvl1pPr>
            <a:lvl2pPr marL="742950" indent="-285750">
              <a:tabLst>
                <a:tab pos="457200" algn="l"/>
              </a:tabLst>
              <a:defRPr>
                <a:solidFill>
                  <a:schemeClr val="tx1"/>
                </a:solidFill>
                <a:latin typeface="Calibri" panose="020F0502020204030204" pitchFamily="34" charset="0"/>
              </a:defRPr>
            </a:lvl2pPr>
            <a:lvl3pPr marL="1143000" indent="-228600">
              <a:tabLst>
                <a:tab pos="457200" algn="l"/>
              </a:tabLst>
              <a:defRPr>
                <a:solidFill>
                  <a:schemeClr val="tx1"/>
                </a:solidFill>
                <a:latin typeface="Calibri" panose="020F0502020204030204" pitchFamily="34" charset="0"/>
              </a:defRPr>
            </a:lvl3pPr>
            <a:lvl4pPr marL="1600200" indent="-228600">
              <a:tabLst>
                <a:tab pos="457200" algn="l"/>
              </a:tabLst>
              <a:defRPr>
                <a:solidFill>
                  <a:schemeClr val="tx1"/>
                </a:solidFill>
                <a:latin typeface="Calibri" panose="020F0502020204030204" pitchFamily="34" charset="0"/>
              </a:defRPr>
            </a:lvl4pPr>
            <a:lvl5pPr marL="2057400" indent="-228600">
              <a:tabLst>
                <a:tab pos="457200" algn="l"/>
              </a:tabLst>
              <a:defRPr>
                <a:solidFill>
                  <a:schemeClr val="tx1"/>
                </a:solidFill>
                <a:latin typeface="Calibri" panose="020F0502020204030204" pitchFamily="34" charset="0"/>
              </a:defRPr>
            </a:lvl5pPr>
            <a:lvl6pPr marL="2514600" indent="-228600" fontAlgn="base">
              <a:spcBef>
                <a:spcPct val="0"/>
              </a:spcBef>
              <a:spcAft>
                <a:spcPct val="0"/>
              </a:spcAft>
              <a:tabLst>
                <a:tab pos="457200" algn="l"/>
              </a:tabLst>
              <a:defRPr>
                <a:solidFill>
                  <a:schemeClr val="tx1"/>
                </a:solidFill>
                <a:latin typeface="Calibri" panose="020F0502020204030204" pitchFamily="34" charset="0"/>
              </a:defRPr>
            </a:lvl6pPr>
            <a:lvl7pPr marL="2971800" indent="-228600" fontAlgn="base">
              <a:spcBef>
                <a:spcPct val="0"/>
              </a:spcBef>
              <a:spcAft>
                <a:spcPct val="0"/>
              </a:spcAft>
              <a:tabLst>
                <a:tab pos="457200" algn="l"/>
              </a:tabLst>
              <a:defRPr>
                <a:solidFill>
                  <a:schemeClr val="tx1"/>
                </a:solidFill>
                <a:latin typeface="Calibri" panose="020F0502020204030204" pitchFamily="34" charset="0"/>
              </a:defRPr>
            </a:lvl7pPr>
            <a:lvl8pPr marL="3429000" indent="-228600" fontAlgn="base">
              <a:spcBef>
                <a:spcPct val="0"/>
              </a:spcBef>
              <a:spcAft>
                <a:spcPct val="0"/>
              </a:spcAft>
              <a:tabLst>
                <a:tab pos="457200" algn="l"/>
              </a:tabLst>
              <a:defRPr>
                <a:solidFill>
                  <a:schemeClr val="tx1"/>
                </a:solidFill>
                <a:latin typeface="Calibri" panose="020F0502020204030204" pitchFamily="34" charset="0"/>
              </a:defRPr>
            </a:lvl8pPr>
            <a:lvl9pPr marL="3886200" indent="-228600" fontAlgn="base">
              <a:spcBef>
                <a:spcPct val="0"/>
              </a:spcBef>
              <a:spcAft>
                <a:spcPct val="0"/>
              </a:spcAft>
              <a:tabLst>
                <a:tab pos="457200" algn="l"/>
              </a:tabLst>
              <a:defRPr>
                <a:solidFill>
                  <a:schemeClr val="tx1"/>
                </a:solidFill>
                <a:latin typeface="Calibri" panose="020F0502020204030204" pitchFamily="34" charset="0"/>
              </a:defRPr>
            </a:lvl9pPr>
          </a:lstStyle>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Data integration - </a:t>
            </a:r>
            <a:r>
              <a:rPr lang="en-US" altLang="en-US" sz="2000" dirty="0">
                <a:solidFill>
                  <a:srgbClr val="FF0000"/>
                </a:solidFill>
                <a:latin typeface="+mn-lt"/>
                <a:cs typeface="Calibri" panose="020F0502020204030204" pitchFamily="34" charset="0"/>
              </a:rPr>
              <a:t>i,400 datasets across 3 regional associations  national web portal  metadata.</a:t>
            </a: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Collaboration </a:t>
            </a: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International data standards development</a:t>
            </a:r>
            <a:r>
              <a:rPr lang="en-US" altLang="en-US" sz="2000" dirty="0">
                <a:solidFill>
                  <a:srgbClr val="FF0000"/>
                </a:solidFill>
                <a:latin typeface="+mn-lt"/>
                <a:cs typeface="Calibri" panose="020F0502020204030204" pitchFamily="34" charset="0"/>
              </a:rPr>
              <a:t> - with US IOOS.</a:t>
            </a:r>
          </a:p>
          <a:p>
            <a:pPr algn="just">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Multidisciplinary Data to Understand our</a:t>
            </a:r>
            <a:r>
              <a:rPr lang="en-US" altLang="en-US" sz="2000" b="1" kern="0" dirty="0">
                <a:solidFill>
                  <a:srgbClr val="7030A0"/>
                </a:solidFill>
                <a:latin typeface="+mn-lt"/>
                <a:cs typeface="Calibri" panose="020F0502020204030204" pitchFamily="34" charset="0"/>
              </a:rPr>
              <a:t> Oceans</a:t>
            </a:r>
            <a:endParaRPr lang="en-US" altLang="en-US" sz="2000" dirty="0">
              <a:solidFill>
                <a:srgbClr val="FF0000"/>
              </a:solidFill>
              <a:latin typeface="+mn-lt"/>
              <a:cs typeface="Calibri" panose="020F0502020204030204" pitchFamily="34" charset="0"/>
            </a:endParaRP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A Connected Cyberinfrastructure</a:t>
            </a:r>
            <a:r>
              <a:rPr lang="en-US" altLang="en-US" sz="2000" dirty="0">
                <a:solidFill>
                  <a:srgbClr val="FF0000"/>
                </a:solidFill>
                <a:latin typeface="+mn-lt"/>
                <a:cs typeface="Calibri" panose="020F0502020204030204" pitchFamily="34" charset="0"/>
              </a:rPr>
              <a:t> </a:t>
            </a: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CIOOS’ first Communication Plan</a:t>
            </a:r>
            <a:r>
              <a:rPr lang="en-US" altLang="en-US" sz="2000" dirty="0">
                <a:solidFill>
                  <a:srgbClr val="FF0000"/>
                </a:solidFill>
                <a:latin typeface="+mn-lt"/>
                <a:cs typeface="Calibri" panose="020F0502020204030204" pitchFamily="34" charset="0"/>
              </a:rPr>
              <a:t> -. A brand guide was also developed to provide guidelines</a:t>
            </a: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Calibri" panose="020F0502020204030204" pitchFamily="34" charset="0"/>
              </a:rPr>
              <a:t>CIOOS participated in numerous events</a:t>
            </a:r>
            <a:r>
              <a:rPr lang="en-US" altLang="en-US" sz="2000" dirty="0">
                <a:solidFill>
                  <a:srgbClr val="FF0000"/>
                </a:solidFill>
                <a:latin typeface="+mn-lt"/>
                <a:cs typeface="Calibri" panose="020F0502020204030204" pitchFamily="34" charset="0"/>
              </a:rPr>
              <a:t>:</a:t>
            </a:r>
            <a:endParaRPr lang="en-US" altLang="en-US" sz="2000" dirty="0">
              <a:solidFill>
                <a:srgbClr val="FF0000"/>
              </a:solidFill>
              <a:latin typeface="+mn-lt"/>
              <a:ea typeface="Calibri" panose="020F0502020204030204" pitchFamily="34" charset="0"/>
              <a:cs typeface="Times New Roman" panose="02020603050405020304" pitchFamily="18" charset="0"/>
            </a:endParaRP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Times New Roman" panose="02020603050405020304" pitchFamily="18" charset="0"/>
              </a:rPr>
              <a:t>UN Decade of Ocean Science</a:t>
            </a:r>
          </a:p>
          <a:p>
            <a:pPr algn="just" eaLnBrk="1" hangingPunct="1">
              <a:spcBef>
                <a:spcPts val="600"/>
              </a:spcBef>
              <a:spcAft>
                <a:spcPts val="600"/>
              </a:spcAft>
              <a:buSzPts val="1000"/>
              <a:buFont typeface="Wingdings" panose="05000000000000000000" pitchFamily="2" charset="2"/>
              <a:buChar char="Ø"/>
            </a:pPr>
            <a:r>
              <a:rPr lang="en-US" altLang="en-US" sz="2000" b="1" dirty="0">
                <a:solidFill>
                  <a:srgbClr val="FF0000"/>
                </a:solidFill>
                <a:latin typeface="+mn-lt"/>
                <a:cs typeface="Times New Roman" panose="02020603050405020304" pitchFamily="18" charset="0"/>
              </a:rPr>
              <a:t>GOOS Components   </a:t>
            </a:r>
          </a:p>
          <a:p>
            <a:pPr algn="just" eaLnBrk="1" hangingPunct="1">
              <a:spcBef>
                <a:spcPts val="600"/>
              </a:spcBef>
              <a:spcAft>
                <a:spcPts val="600"/>
              </a:spcAft>
              <a:buSzPts val="1000"/>
              <a:buFont typeface="Wingdings" panose="05000000000000000000" pitchFamily="2" charset="2"/>
              <a:buChar char="Ø"/>
            </a:pPr>
            <a:r>
              <a:rPr lang="en-US" altLang="en-US" sz="2000" dirty="0">
                <a:solidFill>
                  <a:srgbClr val="FF0000"/>
                </a:solidFill>
                <a:latin typeface="+mn-lt"/>
              </a:rPr>
              <a:t>GOOS expert panels for physics, biogeochemistry, and biology</a:t>
            </a:r>
          </a:p>
          <a:p>
            <a:pPr algn="just" eaLnBrk="1" hangingPunct="1">
              <a:spcBef>
                <a:spcPts val="600"/>
              </a:spcBef>
              <a:spcAft>
                <a:spcPts val="600"/>
              </a:spcAft>
              <a:buSzPts val="1000"/>
              <a:buFont typeface="Wingdings" panose="05000000000000000000" pitchFamily="2" charset="2"/>
              <a:buChar char="Ø"/>
            </a:pPr>
            <a:r>
              <a:rPr lang="en-US" altLang="en-US" sz="2000" dirty="0">
                <a:solidFill>
                  <a:srgbClr val="FF0000"/>
                </a:solidFill>
                <a:latin typeface="+mn-lt"/>
              </a:rPr>
              <a:t>GOOS Projects – CIOOS has expertise that could advance innovation and contribute to the expansion into new areas for GOOS</a:t>
            </a:r>
            <a:endParaRPr lang="en-US" altLang="en-US" sz="2000" dirty="0">
              <a:solidFill>
                <a:srgbClr val="FF0000"/>
              </a:solidFill>
              <a:latin typeface="+mn-lt"/>
              <a:cs typeface="Times New Roman" panose="02020603050405020304" pitchFamily="18" charset="0"/>
            </a:endParaRPr>
          </a:p>
          <a:p>
            <a:pPr lvl="1" eaLnBrk="1" hangingPunct="1">
              <a:buSzPts val="1000"/>
            </a:pPr>
            <a:endParaRPr lang="en-US" altLang="en-US" sz="2000" b="1" u="sng" dirty="0">
              <a:solidFill>
                <a:srgbClr val="FF0000"/>
              </a:solidFill>
              <a:latin typeface="+mn-lt"/>
              <a:cs typeface="Times New Roman" panose="02020603050405020304" pitchFamily="18" charset="0"/>
            </a:endParaRPr>
          </a:p>
          <a:p>
            <a:pPr lvl="1" eaLnBrk="1" hangingPunct="1">
              <a:buSzPts val="1000"/>
            </a:pPr>
            <a:r>
              <a:rPr lang="en-US" altLang="en-US" sz="2000" dirty="0">
                <a:solidFill>
                  <a:srgbClr val="FF0000"/>
                </a:solidFill>
                <a:latin typeface="+mn-lt"/>
                <a:cs typeface="Times New Roman" panose="02020603050405020304" pitchFamily="18" charset="0"/>
              </a:rPr>
              <a:t>	</a:t>
            </a:r>
          </a:p>
          <a:p>
            <a:pPr algn="just" eaLnBrk="1" hangingPunct="1">
              <a:spcBef>
                <a:spcPts val="600"/>
              </a:spcBef>
              <a:buSzPts val="1000"/>
              <a:buFont typeface="Wingdings" panose="05000000000000000000" pitchFamily="2" charset="2"/>
              <a:buChar char="Ø"/>
            </a:pPr>
            <a:endParaRPr lang="en-US" altLang="en-US" sz="2000" dirty="0">
              <a:solidFill>
                <a:srgbClr val="FF0000"/>
              </a:solidFill>
              <a:latin typeface="+mn-lt"/>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45D48A45-6941-40C2-8C6C-031635881FA9}"/>
              </a:ext>
            </a:extLst>
          </p:cNvPr>
          <p:cNvSpPr txBox="1"/>
          <p:nvPr/>
        </p:nvSpPr>
        <p:spPr>
          <a:xfrm>
            <a:off x="97475" y="43213"/>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lgn="ctr">
              <a:defRPr/>
            </a:pPr>
            <a:r>
              <a:rPr lang="en-US" spc="0" dirty="0">
                <a:solidFill>
                  <a:srgbClr val="7030A0"/>
                </a:solidFill>
                <a:latin typeface="Corbel" panose="020B0503020204020204"/>
              </a:rPr>
              <a:t>CIOOS</a:t>
            </a:r>
          </a:p>
        </p:txBody>
      </p:sp>
    </p:spTree>
    <p:extLst>
      <p:ext uri="{BB962C8B-B14F-4D97-AF65-F5344CB8AC3E}">
        <p14:creationId xmlns:p14="http://schemas.microsoft.com/office/powerpoint/2010/main" val="199251809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8D5B3-6CB5-CA4E-9281-F69C943E58BC}"/>
              </a:ext>
            </a:extLst>
          </p:cNvPr>
          <p:cNvSpPr>
            <a:spLocks noGrp="1"/>
          </p:cNvSpPr>
          <p:nvPr>
            <p:ph type="title"/>
          </p:nvPr>
        </p:nvSpPr>
        <p:spPr>
          <a:xfrm>
            <a:off x="57150" y="8560"/>
            <a:ext cx="11037139" cy="670096"/>
          </a:xfrm>
        </p:spPr>
        <p:txBody>
          <a:bodyPr/>
          <a:lstStyle/>
          <a:p>
            <a:pPr algn="ctr"/>
            <a:r>
              <a:rPr lang="en-US" sz="3200" b="1" dirty="0">
                <a:solidFill>
                  <a:srgbClr val="7030A0"/>
                </a:solidFill>
              </a:rPr>
              <a:t>Basic Analysis - numbers</a:t>
            </a:r>
          </a:p>
        </p:txBody>
      </p:sp>
      <p:sp>
        <p:nvSpPr>
          <p:cNvPr id="12" name="Content Placeholder 11">
            <a:extLst>
              <a:ext uri="{FF2B5EF4-FFF2-40B4-BE49-F238E27FC236}">
                <a16:creationId xmlns:a16="http://schemas.microsoft.com/office/drawing/2014/main" id="{439F43BD-75D6-E54D-8386-303F142ECC0A}"/>
              </a:ext>
            </a:extLst>
          </p:cNvPr>
          <p:cNvSpPr>
            <a:spLocks noGrp="1"/>
          </p:cNvSpPr>
          <p:nvPr>
            <p:ph idx="1"/>
          </p:nvPr>
        </p:nvSpPr>
        <p:spPr>
          <a:xfrm>
            <a:off x="1207008" y="781990"/>
            <a:ext cx="10363200" cy="472652"/>
          </a:xfrm>
        </p:spPr>
        <p:txBody>
          <a:bodyPr/>
          <a:lstStyle/>
          <a:p>
            <a:pPr marL="0" indent="0">
              <a:buNone/>
            </a:pPr>
            <a:r>
              <a:rPr lang="en-GB" b="1" dirty="0"/>
              <a:t>72 actions across 8 GOOS elements and 11 Strategic Objectives</a:t>
            </a:r>
          </a:p>
        </p:txBody>
      </p:sp>
      <p:pic>
        <p:nvPicPr>
          <p:cNvPr id="13" name="Picture 12">
            <a:extLst>
              <a:ext uri="{FF2B5EF4-FFF2-40B4-BE49-F238E27FC236}">
                <a16:creationId xmlns:a16="http://schemas.microsoft.com/office/drawing/2014/main" id="{3CB49CBE-1884-F44C-8A01-28B363D6AD9E}"/>
              </a:ext>
            </a:extLst>
          </p:cNvPr>
          <p:cNvPicPr/>
          <p:nvPr/>
        </p:nvPicPr>
        <p:blipFill>
          <a:blip r:embed="rId3"/>
          <a:stretch>
            <a:fillRect/>
          </a:stretch>
        </p:blipFill>
        <p:spPr>
          <a:xfrm>
            <a:off x="195377" y="2004130"/>
            <a:ext cx="11861948" cy="3912038"/>
          </a:xfrm>
          <a:prstGeom prst="rect">
            <a:avLst/>
          </a:prstGeom>
        </p:spPr>
      </p:pic>
      <p:sp>
        <p:nvSpPr>
          <p:cNvPr id="11" name="Rectangle 10">
            <a:extLst>
              <a:ext uri="{FF2B5EF4-FFF2-40B4-BE49-F238E27FC236}">
                <a16:creationId xmlns:a16="http://schemas.microsoft.com/office/drawing/2014/main" id="{4D095F8E-4E9E-FD44-A078-6CDFE75CA6EF}"/>
              </a:ext>
            </a:extLst>
          </p:cNvPr>
          <p:cNvSpPr/>
          <p:nvPr/>
        </p:nvSpPr>
        <p:spPr bwMode="auto">
          <a:xfrm flipH="1">
            <a:off x="7493275" y="2004130"/>
            <a:ext cx="734400" cy="3912038"/>
          </a:xfrm>
          <a:prstGeom prst="rect">
            <a:avLst/>
          </a:prstGeom>
          <a:noFill/>
          <a:ln w="63500" cap="flat" cmpd="sng" algn="ctr">
            <a:solidFill>
              <a:srgbClr val="FF960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96743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422DC2-3E3D-9A4F-A626-BEB8E958F294}"/>
              </a:ext>
            </a:extLst>
          </p:cNvPr>
          <p:cNvPicPr/>
          <p:nvPr/>
        </p:nvPicPr>
        <p:blipFill rotWithShape="1">
          <a:blip r:embed="rId3">
            <a:extLst>
              <a:ext uri="{28A0092B-C50C-407E-A947-70E740481C1C}">
                <a14:useLocalDpi xmlns:a14="http://schemas.microsoft.com/office/drawing/2010/main" val="0"/>
              </a:ext>
            </a:extLst>
          </a:blip>
          <a:srcRect r="2103"/>
          <a:stretch/>
        </p:blipFill>
        <p:spPr>
          <a:xfrm>
            <a:off x="6154326" y="2286000"/>
            <a:ext cx="6040055" cy="4286018"/>
          </a:xfrm>
          <a:prstGeom prst="rect">
            <a:avLst/>
          </a:prstGeom>
        </p:spPr>
      </p:pic>
      <p:grpSp>
        <p:nvGrpSpPr>
          <p:cNvPr id="24" name="Group 23">
            <a:extLst>
              <a:ext uri="{FF2B5EF4-FFF2-40B4-BE49-F238E27FC236}">
                <a16:creationId xmlns:a16="http://schemas.microsoft.com/office/drawing/2014/main" id="{08610595-B6FE-954D-8FDC-CC1460AA8D6A}"/>
              </a:ext>
            </a:extLst>
          </p:cNvPr>
          <p:cNvGrpSpPr/>
          <p:nvPr/>
        </p:nvGrpSpPr>
        <p:grpSpPr>
          <a:xfrm>
            <a:off x="-25161" y="-10635"/>
            <a:ext cx="7835410" cy="6786351"/>
            <a:chOff x="43816" y="46018"/>
            <a:chExt cx="7081628" cy="7031929"/>
          </a:xfrm>
        </p:grpSpPr>
        <p:sp>
          <p:nvSpPr>
            <p:cNvPr id="21" name="Oval 20">
              <a:extLst>
                <a:ext uri="{FF2B5EF4-FFF2-40B4-BE49-F238E27FC236}">
                  <a16:creationId xmlns:a16="http://schemas.microsoft.com/office/drawing/2014/main" id="{A47808A7-5F6E-A74A-BE21-85D968D46DA0}"/>
                </a:ext>
              </a:extLst>
            </p:cNvPr>
            <p:cNvSpPr/>
            <p:nvPr/>
          </p:nvSpPr>
          <p:spPr bwMode="auto">
            <a:xfrm>
              <a:off x="1852980" y="3267830"/>
              <a:ext cx="3666781" cy="381011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600" b="1" dirty="0">
                  <a:solidFill>
                    <a:srgbClr val="FF9608"/>
                  </a:solidFill>
                </a:rPr>
                <a:t>SO9 Capacity Development</a:t>
              </a:r>
            </a:p>
            <a:p>
              <a:pPr algn="just"/>
              <a:r>
                <a:rPr lang="en-GB" sz="1600" b="1" dirty="0"/>
                <a:t>Implementing ocean monitoring and forecasting system with the engagement of GRAs</a:t>
              </a:r>
            </a:p>
            <a:p>
              <a:pPr algn="just"/>
              <a:r>
                <a:rPr lang="en-GB" sz="1200" dirty="0"/>
                <a:t>E</a:t>
              </a:r>
              <a:r>
                <a:rPr lang="en-GB" sz="1000" dirty="0"/>
                <a:t>ngage with Member States at regional level, in particular SIDS and African countries on implementing ocean observing and forecasting systems</a:t>
              </a:r>
            </a:p>
            <a:p>
              <a:pPr algn="just"/>
              <a:r>
                <a:rPr lang="en-GB" sz="1400" b="1" dirty="0"/>
                <a:t>Ocean Observation Network Training Workshops</a:t>
              </a:r>
              <a:endParaRPr lang="en-GB" sz="1400" dirty="0"/>
            </a:p>
            <a:p>
              <a:pPr algn="just"/>
              <a:r>
                <a:rPr lang="en-GB" sz="1000" dirty="0"/>
                <a:t>For interested African Member States aspiring to undertake National Ocean </a:t>
              </a:r>
              <a:br>
                <a:rPr lang="en-GB" sz="1000" dirty="0"/>
              </a:br>
              <a:r>
                <a:rPr lang="en-GB" sz="1000" dirty="0"/>
                <a:t>            Observation Network. </a:t>
              </a:r>
            </a:p>
          </p:txBody>
        </p:sp>
        <p:sp>
          <p:nvSpPr>
            <p:cNvPr id="22" name="Oval 21">
              <a:extLst>
                <a:ext uri="{FF2B5EF4-FFF2-40B4-BE49-F238E27FC236}">
                  <a16:creationId xmlns:a16="http://schemas.microsoft.com/office/drawing/2014/main" id="{F499672B-739B-154A-8EA4-F311D6E073A1}"/>
                </a:ext>
              </a:extLst>
            </p:cNvPr>
            <p:cNvSpPr/>
            <p:nvPr/>
          </p:nvSpPr>
          <p:spPr bwMode="auto">
            <a:xfrm>
              <a:off x="43816" y="46018"/>
              <a:ext cx="3353781" cy="381011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b="1" dirty="0">
                  <a:solidFill>
                    <a:srgbClr val="0070C0"/>
                  </a:solidFill>
                </a:rPr>
                <a:t>SO4 Empower end user applications</a:t>
              </a:r>
            </a:p>
            <a:p>
              <a:pPr algn="just"/>
              <a:r>
                <a:rPr lang="en-US" b="1" dirty="0"/>
                <a:t>Data Integration Products Across GRAs</a:t>
              </a:r>
              <a:endParaRPr lang="en-US" dirty="0"/>
            </a:p>
            <a:p>
              <a:pPr algn="just"/>
              <a:r>
                <a:rPr lang="en-US" sz="1400" dirty="0"/>
                <a:t>Initial action is to develop case studies, IMOS has initiated such a project and this would constitute an initial case study, users to learn and expand across GRAs</a:t>
              </a:r>
            </a:p>
          </p:txBody>
        </p:sp>
        <p:sp>
          <p:nvSpPr>
            <p:cNvPr id="23" name="Oval 22">
              <a:extLst>
                <a:ext uri="{FF2B5EF4-FFF2-40B4-BE49-F238E27FC236}">
                  <a16:creationId xmlns:a16="http://schemas.microsoft.com/office/drawing/2014/main" id="{1D6BE6AD-A40A-C742-88C4-6B3901BA535B}"/>
                </a:ext>
              </a:extLst>
            </p:cNvPr>
            <p:cNvSpPr/>
            <p:nvPr/>
          </p:nvSpPr>
          <p:spPr bwMode="auto">
            <a:xfrm>
              <a:off x="3584295" y="57037"/>
              <a:ext cx="3541149" cy="3553083"/>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0070C0"/>
                  </a:solidFill>
                </a:rPr>
                <a:t>SO1 Partnerships for delivery</a:t>
              </a:r>
              <a:endParaRPr lang="en-US" sz="1400" b="1" dirty="0">
                <a:solidFill>
                  <a:srgbClr val="0070C0"/>
                </a:solidFill>
              </a:endParaRPr>
            </a:p>
            <a:p>
              <a:pPr algn="just"/>
              <a:r>
                <a:rPr lang="en-GB" sz="1400" b="1" dirty="0"/>
                <a:t>GRA forecasts, services and assessment</a:t>
              </a:r>
              <a:endParaRPr lang="en-GB" sz="1400" dirty="0"/>
            </a:p>
            <a:p>
              <a:pPr algn="just"/>
              <a:r>
                <a:rPr lang="en-GB" sz="1400" dirty="0"/>
                <a:t>GRAs - forecasts, services and assessment (FS&amp;A) and showcase success stories. evolve a methodology to develop interconnection among GRAs and Initiate dialogue during the next GRA Forum</a:t>
              </a:r>
              <a:endParaRPr kumimoji="0" lang="en-GB" sz="14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grpSp>
    </p:spTree>
    <p:extLst>
      <p:ext uri="{BB962C8B-B14F-4D97-AF65-F5344CB8AC3E}">
        <p14:creationId xmlns:p14="http://schemas.microsoft.com/office/powerpoint/2010/main" val="278422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90EC34-9BC4-C44A-97D8-AEF5EE3A4728}"/>
              </a:ext>
            </a:extLst>
          </p:cNvPr>
          <p:cNvSpPr>
            <a:spLocks noGrp="1"/>
          </p:cNvSpPr>
          <p:nvPr>
            <p:ph idx="1"/>
          </p:nvPr>
        </p:nvSpPr>
        <p:spPr>
          <a:xfrm>
            <a:off x="280832" y="247329"/>
            <a:ext cx="11822268" cy="6013771"/>
          </a:xfrm>
        </p:spPr>
        <p:txBody>
          <a:bodyPr/>
          <a:lstStyle/>
          <a:p>
            <a:pPr marL="0" indent="0" algn="just">
              <a:buNone/>
            </a:pPr>
            <a:r>
              <a:rPr lang="en-US" sz="1800" b="1" dirty="0">
                <a:solidFill>
                  <a:srgbClr val="0070C0"/>
                </a:solidFill>
              </a:rPr>
              <a:t>SO1 Partnerships for delivery</a:t>
            </a:r>
          </a:p>
          <a:p>
            <a:pPr marL="0" indent="0" algn="just">
              <a:buNone/>
            </a:pPr>
            <a:r>
              <a:rPr lang="en-GB" sz="1600" b="1" dirty="0"/>
              <a:t>GRA forecasts, services and assessment</a:t>
            </a:r>
            <a:endParaRPr lang="en-GB" sz="1600" dirty="0"/>
          </a:p>
          <a:p>
            <a:pPr marL="342900" indent="-342900" algn="just">
              <a:buFont typeface="+mj-lt"/>
              <a:buAutoNum type="arabicPeriod"/>
            </a:pPr>
            <a:r>
              <a:rPr lang="en-GB" sz="1600" dirty="0"/>
              <a:t>An initial phase would involve a preliminary study on GRAs - forecasts, services and assessment (FS&amp;A) and showcase success stories. </a:t>
            </a:r>
          </a:p>
          <a:p>
            <a:pPr marL="342900" indent="-342900" algn="just">
              <a:buFont typeface="+mj-lt"/>
              <a:buAutoNum type="arabicPeriod"/>
            </a:pPr>
            <a:r>
              <a:rPr lang="en-GB" sz="1600" dirty="0"/>
              <a:t>To evolve a methodology to develop interconnection among GRAs and Initiate dialogue during the next GRA Forum 2021.</a:t>
            </a:r>
          </a:p>
          <a:p>
            <a:pPr marL="342900" indent="-342900" algn="just">
              <a:buFont typeface="+mj-lt"/>
              <a:buAutoNum type="arabicPeriod"/>
            </a:pPr>
            <a:r>
              <a:rPr lang="en-GB" sz="1600" dirty="0"/>
              <a:t>To develop pathway delivery for FS&amp;A - with support of successful GRA (EUROGOOS) and establish a procedure to sustain.</a:t>
            </a:r>
            <a:r>
              <a:rPr lang="en-GB" sz="1600" b="1" dirty="0"/>
              <a:t> </a:t>
            </a:r>
          </a:p>
          <a:p>
            <a:pPr marL="0" indent="0" algn="just">
              <a:buNone/>
            </a:pPr>
            <a:r>
              <a:rPr lang="en-GB" sz="1600" dirty="0"/>
              <a:t>Overall bring visibility/highlight</a:t>
            </a:r>
            <a:r>
              <a:rPr lang="en-GB" sz="1600" b="1" dirty="0"/>
              <a:t> </a:t>
            </a:r>
            <a:r>
              <a:rPr lang="en-GB" sz="1600" dirty="0"/>
              <a:t>services rendered by GRAs </a:t>
            </a:r>
            <a:r>
              <a:rPr lang="en-GB" sz="1600" b="1" dirty="0"/>
              <a:t>t</a:t>
            </a:r>
            <a:r>
              <a:rPr lang="en-GB" sz="1800" b="1" dirty="0"/>
              <a:t>o</a:t>
            </a:r>
            <a:r>
              <a:rPr lang="en-GB" sz="1600" b="1" dirty="0"/>
              <a:t> member states through respective GOOS Focal Points</a:t>
            </a:r>
            <a:r>
              <a:rPr lang="en-GB" sz="1600" dirty="0"/>
              <a:t>;   Capture the strength of GRAs and their association with other agencies.</a:t>
            </a:r>
          </a:p>
          <a:p>
            <a:pPr marL="0" indent="0" algn="just">
              <a:buNone/>
            </a:pPr>
            <a:endParaRPr lang="en-GB" sz="800" dirty="0"/>
          </a:p>
          <a:p>
            <a:pPr marL="0" indent="0" algn="just">
              <a:buNone/>
            </a:pPr>
            <a:r>
              <a:rPr lang="en-US" sz="1800" b="1" dirty="0">
                <a:solidFill>
                  <a:srgbClr val="0070C0"/>
                </a:solidFill>
              </a:rPr>
              <a:t>SO4 Empower end user applications</a:t>
            </a:r>
          </a:p>
          <a:p>
            <a:pPr marL="0" indent="0" algn="just">
              <a:buNone/>
            </a:pPr>
            <a:r>
              <a:rPr lang="en-US" sz="1600" b="1" dirty="0"/>
              <a:t>Data Integration Products Across GRAs</a:t>
            </a:r>
            <a:endParaRPr lang="en-US" sz="1800" dirty="0"/>
          </a:p>
          <a:p>
            <a:pPr marL="0" indent="0" algn="just">
              <a:buNone/>
            </a:pPr>
            <a:r>
              <a:rPr lang="en-US" sz="1600" dirty="0"/>
              <a:t>Initial action is to develop case studies, IMOS US IOOS as initiated such a project and this would constitute an initial case study, users to learn and expand across GRAs</a:t>
            </a:r>
          </a:p>
          <a:p>
            <a:pPr marL="0" indent="0" algn="just">
              <a:buNone/>
            </a:pPr>
            <a:endParaRPr lang="en-US" sz="800" b="1" dirty="0">
              <a:solidFill>
                <a:srgbClr val="FF9608"/>
              </a:solidFill>
            </a:endParaRPr>
          </a:p>
          <a:p>
            <a:pPr marL="0" indent="0" algn="just">
              <a:buNone/>
            </a:pPr>
            <a:r>
              <a:rPr lang="en-US" sz="1800" b="1" dirty="0">
                <a:solidFill>
                  <a:srgbClr val="FF9608"/>
                </a:solidFill>
              </a:rPr>
              <a:t>SO9 Capacity Development</a:t>
            </a:r>
          </a:p>
          <a:p>
            <a:pPr marL="0" indent="0" algn="just">
              <a:buNone/>
            </a:pPr>
            <a:r>
              <a:rPr lang="en-GB" sz="1600" b="1" dirty="0"/>
              <a:t>Implementing ocean monitoring and forecasting system with the engagement of GRAs</a:t>
            </a:r>
          </a:p>
          <a:p>
            <a:pPr marL="0" indent="0" algn="just">
              <a:buNone/>
            </a:pPr>
            <a:r>
              <a:rPr lang="en-GB" sz="1600" dirty="0"/>
              <a:t>Engage with Member States at regional level, in particular SIDS and African countries on implementing ocean observing and forecasting systems</a:t>
            </a:r>
          </a:p>
          <a:p>
            <a:pPr marL="0" indent="0" algn="just">
              <a:buNone/>
            </a:pPr>
            <a:r>
              <a:rPr lang="en-GB" sz="1600" b="1" dirty="0"/>
              <a:t>Ocean Observation Network Training Workshops</a:t>
            </a:r>
            <a:endParaRPr lang="en-GB" sz="1600" dirty="0"/>
          </a:p>
          <a:p>
            <a:pPr marL="0" indent="0" algn="just">
              <a:buNone/>
            </a:pPr>
            <a:r>
              <a:rPr lang="en-GB" sz="1600" dirty="0"/>
              <a:t>For interested African Member States aspiring to undertake National Ocean Observation Network. </a:t>
            </a:r>
          </a:p>
          <a:p>
            <a:pPr marL="0" indent="0" algn="just">
              <a:buNone/>
            </a:pPr>
            <a:endParaRPr lang="en-US" sz="1600" dirty="0"/>
          </a:p>
          <a:p>
            <a:pPr marL="0" indent="0" algn="just">
              <a:buNone/>
            </a:pPr>
            <a:endParaRPr lang="en-US" sz="1800" dirty="0"/>
          </a:p>
          <a:p>
            <a:pPr marL="0" indent="0" algn="just">
              <a:buNone/>
            </a:pPr>
            <a:endParaRPr lang="en-US" sz="1800" dirty="0"/>
          </a:p>
        </p:txBody>
      </p:sp>
    </p:spTree>
    <p:extLst>
      <p:ext uri="{BB962C8B-B14F-4D97-AF65-F5344CB8AC3E}">
        <p14:creationId xmlns:p14="http://schemas.microsoft.com/office/powerpoint/2010/main" val="36563354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4DEE1-8FAD-41DC-983F-4A5438C682C6}"/>
              </a:ext>
            </a:extLst>
          </p:cNvPr>
          <p:cNvSpPr>
            <a:spLocks noGrp="1"/>
          </p:cNvSpPr>
          <p:nvPr>
            <p:ph type="body" idx="1"/>
          </p:nvPr>
        </p:nvSpPr>
        <p:spPr>
          <a:xfrm>
            <a:off x="838200" y="773723"/>
            <a:ext cx="10515600" cy="2150347"/>
          </a:xfrm>
        </p:spPr>
        <p:txBody>
          <a:bodyPr/>
          <a:lstStyle/>
          <a:p>
            <a:r>
              <a:rPr lang="en-IN" dirty="0"/>
              <a:t>Report on GRAs - Activities , Challenges</a:t>
            </a:r>
          </a:p>
          <a:p>
            <a:r>
              <a:rPr lang="en-IN" dirty="0"/>
              <a:t>Assessment of GRAs   </a:t>
            </a:r>
          </a:p>
          <a:p>
            <a:r>
              <a:rPr lang="en-IN" dirty="0"/>
              <a:t>Linkage to GOOS IP</a:t>
            </a:r>
          </a:p>
          <a:p>
            <a:r>
              <a:rPr lang="en-IN" dirty="0"/>
              <a:t>To conclude GRAs- View of GOOS SC</a:t>
            </a:r>
          </a:p>
        </p:txBody>
      </p:sp>
    </p:spTree>
    <p:extLst>
      <p:ext uri="{BB962C8B-B14F-4D97-AF65-F5344CB8AC3E}">
        <p14:creationId xmlns:p14="http://schemas.microsoft.com/office/powerpoint/2010/main" val="270196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39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2F04F9-FB61-4813-8E51-B19DFBB59F9B}"/>
              </a:ext>
            </a:extLst>
          </p:cNvPr>
          <p:cNvSpPr/>
          <p:nvPr/>
        </p:nvSpPr>
        <p:spPr bwMode="auto">
          <a:xfrm>
            <a:off x="5233140" y="3957933"/>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6" name="Oval 5">
            <a:extLst>
              <a:ext uri="{FF2B5EF4-FFF2-40B4-BE49-F238E27FC236}">
                <a16:creationId xmlns:a16="http://schemas.microsoft.com/office/drawing/2014/main" id="{09DE7C86-9413-443C-94C2-F9213416FC49}"/>
              </a:ext>
            </a:extLst>
          </p:cNvPr>
          <p:cNvSpPr/>
          <p:nvPr/>
        </p:nvSpPr>
        <p:spPr bwMode="auto">
          <a:xfrm>
            <a:off x="6016431" y="2671494"/>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Oval 7">
            <a:extLst>
              <a:ext uri="{FF2B5EF4-FFF2-40B4-BE49-F238E27FC236}">
                <a16:creationId xmlns:a16="http://schemas.microsoft.com/office/drawing/2014/main" id="{723AB020-C026-4BF6-9FF9-D8E0C0D45566}"/>
              </a:ext>
            </a:extLst>
          </p:cNvPr>
          <p:cNvSpPr/>
          <p:nvPr/>
        </p:nvSpPr>
        <p:spPr bwMode="auto">
          <a:xfrm>
            <a:off x="498480" y="912812"/>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9" name="Oval 8">
            <a:extLst>
              <a:ext uri="{FF2B5EF4-FFF2-40B4-BE49-F238E27FC236}">
                <a16:creationId xmlns:a16="http://schemas.microsoft.com/office/drawing/2014/main" id="{E3F9E2DC-C7F0-4D25-9D21-D7682EB91FED}"/>
              </a:ext>
            </a:extLst>
          </p:cNvPr>
          <p:cNvSpPr/>
          <p:nvPr/>
        </p:nvSpPr>
        <p:spPr bwMode="auto">
          <a:xfrm>
            <a:off x="1524001" y="2493535"/>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0" name="Oval 9">
            <a:extLst>
              <a:ext uri="{FF2B5EF4-FFF2-40B4-BE49-F238E27FC236}">
                <a16:creationId xmlns:a16="http://schemas.microsoft.com/office/drawing/2014/main" id="{4E7579AB-51C3-484D-9542-812BAB9B88AB}"/>
              </a:ext>
            </a:extLst>
          </p:cNvPr>
          <p:cNvSpPr/>
          <p:nvPr/>
        </p:nvSpPr>
        <p:spPr bwMode="auto">
          <a:xfrm>
            <a:off x="8626981" y="1542535"/>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Oval 10">
            <a:extLst>
              <a:ext uri="{FF2B5EF4-FFF2-40B4-BE49-F238E27FC236}">
                <a16:creationId xmlns:a16="http://schemas.microsoft.com/office/drawing/2014/main" id="{45B29501-6193-4615-8328-6C33ADC33678}"/>
              </a:ext>
            </a:extLst>
          </p:cNvPr>
          <p:cNvSpPr/>
          <p:nvPr/>
        </p:nvSpPr>
        <p:spPr bwMode="auto">
          <a:xfrm>
            <a:off x="8804467" y="2446638"/>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Oval 11">
            <a:extLst>
              <a:ext uri="{FF2B5EF4-FFF2-40B4-BE49-F238E27FC236}">
                <a16:creationId xmlns:a16="http://schemas.microsoft.com/office/drawing/2014/main" id="{B3BF37A7-E878-4360-9931-38FF30602246}"/>
              </a:ext>
            </a:extLst>
          </p:cNvPr>
          <p:cNvSpPr/>
          <p:nvPr/>
        </p:nvSpPr>
        <p:spPr bwMode="auto">
          <a:xfrm>
            <a:off x="8953493" y="4205234"/>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Oval 12">
            <a:extLst>
              <a:ext uri="{FF2B5EF4-FFF2-40B4-BE49-F238E27FC236}">
                <a16:creationId xmlns:a16="http://schemas.microsoft.com/office/drawing/2014/main" id="{9D933AD9-F3D5-4213-A40C-62C71AB73758}"/>
              </a:ext>
            </a:extLst>
          </p:cNvPr>
          <p:cNvSpPr/>
          <p:nvPr/>
        </p:nvSpPr>
        <p:spPr bwMode="auto">
          <a:xfrm>
            <a:off x="6942316" y="1264509"/>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Oval 13">
            <a:extLst>
              <a:ext uri="{FF2B5EF4-FFF2-40B4-BE49-F238E27FC236}">
                <a16:creationId xmlns:a16="http://schemas.microsoft.com/office/drawing/2014/main" id="{B984FC7D-5112-4E5E-9D57-357DDC30BFAE}"/>
              </a:ext>
            </a:extLst>
          </p:cNvPr>
          <p:cNvSpPr/>
          <p:nvPr/>
        </p:nvSpPr>
        <p:spPr bwMode="auto">
          <a:xfrm>
            <a:off x="3574727" y="3734271"/>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5" name="Oval 14">
            <a:extLst>
              <a:ext uri="{FF2B5EF4-FFF2-40B4-BE49-F238E27FC236}">
                <a16:creationId xmlns:a16="http://schemas.microsoft.com/office/drawing/2014/main" id="{49264885-0170-43EE-AA56-463BEE4E308D}"/>
              </a:ext>
            </a:extLst>
          </p:cNvPr>
          <p:cNvSpPr/>
          <p:nvPr/>
        </p:nvSpPr>
        <p:spPr bwMode="auto">
          <a:xfrm>
            <a:off x="9425364" y="361435"/>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6" name="Rectangle 15">
            <a:extLst>
              <a:ext uri="{FF2B5EF4-FFF2-40B4-BE49-F238E27FC236}">
                <a16:creationId xmlns:a16="http://schemas.microsoft.com/office/drawing/2014/main" id="{CA6B6D54-F0EE-43D1-8D8E-9B39AA8BE298}"/>
              </a:ext>
            </a:extLst>
          </p:cNvPr>
          <p:cNvSpPr/>
          <p:nvPr/>
        </p:nvSpPr>
        <p:spPr>
          <a:xfrm>
            <a:off x="1094051" y="5834122"/>
            <a:ext cx="34547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FF00"/>
                </a:solidFill>
              </a:rPr>
              <a:t>GOOS SO</a:t>
            </a:r>
            <a:endParaRPr lang="en-US" sz="5400" b="1" cap="none" spc="0" dirty="0">
              <a:ln w="22225">
                <a:solidFill>
                  <a:schemeClr val="accent2"/>
                </a:solidFill>
                <a:prstDash val="solid"/>
              </a:ln>
              <a:solidFill>
                <a:srgbClr val="FFFF00"/>
              </a:solidFill>
              <a:effectLst/>
            </a:endParaRPr>
          </a:p>
        </p:txBody>
      </p:sp>
      <p:pic>
        <p:nvPicPr>
          <p:cNvPr id="20" name="Picture 19">
            <a:extLst>
              <a:ext uri="{FF2B5EF4-FFF2-40B4-BE49-F238E27FC236}">
                <a16:creationId xmlns:a16="http://schemas.microsoft.com/office/drawing/2014/main" id="{CF03EDFC-5C51-40E0-A4B9-79C653EEF781}"/>
              </a:ext>
            </a:extLst>
          </p:cNvPr>
          <p:cNvPicPr>
            <a:picLocks noChangeAspect="1"/>
          </p:cNvPicPr>
          <p:nvPr/>
        </p:nvPicPr>
        <p:blipFill rotWithShape="1">
          <a:blip r:embed="rId4"/>
          <a:srcRect l="15627" t="33189" r="74520" b="35871"/>
          <a:stretch/>
        </p:blipFill>
        <p:spPr>
          <a:xfrm>
            <a:off x="5334074" y="4088249"/>
            <a:ext cx="613940" cy="363189"/>
          </a:xfrm>
          <a:prstGeom prst="rect">
            <a:avLst/>
          </a:prstGeom>
        </p:spPr>
      </p:pic>
      <p:sp>
        <p:nvSpPr>
          <p:cNvPr id="21" name="Oval 20">
            <a:extLst>
              <a:ext uri="{FF2B5EF4-FFF2-40B4-BE49-F238E27FC236}">
                <a16:creationId xmlns:a16="http://schemas.microsoft.com/office/drawing/2014/main" id="{3CA2C73B-C2E8-4637-919C-9816E5440533}"/>
              </a:ext>
            </a:extLst>
          </p:cNvPr>
          <p:cNvSpPr/>
          <p:nvPr/>
        </p:nvSpPr>
        <p:spPr bwMode="auto">
          <a:xfrm>
            <a:off x="11319164" y="4284897"/>
            <a:ext cx="729048" cy="65490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pic>
        <p:nvPicPr>
          <p:cNvPr id="22" name="Picture 21">
            <a:extLst>
              <a:ext uri="{FF2B5EF4-FFF2-40B4-BE49-F238E27FC236}">
                <a16:creationId xmlns:a16="http://schemas.microsoft.com/office/drawing/2014/main" id="{40B69614-AB0F-4D7A-8DA5-4BCB9FEAA408}"/>
              </a:ext>
            </a:extLst>
          </p:cNvPr>
          <p:cNvPicPr>
            <a:picLocks noChangeAspect="1"/>
          </p:cNvPicPr>
          <p:nvPr/>
        </p:nvPicPr>
        <p:blipFill rotWithShape="1">
          <a:blip r:embed="rId4"/>
          <a:srcRect l="15627" t="33189" r="74520" b="35871"/>
          <a:stretch/>
        </p:blipFill>
        <p:spPr>
          <a:xfrm>
            <a:off x="11418311" y="4412841"/>
            <a:ext cx="613940" cy="363189"/>
          </a:xfrm>
          <a:prstGeom prst="rect">
            <a:avLst/>
          </a:prstGeom>
        </p:spPr>
      </p:pic>
      <p:pic>
        <p:nvPicPr>
          <p:cNvPr id="23" name="Picture 22">
            <a:extLst>
              <a:ext uri="{FF2B5EF4-FFF2-40B4-BE49-F238E27FC236}">
                <a16:creationId xmlns:a16="http://schemas.microsoft.com/office/drawing/2014/main" id="{4F260B89-2F97-481E-A726-9135124E7603}"/>
              </a:ext>
            </a:extLst>
          </p:cNvPr>
          <p:cNvPicPr>
            <a:picLocks noChangeAspect="1"/>
          </p:cNvPicPr>
          <p:nvPr/>
        </p:nvPicPr>
        <p:blipFill rotWithShape="1">
          <a:blip r:embed="rId4"/>
          <a:srcRect l="15627" t="33189" r="74520" b="35871"/>
          <a:stretch/>
        </p:blipFill>
        <p:spPr>
          <a:xfrm>
            <a:off x="570195" y="1056578"/>
            <a:ext cx="613940" cy="363189"/>
          </a:xfrm>
          <a:prstGeom prst="rect">
            <a:avLst/>
          </a:prstGeom>
        </p:spPr>
      </p:pic>
    </p:spTree>
    <p:extLst>
      <p:ext uri="{BB962C8B-B14F-4D97-AF65-F5344CB8AC3E}">
        <p14:creationId xmlns:p14="http://schemas.microsoft.com/office/powerpoint/2010/main" val="94224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44" y="29203"/>
            <a:ext cx="1227749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2F04F9-FB61-4813-8E51-B19DFBB59F9B}"/>
              </a:ext>
            </a:extLst>
          </p:cNvPr>
          <p:cNvSpPr/>
          <p:nvPr/>
        </p:nvSpPr>
        <p:spPr bwMode="auto">
          <a:xfrm>
            <a:off x="5309186" y="4076067"/>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Rectangle 7">
            <a:extLst>
              <a:ext uri="{FF2B5EF4-FFF2-40B4-BE49-F238E27FC236}">
                <a16:creationId xmlns:a16="http://schemas.microsoft.com/office/drawing/2014/main" id="{E8F21516-F5DE-4AE2-9EAC-207088F060C7}"/>
              </a:ext>
            </a:extLst>
          </p:cNvPr>
          <p:cNvSpPr/>
          <p:nvPr/>
        </p:nvSpPr>
        <p:spPr>
          <a:xfrm>
            <a:off x="389703" y="6247534"/>
            <a:ext cx="8991756"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rgbClr val="FFFF00"/>
                </a:solidFill>
              </a:rPr>
              <a:t>OBSERVATION-DATA-PRODUCT-FORECAST</a:t>
            </a:r>
            <a:endParaRPr lang="en-US" sz="3200" b="1" cap="none" spc="0" dirty="0">
              <a:ln w="22225">
                <a:solidFill>
                  <a:schemeClr val="accent2"/>
                </a:solidFill>
                <a:prstDash val="solid"/>
              </a:ln>
              <a:solidFill>
                <a:srgbClr val="FFFF00"/>
              </a:solidFill>
              <a:effectLst/>
            </a:endParaRPr>
          </a:p>
        </p:txBody>
      </p:sp>
      <p:sp>
        <p:nvSpPr>
          <p:cNvPr id="15" name="Oval 14">
            <a:extLst>
              <a:ext uri="{FF2B5EF4-FFF2-40B4-BE49-F238E27FC236}">
                <a16:creationId xmlns:a16="http://schemas.microsoft.com/office/drawing/2014/main" id="{D57F5BD7-CFAD-480D-8157-6273021954AE}"/>
              </a:ext>
            </a:extLst>
          </p:cNvPr>
          <p:cNvSpPr/>
          <p:nvPr/>
        </p:nvSpPr>
        <p:spPr bwMode="auto">
          <a:xfrm>
            <a:off x="9018985" y="2566463"/>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Oval 16">
            <a:extLst>
              <a:ext uri="{FF2B5EF4-FFF2-40B4-BE49-F238E27FC236}">
                <a16:creationId xmlns:a16="http://schemas.microsoft.com/office/drawing/2014/main" id="{6B80A7E3-F8FC-4BF9-8364-D9468CAAA3C4}"/>
              </a:ext>
            </a:extLst>
          </p:cNvPr>
          <p:cNvSpPr/>
          <p:nvPr/>
        </p:nvSpPr>
        <p:spPr bwMode="auto">
          <a:xfrm>
            <a:off x="3589151" y="3765992"/>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8" name="Oval 17">
            <a:extLst>
              <a:ext uri="{FF2B5EF4-FFF2-40B4-BE49-F238E27FC236}">
                <a16:creationId xmlns:a16="http://schemas.microsoft.com/office/drawing/2014/main" id="{0A29123B-62D8-425F-855F-C3F07C15B7B7}"/>
              </a:ext>
            </a:extLst>
          </p:cNvPr>
          <p:cNvSpPr/>
          <p:nvPr/>
        </p:nvSpPr>
        <p:spPr bwMode="auto">
          <a:xfrm>
            <a:off x="5909718" y="2809226"/>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Oval 18">
            <a:extLst>
              <a:ext uri="{FF2B5EF4-FFF2-40B4-BE49-F238E27FC236}">
                <a16:creationId xmlns:a16="http://schemas.microsoft.com/office/drawing/2014/main" id="{3658BA24-02D0-47D0-B1CB-08393CCBE75E}"/>
              </a:ext>
            </a:extLst>
          </p:cNvPr>
          <p:cNvSpPr/>
          <p:nvPr/>
        </p:nvSpPr>
        <p:spPr bwMode="auto">
          <a:xfrm>
            <a:off x="6096000" y="1865093"/>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1" name="Oval 20">
            <a:extLst>
              <a:ext uri="{FF2B5EF4-FFF2-40B4-BE49-F238E27FC236}">
                <a16:creationId xmlns:a16="http://schemas.microsoft.com/office/drawing/2014/main" id="{12574443-FF51-4181-8313-D93BE11187CB}"/>
              </a:ext>
            </a:extLst>
          </p:cNvPr>
          <p:cNvSpPr/>
          <p:nvPr/>
        </p:nvSpPr>
        <p:spPr bwMode="auto">
          <a:xfrm>
            <a:off x="522040" y="1096566"/>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Oval 21">
            <a:extLst>
              <a:ext uri="{FF2B5EF4-FFF2-40B4-BE49-F238E27FC236}">
                <a16:creationId xmlns:a16="http://schemas.microsoft.com/office/drawing/2014/main" id="{97FEE265-260A-4EFB-9C24-47216D6FB23F}"/>
              </a:ext>
            </a:extLst>
          </p:cNvPr>
          <p:cNvSpPr/>
          <p:nvPr/>
        </p:nvSpPr>
        <p:spPr bwMode="auto">
          <a:xfrm>
            <a:off x="3932052" y="1188390"/>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32" name="TextBox 31">
            <a:extLst>
              <a:ext uri="{FF2B5EF4-FFF2-40B4-BE49-F238E27FC236}">
                <a16:creationId xmlns:a16="http://schemas.microsoft.com/office/drawing/2014/main" id="{FEEEE37E-43C5-4EC1-ACC2-F47E7FEF5A95}"/>
              </a:ext>
            </a:extLst>
          </p:cNvPr>
          <p:cNvSpPr txBox="1"/>
          <p:nvPr/>
        </p:nvSpPr>
        <p:spPr>
          <a:xfrm>
            <a:off x="4885581" y="0"/>
            <a:ext cx="3043789" cy="1138773"/>
          </a:xfrm>
          <a:prstGeom prst="rect">
            <a:avLst/>
          </a:prstGeom>
          <a:solidFill>
            <a:srgbClr val="FFFF00"/>
          </a:solidFill>
        </p:spPr>
        <p:txBody>
          <a:bodyPr wrap="square">
            <a:spAutoFit/>
          </a:bodyPr>
          <a:lstStyle/>
          <a:p>
            <a:pPr marL="0" indent="0" algn="ctr">
              <a:buNone/>
            </a:pPr>
            <a:r>
              <a:rPr lang="en-US" b="1" dirty="0">
                <a:solidFill>
                  <a:srgbClr val="0070C0"/>
                </a:solidFill>
              </a:rPr>
              <a:t>SO1 Partnerships for delivery</a:t>
            </a:r>
          </a:p>
          <a:p>
            <a:pPr algn="ctr"/>
            <a:r>
              <a:rPr lang="en-GB" sz="1600" b="1" dirty="0"/>
              <a:t>GRA forecasts, services and assessment</a:t>
            </a:r>
            <a:endParaRPr lang="en-GB" sz="1600" dirty="0"/>
          </a:p>
        </p:txBody>
      </p:sp>
    </p:spTree>
    <p:extLst>
      <p:ext uri="{BB962C8B-B14F-4D97-AF65-F5344CB8AC3E}">
        <p14:creationId xmlns:p14="http://schemas.microsoft.com/office/powerpoint/2010/main" val="1082501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DF9458-FD43-4BE0-B6DC-956C6B8A549D}"/>
              </a:ext>
            </a:extLst>
          </p:cNvPr>
          <p:cNvSpPr/>
          <p:nvPr/>
        </p:nvSpPr>
        <p:spPr>
          <a:xfrm>
            <a:off x="729735" y="5986522"/>
            <a:ext cx="1024896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FFFF00"/>
                </a:solidFill>
              </a:rPr>
              <a:t>CONNECTION  GOOS TO FOCAL POINTS</a:t>
            </a:r>
            <a:endParaRPr lang="en-US" sz="4000" b="1" cap="none" spc="0" dirty="0">
              <a:ln w="22225">
                <a:solidFill>
                  <a:schemeClr val="accent2"/>
                </a:solidFill>
                <a:prstDash val="solid"/>
              </a:ln>
              <a:solidFill>
                <a:srgbClr val="FFFF00"/>
              </a:solidFill>
              <a:effectLst/>
            </a:endParaRPr>
          </a:p>
        </p:txBody>
      </p:sp>
      <p:sp>
        <p:nvSpPr>
          <p:cNvPr id="11" name="Oval 10">
            <a:extLst>
              <a:ext uri="{FF2B5EF4-FFF2-40B4-BE49-F238E27FC236}">
                <a16:creationId xmlns:a16="http://schemas.microsoft.com/office/drawing/2014/main" id="{D2634B9F-D16E-494C-ADCF-522C1CC601C1}"/>
              </a:ext>
            </a:extLst>
          </p:cNvPr>
          <p:cNvSpPr/>
          <p:nvPr/>
        </p:nvSpPr>
        <p:spPr bwMode="auto">
          <a:xfrm>
            <a:off x="1720278" y="2464915"/>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Oval 11">
            <a:extLst>
              <a:ext uri="{FF2B5EF4-FFF2-40B4-BE49-F238E27FC236}">
                <a16:creationId xmlns:a16="http://schemas.microsoft.com/office/drawing/2014/main" id="{E2E84745-28D5-444C-9497-5A4A8C6527C3}"/>
              </a:ext>
            </a:extLst>
          </p:cNvPr>
          <p:cNvSpPr/>
          <p:nvPr/>
        </p:nvSpPr>
        <p:spPr bwMode="auto">
          <a:xfrm>
            <a:off x="473362" y="909931"/>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Oval 12">
            <a:extLst>
              <a:ext uri="{FF2B5EF4-FFF2-40B4-BE49-F238E27FC236}">
                <a16:creationId xmlns:a16="http://schemas.microsoft.com/office/drawing/2014/main" id="{8EEAC9F9-B301-485F-B157-0211340E138D}"/>
              </a:ext>
            </a:extLst>
          </p:cNvPr>
          <p:cNvSpPr/>
          <p:nvPr/>
        </p:nvSpPr>
        <p:spPr bwMode="auto">
          <a:xfrm>
            <a:off x="8832448" y="2417935"/>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6" name="Oval 15">
            <a:extLst>
              <a:ext uri="{FF2B5EF4-FFF2-40B4-BE49-F238E27FC236}">
                <a16:creationId xmlns:a16="http://schemas.microsoft.com/office/drawing/2014/main" id="{F39CD153-C996-43EC-B0C9-9984206129F3}"/>
              </a:ext>
            </a:extLst>
          </p:cNvPr>
          <p:cNvSpPr/>
          <p:nvPr/>
        </p:nvSpPr>
        <p:spPr bwMode="auto">
          <a:xfrm>
            <a:off x="7067916" y="1461688"/>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Oval 18">
            <a:extLst>
              <a:ext uri="{FF2B5EF4-FFF2-40B4-BE49-F238E27FC236}">
                <a16:creationId xmlns:a16="http://schemas.microsoft.com/office/drawing/2014/main" id="{04A16FE6-E043-45F8-BD99-43628EAD4891}"/>
              </a:ext>
            </a:extLst>
          </p:cNvPr>
          <p:cNvSpPr/>
          <p:nvPr/>
        </p:nvSpPr>
        <p:spPr bwMode="auto">
          <a:xfrm>
            <a:off x="5844938" y="2780031"/>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Oval 21">
            <a:extLst>
              <a:ext uri="{FF2B5EF4-FFF2-40B4-BE49-F238E27FC236}">
                <a16:creationId xmlns:a16="http://schemas.microsoft.com/office/drawing/2014/main" id="{71F46FF8-12E4-4DD3-995A-33FF74DABD4C}"/>
              </a:ext>
            </a:extLst>
          </p:cNvPr>
          <p:cNvSpPr/>
          <p:nvPr/>
        </p:nvSpPr>
        <p:spPr bwMode="auto">
          <a:xfrm>
            <a:off x="9094357" y="4221173"/>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3" name="Oval 22">
            <a:extLst>
              <a:ext uri="{FF2B5EF4-FFF2-40B4-BE49-F238E27FC236}">
                <a16:creationId xmlns:a16="http://schemas.microsoft.com/office/drawing/2014/main" id="{20D3339C-DEC7-44EB-A07F-D0E9AF3EB19E}"/>
              </a:ext>
            </a:extLst>
          </p:cNvPr>
          <p:cNvSpPr/>
          <p:nvPr/>
        </p:nvSpPr>
        <p:spPr bwMode="auto">
          <a:xfrm>
            <a:off x="11172529" y="4408208"/>
            <a:ext cx="729048" cy="65490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4" name="TextBox 23">
            <a:extLst>
              <a:ext uri="{FF2B5EF4-FFF2-40B4-BE49-F238E27FC236}">
                <a16:creationId xmlns:a16="http://schemas.microsoft.com/office/drawing/2014/main" id="{209F8C1E-FFF0-4D44-8A1E-E7F648BB04FE}"/>
              </a:ext>
            </a:extLst>
          </p:cNvPr>
          <p:cNvSpPr txBox="1"/>
          <p:nvPr/>
        </p:nvSpPr>
        <p:spPr>
          <a:xfrm>
            <a:off x="2612592" y="-31673"/>
            <a:ext cx="7210813" cy="1446550"/>
          </a:xfrm>
          <a:prstGeom prst="rect">
            <a:avLst/>
          </a:prstGeom>
          <a:solidFill>
            <a:srgbClr val="FFFF00"/>
          </a:solidFill>
        </p:spPr>
        <p:txBody>
          <a:bodyPr wrap="square">
            <a:spAutoFit/>
          </a:bodyPr>
          <a:lstStyle/>
          <a:p>
            <a:pPr marL="0" indent="0" algn="ctr">
              <a:buNone/>
            </a:pPr>
            <a:r>
              <a:rPr lang="en-US" b="1" dirty="0">
                <a:solidFill>
                  <a:srgbClr val="0070C0"/>
                </a:solidFill>
              </a:rPr>
              <a:t>SO1 Partnerships for delivery</a:t>
            </a:r>
          </a:p>
          <a:p>
            <a:pPr algn="ctr"/>
            <a:r>
              <a:rPr lang="en-GB" sz="1800" dirty="0"/>
              <a:t>Overall bring visibility/highlight</a:t>
            </a:r>
            <a:r>
              <a:rPr lang="en-GB" sz="1800" b="1" dirty="0"/>
              <a:t> </a:t>
            </a:r>
            <a:r>
              <a:rPr lang="en-GB" sz="1800" dirty="0"/>
              <a:t>services rendered by GRAs </a:t>
            </a:r>
            <a:r>
              <a:rPr lang="en-GB" sz="1800" b="1" dirty="0"/>
              <a:t>t</a:t>
            </a:r>
            <a:r>
              <a:rPr lang="en-GB" sz="2000" b="1" dirty="0"/>
              <a:t>o</a:t>
            </a:r>
            <a:r>
              <a:rPr lang="en-GB" sz="1800" b="1" dirty="0"/>
              <a:t> member states through respective GOOS Focal Points</a:t>
            </a:r>
            <a:r>
              <a:rPr lang="en-GB" sz="1600" dirty="0"/>
              <a:t>;   Capture the strength of GRAs and their association with other agencies.</a:t>
            </a:r>
          </a:p>
          <a:p>
            <a:pPr marL="0" indent="0" algn="ctr">
              <a:buNone/>
            </a:pPr>
            <a:endParaRPr lang="en-GB" sz="1600" dirty="0"/>
          </a:p>
        </p:txBody>
      </p:sp>
    </p:spTree>
    <p:extLst>
      <p:ext uri="{BB962C8B-B14F-4D97-AF65-F5344CB8AC3E}">
        <p14:creationId xmlns:p14="http://schemas.microsoft.com/office/powerpoint/2010/main" val="21130249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44" y="29203"/>
            <a:ext cx="1227749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42F04F9-FB61-4813-8E51-B19DFBB59F9B}"/>
              </a:ext>
            </a:extLst>
          </p:cNvPr>
          <p:cNvSpPr/>
          <p:nvPr/>
        </p:nvSpPr>
        <p:spPr bwMode="auto">
          <a:xfrm>
            <a:off x="5309186" y="4076067"/>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Rectangle 7">
            <a:extLst>
              <a:ext uri="{FF2B5EF4-FFF2-40B4-BE49-F238E27FC236}">
                <a16:creationId xmlns:a16="http://schemas.microsoft.com/office/drawing/2014/main" id="{E8F21516-F5DE-4AE2-9EAC-207088F060C7}"/>
              </a:ext>
            </a:extLst>
          </p:cNvPr>
          <p:cNvSpPr/>
          <p:nvPr/>
        </p:nvSpPr>
        <p:spPr>
          <a:xfrm>
            <a:off x="389703" y="6247534"/>
            <a:ext cx="8991756"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rgbClr val="FFFF00"/>
                </a:solidFill>
              </a:rPr>
              <a:t>OBSERVATION-DATA-PRODUCT-FORECAST</a:t>
            </a:r>
            <a:endParaRPr lang="en-US" sz="3200" b="1" cap="none" spc="0" dirty="0">
              <a:ln w="22225">
                <a:solidFill>
                  <a:schemeClr val="accent2"/>
                </a:solidFill>
                <a:prstDash val="solid"/>
              </a:ln>
              <a:solidFill>
                <a:srgbClr val="FFFF00"/>
              </a:solidFill>
              <a:effectLst/>
            </a:endParaRPr>
          </a:p>
        </p:txBody>
      </p:sp>
      <p:sp>
        <p:nvSpPr>
          <p:cNvPr id="13" name="Oval 12">
            <a:extLst>
              <a:ext uri="{FF2B5EF4-FFF2-40B4-BE49-F238E27FC236}">
                <a16:creationId xmlns:a16="http://schemas.microsoft.com/office/drawing/2014/main" id="{F1B0EB67-EE24-4595-91B6-B3E24806E403}"/>
              </a:ext>
            </a:extLst>
          </p:cNvPr>
          <p:cNvSpPr/>
          <p:nvPr/>
        </p:nvSpPr>
        <p:spPr bwMode="auto">
          <a:xfrm>
            <a:off x="8647721" y="1546345"/>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Oval 13">
            <a:extLst>
              <a:ext uri="{FF2B5EF4-FFF2-40B4-BE49-F238E27FC236}">
                <a16:creationId xmlns:a16="http://schemas.microsoft.com/office/drawing/2014/main" id="{F2DEA5E9-54E4-4F3E-A1F3-39FC710B15F3}"/>
              </a:ext>
            </a:extLst>
          </p:cNvPr>
          <p:cNvSpPr/>
          <p:nvPr/>
        </p:nvSpPr>
        <p:spPr bwMode="auto">
          <a:xfrm>
            <a:off x="9721462" y="348566"/>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5" name="Oval 14">
            <a:extLst>
              <a:ext uri="{FF2B5EF4-FFF2-40B4-BE49-F238E27FC236}">
                <a16:creationId xmlns:a16="http://schemas.microsoft.com/office/drawing/2014/main" id="{D57F5BD7-CFAD-480D-8157-6273021954AE}"/>
              </a:ext>
            </a:extLst>
          </p:cNvPr>
          <p:cNvSpPr/>
          <p:nvPr/>
        </p:nvSpPr>
        <p:spPr bwMode="auto">
          <a:xfrm>
            <a:off x="8850820" y="2492892"/>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Oval 16">
            <a:extLst>
              <a:ext uri="{FF2B5EF4-FFF2-40B4-BE49-F238E27FC236}">
                <a16:creationId xmlns:a16="http://schemas.microsoft.com/office/drawing/2014/main" id="{6B80A7E3-F8FC-4BF9-8364-D9468CAAA3C4}"/>
              </a:ext>
            </a:extLst>
          </p:cNvPr>
          <p:cNvSpPr/>
          <p:nvPr/>
        </p:nvSpPr>
        <p:spPr bwMode="auto">
          <a:xfrm>
            <a:off x="3589151" y="3765992"/>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8" name="Oval 17">
            <a:extLst>
              <a:ext uri="{FF2B5EF4-FFF2-40B4-BE49-F238E27FC236}">
                <a16:creationId xmlns:a16="http://schemas.microsoft.com/office/drawing/2014/main" id="{0A29123B-62D8-425F-855F-C3F07C15B7B7}"/>
              </a:ext>
            </a:extLst>
          </p:cNvPr>
          <p:cNvSpPr/>
          <p:nvPr/>
        </p:nvSpPr>
        <p:spPr bwMode="auto">
          <a:xfrm>
            <a:off x="6151456" y="2777164"/>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Oval 18">
            <a:extLst>
              <a:ext uri="{FF2B5EF4-FFF2-40B4-BE49-F238E27FC236}">
                <a16:creationId xmlns:a16="http://schemas.microsoft.com/office/drawing/2014/main" id="{3658BA24-02D0-47D0-B1CB-08393CCBE75E}"/>
              </a:ext>
            </a:extLst>
          </p:cNvPr>
          <p:cNvSpPr/>
          <p:nvPr/>
        </p:nvSpPr>
        <p:spPr bwMode="auto">
          <a:xfrm>
            <a:off x="6096000" y="1865093"/>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0" name="Oval 19">
            <a:extLst>
              <a:ext uri="{FF2B5EF4-FFF2-40B4-BE49-F238E27FC236}">
                <a16:creationId xmlns:a16="http://schemas.microsoft.com/office/drawing/2014/main" id="{7857440E-DBC2-4D00-9D46-2C631C88361E}"/>
              </a:ext>
            </a:extLst>
          </p:cNvPr>
          <p:cNvSpPr/>
          <p:nvPr/>
        </p:nvSpPr>
        <p:spPr bwMode="auto">
          <a:xfrm>
            <a:off x="353925" y="1773868"/>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1" name="Oval 20">
            <a:extLst>
              <a:ext uri="{FF2B5EF4-FFF2-40B4-BE49-F238E27FC236}">
                <a16:creationId xmlns:a16="http://schemas.microsoft.com/office/drawing/2014/main" id="{12574443-FF51-4181-8313-D93BE11187CB}"/>
              </a:ext>
            </a:extLst>
          </p:cNvPr>
          <p:cNvSpPr/>
          <p:nvPr/>
        </p:nvSpPr>
        <p:spPr bwMode="auto">
          <a:xfrm>
            <a:off x="522040" y="1096566"/>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Oval 21">
            <a:extLst>
              <a:ext uri="{FF2B5EF4-FFF2-40B4-BE49-F238E27FC236}">
                <a16:creationId xmlns:a16="http://schemas.microsoft.com/office/drawing/2014/main" id="{97FEE265-260A-4EFB-9C24-47216D6FB23F}"/>
              </a:ext>
            </a:extLst>
          </p:cNvPr>
          <p:cNvSpPr/>
          <p:nvPr/>
        </p:nvSpPr>
        <p:spPr bwMode="auto">
          <a:xfrm>
            <a:off x="3932052" y="1188390"/>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36" name="TextBox 35">
            <a:extLst>
              <a:ext uri="{FF2B5EF4-FFF2-40B4-BE49-F238E27FC236}">
                <a16:creationId xmlns:a16="http://schemas.microsoft.com/office/drawing/2014/main" id="{3EE5ECBC-BCF4-49F1-B64E-CB1EE3EAD97B}"/>
              </a:ext>
            </a:extLst>
          </p:cNvPr>
          <p:cNvSpPr txBox="1"/>
          <p:nvPr/>
        </p:nvSpPr>
        <p:spPr>
          <a:xfrm>
            <a:off x="4614481" y="17046"/>
            <a:ext cx="3517900" cy="1077218"/>
          </a:xfrm>
          <a:prstGeom prst="rect">
            <a:avLst/>
          </a:prstGeom>
          <a:solidFill>
            <a:srgbClr val="FFFF00"/>
          </a:solidFill>
        </p:spPr>
        <p:txBody>
          <a:bodyPr wrap="square">
            <a:spAutoFit/>
          </a:bodyPr>
          <a:lstStyle/>
          <a:p>
            <a:pPr marL="0" indent="0" algn="ctr">
              <a:buNone/>
            </a:pPr>
            <a:r>
              <a:rPr lang="en-US" sz="1600" b="1" dirty="0">
                <a:solidFill>
                  <a:srgbClr val="0070C0"/>
                </a:solidFill>
              </a:rPr>
              <a:t>SO4 Empower end user applications</a:t>
            </a:r>
          </a:p>
          <a:p>
            <a:pPr marL="0" indent="0" algn="ctr">
              <a:buNone/>
            </a:pPr>
            <a:r>
              <a:rPr lang="en-US" sz="1600" b="1" dirty="0"/>
              <a:t>Data Integration Products Across GRAs</a:t>
            </a:r>
            <a:endParaRPr lang="en-US" sz="1600" dirty="0"/>
          </a:p>
        </p:txBody>
      </p:sp>
      <p:sp>
        <p:nvSpPr>
          <p:cNvPr id="23" name="Oval 22">
            <a:extLst>
              <a:ext uri="{FF2B5EF4-FFF2-40B4-BE49-F238E27FC236}">
                <a16:creationId xmlns:a16="http://schemas.microsoft.com/office/drawing/2014/main" id="{DDE82BEC-98F4-4B91-B7C2-A6E34B052D04}"/>
              </a:ext>
            </a:extLst>
          </p:cNvPr>
          <p:cNvSpPr/>
          <p:nvPr/>
        </p:nvSpPr>
        <p:spPr bwMode="auto">
          <a:xfrm>
            <a:off x="8887607" y="3980103"/>
            <a:ext cx="679735" cy="584776"/>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969024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55FB25-D43A-4EA3-BC71-47B40BB05035}"/>
              </a:ext>
            </a:extLst>
          </p:cNvPr>
          <p:cNvSpPr txBox="1"/>
          <p:nvPr/>
        </p:nvSpPr>
        <p:spPr>
          <a:xfrm>
            <a:off x="814521" y="737756"/>
            <a:ext cx="3179142" cy="369332"/>
          </a:xfrm>
          <a:prstGeom prst="rect">
            <a:avLst/>
          </a:prstGeom>
          <a:noFill/>
        </p:spPr>
        <p:txBody>
          <a:bodyPr wrap="square" rtlCol="0">
            <a:spAutoFit/>
          </a:bodyPr>
          <a:lstStyle/>
          <a:p>
            <a:r>
              <a:rPr lang="en-GB" b="1" baseline="30000" dirty="0" err="1"/>
              <a:t>st</a:t>
            </a:r>
            <a:r>
              <a:rPr lang="en-GB" b="1" dirty="0"/>
              <a:t> Ocean Literacy Course</a:t>
            </a:r>
            <a:endParaRPr lang="en-IN" dirty="0"/>
          </a:p>
        </p:txBody>
      </p:sp>
      <p:sp>
        <p:nvSpPr>
          <p:cNvPr id="2" name="Rectangle 1">
            <a:extLst>
              <a:ext uri="{FF2B5EF4-FFF2-40B4-BE49-F238E27FC236}">
                <a16:creationId xmlns:a16="http://schemas.microsoft.com/office/drawing/2014/main" id="{5EDF9458-FD43-4BE0-B6DC-956C6B8A549D}"/>
              </a:ext>
            </a:extLst>
          </p:cNvPr>
          <p:cNvSpPr/>
          <p:nvPr/>
        </p:nvSpPr>
        <p:spPr>
          <a:xfrm>
            <a:off x="670860" y="5834122"/>
            <a:ext cx="430117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FF00"/>
                </a:solidFill>
              </a:rPr>
              <a:t>UN DECADE</a:t>
            </a:r>
            <a:endParaRPr lang="en-US" sz="5400" b="1" cap="none" spc="0" dirty="0">
              <a:ln w="22225">
                <a:solidFill>
                  <a:schemeClr val="accent2"/>
                </a:solidFill>
                <a:prstDash val="solid"/>
              </a:ln>
              <a:solidFill>
                <a:srgbClr val="FFFF00"/>
              </a:solidFill>
              <a:effectLst/>
            </a:endParaRPr>
          </a:p>
        </p:txBody>
      </p:sp>
      <p:sp>
        <p:nvSpPr>
          <p:cNvPr id="6" name="Oval 5">
            <a:extLst>
              <a:ext uri="{FF2B5EF4-FFF2-40B4-BE49-F238E27FC236}">
                <a16:creationId xmlns:a16="http://schemas.microsoft.com/office/drawing/2014/main" id="{2D659E08-0013-42D7-B40E-1AA65790AA73}"/>
              </a:ext>
            </a:extLst>
          </p:cNvPr>
          <p:cNvSpPr/>
          <p:nvPr/>
        </p:nvSpPr>
        <p:spPr bwMode="auto">
          <a:xfrm>
            <a:off x="5366952" y="3935627"/>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Oval 10">
            <a:extLst>
              <a:ext uri="{FF2B5EF4-FFF2-40B4-BE49-F238E27FC236}">
                <a16:creationId xmlns:a16="http://schemas.microsoft.com/office/drawing/2014/main" id="{D2634B9F-D16E-494C-ADCF-522C1CC601C1}"/>
              </a:ext>
            </a:extLst>
          </p:cNvPr>
          <p:cNvSpPr/>
          <p:nvPr/>
        </p:nvSpPr>
        <p:spPr bwMode="auto">
          <a:xfrm>
            <a:off x="1585197" y="2568825"/>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2" name="Oval 11">
            <a:extLst>
              <a:ext uri="{FF2B5EF4-FFF2-40B4-BE49-F238E27FC236}">
                <a16:creationId xmlns:a16="http://schemas.microsoft.com/office/drawing/2014/main" id="{E2E84745-28D5-444C-9497-5A4A8C6527C3}"/>
              </a:ext>
            </a:extLst>
          </p:cNvPr>
          <p:cNvSpPr/>
          <p:nvPr/>
        </p:nvSpPr>
        <p:spPr bwMode="auto">
          <a:xfrm>
            <a:off x="483756" y="889149"/>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3" name="Oval 12">
            <a:extLst>
              <a:ext uri="{FF2B5EF4-FFF2-40B4-BE49-F238E27FC236}">
                <a16:creationId xmlns:a16="http://schemas.microsoft.com/office/drawing/2014/main" id="{8EEAC9F9-B301-485F-B157-0211340E138D}"/>
              </a:ext>
            </a:extLst>
          </p:cNvPr>
          <p:cNvSpPr/>
          <p:nvPr/>
        </p:nvSpPr>
        <p:spPr bwMode="auto">
          <a:xfrm>
            <a:off x="8842841" y="2386762"/>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4" name="Oval 13">
            <a:extLst>
              <a:ext uri="{FF2B5EF4-FFF2-40B4-BE49-F238E27FC236}">
                <a16:creationId xmlns:a16="http://schemas.microsoft.com/office/drawing/2014/main" id="{2F025214-EA46-49C4-915E-B37A08EDE12D}"/>
              </a:ext>
            </a:extLst>
          </p:cNvPr>
          <p:cNvSpPr/>
          <p:nvPr/>
        </p:nvSpPr>
        <p:spPr bwMode="auto">
          <a:xfrm>
            <a:off x="9313721" y="372661"/>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5" name="Oval 14">
            <a:extLst>
              <a:ext uri="{FF2B5EF4-FFF2-40B4-BE49-F238E27FC236}">
                <a16:creationId xmlns:a16="http://schemas.microsoft.com/office/drawing/2014/main" id="{5FBE5213-5E0F-454E-8855-DDAC9A400050}"/>
              </a:ext>
            </a:extLst>
          </p:cNvPr>
          <p:cNvSpPr/>
          <p:nvPr/>
        </p:nvSpPr>
        <p:spPr bwMode="auto">
          <a:xfrm>
            <a:off x="8676768" y="1422981"/>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6" name="Oval 15">
            <a:extLst>
              <a:ext uri="{FF2B5EF4-FFF2-40B4-BE49-F238E27FC236}">
                <a16:creationId xmlns:a16="http://schemas.microsoft.com/office/drawing/2014/main" id="{F39CD153-C996-43EC-B0C9-9984206129F3}"/>
              </a:ext>
            </a:extLst>
          </p:cNvPr>
          <p:cNvSpPr/>
          <p:nvPr/>
        </p:nvSpPr>
        <p:spPr bwMode="auto">
          <a:xfrm>
            <a:off x="6247028" y="1887719"/>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7" name="Oval 16">
            <a:extLst>
              <a:ext uri="{FF2B5EF4-FFF2-40B4-BE49-F238E27FC236}">
                <a16:creationId xmlns:a16="http://schemas.microsoft.com/office/drawing/2014/main" id="{3708C42C-B3DB-4FBD-B78C-4B9B683C653B}"/>
              </a:ext>
            </a:extLst>
          </p:cNvPr>
          <p:cNvSpPr/>
          <p:nvPr/>
        </p:nvSpPr>
        <p:spPr bwMode="auto">
          <a:xfrm>
            <a:off x="3545171" y="3723860"/>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8" name="Oval 17">
            <a:extLst>
              <a:ext uri="{FF2B5EF4-FFF2-40B4-BE49-F238E27FC236}">
                <a16:creationId xmlns:a16="http://schemas.microsoft.com/office/drawing/2014/main" id="{A04AC07A-BCE4-49CE-B500-EB0EBFC355BF}"/>
              </a:ext>
            </a:extLst>
          </p:cNvPr>
          <p:cNvSpPr/>
          <p:nvPr/>
        </p:nvSpPr>
        <p:spPr bwMode="auto">
          <a:xfrm>
            <a:off x="3575499" y="1042258"/>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19" name="Oval 18">
            <a:extLst>
              <a:ext uri="{FF2B5EF4-FFF2-40B4-BE49-F238E27FC236}">
                <a16:creationId xmlns:a16="http://schemas.microsoft.com/office/drawing/2014/main" id="{04A16FE6-E043-45F8-BD99-43628EAD4891}"/>
              </a:ext>
            </a:extLst>
          </p:cNvPr>
          <p:cNvSpPr/>
          <p:nvPr/>
        </p:nvSpPr>
        <p:spPr bwMode="auto">
          <a:xfrm>
            <a:off x="5907283" y="2863159"/>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1" name="Oval 20">
            <a:extLst>
              <a:ext uri="{FF2B5EF4-FFF2-40B4-BE49-F238E27FC236}">
                <a16:creationId xmlns:a16="http://schemas.microsoft.com/office/drawing/2014/main" id="{293D2054-28C2-4CCF-8C3D-F9CCF55C0638}"/>
              </a:ext>
            </a:extLst>
          </p:cNvPr>
          <p:cNvSpPr/>
          <p:nvPr/>
        </p:nvSpPr>
        <p:spPr bwMode="auto">
          <a:xfrm>
            <a:off x="8848433" y="4183069"/>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Oval 21">
            <a:extLst>
              <a:ext uri="{FF2B5EF4-FFF2-40B4-BE49-F238E27FC236}">
                <a16:creationId xmlns:a16="http://schemas.microsoft.com/office/drawing/2014/main" id="{EF2109A5-15A4-4A41-9BE9-C458B5B6326E}"/>
              </a:ext>
            </a:extLst>
          </p:cNvPr>
          <p:cNvSpPr/>
          <p:nvPr/>
        </p:nvSpPr>
        <p:spPr bwMode="auto">
          <a:xfrm>
            <a:off x="11539674" y="4370102"/>
            <a:ext cx="729048" cy="654908"/>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9106221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391"/>
            <a:ext cx="122774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DF9458-FD43-4BE0-B6DC-956C6B8A549D}"/>
              </a:ext>
            </a:extLst>
          </p:cNvPr>
          <p:cNvSpPr/>
          <p:nvPr/>
        </p:nvSpPr>
        <p:spPr>
          <a:xfrm>
            <a:off x="1531931" y="5818882"/>
            <a:ext cx="794352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FF00"/>
                </a:solidFill>
              </a:rPr>
              <a:t>CONNECTION TO WMO</a:t>
            </a:r>
            <a:endParaRPr lang="en-US" sz="5400" b="1" cap="none" spc="0" dirty="0">
              <a:ln w="22225">
                <a:solidFill>
                  <a:schemeClr val="accent2"/>
                </a:solidFill>
                <a:prstDash val="solid"/>
              </a:ln>
              <a:solidFill>
                <a:srgbClr val="FFFF00"/>
              </a:solidFill>
              <a:effectLst/>
            </a:endParaRPr>
          </a:p>
        </p:txBody>
      </p:sp>
      <p:sp>
        <p:nvSpPr>
          <p:cNvPr id="17" name="Oval 16">
            <a:extLst>
              <a:ext uri="{FF2B5EF4-FFF2-40B4-BE49-F238E27FC236}">
                <a16:creationId xmlns:a16="http://schemas.microsoft.com/office/drawing/2014/main" id="{3708C42C-B3DB-4FBD-B78C-4B9B683C653B}"/>
              </a:ext>
            </a:extLst>
          </p:cNvPr>
          <p:cNvSpPr/>
          <p:nvPr/>
        </p:nvSpPr>
        <p:spPr bwMode="auto">
          <a:xfrm>
            <a:off x="3513998" y="3713469"/>
            <a:ext cx="729048" cy="654908"/>
          </a:xfrm>
          <a:prstGeom prst="ellipse">
            <a:avLst/>
          </a:prstGeom>
          <a:solidFill>
            <a:srgbClr val="FF960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1" name="Oval 20">
            <a:extLst>
              <a:ext uri="{FF2B5EF4-FFF2-40B4-BE49-F238E27FC236}">
                <a16:creationId xmlns:a16="http://schemas.microsoft.com/office/drawing/2014/main" id="{556E6EA5-3436-44B9-A0CF-BF67D47AE302}"/>
              </a:ext>
            </a:extLst>
          </p:cNvPr>
          <p:cNvSpPr/>
          <p:nvPr/>
        </p:nvSpPr>
        <p:spPr bwMode="auto">
          <a:xfrm>
            <a:off x="8910334" y="2532366"/>
            <a:ext cx="729048" cy="654908"/>
          </a:xfrm>
          <a:prstGeom prst="ellipse">
            <a:avLst/>
          </a:prstGeom>
          <a:solidFill>
            <a:srgbClr val="FF9C1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
        <p:nvSpPr>
          <p:cNvPr id="22" name="Oval 21">
            <a:extLst>
              <a:ext uri="{FF2B5EF4-FFF2-40B4-BE49-F238E27FC236}">
                <a16:creationId xmlns:a16="http://schemas.microsoft.com/office/drawing/2014/main" id="{9B6F3875-4686-4749-AFBB-6255FE052071}"/>
              </a:ext>
            </a:extLst>
          </p:cNvPr>
          <p:cNvSpPr/>
          <p:nvPr/>
        </p:nvSpPr>
        <p:spPr bwMode="auto">
          <a:xfrm>
            <a:off x="9069668" y="4250336"/>
            <a:ext cx="729048" cy="654908"/>
          </a:xfrm>
          <a:prstGeom prst="ellipse">
            <a:avLst/>
          </a:prstGeom>
          <a:solidFill>
            <a:srgbClr val="FF960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239654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3900463-95B5-4B1E-9431-B585EEF97A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5988"/>
            <a:ext cx="122774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DF9458-FD43-4BE0-B6DC-956C6B8A549D}"/>
              </a:ext>
            </a:extLst>
          </p:cNvPr>
          <p:cNvSpPr/>
          <p:nvPr/>
        </p:nvSpPr>
        <p:spPr>
          <a:xfrm>
            <a:off x="3295393" y="5818882"/>
            <a:ext cx="441659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FF00"/>
                </a:solidFill>
              </a:rPr>
              <a:t>Cross GOOS</a:t>
            </a:r>
            <a:endParaRPr lang="en-US" sz="5400" b="1" cap="none" spc="0" dirty="0">
              <a:ln w="22225">
                <a:solidFill>
                  <a:schemeClr val="accent2"/>
                </a:solidFill>
                <a:prstDash val="solid"/>
              </a:ln>
              <a:solidFill>
                <a:srgbClr val="FFFF00"/>
              </a:solidFill>
              <a:effectLst/>
            </a:endParaRPr>
          </a:p>
        </p:txBody>
      </p:sp>
      <p:sp>
        <p:nvSpPr>
          <p:cNvPr id="3" name="Oval 2">
            <a:extLst>
              <a:ext uri="{FF2B5EF4-FFF2-40B4-BE49-F238E27FC236}">
                <a16:creationId xmlns:a16="http://schemas.microsoft.com/office/drawing/2014/main" id="{9ECCEF42-44EF-4C6B-8F28-7BB1B975F9F4}"/>
              </a:ext>
            </a:extLst>
          </p:cNvPr>
          <p:cNvSpPr/>
          <p:nvPr/>
        </p:nvSpPr>
        <p:spPr bwMode="auto">
          <a:xfrm>
            <a:off x="3736732" y="1943100"/>
            <a:ext cx="2980592" cy="1688123"/>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Ocean state forecast, Monsoon</a:t>
            </a:r>
          </a:p>
          <a:p>
            <a:pPr marL="0" marR="0" indent="0" algn="ctr" defTabSz="914400" rtl="0" eaLnBrk="0" fontAlgn="base" latinLnBrk="0" hangingPunct="0">
              <a:lnSpc>
                <a:spcPct val="100000"/>
              </a:lnSpc>
              <a:spcBef>
                <a:spcPct val="0"/>
              </a:spcBef>
              <a:spcAft>
                <a:spcPct val="0"/>
              </a:spcAft>
              <a:buClrTx/>
              <a:buSzTx/>
              <a:buFontTx/>
              <a:buNone/>
              <a:tabLst/>
            </a:pPr>
            <a:r>
              <a:rPr lang="en-IN" b="0" i="1" dirty="0">
                <a:solidFill>
                  <a:srgbClr val="000000"/>
                </a:solidFill>
                <a:effectLst/>
                <a:latin typeface="Arial" panose="020B0604020202020204" pitchFamily="34" charset="0"/>
              </a:rPr>
              <a:t>ETOOFS </a:t>
            </a:r>
            <a:endParaRPr kumimoji="0" lang="en-IN" b="1" i="1"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8" name="Oval 7">
            <a:extLst>
              <a:ext uri="{FF2B5EF4-FFF2-40B4-BE49-F238E27FC236}">
                <a16:creationId xmlns:a16="http://schemas.microsoft.com/office/drawing/2014/main" id="{7A05C45E-9A62-4E17-B42B-EB2D0E9831DA}"/>
              </a:ext>
            </a:extLst>
          </p:cNvPr>
          <p:cNvSpPr/>
          <p:nvPr/>
        </p:nvSpPr>
        <p:spPr bwMode="auto">
          <a:xfrm>
            <a:off x="7473464" y="369263"/>
            <a:ext cx="2980592" cy="1688123"/>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MBON </a:t>
            </a:r>
            <a:r>
              <a:rPr kumimoji="0" lang="en-IN" sz="2000" b="1" i="0" u="none" strike="noStrike" cap="none" normalizeH="0" baseline="0" dirty="0" err="1">
                <a:ln>
                  <a:noFill/>
                </a:ln>
                <a:solidFill>
                  <a:schemeClr val="tx1"/>
                </a:solidFill>
                <a:effectLst/>
                <a:latin typeface="Arial" pitchFamily="-1" charset="0"/>
                <a:ea typeface="ＭＳ Ｐゴシック" pitchFamily="-1" charset="-128"/>
                <a:cs typeface="ＭＳ Ｐゴシック" pitchFamily="-1" charset="-128"/>
              </a:rPr>
              <a:t>BioChem</a:t>
            </a:r>
            <a:endParaRPr lang="en-IN" sz="2000" b="1" dirty="0">
              <a:latin typeface="Arial" pitchFamily="-1" charset="0"/>
              <a:ea typeface="ＭＳ Ｐゴシック" pitchFamily="-1" charset="-128"/>
              <a:cs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i="1" dirty="0"/>
              <a:t>Physics &amp; Climate</a:t>
            </a:r>
          </a:p>
          <a:p>
            <a:pPr marL="0" marR="0" indent="0" algn="ctr" defTabSz="914400" rtl="0" eaLnBrk="0" fontAlgn="base" latinLnBrk="0" hangingPunct="0">
              <a:lnSpc>
                <a:spcPct val="100000"/>
              </a:lnSpc>
              <a:spcBef>
                <a:spcPct val="0"/>
              </a:spcBef>
              <a:spcAft>
                <a:spcPct val="0"/>
              </a:spcAft>
              <a:buClrTx/>
              <a:buSzTx/>
              <a:buFontTx/>
              <a:buNone/>
              <a:tabLst/>
            </a:pPr>
            <a:r>
              <a:rPr lang="en-US" sz="1400" i="1" dirty="0"/>
              <a:t>(OOPC)  BGC (IOCCP)  </a:t>
            </a:r>
            <a:r>
              <a:rPr lang="en-US" sz="1400" i="1" dirty="0" err="1"/>
              <a:t>BioEco</a:t>
            </a:r>
            <a:endParaRPr lang="en-IN" sz="1400" i="1" dirty="0"/>
          </a:p>
        </p:txBody>
      </p:sp>
      <p:sp>
        <p:nvSpPr>
          <p:cNvPr id="9" name="Oval 8">
            <a:extLst>
              <a:ext uri="{FF2B5EF4-FFF2-40B4-BE49-F238E27FC236}">
                <a16:creationId xmlns:a16="http://schemas.microsoft.com/office/drawing/2014/main" id="{EAC615B0-138A-4454-BAF3-9D749B30BAA4}"/>
              </a:ext>
            </a:extLst>
          </p:cNvPr>
          <p:cNvSpPr/>
          <p:nvPr/>
        </p:nvSpPr>
        <p:spPr bwMode="auto">
          <a:xfrm>
            <a:off x="1400909" y="140524"/>
            <a:ext cx="2980592" cy="1688123"/>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rgbClr val="222222"/>
                </a:solidFill>
                <a:latin typeface="+mj-lt"/>
              </a:rPr>
              <a:t>Physics, bio waves daily forecasts  re-</a:t>
            </a:r>
            <a:r>
              <a:rPr lang="en-US" b="1" dirty="0" err="1">
                <a:solidFill>
                  <a:srgbClr val="222222"/>
                </a:solidFill>
                <a:latin typeface="+mj-lt"/>
              </a:rPr>
              <a:t>analysys</a:t>
            </a:r>
            <a:r>
              <a:rPr lang="en-US" b="1" dirty="0">
                <a:solidFill>
                  <a:srgbClr val="222222"/>
                </a:solidFill>
                <a:latin typeface="+mj-lt"/>
              </a:rPr>
              <a:t>.</a:t>
            </a:r>
            <a:r>
              <a:rPr lang="en-US" sz="1400" dirty="0"/>
              <a:t> Physics &amp; Climate(OOPC)  BGCIOCCP)  </a:t>
            </a:r>
            <a:r>
              <a:rPr lang="en-US" sz="1400" dirty="0" err="1"/>
              <a:t>BioEco</a:t>
            </a:r>
            <a:r>
              <a:rPr lang="en-US" sz="1400" dirty="0"/>
              <a:t> </a:t>
            </a:r>
            <a:r>
              <a:rPr lang="en-IN" sz="1400" dirty="0"/>
              <a:t>ETOOFS </a:t>
            </a:r>
          </a:p>
          <a:p>
            <a:pPr marL="0" marR="0" indent="0" algn="ctr" defTabSz="914400" rtl="0" eaLnBrk="0" fontAlgn="base" latinLnBrk="0" hangingPunct="0">
              <a:lnSpc>
                <a:spcPct val="100000"/>
              </a:lnSpc>
              <a:spcBef>
                <a:spcPct val="0"/>
              </a:spcBef>
              <a:spcAft>
                <a:spcPct val="0"/>
              </a:spcAft>
              <a:buClrTx/>
              <a:buSzTx/>
              <a:buFontTx/>
              <a:buNone/>
              <a:tabLst/>
            </a:pPr>
            <a:endParaRPr lang="en-IN" sz="1800" i="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IN"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0" name="Oval 9">
            <a:extLst>
              <a:ext uri="{FF2B5EF4-FFF2-40B4-BE49-F238E27FC236}">
                <a16:creationId xmlns:a16="http://schemas.microsoft.com/office/drawing/2014/main" id="{F127D1B3-14DF-4B60-9DD3-7FC71ED7862A}"/>
              </a:ext>
            </a:extLst>
          </p:cNvPr>
          <p:cNvSpPr/>
          <p:nvPr/>
        </p:nvSpPr>
        <p:spPr bwMode="auto">
          <a:xfrm>
            <a:off x="8768863" y="2187006"/>
            <a:ext cx="2980592" cy="1688123"/>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Marine meteorology products</a:t>
            </a:r>
          </a:p>
          <a:p>
            <a:pPr marL="0" marR="0" indent="0" algn="ctr" defTabSz="914400" rtl="0" eaLnBrk="0" fontAlgn="base" latinLnBrk="0" hangingPunct="0">
              <a:lnSpc>
                <a:spcPct val="100000"/>
              </a:lnSpc>
              <a:spcBef>
                <a:spcPct val="0"/>
              </a:spcBef>
              <a:spcAft>
                <a:spcPct val="0"/>
              </a:spcAft>
              <a:buClrTx/>
              <a:buSzTx/>
              <a:buFontTx/>
              <a:buNone/>
              <a:tabLst/>
            </a:pPr>
            <a:r>
              <a:rPr lang="en-IN" sz="2000" b="0" i="0" dirty="0">
                <a:solidFill>
                  <a:srgbClr val="000000"/>
                </a:solidFill>
                <a:effectLst/>
                <a:latin typeface="Arial" panose="020B0604020202020204" pitchFamily="34" charset="0"/>
              </a:rPr>
              <a:t>ETOOFS </a:t>
            </a:r>
            <a:endParaRPr kumimoji="0" lang="en-IN" sz="2000"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
        <p:nvSpPr>
          <p:cNvPr id="11" name="Oval 10">
            <a:extLst>
              <a:ext uri="{FF2B5EF4-FFF2-40B4-BE49-F238E27FC236}">
                <a16:creationId xmlns:a16="http://schemas.microsoft.com/office/drawing/2014/main" id="{4C3D65AA-DAD7-4E82-9553-8ACB08BB831D}"/>
              </a:ext>
            </a:extLst>
          </p:cNvPr>
          <p:cNvSpPr/>
          <p:nvPr/>
        </p:nvSpPr>
        <p:spPr bwMode="auto">
          <a:xfrm>
            <a:off x="5983168" y="3453098"/>
            <a:ext cx="2980592" cy="1688123"/>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err="1">
                <a:ln>
                  <a:noFill/>
                </a:ln>
                <a:solidFill>
                  <a:schemeClr val="tx1"/>
                </a:solidFill>
                <a:effectLst/>
                <a:ea typeface="ＭＳ Ｐゴシック" pitchFamily="-1" charset="-128"/>
                <a:cs typeface="ＭＳ Ｐゴシック" pitchFamily="-1" charset="-128"/>
              </a:rPr>
              <a:t>C</a:t>
            </a:r>
            <a:r>
              <a:rPr lang="en-IN" sz="2000" dirty="0" err="1"/>
              <a:t>oastPredict</a:t>
            </a:r>
            <a:r>
              <a:rPr lang="en-IN" sz="2000" dirty="0"/>
              <a:t>,</a:t>
            </a:r>
          </a:p>
          <a:p>
            <a:pPr marL="0" marR="0" indent="0" algn="ctr" defTabSz="914400" rtl="0" eaLnBrk="0" fontAlgn="base" latinLnBrk="0" hangingPunct="0">
              <a:lnSpc>
                <a:spcPct val="100000"/>
              </a:lnSpc>
              <a:spcBef>
                <a:spcPct val="0"/>
              </a:spcBef>
              <a:spcAft>
                <a:spcPct val="0"/>
              </a:spcAft>
              <a:buClrTx/>
              <a:buSzTx/>
              <a:buFontTx/>
              <a:buNone/>
              <a:tabLst/>
            </a:pPr>
            <a:r>
              <a:rPr lang="en-IN" sz="2000" dirty="0"/>
              <a:t>P</a:t>
            </a:r>
            <a:r>
              <a:rPr lang="en-US" sz="2000" dirty="0" err="1"/>
              <a:t>artnerships</a:t>
            </a:r>
            <a:r>
              <a:rPr lang="en-US" sz="2000" dirty="0"/>
              <a:t> in Indo-Pacific and Southern Ocean</a:t>
            </a:r>
            <a:endParaRPr lang="en-IN" sz="2000" dirty="0"/>
          </a:p>
        </p:txBody>
      </p:sp>
      <p:sp>
        <p:nvSpPr>
          <p:cNvPr id="12" name="Oval 11">
            <a:extLst>
              <a:ext uri="{FF2B5EF4-FFF2-40B4-BE49-F238E27FC236}">
                <a16:creationId xmlns:a16="http://schemas.microsoft.com/office/drawing/2014/main" id="{17B86248-0DAC-4B03-B7AE-05A806D8BAF8}"/>
              </a:ext>
            </a:extLst>
          </p:cNvPr>
          <p:cNvSpPr/>
          <p:nvPr/>
        </p:nvSpPr>
        <p:spPr bwMode="auto">
          <a:xfrm>
            <a:off x="486511" y="2135641"/>
            <a:ext cx="2980592" cy="1688123"/>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IN" b="1"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Capacity Building</a:t>
            </a:r>
            <a:endParaRPr kumimoji="0" lang="en-IN" sz="1600" b="1" i="1"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4038597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D0E9816-63A0-4A5F-AC44-7D0D1283D600}"/>
              </a:ext>
            </a:extLst>
          </p:cNvPr>
          <p:cNvPicPr>
            <a:picLocks noChangeAspect="1"/>
          </p:cNvPicPr>
          <p:nvPr/>
        </p:nvPicPr>
        <p:blipFill>
          <a:blip r:embed="rId2"/>
          <a:stretch>
            <a:fillRect/>
          </a:stretch>
        </p:blipFill>
        <p:spPr>
          <a:xfrm>
            <a:off x="9294920" y="1"/>
            <a:ext cx="2897080" cy="973722"/>
          </a:xfrm>
          <a:prstGeom prst="rect">
            <a:avLst/>
          </a:prstGeom>
        </p:spPr>
      </p:pic>
      <p:sp>
        <p:nvSpPr>
          <p:cNvPr id="4" name="Content Placeholder 4">
            <a:extLst>
              <a:ext uri="{FF2B5EF4-FFF2-40B4-BE49-F238E27FC236}">
                <a16:creationId xmlns:a16="http://schemas.microsoft.com/office/drawing/2014/main" id="{858BEEFC-517A-47A7-B335-32FB71A0B6E6}"/>
              </a:ext>
            </a:extLst>
          </p:cNvPr>
          <p:cNvSpPr txBox="1">
            <a:spLocks/>
          </p:cNvSpPr>
          <p:nvPr/>
        </p:nvSpPr>
        <p:spPr bwMode="auto">
          <a:xfrm>
            <a:off x="137742" y="432078"/>
            <a:ext cx="9625545" cy="54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496887" marR="381000" indent="0" algn="ctr">
              <a:spcAft>
                <a:spcPts val="0"/>
              </a:spcAft>
              <a:buFontTx/>
              <a:buNone/>
            </a:pPr>
            <a:r>
              <a:rPr lang="en-GB" sz="2800" b="1" kern="0" dirty="0">
                <a:solidFill>
                  <a:srgbClr val="7030A0"/>
                </a:solidFill>
                <a:latin typeface="+mj-lt"/>
                <a:ea typeface="Calibri" panose="020F0502020204030204" pitchFamily="34" charset="0"/>
              </a:rPr>
              <a:t>Identified contributions to the GOOS IP</a:t>
            </a:r>
          </a:p>
        </p:txBody>
      </p:sp>
      <p:sp>
        <p:nvSpPr>
          <p:cNvPr id="5" name="TextBox 4">
            <a:extLst>
              <a:ext uri="{FF2B5EF4-FFF2-40B4-BE49-F238E27FC236}">
                <a16:creationId xmlns:a16="http://schemas.microsoft.com/office/drawing/2014/main" id="{63B5537B-BCAD-4B11-AF71-8608A68B9C80}"/>
              </a:ext>
            </a:extLst>
          </p:cNvPr>
          <p:cNvSpPr txBox="1"/>
          <p:nvPr/>
        </p:nvSpPr>
        <p:spPr>
          <a:xfrm>
            <a:off x="278417" y="1351645"/>
            <a:ext cx="11582190" cy="4247317"/>
          </a:xfrm>
          <a:prstGeom prst="rect">
            <a:avLst/>
          </a:prstGeom>
          <a:noFill/>
        </p:spPr>
        <p:txBody>
          <a:bodyPr wrap="square" rtlCol="0">
            <a:spAutoFit/>
          </a:bodyPr>
          <a:lstStyle/>
          <a:p>
            <a:pPr marL="285750" indent="-285750" algn="just">
              <a:buFont typeface="Arial" panose="020B0604020202020204" pitchFamily="34" charset="0"/>
              <a:buChar char="•"/>
            </a:pPr>
            <a:r>
              <a:rPr lang="en-GB" dirty="0"/>
              <a:t>Launch of the </a:t>
            </a:r>
            <a:r>
              <a:rPr lang="en-GB" b="1" dirty="0"/>
              <a:t>EuroGOOS 2030 Strategy</a:t>
            </a:r>
            <a:r>
              <a:rPr lang="en-GB" dirty="0"/>
              <a:t> at the </a:t>
            </a:r>
            <a:r>
              <a:rPr lang="en-GB" dirty="0">
                <a:hlinkClick r:id="rId3"/>
              </a:rPr>
              <a:t>EuroGOOS 9</a:t>
            </a:r>
            <a:r>
              <a:rPr lang="en-GB" baseline="30000" dirty="0">
                <a:hlinkClick r:id="rId3"/>
              </a:rPr>
              <a:t>th</a:t>
            </a:r>
            <a:r>
              <a:rPr lang="en-GB" dirty="0">
                <a:hlinkClick r:id="rId3"/>
              </a:rPr>
              <a:t> Conference</a:t>
            </a:r>
            <a:r>
              <a:rPr lang="en-GB" dirty="0"/>
              <a:t> </a:t>
            </a:r>
          </a:p>
          <a:p>
            <a:pPr marL="285750" indent="-285750" algn="just">
              <a:buFont typeface="Arial" panose="020B0604020202020204" pitchFamily="34" charset="0"/>
              <a:buChar char="•"/>
            </a:pPr>
            <a:endParaRPr lang="en-GB" dirty="0"/>
          </a:p>
          <a:p>
            <a:pPr marL="271463" algn="just"/>
            <a:r>
              <a:rPr lang="en-GB" b="1" dirty="0"/>
              <a:t> </a:t>
            </a:r>
            <a:r>
              <a:rPr lang="en-GB" b="1" dirty="0" err="1"/>
              <a:t>EuroGOOS</a:t>
            </a:r>
            <a:r>
              <a:rPr lang="en-GB" b="1" dirty="0"/>
              <a:t> strategy 2030 is underpinning the implementation of GOOS scope in </a:t>
            </a:r>
            <a:r>
              <a:rPr lang="en-GB" b="1" dirty="0" err="1"/>
              <a:t>EuroGOOS</a:t>
            </a:r>
            <a:endParaRPr lang="en-GB" b="1" dirty="0"/>
          </a:p>
          <a:p>
            <a:pPr algn="just"/>
            <a:endParaRPr lang="en-GB" dirty="0"/>
          </a:p>
          <a:p>
            <a:pPr marL="285750" indent="-285750" algn="just">
              <a:buFont typeface="Arial" panose="020B0604020202020204" pitchFamily="34" charset="0"/>
              <a:buChar char="•"/>
            </a:pPr>
            <a:r>
              <a:rPr lang="en-GB" b="1" dirty="0"/>
              <a:t>Regular exchange GOOS </a:t>
            </a:r>
            <a:r>
              <a:rPr lang="en-GB" b="1" dirty="0" err="1"/>
              <a:t>BioEco</a:t>
            </a:r>
            <a:r>
              <a:rPr lang="en-GB" b="1" dirty="0"/>
              <a:t> Panel, </a:t>
            </a:r>
            <a:r>
              <a:rPr lang="en-GB" b="1" dirty="0" err="1"/>
              <a:t>EuroGOOS</a:t>
            </a:r>
            <a:r>
              <a:rPr lang="en-GB" b="1" dirty="0"/>
              <a:t> and GEO BON MBON 	</a:t>
            </a:r>
            <a:r>
              <a:rPr lang="en-GB" b="1" i="1" dirty="0">
                <a:solidFill>
                  <a:srgbClr val="0070C0"/>
                </a:solidFill>
              </a:rPr>
              <a:t>SO3, SO5, SO7</a:t>
            </a:r>
          </a:p>
          <a:p>
            <a:pPr algn="just"/>
            <a:endParaRPr lang="en-GB" dirty="0"/>
          </a:p>
          <a:p>
            <a:pPr marL="285750" indent="-285750">
              <a:buFont typeface="Arial" panose="020B0604020202020204" pitchFamily="34" charset="0"/>
              <a:buChar char="•"/>
            </a:pPr>
            <a:r>
              <a:rPr lang="en-GB" b="1" dirty="0">
                <a:solidFill>
                  <a:srgbClr val="FF0000"/>
                </a:solidFill>
              </a:rPr>
              <a:t>Work towards the </a:t>
            </a:r>
            <a:r>
              <a:rPr lang="en-GB" b="1" dirty="0"/>
              <a:t>“European </a:t>
            </a:r>
            <a:r>
              <a:rPr lang="en-GB" b="1" dirty="0" err="1"/>
              <a:t>OceanOPS</a:t>
            </a:r>
            <a:r>
              <a:rPr lang="en-GB" b="1" dirty="0"/>
              <a:t>” </a:t>
            </a:r>
            <a:r>
              <a:rPr lang="en-GB" dirty="0"/>
              <a:t> collaboration  </a:t>
            </a:r>
            <a:r>
              <a:rPr lang="en-GB" dirty="0" err="1"/>
              <a:t>OceanOPS</a:t>
            </a:r>
            <a:r>
              <a:rPr lang="en-GB" dirty="0"/>
              <a:t>  			</a:t>
            </a:r>
            <a:r>
              <a:rPr lang="en-GB" b="1" i="1" dirty="0">
                <a:solidFill>
                  <a:srgbClr val="0070C0"/>
                </a:solidFill>
              </a:rPr>
              <a:t>SO3</a:t>
            </a:r>
            <a:endParaRPr lang="en-GB" i="1" dirty="0"/>
          </a:p>
          <a:p>
            <a:pPr algn="just"/>
            <a:endParaRPr lang="en-GB" dirty="0"/>
          </a:p>
          <a:p>
            <a:pPr marL="285750" indent="-285750" algn="just">
              <a:buFont typeface="Arial" panose="020B0604020202020204" pitchFamily="34" charset="0"/>
              <a:buChar char="•"/>
            </a:pPr>
            <a:r>
              <a:rPr lang="en-GB" b="1" dirty="0"/>
              <a:t>Build stronger synergies</a:t>
            </a:r>
            <a:r>
              <a:rPr lang="en-GB" dirty="0"/>
              <a:t> </a:t>
            </a:r>
            <a:r>
              <a:rPr lang="en-GB" b="1" dirty="0"/>
              <a:t>between</a:t>
            </a:r>
            <a:r>
              <a:rPr lang="en-GB" dirty="0"/>
              <a:t> operational and ocean monitoring </a:t>
            </a:r>
            <a:r>
              <a:rPr lang="en-GB" b="1" dirty="0"/>
              <a:t>communities</a:t>
            </a:r>
            <a:r>
              <a:rPr lang="en-GB" dirty="0"/>
              <a:t>, for operational services to quality-controlled archived data repositories (</a:t>
            </a:r>
            <a:r>
              <a:rPr lang="en-GB" b="1" dirty="0"/>
              <a:t>EOOS OC, EuroGOOS ROOS, TT, WG</a:t>
            </a:r>
            <a:r>
              <a:rPr lang="en-GB" dirty="0"/>
              <a:t>).</a:t>
            </a:r>
            <a:r>
              <a:rPr lang="en-GB" b="1" i="1" dirty="0">
                <a:solidFill>
                  <a:srgbClr val="0070C0"/>
                </a:solidFill>
              </a:rPr>
              <a:t>SO1, SO6, SO8</a:t>
            </a:r>
          </a:p>
          <a:p>
            <a:pPr marL="285750" indent="-285750" algn="just">
              <a:buFont typeface="Arial" panose="020B0604020202020204" pitchFamily="34" charset="0"/>
              <a:buChar char="•"/>
            </a:pPr>
            <a:endParaRPr lang="en-GB" b="1" i="1" dirty="0">
              <a:solidFill>
                <a:srgbClr val="0070C0"/>
              </a:solidFill>
            </a:endParaRPr>
          </a:p>
          <a:p>
            <a:pPr marL="285750" indent="-285750" algn="just">
              <a:buFont typeface="Arial" panose="020B0604020202020204" pitchFamily="34" charset="0"/>
              <a:buChar char="•"/>
            </a:pPr>
            <a:r>
              <a:rPr lang="en-GB" dirty="0"/>
              <a:t>Engage </a:t>
            </a:r>
            <a:r>
              <a:rPr lang="en-GB" b="1" dirty="0"/>
              <a:t>GOOS National Focal Points in Europe </a:t>
            </a:r>
            <a:r>
              <a:rPr lang="en-GB" dirty="0"/>
              <a:t>to support ocean observing coordination in each member state to increase observing capacity, efficiency and visibility of the impact of ocean observations in vital services (</a:t>
            </a:r>
            <a:r>
              <a:rPr lang="en-GB" b="1" dirty="0"/>
              <a:t>EOOS Operations Committee</a:t>
            </a:r>
            <a:r>
              <a:rPr lang="en-GB" dirty="0"/>
              <a:t>). 					              </a:t>
            </a:r>
            <a:r>
              <a:rPr lang="en-GB" i="1" dirty="0"/>
              <a:t>	</a:t>
            </a:r>
            <a:r>
              <a:rPr lang="en-GB" b="1" i="1" dirty="0">
                <a:solidFill>
                  <a:srgbClr val="0070C0"/>
                </a:solidFill>
              </a:rPr>
              <a:t>SO2</a:t>
            </a:r>
            <a:endParaRPr lang="en-GB" i="1" dirty="0"/>
          </a:p>
          <a:p>
            <a:pPr marL="285750" indent="-285750" algn="just">
              <a:buFont typeface="Arial" panose="020B0604020202020204" pitchFamily="34" charset="0"/>
              <a:buChar char="•"/>
            </a:pPr>
            <a:endParaRPr lang="en-GB" dirty="0"/>
          </a:p>
        </p:txBody>
      </p:sp>
    </p:spTree>
    <p:extLst>
      <p:ext uri="{BB962C8B-B14F-4D97-AF65-F5344CB8AC3E}">
        <p14:creationId xmlns:p14="http://schemas.microsoft.com/office/powerpoint/2010/main" val="12182257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412749" y="52601"/>
            <a:ext cx="11687102" cy="768719"/>
          </a:xfrm>
        </p:spPr>
        <p:txBody>
          <a:bodyPr/>
          <a:lstStyle/>
          <a:p>
            <a:pPr algn="ctr"/>
            <a:r>
              <a:rPr lang="en-US" altLang="en-US" sz="3200" b="1" dirty="0">
                <a:solidFill>
                  <a:srgbClr val="7030A0"/>
                </a:solidFill>
              </a:rPr>
              <a:t>IMOS strategy</a:t>
            </a:r>
            <a:endParaRPr lang="en-US" altLang="en-US" sz="3200" b="1" i="1" dirty="0">
              <a:solidFill>
                <a:srgbClr val="7030A0"/>
              </a:solidFill>
            </a:endParaRPr>
          </a:p>
        </p:txBody>
      </p:sp>
      <p:sp>
        <p:nvSpPr>
          <p:cNvPr id="31747" name="Content Placeholder 2"/>
          <p:cNvSpPr>
            <a:spLocks noGrp="1" noChangeArrowheads="1"/>
          </p:cNvSpPr>
          <p:nvPr>
            <p:ph idx="1"/>
          </p:nvPr>
        </p:nvSpPr>
        <p:spPr>
          <a:xfrm>
            <a:off x="92149" y="991133"/>
            <a:ext cx="7602462" cy="5958419"/>
          </a:xfrm>
        </p:spPr>
        <p:txBody>
          <a:bodyPr/>
          <a:lstStyle/>
          <a:p>
            <a:pPr algn="just"/>
            <a:r>
              <a:rPr lang="en-US" altLang="en-US" sz="2000" dirty="0"/>
              <a:t>The IMOS Strategy GOOS 2030 Strategy and IP</a:t>
            </a:r>
            <a:endParaRPr lang="en-US" sz="2000" dirty="0"/>
          </a:p>
          <a:p>
            <a:pPr lvl="1" algn="just">
              <a:buFont typeface="Wingdings" panose="05000000000000000000" pitchFamily="2" charset="2"/>
              <a:buChar char="v"/>
            </a:pPr>
            <a:r>
              <a:rPr lang="en-US" altLang="en-US" sz="1800" b="1" i="1" dirty="0"/>
              <a:t>Need</a:t>
            </a:r>
            <a:r>
              <a:rPr lang="en-US" altLang="en-US" sz="1800" b="1" dirty="0"/>
              <a:t> (our national and international context), </a:t>
            </a:r>
          </a:p>
          <a:p>
            <a:pPr lvl="1" algn="just">
              <a:buFont typeface="Wingdings" panose="05000000000000000000" pitchFamily="2" charset="2"/>
              <a:buChar char="v"/>
            </a:pPr>
            <a:r>
              <a:rPr lang="en-US" altLang="en-US" sz="1800" b="1" i="1" dirty="0"/>
              <a:t>Impact</a:t>
            </a:r>
            <a:r>
              <a:rPr lang="en-US" altLang="en-US" sz="1800" b="1" dirty="0"/>
              <a:t> (harnessing our influence), </a:t>
            </a:r>
          </a:p>
          <a:p>
            <a:pPr lvl="1" algn="just">
              <a:buFont typeface="Wingdings" panose="05000000000000000000" pitchFamily="2" charset="2"/>
              <a:buChar char="v"/>
            </a:pPr>
            <a:r>
              <a:rPr lang="en-US" altLang="en-US" sz="1800" b="1" i="1" dirty="0"/>
              <a:t>Amplify</a:t>
            </a:r>
            <a:r>
              <a:rPr lang="en-US" altLang="en-US" sz="1800" b="1" dirty="0"/>
              <a:t> (enhancing national ability through leadership) and </a:t>
            </a:r>
          </a:p>
          <a:p>
            <a:pPr lvl="1" algn="just">
              <a:buFont typeface="Wingdings" panose="05000000000000000000" pitchFamily="2" charset="2"/>
              <a:buChar char="v"/>
            </a:pPr>
            <a:r>
              <a:rPr lang="en-US" altLang="en-US" sz="1800" b="1" i="1" dirty="0"/>
              <a:t>Capability</a:t>
            </a:r>
            <a:r>
              <a:rPr lang="en-US" altLang="en-US" sz="1800" b="1" dirty="0"/>
              <a:t> (the power of our people and infrastructure)</a:t>
            </a:r>
          </a:p>
          <a:p>
            <a:pPr marL="457200" lvl="1" indent="0" algn="just">
              <a:buNone/>
            </a:pPr>
            <a:endParaRPr lang="en-US" altLang="en-US" sz="1800" b="1" dirty="0"/>
          </a:p>
          <a:p>
            <a:pPr algn="just"/>
            <a:r>
              <a:rPr lang="en-US" altLang="en-US" sz="2000" dirty="0"/>
              <a:t>Align with GOOS 2030 Strategy elements </a:t>
            </a:r>
          </a:p>
          <a:p>
            <a:pPr algn="just"/>
            <a:endParaRPr lang="en-US" altLang="en-US" sz="1800" b="1" dirty="0"/>
          </a:p>
          <a:p>
            <a:pPr marL="742950" lvl="1" indent="-342900" algn="just">
              <a:lnSpc>
                <a:spcPct val="115000"/>
              </a:lnSpc>
              <a:spcBef>
                <a:spcPct val="0"/>
              </a:spcBef>
              <a:buFontTx/>
              <a:buChar char="‒"/>
            </a:pPr>
            <a:r>
              <a:rPr lang="en-AU" altLang="en-US" sz="1400" dirty="0">
                <a:ea typeface="Open Sans"/>
                <a:cs typeface="Open Sans"/>
              </a:rPr>
              <a:t>Increase our relevance and visibility with stakeholders </a:t>
            </a:r>
          </a:p>
          <a:p>
            <a:pPr marL="742950" lvl="1" indent="-342900" algn="just">
              <a:lnSpc>
                <a:spcPct val="115000"/>
              </a:lnSpc>
              <a:spcBef>
                <a:spcPct val="0"/>
              </a:spcBef>
              <a:buFontTx/>
              <a:buChar char="‒"/>
            </a:pPr>
            <a:r>
              <a:rPr lang="en-AU" altLang="en-US" sz="1400" dirty="0">
                <a:ea typeface="Open Sans"/>
                <a:cs typeface="Open Sans"/>
              </a:rPr>
              <a:t>Ensure our program meets stakeholder and end-user needs (fit for purpose)</a:t>
            </a:r>
          </a:p>
          <a:p>
            <a:pPr marL="742950" lvl="1" indent="-342900" algn="just">
              <a:lnSpc>
                <a:spcPct val="115000"/>
              </a:lnSpc>
              <a:spcBef>
                <a:spcPct val="0"/>
              </a:spcBef>
              <a:buFontTx/>
              <a:buChar char="‒"/>
            </a:pPr>
            <a:r>
              <a:rPr lang="en-AU" altLang="en-US" sz="1400" dirty="0">
                <a:ea typeface="Open Sans"/>
                <a:cs typeface="Open Sans"/>
              </a:rPr>
              <a:t>Apply impact metrics to measure our progress and inform planning</a:t>
            </a:r>
          </a:p>
          <a:p>
            <a:pPr marL="742950" lvl="1" indent="-342900" algn="just">
              <a:lnSpc>
                <a:spcPct val="115000"/>
              </a:lnSpc>
              <a:spcBef>
                <a:spcPct val="0"/>
              </a:spcBef>
              <a:buFontTx/>
              <a:buChar char="‒"/>
            </a:pPr>
            <a:r>
              <a:rPr lang="en-AU" altLang="en-US" sz="1400" dirty="0">
                <a:ea typeface="Open Sans"/>
                <a:cs typeface="Open Sans"/>
              </a:rPr>
              <a:t>Sustain and expand our capability and influence</a:t>
            </a:r>
          </a:p>
          <a:p>
            <a:pPr marL="742950" lvl="1" indent="-342900" algn="just">
              <a:lnSpc>
                <a:spcPct val="115000"/>
              </a:lnSpc>
              <a:spcBef>
                <a:spcPct val="0"/>
              </a:spcBef>
              <a:buFontTx/>
              <a:buChar char="‒"/>
            </a:pPr>
            <a:r>
              <a:rPr lang="en-AU" altLang="en-US" sz="1400" dirty="0">
                <a:ea typeface="Open Sans"/>
                <a:cs typeface="Open Sans"/>
              </a:rPr>
              <a:t>Through our capabilities, ensure FAIR data delivery and technology innovation</a:t>
            </a:r>
          </a:p>
          <a:p>
            <a:pPr marL="742950" lvl="1" indent="-342900" algn="just">
              <a:lnSpc>
                <a:spcPct val="115000"/>
              </a:lnSpc>
              <a:spcBef>
                <a:spcPct val="0"/>
              </a:spcBef>
              <a:buFontTx/>
              <a:buChar char="‒"/>
            </a:pPr>
            <a:r>
              <a:rPr lang="en-AU" altLang="en-US" sz="1400" dirty="0">
                <a:ea typeface="Open Sans"/>
                <a:cs typeface="Open Sans"/>
              </a:rPr>
              <a:t>Engage new partners and stakeholders to meet national priorities</a:t>
            </a:r>
          </a:p>
          <a:p>
            <a:pPr marL="742950" lvl="1" indent="-342900" algn="just">
              <a:lnSpc>
                <a:spcPct val="115000"/>
              </a:lnSpc>
              <a:spcBef>
                <a:spcPct val="0"/>
              </a:spcBef>
              <a:buFontTx/>
              <a:buChar char="‒"/>
            </a:pPr>
            <a:r>
              <a:rPr lang="en-AU" altLang="en-US" sz="1400" dirty="0">
                <a:ea typeface="Open Sans"/>
                <a:cs typeface="Open Sans"/>
              </a:rPr>
              <a:t>Work to train the next generation of marine scientists</a:t>
            </a:r>
          </a:p>
          <a:p>
            <a:pPr marL="742950" lvl="1" indent="-342900" algn="just">
              <a:lnSpc>
                <a:spcPct val="115000"/>
              </a:lnSpc>
              <a:spcBef>
                <a:spcPct val="0"/>
              </a:spcBef>
              <a:buFontTx/>
              <a:buChar char="‒"/>
            </a:pPr>
            <a:r>
              <a:rPr lang="en-AU" altLang="en-US" sz="1400" dirty="0">
                <a:ea typeface="Open Sans"/>
                <a:cs typeface="Open Sans"/>
              </a:rPr>
              <a:t>Play a role as a key partner, resource and leader in the Indo-Pacific </a:t>
            </a:r>
          </a:p>
          <a:p>
            <a:pPr marL="742950" lvl="1" indent="-342900" algn="just">
              <a:lnSpc>
                <a:spcPct val="115000"/>
              </a:lnSpc>
              <a:spcBef>
                <a:spcPct val="0"/>
              </a:spcBef>
              <a:buFontTx/>
              <a:buChar char="‒"/>
            </a:pPr>
            <a:r>
              <a:rPr lang="en-AU" altLang="en-US" sz="1400" dirty="0">
                <a:ea typeface="Open Sans"/>
                <a:cs typeface="Open Sans"/>
              </a:rPr>
              <a:t>Turn observations into easily applied information for use by stakeholders</a:t>
            </a:r>
          </a:p>
          <a:p>
            <a:pPr marL="742950" lvl="1" indent="-342900" algn="just">
              <a:lnSpc>
                <a:spcPct val="115000"/>
              </a:lnSpc>
              <a:spcBef>
                <a:spcPct val="0"/>
              </a:spcBef>
              <a:buFontTx/>
              <a:buChar char="‒"/>
            </a:pPr>
            <a:endParaRPr lang="en-AU" altLang="en-US" sz="1400" dirty="0">
              <a:ea typeface="Open Sans"/>
              <a:cs typeface="Open Sans"/>
            </a:endParaRPr>
          </a:p>
          <a:p>
            <a:pPr algn="just"/>
            <a:endParaRPr lang="en-US" altLang="en-US" sz="1800" b="1" dirty="0"/>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386" y="6096001"/>
            <a:ext cx="4497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98C316E-5EBB-4AAE-B937-08077704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5" r="4924"/>
          <a:stretch>
            <a:fillRect/>
          </a:stretch>
        </p:blipFill>
        <p:spPr bwMode="auto">
          <a:xfrm>
            <a:off x="7814928" y="1103136"/>
            <a:ext cx="3994298" cy="43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6843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1EB9D-58BE-4257-8407-C12C9CBE1376}"/>
              </a:ext>
            </a:extLst>
          </p:cNvPr>
          <p:cNvSpPr/>
          <p:nvPr/>
        </p:nvSpPr>
        <p:spPr>
          <a:xfrm>
            <a:off x="2316597" y="6278299"/>
            <a:ext cx="8733970" cy="430887"/>
          </a:xfrm>
          <a:prstGeom prst="rect">
            <a:avLst/>
          </a:prstGeom>
        </p:spPr>
        <p:txBody>
          <a:bodyPr wrap="square">
            <a:spAutoFit/>
          </a:bodyPr>
          <a:lstStyle/>
          <a:p>
            <a:pPr>
              <a:spcAft>
                <a:spcPct val="0"/>
              </a:spcAft>
              <a:defRPr/>
            </a:pPr>
            <a:r>
              <a:rPr lang="en-IN" sz="1100" i="1" dirty="0">
                <a:solidFill>
                  <a:srgbClr val="000000"/>
                </a:solidFill>
                <a:ea typeface="Times New Roman" panose="02020603050405020304" pitchFamily="18" charset="0"/>
                <a:cs typeface="Arial" panose="020B0604020202020204" pitchFamily="34" charset="0"/>
              </a:rPr>
              <a:t>Source </a:t>
            </a:r>
            <a:r>
              <a:rPr lang="en-IN" sz="1100" i="1" dirty="0">
                <a:solidFill>
                  <a:srgbClr val="666666"/>
                </a:solidFill>
                <a:ea typeface="Times New Roman" panose="02020603050405020304" pitchFamily="18" charset="0"/>
                <a:cs typeface="Arial" panose="020B0604020202020204" pitchFamily="34" charset="0"/>
              </a:rPr>
              <a:t>:"1 Introduction." National Academies of Sciences, Engineering, and Medicine. 2017. Sustaining Ocean Observations to Understand Future Changes in Earth's Climate. Washington, DC: The National Academies Press. </a:t>
            </a:r>
            <a:r>
              <a:rPr lang="en-IN" sz="1100" i="1" dirty="0" err="1">
                <a:solidFill>
                  <a:srgbClr val="666666"/>
                </a:solidFill>
                <a:ea typeface="Times New Roman" panose="02020603050405020304" pitchFamily="18" charset="0"/>
                <a:cs typeface="Arial" panose="020B0604020202020204" pitchFamily="34" charset="0"/>
              </a:rPr>
              <a:t>doi</a:t>
            </a:r>
            <a:r>
              <a:rPr lang="en-IN" sz="1100" i="1" dirty="0">
                <a:solidFill>
                  <a:srgbClr val="666666"/>
                </a:solidFill>
                <a:ea typeface="Times New Roman" panose="02020603050405020304" pitchFamily="18" charset="0"/>
                <a:cs typeface="Arial" panose="020B0604020202020204" pitchFamily="34" charset="0"/>
              </a:rPr>
              <a:t>: 10.17226/24919</a:t>
            </a:r>
            <a:endParaRPr lang="en-IN" sz="1100" i="1" dirty="0">
              <a:ea typeface="Times New Roman" panose="02020603050405020304" pitchFamily="18" charset="0"/>
            </a:endParaRPr>
          </a:p>
        </p:txBody>
      </p:sp>
      <p:pic>
        <p:nvPicPr>
          <p:cNvPr id="4" name="Picture 3">
            <a:extLst>
              <a:ext uri="{FF2B5EF4-FFF2-40B4-BE49-F238E27FC236}">
                <a16:creationId xmlns:a16="http://schemas.microsoft.com/office/drawing/2014/main" id="{A4B6BC54-10D7-4D16-9AC4-7DF72AA54095}"/>
              </a:ext>
            </a:extLst>
          </p:cNvPr>
          <p:cNvPicPr>
            <a:picLocks noChangeAspect="1"/>
          </p:cNvPicPr>
          <p:nvPr/>
        </p:nvPicPr>
        <p:blipFill>
          <a:blip r:embed="rId2"/>
          <a:stretch>
            <a:fillRect/>
          </a:stretch>
        </p:blipFill>
        <p:spPr>
          <a:xfrm>
            <a:off x="3142680" y="161260"/>
            <a:ext cx="6224555" cy="6133108"/>
          </a:xfrm>
          <a:prstGeom prst="rect">
            <a:avLst/>
          </a:prstGeom>
        </p:spPr>
      </p:pic>
    </p:spTree>
    <p:extLst>
      <p:ext uri="{BB962C8B-B14F-4D97-AF65-F5344CB8AC3E}">
        <p14:creationId xmlns:p14="http://schemas.microsoft.com/office/powerpoint/2010/main" val="39328861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566928" y="1235879"/>
            <a:ext cx="11329360" cy="4872313"/>
          </a:xfrm>
          <a:prstGeom prst="rect">
            <a:avLst/>
          </a:prstGeom>
        </p:spPr>
        <p:txBody>
          <a:bodyPr spcFirstLastPara="1" vert="horz" wrap="square" lIns="91433" tIns="45700" rIns="91433" bIns="45700" numCol="1" anchor="t" anchorCtr="0" compatLnSpc="1">
            <a:prstTxWarp prst="textNoShape">
              <a:avLst/>
            </a:prstTxWarp>
            <a:noAutofit/>
          </a:bodyPr>
          <a:lstStyle/>
          <a:p>
            <a:pPr marL="0" indent="0">
              <a:spcBef>
                <a:spcPts val="600"/>
              </a:spcBef>
            </a:pPr>
            <a:r>
              <a:rPr lang="en" sz="2000" b="1" dirty="0">
                <a:solidFill>
                  <a:schemeClr val="tx1"/>
                </a:solidFill>
                <a:latin typeface="+mn-lt"/>
                <a:ea typeface="Arial"/>
                <a:cs typeface="Arial"/>
                <a:sym typeface="Arial"/>
              </a:rPr>
              <a:t> </a:t>
            </a:r>
            <a:r>
              <a:rPr lang="en" sz="2000" b="1" dirty="0">
                <a:solidFill>
                  <a:schemeClr val="tx1"/>
                </a:solidFill>
                <a:latin typeface="+mn-lt"/>
              </a:rPr>
              <a:t>U.S.lOOS Achievements: Biological Observations </a:t>
            </a:r>
          </a:p>
          <a:p>
            <a:pPr marL="342900" indent="-342900">
              <a:spcBef>
                <a:spcPts val="600"/>
              </a:spcBef>
              <a:buFont typeface="Arial" panose="020B0604020202020204" pitchFamily="34" charset="0"/>
              <a:buChar char="•"/>
            </a:pPr>
            <a:r>
              <a:rPr lang="en" sz="2000" dirty="0">
                <a:solidFill>
                  <a:schemeClr val="tx1"/>
                </a:solidFill>
                <a:latin typeface="+mn-lt"/>
                <a:ea typeface="Arial"/>
                <a:cs typeface="Arial"/>
                <a:sym typeface="Arial"/>
              </a:rPr>
              <a:t>US IOOS h</a:t>
            </a:r>
            <a:r>
              <a:rPr lang="en-US" sz="2000" dirty="0" err="1">
                <a:solidFill>
                  <a:schemeClr val="tx1"/>
                </a:solidFill>
                <a:latin typeface="+mn-lt"/>
                <a:ea typeface="Arial"/>
                <a:cs typeface="Arial"/>
                <a:sym typeface="Arial"/>
              </a:rPr>
              <a:t>osts</a:t>
            </a:r>
            <a:r>
              <a:rPr lang="en-US" sz="2000" dirty="0">
                <a:solidFill>
                  <a:schemeClr val="tx1"/>
                </a:solidFill>
                <a:latin typeface="+mn-lt"/>
                <a:ea typeface="Arial"/>
                <a:cs typeface="Arial"/>
                <a:sym typeface="Arial"/>
              </a:rPr>
              <a:t> US Marine Biodiversity Observation Network (MBON)</a:t>
            </a:r>
          </a:p>
          <a:p>
            <a:pPr marL="342900" indent="-342900">
              <a:spcBef>
                <a:spcPts val="600"/>
              </a:spcBef>
              <a:buFont typeface="Arial" panose="020B0604020202020204" pitchFamily="34" charset="0"/>
              <a:buChar char="•"/>
            </a:pPr>
            <a:r>
              <a:rPr lang="en-US" sz="2000" dirty="0">
                <a:solidFill>
                  <a:schemeClr val="tx1"/>
                </a:solidFill>
                <a:latin typeface="+mn-lt"/>
                <a:ea typeface="Arial"/>
                <a:cs typeface="Arial"/>
                <a:sym typeface="Arial"/>
              </a:rPr>
              <a:t>US IOOS staff member was appointed as co-chair of the GOOS Biology and Ecosystems Panel</a:t>
            </a:r>
          </a:p>
          <a:p>
            <a:pPr marL="342900" indent="-342900">
              <a:spcBef>
                <a:spcPts val="600"/>
              </a:spcBef>
              <a:buFont typeface="Arial" panose="020B0604020202020204" pitchFamily="34" charset="0"/>
              <a:buChar char="•"/>
            </a:pPr>
            <a:r>
              <a:rPr lang="en-US" sz="2000" dirty="0">
                <a:solidFill>
                  <a:schemeClr val="tx1"/>
                </a:solidFill>
                <a:latin typeface="+mn-lt"/>
                <a:ea typeface="Arial"/>
                <a:cs typeface="Arial"/>
                <a:sym typeface="Arial"/>
              </a:rPr>
              <a:t>Co-chair of the interagency “Biology - Integrating Core to Essential Variables (BIO-ICE) Task Team”:  G</a:t>
            </a:r>
            <a:r>
              <a:rPr lang="en" sz="2000" dirty="0">
                <a:solidFill>
                  <a:schemeClr val="tx1"/>
                </a:solidFill>
                <a:latin typeface="+mn-lt"/>
                <a:ea typeface="Arial"/>
                <a:cs typeface="Arial"/>
                <a:sym typeface="Arial"/>
              </a:rPr>
              <a:t>lobal Ocean Monitoring and Observing (GOMO) Program </a:t>
            </a:r>
          </a:p>
          <a:p>
            <a:pPr marL="0" indent="0">
              <a:spcBef>
                <a:spcPts val="600"/>
              </a:spcBef>
            </a:pPr>
            <a:r>
              <a:rPr lang="en-IN" sz="2000" b="1" dirty="0">
                <a:solidFill>
                  <a:schemeClr val="tx1"/>
                </a:solidFill>
                <a:latin typeface="+mn-lt"/>
              </a:rPr>
              <a:t>Animal Borne Sensors </a:t>
            </a:r>
          </a:p>
          <a:p>
            <a:pPr marL="342900" indent="-342900">
              <a:spcBef>
                <a:spcPts val="600"/>
              </a:spcBef>
              <a:buFont typeface="Arial" panose="020B0604020202020204" pitchFamily="34" charset="0"/>
              <a:buChar char="•"/>
            </a:pPr>
            <a:r>
              <a:rPr lang="en-IN" sz="2000" dirty="0" err="1">
                <a:solidFill>
                  <a:schemeClr val="tx1"/>
                </a:solidFill>
                <a:latin typeface="+mn-lt"/>
              </a:rPr>
              <a:t>AniBOS</a:t>
            </a:r>
            <a:r>
              <a:rPr lang="en-IN" sz="2000" dirty="0">
                <a:solidFill>
                  <a:schemeClr val="tx1"/>
                </a:solidFill>
                <a:latin typeface="+mn-lt"/>
              </a:rPr>
              <a:t> (Animal Borne Ocean Sensors) Multi-National Network - Emerging Network by OCG</a:t>
            </a:r>
          </a:p>
          <a:p>
            <a:pPr marL="342900" indent="-342900">
              <a:spcBef>
                <a:spcPts val="600"/>
              </a:spcBef>
              <a:buFont typeface="Arial" panose="020B0604020202020204" pitchFamily="34" charset="0"/>
              <a:buChar char="•"/>
            </a:pPr>
            <a:r>
              <a:rPr lang="en-IN" sz="2000" dirty="0">
                <a:solidFill>
                  <a:schemeClr val="tx1"/>
                </a:solidFill>
                <a:latin typeface="+mn-lt"/>
              </a:rPr>
              <a:t>ATN Binary Universal Format for Reporting (BUFR) template formally approved by the WMO</a:t>
            </a:r>
            <a:endParaRPr lang="en" sz="2000" dirty="0">
              <a:solidFill>
                <a:schemeClr val="tx1"/>
              </a:solidFill>
              <a:latin typeface="+mn-lt"/>
              <a:cs typeface="Arial"/>
              <a:sym typeface="Arial"/>
            </a:endParaRPr>
          </a:p>
          <a:p>
            <a:pPr marL="0" indent="0">
              <a:spcBef>
                <a:spcPts val="600"/>
              </a:spcBef>
            </a:pPr>
            <a:endParaRPr lang="en" sz="2000" b="1" dirty="0">
              <a:solidFill>
                <a:schemeClr val="tx1"/>
              </a:solidFill>
              <a:latin typeface="+mn-lt"/>
              <a:cs typeface="Arial"/>
              <a:sym typeface="Arial"/>
            </a:endParaRPr>
          </a:p>
          <a:p>
            <a:pPr marL="0" indent="0">
              <a:spcBef>
                <a:spcPts val="600"/>
              </a:spcBef>
            </a:pPr>
            <a:r>
              <a:rPr lang="en-US" sz="2000" b="1" dirty="0">
                <a:solidFill>
                  <a:schemeClr val="tx1"/>
                </a:solidFill>
                <a:latin typeface="+mn-lt"/>
              </a:rPr>
              <a:t>U.S. IOOS Activities: Advancing Ocean Technology</a:t>
            </a:r>
          </a:p>
          <a:p>
            <a:pPr marL="342900" indent="-342900">
              <a:spcBef>
                <a:spcPts val="600"/>
              </a:spcBef>
              <a:buFont typeface="Arial" panose="020B0604020202020204" pitchFamily="34" charset="0"/>
              <a:buChar char="•"/>
            </a:pPr>
            <a:r>
              <a:rPr lang="en-IN" sz="2000" kern="0" dirty="0">
                <a:solidFill>
                  <a:schemeClr val="tx1"/>
                </a:solidFill>
                <a:highlight>
                  <a:srgbClr val="FFFFFF"/>
                </a:highlight>
                <a:latin typeface="+mn-lt"/>
                <a:ea typeface="Arial"/>
                <a:cs typeface="Arial"/>
                <a:sym typeface="Arial"/>
              </a:rPr>
              <a:t>Six new 3-year project awards beginning in late FY20</a:t>
            </a:r>
            <a:r>
              <a:rPr lang="en-IN" sz="2400" kern="0" dirty="0">
                <a:solidFill>
                  <a:schemeClr val="tx1"/>
                </a:solidFill>
                <a:highlight>
                  <a:srgbClr val="FFFFFF"/>
                </a:highlight>
                <a:latin typeface="+mn-lt"/>
                <a:ea typeface="Arial"/>
                <a:cs typeface="Arial"/>
                <a:sym typeface="Arial"/>
              </a:rPr>
              <a:t>.  </a:t>
            </a:r>
            <a:endParaRPr lang="en-IN" sz="1867" dirty="0">
              <a:solidFill>
                <a:schemeClr val="tx1"/>
              </a:solidFill>
              <a:latin typeface="+mn-lt"/>
              <a:ea typeface="Arial"/>
              <a:cs typeface="Arial"/>
              <a:sym typeface="Arial"/>
            </a:endParaRPr>
          </a:p>
        </p:txBody>
      </p:sp>
      <p:sp>
        <p:nvSpPr>
          <p:cNvPr id="8" name="Google Shape;155;p28">
            <a:extLst>
              <a:ext uri="{FF2B5EF4-FFF2-40B4-BE49-F238E27FC236}">
                <a16:creationId xmlns:a16="http://schemas.microsoft.com/office/drawing/2014/main" id="{04404871-3F27-4E8A-89EC-A197EC8E110F}"/>
              </a:ext>
            </a:extLst>
          </p:cNvPr>
          <p:cNvSpPr txBox="1">
            <a:spLocks/>
          </p:cNvSpPr>
          <p:nvPr/>
        </p:nvSpPr>
        <p:spPr bwMode="auto">
          <a:xfrm>
            <a:off x="808618" y="5099988"/>
            <a:ext cx="11749142" cy="254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33" tIns="45700" rIns="91433" bIns="45700" numCol="1" anchor="t" anchorCtr="0" compatLnSpc="1">
            <a:prstTxWarp prst="textNoShape">
              <a:avLst/>
            </a:prstTxWarp>
            <a:noAutofit/>
          </a:bodyPr>
          <a:lstStyle>
            <a:lvl1pPr marL="609585" marR="0" lvl="0" indent="-304792" algn="l" rtl="0" eaLnBrk="0" fontAlgn="base" hangingPunct="0">
              <a:lnSpc>
                <a:spcPct val="90000"/>
              </a:lnSpc>
              <a:spcBef>
                <a:spcPts val="1067"/>
              </a:spcBef>
              <a:spcAft>
                <a:spcPts val="0"/>
              </a:spcAft>
              <a:buClr>
                <a:srgbClr val="053285"/>
              </a:buClr>
              <a:buSzPts val="1800"/>
              <a:buFont typeface="Arial"/>
              <a:buNone/>
              <a:defRPr sz="2400" b="0" i="0" u="none" strike="noStrike" cap="none">
                <a:solidFill>
                  <a:srgbClr val="053285"/>
                </a:solidFill>
                <a:latin typeface="Century Gothic"/>
                <a:ea typeface="Century Gothic"/>
                <a:cs typeface="Century Gothic"/>
                <a:sym typeface="Century Gothic"/>
              </a:defRPr>
            </a:lvl1pPr>
            <a:lvl2pPr marL="1219170" marR="0" lvl="1" indent="-431789" algn="l" rtl="0" eaLnBrk="0" fontAlgn="base" hangingPunct="0">
              <a:lnSpc>
                <a:spcPct val="90000"/>
              </a:lnSpc>
              <a:spcBef>
                <a:spcPts val="533"/>
              </a:spcBef>
              <a:spcAft>
                <a:spcPts val="0"/>
              </a:spcAft>
              <a:buClr>
                <a:srgbClr val="053285"/>
              </a:buClr>
              <a:buSzPts val="1500"/>
              <a:buFont typeface="Arial"/>
              <a:buChar char="•"/>
              <a:defRPr sz="2000" b="0" i="0" u="none" strike="noStrike" cap="none">
                <a:solidFill>
                  <a:srgbClr val="053285"/>
                </a:solidFill>
                <a:latin typeface="Century Gothic"/>
                <a:ea typeface="Century Gothic"/>
                <a:cs typeface="Century Gothic"/>
                <a:sym typeface="Century Gothic"/>
              </a:defRPr>
            </a:lvl2pPr>
            <a:lvl3pPr marL="1828754" marR="0" lvl="2" indent="-423323" algn="l" rtl="0" eaLnBrk="0" fontAlgn="base" hangingPunct="0">
              <a:lnSpc>
                <a:spcPct val="90000"/>
              </a:lnSpc>
              <a:spcBef>
                <a:spcPts val="533"/>
              </a:spcBef>
              <a:spcAft>
                <a:spcPts val="0"/>
              </a:spcAft>
              <a:buClr>
                <a:srgbClr val="053285"/>
              </a:buClr>
              <a:buSzPts val="1400"/>
              <a:buFont typeface="Courier New"/>
              <a:buChar char="o"/>
              <a:defRPr sz="1867" b="0" i="0" u="none" strike="noStrike" cap="none">
                <a:solidFill>
                  <a:srgbClr val="053285"/>
                </a:solidFill>
                <a:latin typeface="Century Gothic"/>
                <a:ea typeface="Century Gothic"/>
                <a:cs typeface="Century Gothic"/>
                <a:sym typeface="Century Gothic"/>
              </a:defRPr>
            </a:lvl3pPr>
            <a:lvl4pPr marL="2438339" marR="0" lvl="3" indent="-406390" algn="l" rtl="0" eaLnBrk="0" fontAlgn="base" hangingPunct="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4pPr>
            <a:lvl5pPr marL="3047924" marR="0" lvl="4" indent="-406390" algn="l" rtl="0" eaLnBrk="0" fontAlgn="base" hangingPunct="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5pPr>
            <a:lvl6pPr marL="3657509" marR="0" lvl="5"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6pPr>
            <a:lvl7pPr marL="4267093" marR="0" lvl="6"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7pPr>
            <a:lvl8pPr marL="4876678" marR="0" lvl="7"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8pPr>
            <a:lvl9pPr marL="5486263" marR="0" lvl="8"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9pPr>
          </a:lstStyle>
          <a:p>
            <a:pPr marL="0" indent="0"/>
            <a:endParaRPr lang="en-IN" sz="1600" kern="0" dirty="0">
              <a:latin typeface="Arial"/>
              <a:ea typeface="Arial"/>
              <a:cs typeface="Arial"/>
              <a:sym typeface="Arial"/>
            </a:endParaRPr>
          </a:p>
        </p:txBody>
      </p:sp>
      <p:sp>
        <p:nvSpPr>
          <p:cNvPr id="9" name="Content Placeholder 4">
            <a:extLst>
              <a:ext uri="{FF2B5EF4-FFF2-40B4-BE49-F238E27FC236}">
                <a16:creationId xmlns:a16="http://schemas.microsoft.com/office/drawing/2014/main" id="{E090D162-6FB7-4D1C-9EEE-0E7B435C0752}"/>
              </a:ext>
            </a:extLst>
          </p:cNvPr>
          <p:cNvSpPr txBox="1">
            <a:spLocks/>
          </p:cNvSpPr>
          <p:nvPr/>
        </p:nvSpPr>
        <p:spPr bwMode="auto">
          <a:xfrm>
            <a:off x="0" y="0"/>
            <a:ext cx="12134850" cy="89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75" tIns="34275" rIns="68575" bIns="34275" numCol="1" anchor="t" anchorCtr="0" compatLnSpc="1">
            <a:prstTxWarp prst="textNoShape">
              <a:avLst/>
            </a:prstTxWarp>
            <a:noAutofit/>
          </a:bodyPr>
          <a:lstStyle>
            <a:lvl1pPr marL="609585" marR="0" lvl="0" indent="-304792" algn="l" rtl="0" eaLnBrk="0" fontAlgn="base" hangingPunct="0">
              <a:lnSpc>
                <a:spcPct val="90000"/>
              </a:lnSpc>
              <a:spcBef>
                <a:spcPts val="1067"/>
              </a:spcBef>
              <a:spcAft>
                <a:spcPts val="0"/>
              </a:spcAft>
              <a:buClr>
                <a:srgbClr val="053285"/>
              </a:buClr>
              <a:buSzPts val="1800"/>
              <a:buFont typeface="Arial"/>
              <a:buNone/>
              <a:defRPr sz="2400" b="0" i="0" u="none" strike="noStrike" cap="none">
                <a:solidFill>
                  <a:srgbClr val="053285"/>
                </a:solidFill>
                <a:latin typeface="Century Gothic"/>
                <a:ea typeface="Century Gothic"/>
                <a:cs typeface="Century Gothic"/>
                <a:sym typeface="Century Gothic"/>
              </a:defRPr>
            </a:lvl1pPr>
            <a:lvl2pPr marL="1219170" marR="0" lvl="1" indent="-431789" algn="l" rtl="0" eaLnBrk="0" fontAlgn="base" hangingPunct="0">
              <a:lnSpc>
                <a:spcPct val="90000"/>
              </a:lnSpc>
              <a:spcBef>
                <a:spcPts val="533"/>
              </a:spcBef>
              <a:spcAft>
                <a:spcPts val="0"/>
              </a:spcAft>
              <a:buClr>
                <a:srgbClr val="053285"/>
              </a:buClr>
              <a:buSzPts val="1500"/>
              <a:buFont typeface="Arial"/>
              <a:buChar char="•"/>
              <a:defRPr sz="2000" b="0" i="0" u="none" strike="noStrike" cap="none">
                <a:solidFill>
                  <a:srgbClr val="053285"/>
                </a:solidFill>
                <a:latin typeface="Century Gothic"/>
                <a:ea typeface="Century Gothic"/>
                <a:cs typeface="Century Gothic"/>
                <a:sym typeface="Century Gothic"/>
              </a:defRPr>
            </a:lvl2pPr>
            <a:lvl3pPr marL="1828754" marR="0" lvl="2" indent="-423323" algn="l" rtl="0" eaLnBrk="0" fontAlgn="base" hangingPunct="0">
              <a:lnSpc>
                <a:spcPct val="90000"/>
              </a:lnSpc>
              <a:spcBef>
                <a:spcPts val="533"/>
              </a:spcBef>
              <a:spcAft>
                <a:spcPts val="0"/>
              </a:spcAft>
              <a:buClr>
                <a:srgbClr val="053285"/>
              </a:buClr>
              <a:buSzPts val="1400"/>
              <a:buFont typeface="Courier New"/>
              <a:buChar char="o"/>
              <a:defRPr sz="1867" b="0" i="0" u="none" strike="noStrike" cap="none">
                <a:solidFill>
                  <a:srgbClr val="053285"/>
                </a:solidFill>
                <a:latin typeface="Century Gothic"/>
                <a:ea typeface="Century Gothic"/>
                <a:cs typeface="Century Gothic"/>
                <a:sym typeface="Century Gothic"/>
              </a:defRPr>
            </a:lvl3pPr>
            <a:lvl4pPr marL="2438339" marR="0" lvl="3" indent="-406390" algn="l" rtl="0" eaLnBrk="0" fontAlgn="base" hangingPunct="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4pPr>
            <a:lvl5pPr marL="3047924" marR="0" lvl="4" indent="-406390" algn="l" rtl="0" eaLnBrk="0" fontAlgn="base" hangingPunct="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5pPr>
            <a:lvl6pPr marL="3657509" marR="0" lvl="5"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6pPr>
            <a:lvl7pPr marL="4267093" marR="0" lvl="6"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7pPr>
            <a:lvl8pPr marL="4876678" marR="0" lvl="7"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8pPr>
            <a:lvl9pPr marL="5486263" marR="0" lvl="8"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9pPr>
          </a:lstStyle>
          <a:p>
            <a:pPr marL="496887" marR="381000" indent="0" algn="ctr"/>
            <a:r>
              <a:rPr lang="en-US" sz="3600" b="1" kern="0" dirty="0">
                <a:solidFill>
                  <a:srgbClr val="7030A0"/>
                </a:solidFill>
                <a:latin typeface="Calibri" panose="020F0502020204030204" pitchFamily="34" charset="0"/>
                <a:ea typeface="Calibri" panose="020F0502020204030204" pitchFamily="34" charset="0"/>
              </a:rPr>
              <a:t>US IOOS</a:t>
            </a:r>
            <a:endParaRPr lang="en-GB" sz="3600" b="1" kern="0" dirty="0">
              <a:solidFill>
                <a:srgbClr val="7030A0"/>
              </a:solidFill>
              <a:latin typeface="Calibri" panose="020F0502020204030204" pitchFamily="34" charset="0"/>
              <a:ea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024" y="-74428"/>
            <a:ext cx="7538375" cy="6722878"/>
          </a:xfrm>
          <a:prstGeom prst="rect">
            <a:avLst/>
          </a:prstGeom>
        </p:spPr>
      </p:pic>
      <p:sp>
        <p:nvSpPr>
          <p:cNvPr id="3" name="Content Placeholder 2">
            <a:extLst>
              <a:ext uri="{FF2B5EF4-FFF2-40B4-BE49-F238E27FC236}">
                <a16:creationId xmlns:a16="http://schemas.microsoft.com/office/drawing/2014/main" id="{8ECBD833-1499-464D-8C62-CDEF72C66A26}"/>
              </a:ext>
            </a:extLst>
          </p:cNvPr>
          <p:cNvSpPr txBox="1">
            <a:spLocks/>
          </p:cNvSpPr>
          <p:nvPr/>
        </p:nvSpPr>
        <p:spPr>
          <a:xfrm>
            <a:off x="9813851" y="964463"/>
            <a:ext cx="2378148" cy="4692058"/>
          </a:xfrm>
          <a:prstGeom prst="rect">
            <a:avLst/>
          </a:prstGeom>
        </p:spPr>
        <p:txBody>
          <a:bodyPr>
            <a:noAutofit/>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342900" indent="-342900">
              <a:buFont typeface="+mj-lt"/>
              <a:buAutoNum type="arabicPeriod"/>
            </a:pPr>
            <a:r>
              <a:rPr lang="en-IN" sz="1600" b="1" dirty="0">
                <a:solidFill>
                  <a:schemeClr val="bg2"/>
                </a:solidFill>
              </a:rPr>
              <a:t>IOCARIBE GOOS</a:t>
            </a:r>
          </a:p>
          <a:p>
            <a:pPr marL="342900" indent="-342900">
              <a:buFont typeface="+mj-lt"/>
              <a:buAutoNum type="arabicPeriod"/>
            </a:pPr>
            <a:r>
              <a:rPr lang="en-IN" sz="1600" b="1" dirty="0">
                <a:solidFill>
                  <a:schemeClr val="bg2"/>
                </a:solidFill>
              </a:rPr>
              <a:t>NEARGOOS</a:t>
            </a:r>
          </a:p>
          <a:p>
            <a:pPr marL="342900" indent="-342900">
              <a:buFont typeface="+mj-lt"/>
              <a:buAutoNum type="arabicPeriod"/>
            </a:pPr>
            <a:r>
              <a:rPr lang="en-IN" sz="1600" b="1" dirty="0">
                <a:solidFill>
                  <a:schemeClr val="bg2"/>
                </a:solidFill>
              </a:rPr>
              <a:t>SEA-GOOS</a:t>
            </a:r>
          </a:p>
          <a:p>
            <a:pPr marL="342900" indent="-342900">
              <a:buFont typeface="+mj-lt"/>
              <a:buAutoNum type="arabicPeriod"/>
            </a:pPr>
            <a:r>
              <a:rPr lang="en-IN" sz="1600" b="1" dirty="0">
                <a:solidFill>
                  <a:schemeClr val="bg2"/>
                </a:solidFill>
              </a:rPr>
              <a:t>GRASP</a:t>
            </a:r>
          </a:p>
          <a:p>
            <a:pPr marL="342900" indent="-342900">
              <a:buFont typeface="+mj-lt"/>
              <a:buAutoNum type="arabicPeriod"/>
            </a:pPr>
            <a:r>
              <a:rPr lang="en-IN" sz="1600" b="1" dirty="0">
                <a:solidFill>
                  <a:schemeClr val="bg2"/>
                </a:solidFill>
              </a:rPr>
              <a:t>PI GOOS</a:t>
            </a:r>
          </a:p>
          <a:p>
            <a:pPr marL="342900" indent="-342900">
              <a:buFont typeface="+mj-lt"/>
              <a:buAutoNum type="arabicPeriod"/>
            </a:pPr>
            <a:r>
              <a:rPr lang="en-IN" sz="1600" b="1" dirty="0" err="1"/>
              <a:t>GOOSAfrica</a:t>
            </a:r>
            <a:endParaRPr lang="en-IN" sz="1600" b="1" dirty="0"/>
          </a:p>
          <a:p>
            <a:pPr marL="342900" indent="-342900">
              <a:buFont typeface="+mj-lt"/>
              <a:buAutoNum type="arabicPeriod"/>
            </a:pPr>
            <a:r>
              <a:rPr lang="en-IN" sz="1600" b="1" dirty="0">
                <a:solidFill>
                  <a:schemeClr val="accent6">
                    <a:lumMod val="50000"/>
                  </a:schemeClr>
                </a:solidFill>
              </a:rPr>
              <a:t>MANGOOS</a:t>
            </a:r>
          </a:p>
          <a:p>
            <a:pPr marL="342900" indent="-342900">
              <a:buFont typeface="+mj-lt"/>
              <a:buAutoNum type="arabicPeriod"/>
            </a:pPr>
            <a:r>
              <a:rPr lang="en-IN" sz="1600" b="1" dirty="0">
                <a:solidFill>
                  <a:schemeClr val="accent6">
                    <a:lumMod val="50000"/>
                  </a:schemeClr>
                </a:solidFill>
              </a:rPr>
              <a:t>Black Sea GOOS </a:t>
            </a:r>
          </a:p>
          <a:p>
            <a:pPr marL="342900" indent="-342900">
              <a:buFont typeface="+mj-lt"/>
              <a:buAutoNum type="arabicPeriod"/>
            </a:pPr>
            <a:r>
              <a:rPr lang="en-IN" sz="1600" b="1" dirty="0">
                <a:solidFill>
                  <a:schemeClr val="accent6">
                    <a:lumMod val="50000"/>
                  </a:schemeClr>
                </a:solidFill>
              </a:rPr>
              <a:t>IOGOOS</a:t>
            </a:r>
          </a:p>
          <a:p>
            <a:pPr marL="342900" indent="-342900">
              <a:buFont typeface="+mj-lt"/>
              <a:buAutoNum type="arabicPeriod"/>
            </a:pPr>
            <a:r>
              <a:rPr lang="en-IN" sz="1600" b="1" dirty="0">
                <a:solidFill>
                  <a:schemeClr val="accent6">
                    <a:lumMod val="50000"/>
                  </a:schemeClr>
                </a:solidFill>
              </a:rPr>
              <a:t>OCEATLAN</a:t>
            </a:r>
          </a:p>
          <a:p>
            <a:pPr marL="342900" indent="-342900">
              <a:buFont typeface="+mj-lt"/>
              <a:buAutoNum type="arabicPeriod"/>
            </a:pPr>
            <a:r>
              <a:rPr lang="en-IN" sz="1600" b="1" dirty="0" err="1">
                <a:solidFill>
                  <a:schemeClr val="accent6">
                    <a:lumMod val="40000"/>
                    <a:lumOff val="60000"/>
                  </a:schemeClr>
                </a:solidFill>
              </a:rPr>
              <a:t>EuroGOOS</a:t>
            </a:r>
            <a:endParaRPr lang="en-IN" sz="1600" b="1" dirty="0">
              <a:solidFill>
                <a:schemeClr val="accent6">
                  <a:lumMod val="40000"/>
                  <a:lumOff val="60000"/>
                </a:schemeClr>
              </a:solidFill>
            </a:endParaRPr>
          </a:p>
          <a:p>
            <a:pPr marL="342900" indent="-342900">
              <a:buFont typeface="+mj-lt"/>
              <a:buAutoNum type="arabicPeriod"/>
            </a:pPr>
            <a:r>
              <a:rPr lang="en-IN" sz="1600" b="1" dirty="0">
                <a:solidFill>
                  <a:schemeClr val="tx2">
                    <a:lumMod val="95000"/>
                    <a:lumOff val="5000"/>
                  </a:schemeClr>
                </a:solidFill>
              </a:rPr>
              <a:t>IMOS</a:t>
            </a:r>
          </a:p>
          <a:p>
            <a:pPr marL="342900" indent="-342900">
              <a:buFont typeface="+mj-lt"/>
              <a:buAutoNum type="arabicPeriod"/>
            </a:pPr>
            <a:r>
              <a:rPr lang="en-IN" sz="1600" b="1" dirty="0">
                <a:solidFill>
                  <a:schemeClr val="tx2">
                    <a:lumMod val="95000"/>
                    <a:lumOff val="5000"/>
                  </a:schemeClr>
                </a:solidFill>
              </a:rPr>
              <a:t>USIOOS</a:t>
            </a:r>
          </a:p>
        </p:txBody>
      </p:sp>
      <p:sp>
        <p:nvSpPr>
          <p:cNvPr id="4" name="Title 1">
            <a:extLst>
              <a:ext uri="{FF2B5EF4-FFF2-40B4-BE49-F238E27FC236}">
                <a16:creationId xmlns:a16="http://schemas.microsoft.com/office/drawing/2014/main" id="{7DFFC903-A111-4342-9E44-910F665399E8}"/>
              </a:ext>
            </a:extLst>
          </p:cNvPr>
          <p:cNvSpPr txBox="1">
            <a:spLocks/>
          </p:cNvSpPr>
          <p:nvPr/>
        </p:nvSpPr>
        <p:spPr>
          <a:xfrm>
            <a:off x="116961" y="864477"/>
            <a:ext cx="3402418" cy="3909545"/>
          </a:xfrm>
          <a:prstGeom prst="rect">
            <a:avLst/>
          </a:prstGeom>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r>
              <a:rPr lang="en-US" sz="2000" b="1" kern="0" dirty="0">
                <a:solidFill>
                  <a:srgbClr val="00B050"/>
                </a:solidFill>
              </a:rPr>
              <a:t>6 </a:t>
            </a:r>
            <a:r>
              <a:rPr lang="en-US" sz="2000" b="1" kern="0" dirty="0">
                <a:solidFill>
                  <a:schemeClr val="bg2"/>
                </a:solidFill>
              </a:rPr>
              <a:t>IOC sub-commissions or related intergovernmental structures. </a:t>
            </a:r>
          </a:p>
          <a:p>
            <a:br>
              <a:rPr lang="en-US" sz="2000" b="1" kern="0" dirty="0"/>
            </a:br>
            <a:r>
              <a:rPr lang="en-US" sz="2000" b="1" kern="0" dirty="0">
                <a:solidFill>
                  <a:schemeClr val="accent6">
                    <a:lumMod val="50000"/>
                  </a:schemeClr>
                </a:solidFill>
              </a:rPr>
              <a:t>4 memorandum of understanding</a:t>
            </a:r>
            <a:r>
              <a:rPr lang="en-US" sz="2000" b="1" kern="0" dirty="0"/>
              <a:t>. </a:t>
            </a:r>
          </a:p>
          <a:p>
            <a:endParaRPr lang="en-US" sz="2000" b="1" kern="0" dirty="0"/>
          </a:p>
          <a:p>
            <a:r>
              <a:rPr lang="en-US" sz="2000" b="1" kern="0" dirty="0">
                <a:solidFill>
                  <a:schemeClr val="accent6">
                    <a:lumMod val="40000"/>
                    <a:lumOff val="60000"/>
                  </a:schemeClr>
                </a:solidFill>
              </a:rPr>
              <a:t>1 international nonprofit association,</a:t>
            </a:r>
          </a:p>
          <a:p>
            <a:br>
              <a:rPr lang="en-US" sz="2000" b="1" kern="0" dirty="0"/>
            </a:br>
            <a:r>
              <a:rPr lang="en-US" sz="2000" b="1" kern="0" dirty="0">
                <a:solidFill>
                  <a:schemeClr val="tx2">
                    <a:lumMod val="95000"/>
                    <a:lumOff val="5000"/>
                  </a:schemeClr>
                </a:solidFill>
              </a:rPr>
              <a:t>2 funded national government programs</a:t>
            </a:r>
            <a:endParaRPr lang="en-IN" sz="2000" b="1" kern="0" dirty="0">
              <a:solidFill>
                <a:schemeClr val="tx2">
                  <a:lumMod val="95000"/>
                  <a:lumOff val="5000"/>
                </a:schemeClr>
              </a:solidFill>
            </a:endParaRPr>
          </a:p>
        </p:txBody>
      </p:sp>
    </p:spTree>
    <p:extLst>
      <p:ext uri="{BB962C8B-B14F-4D97-AF65-F5344CB8AC3E}">
        <p14:creationId xmlns:p14="http://schemas.microsoft.com/office/powerpoint/2010/main" val="2639457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988" y="78581"/>
            <a:ext cx="7406420" cy="6555581"/>
          </a:xfrm>
          <a:prstGeom prst="rect">
            <a:avLst/>
          </a:prstGeom>
        </p:spPr>
      </p:pic>
      <p:sp>
        <p:nvSpPr>
          <p:cNvPr id="4" name="Title 3">
            <a:extLst>
              <a:ext uri="{FF2B5EF4-FFF2-40B4-BE49-F238E27FC236}">
                <a16:creationId xmlns:a16="http://schemas.microsoft.com/office/drawing/2014/main" id="{103BE871-F8F5-4505-9D5A-70B91F9B4D2A}"/>
              </a:ext>
            </a:extLst>
          </p:cNvPr>
          <p:cNvSpPr txBox="1">
            <a:spLocks/>
          </p:cNvSpPr>
          <p:nvPr/>
        </p:nvSpPr>
        <p:spPr>
          <a:xfrm>
            <a:off x="67407" y="1044522"/>
            <a:ext cx="3587262" cy="3773663"/>
          </a:xfrm>
          <a:prstGeom prst="rect">
            <a:avLst/>
          </a:prstGeom>
        </p:spPr>
        <p:txBody>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marL="0" indent="0">
              <a:buNone/>
            </a:pPr>
            <a:r>
              <a:rPr lang="en-US" sz="2000" kern="0" dirty="0">
                <a:solidFill>
                  <a:srgbClr val="FF0000"/>
                </a:solidFill>
              </a:rPr>
              <a:t>GOOS in the Decade Proposal</a:t>
            </a:r>
          </a:p>
          <a:p>
            <a:pPr marL="0" indent="0">
              <a:buNone/>
            </a:pPr>
            <a:endParaRPr lang="en-US" sz="2000" b="1" dirty="0">
              <a:solidFill>
                <a:srgbClr val="FF0000"/>
              </a:solidFill>
            </a:endParaRPr>
          </a:p>
          <a:p>
            <a:pPr marL="0" indent="0">
              <a:buNone/>
            </a:pPr>
            <a:r>
              <a:rPr lang="en-US" sz="2000" b="1" dirty="0">
                <a:solidFill>
                  <a:srgbClr val="FF0000"/>
                </a:solidFill>
              </a:rPr>
              <a:t>Three transformative Decade </a:t>
            </a:r>
            <a:r>
              <a:rPr lang="en-US" sz="2000" b="1" dirty="0" err="1">
                <a:solidFill>
                  <a:srgbClr val="FF0000"/>
                </a:solidFill>
              </a:rPr>
              <a:t>Programmes</a:t>
            </a:r>
            <a:endParaRPr lang="en-US" sz="2000" b="1" dirty="0">
              <a:solidFill>
                <a:srgbClr val="FF0000"/>
              </a:solidFill>
            </a:endParaRPr>
          </a:p>
          <a:p>
            <a:pPr marL="0" indent="0">
              <a:buNone/>
            </a:pPr>
            <a:r>
              <a:rPr lang="en-US" sz="2000" b="1" dirty="0">
                <a:solidFill>
                  <a:srgbClr val="FF0000"/>
                </a:solidFill>
              </a:rPr>
              <a:t>United under the theme of INTEGRATION</a:t>
            </a:r>
          </a:p>
          <a:p>
            <a:pPr marL="342900" indent="-342900">
              <a:buFont typeface="Arial" panose="020B0604020202020204" pitchFamily="34" charset="0"/>
              <a:buChar char="•"/>
            </a:pPr>
            <a:r>
              <a:rPr lang="en-US" sz="2000" b="1" i="1" dirty="0">
                <a:solidFill>
                  <a:srgbClr val="0070C0"/>
                </a:solidFill>
              </a:rPr>
              <a:t>Integrated system design</a:t>
            </a:r>
          </a:p>
          <a:p>
            <a:pPr marL="342900" indent="-342900">
              <a:buFont typeface="Arial" panose="020B0604020202020204" pitchFamily="34" charset="0"/>
              <a:buChar char="•"/>
            </a:pPr>
            <a:r>
              <a:rPr lang="en-US" sz="2000" b="1" i="1" dirty="0">
                <a:solidFill>
                  <a:srgbClr val="0070C0"/>
                </a:solidFill>
              </a:rPr>
              <a:t>Connecting to local stakeholder communities</a:t>
            </a:r>
          </a:p>
          <a:p>
            <a:pPr marL="342900" indent="-342900">
              <a:buFont typeface="Arial" panose="020B0604020202020204" pitchFamily="34" charset="0"/>
              <a:buChar char="•"/>
            </a:pPr>
            <a:r>
              <a:rPr lang="en-US" sz="2000" b="1" i="1" dirty="0">
                <a:solidFill>
                  <a:srgbClr val="0070C0"/>
                </a:solidFill>
              </a:rPr>
              <a:t>Integrating observations into the coast</a:t>
            </a:r>
          </a:p>
          <a:p>
            <a:pPr marL="0" indent="0">
              <a:buNone/>
            </a:pPr>
            <a:endParaRPr lang="en-US" sz="2000" dirty="0"/>
          </a:p>
          <a:p>
            <a:endParaRPr lang="en-US" kern="0" dirty="0">
              <a:solidFill>
                <a:srgbClr val="0070C0"/>
              </a:solidFill>
            </a:endParaRPr>
          </a:p>
        </p:txBody>
      </p:sp>
      <p:pic>
        <p:nvPicPr>
          <p:cNvPr id="5" name="Picture 2" descr="https://lh3.googleusercontent.com/GTk_C9_KW2x2C3_6_NVVhkwH3JMYZGgm40Wj_adQqbjW95RMAnzS6uHlHGob3rqSCUhM0yTU-iOd6ubM5wTF0JKmwhT4gflEKeglTnioR6ca-HgYIUxJPnbrq_lz-IlSrOglC3HY">
            <a:extLst>
              <a:ext uri="{FF2B5EF4-FFF2-40B4-BE49-F238E27FC236}">
                <a16:creationId xmlns:a16="http://schemas.microsoft.com/office/drawing/2014/main" id="{82268BA3-EB6B-4CC9-9276-FCB33CAFF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691" y="1044522"/>
            <a:ext cx="2995902" cy="32749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3119F5B-8B01-4C57-9E63-F3F78B3434B2}"/>
              </a:ext>
            </a:extLst>
          </p:cNvPr>
          <p:cNvGrpSpPr/>
          <p:nvPr/>
        </p:nvGrpSpPr>
        <p:grpSpPr>
          <a:xfrm>
            <a:off x="8772176" y="1044522"/>
            <a:ext cx="3419824" cy="3227419"/>
            <a:chOff x="670462" y="859415"/>
            <a:chExt cx="3419824" cy="3227419"/>
          </a:xfrm>
        </p:grpSpPr>
        <p:sp>
          <p:nvSpPr>
            <p:cNvPr id="7" name="Oval 6">
              <a:extLst>
                <a:ext uri="{FF2B5EF4-FFF2-40B4-BE49-F238E27FC236}">
                  <a16:creationId xmlns:a16="http://schemas.microsoft.com/office/drawing/2014/main" id="{1DD5F7E8-3CED-45EB-B6BE-6933F708666E}"/>
                </a:ext>
              </a:extLst>
            </p:cNvPr>
            <p:cNvSpPr/>
            <p:nvPr/>
          </p:nvSpPr>
          <p:spPr bwMode="auto">
            <a:xfrm>
              <a:off x="2997756" y="2390065"/>
              <a:ext cx="1092530" cy="46361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1" charset="0"/>
                  <a:ea typeface="ＭＳ Ｐゴシック" pitchFamily="-1" charset="-128"/>
                  <a:cs typeface="ＭＳ Ｐゴシック" pitchFamily="-1" charset="-128"/>
                </a:rPr>
                <a:t>Project</a:t>
              </a:r>
            </a:p>
          </p:txBody>
        </p:sp>
        <p:sp>
          <p:nvSpPr>
            <p:cNvPr id="8" name="Oval 7">
              <a:extLst>
                <a:ext uri="{FF2B5EF4-FFF2-40B4-BE49-F238E27FC236}">
                  <a16:creationId xmlns:a16="http://schemas.microsoft.com/office/drawing/2014/main" id="{599FD5CA-657E-4D14-B5CE-2D821C7D7723}"/>
                </a:ext>
              </a:extLst>
            </p:cNvPr>
            <p:cNvSpPr/>
            <p:nvPr/>
          </p:nvSpPr>
          <p:spPr bwMode="auto">
            <a:xfrm>
              <a:off x="670462" y="3623221"/>
              <a:ext cx="1092530" cy="46361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1" charset="0"/>
                  <a:ea typeface="ＭＳ Ｐゴシック" pitchFamily="-1" charset="-128"/>
                  <a:cs typeface="ＭＳ Ｐゴシック" pitchFamily="-1" charset="-128"/>
                </a:rPr>
                <a:t>Project</a:t>
              </a:r>
            </a:p>
          </p:txBody>
        </p:sp>
        <p:sp>
          <p:nvSpPr>
            <p:cNvPr id="9" name="Oval 8">
              <a:extLst>
                <a:ext uri="{FF2B5EF4-FFF2-40B4-BE49-F238E27FC236}">
                  <a16:creationId xmlns:a16="http://schemas.microsoft.com/office/drawing/2014/main" id="{B5391FE8-2A0B-4278-81A4-8000A1759B5D}"/>
                </a:ext>
              </a:extLst>
            </p:cNvPr>
            <p:cNvSpPr/>
            <p:nvPr/>
          </p:nvSpPr>
          <p:spPr bwMode="auto">
            <a:xfrm>
              <a:off x="1017789" y="859415"/>
              <a:ext cx="1092530" cy="463613"/>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1" charset="0"/>
                  <a:ea typeface="ＭＳ Ｐゴシック" pitchFamily="-1" charset="-128"/>
                  <a:cs typeface="ＭＳ Ｐゴシック" pitchFamily="-1" charset="-128"/>
                </a:rPr>
                <a:t>Project</a:t>
              </a:r>
            </a:p>
          </p:txBody>
        </p:sp>
      </p:grpSp>
      <p:grpSp>
        <p:nvGrpSpPr>
          <p:cNvPr id="10" name="Group 9">
            <a:extLst>
              <a:ext uri="{FF2B5EF4-FFF2-40B4-BE49-F238E27FC236}">
                <a16:creationId xmlns:a16="http://schemas.microsoft.com/office/drawing/2014/main" id="{1C50DE23-97CC-48AC-8771-41199FAD2BE6}"/>
              </a:ext>
            </a:extLst>
          </p:cNvPr>
          <p:cNvGrpSpPr/>
          <p:nvPr/>
        </p:nvGrpSpPr>
        <p:grpSpPr>
          <a:xfrm>
            <a:off x="10006012" y="1577818"/>
            <a:ext cx="1898231" cy="2017352"/>
            <a:chOff x="3588387" y="2069305"/>
            <a:chExt cx="1898231" cy="2017352"/>
          </a:xfrm>
        </p:grpSpPr>
        <p:sp>
          <p:nvSpPr>
            <p:cNvPr id="11" name="Oval 10">
              <a:extLst>
                <a:ext uri="{FF2B5EF4-FFF2-40B4-BE49-F238E27FC236}">
                  <a16:creationId xmlns:a16="http://schemas.microsoft.com/office/drawing/2014/main" id="{99D642A3-4634-4671-8C0F-DE87FADE9BA5}"/>
                </a:ext>
              </a:extLst>
            </p:cNvPr>
            <p:cNvSpPr/>
            <p:nvPr/>
          </p:nvSpPr>
          <p:spPr bwMode="auto">
            <a:xfrm>
              <a:off x="4276603" y="2469573"/>
              <a:ext cx="1092530" cy="463613"/>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1" charset="0"/>
                  <a:ea typeface="ＭＳ Ｐゴシック" pitchFamily="-1" charset="-128"/>
                  <a:cs typeface="ＭＳ Ｐゴシック" pitchFamily="-1" charset="-128"/>
                </a:rPr>
                <a:t>Project</a:t>
              </a:r>
            </a:p>
          </p:txBody>
        </p:sp>
        <p:sp>
          <p:nvSpPr>
            <p:cNvPr id="12" name="Oval 11">
              <a:extLst>
                <a:ext uri="{FF2B5EF4-FFF2-40B4-BE49-F238E27FC236}">
                  <a16:creationId xmlns:a16="http://schemas.microsoft.com/office/drawing/2014/main" id="{91F322D5-9C11-4CE1-AD42-9AFC319E5188}"/>
                </a:ext>
              </a:extLst>
            </p:cNvPr>
            <p:cNvSpPr/>
            <p:nvPr/>
          </p:nvSpPr>
          <p:spPr bwMode="auto">
            <a:xfrm>
              <a:off x="3588387" y="2069305"/>
              <a:ext cx="1092530" cy="463613"/>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1" charset="0"/>
                  <a:ea typeface="ＭＳ Ｐゴシック" pitchFamily="-1" charset="-128"/>
                  <a:cs typeface="ＭＳ Ｐゴシック" pitchFamily="-1" charset="-128"/>
                </a:rPr>
                <a:t>Project</a:t>
              </a:r>
            </a:p>
          </p:txBody>
        </p:sp>
        <p:sp>
          <p:nvSpPr>
            <p:cNvPr id="13" name="Oval 12">
              <a:extLst>
                <a:ext uri="{FF2B5EF4-FFF2-40B4-BE49-F238E27FC236}">
                  <a16:creationId xmlns:a16="http://schemas.microsoft.com/office/drawing/2014/main" id="{F1D3C051-CB8A-43C8-B450-9F365DDBE14B}"/>
                </a:ext>
              </a:extLst>
            </p:cNvPr>
            <p:cNvSpPr/>
            <p:nvPr/>
          </p:nvSpPr>
          <p:spPr bwMode="auto">
            <a:xfrm>
              <a:off x="4394088" y="3623044"/>
              <a:ext cx="1092530" cy="463613"/>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1" charset="0"/>
                  <a:ea typeface="ＭＳ Ｐゴシック" pitchFamily="-1" charset="-128"/>
                  <a:cs typeface="ＭＳ Ｐゴシック" pitchFamily="-1" charset="-128"/>
                </a:rPr>
                <a:t>Project</a:t>
              </a:r>
            </a:p>
          </p:txBody>
        </p:sp>
      </p:grpSp>
    </p:spTree>
    <p:extLst>
      <p:ext uri="{BB962C8B-B14F-4D97-AF65-F5344CB8AC3E}">
        <p14:creationId xmlns:p14="http://schemas.microsoft.com/office/powerpoint/2010/main" val="1538692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4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14500"/>
                            </p:stCondLst>
                            <p:childTnLst>
                              <p:par>
                                <p:cTn id="9" presetID="22" presetClass="entr" presetSubtype="8"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AD9CB-70CC-4D37-903B-70EDAA270F46}"/>
              </a:ext>
            </a:extLst>
          </p:cNvPr>
          <p:cNvPicPr>
            <a:picLocks noChangeAspect="1"/>
          </p:cNvPicPr>
          <p:nvPr/>
        </p:nvPicPr>
        <p:blipFill>
          <a:blip r:embed="rId3"/>
          <a:stretch>
            <a:fillRect/>
          </a:stretch>
        </p:blipFill>
        <p:spPr>
          <a:xfrm>
            <a:off x="8500731" y="41502"/>
            <a:ext cx="1193409" cy="381165"/>
          </a:xfrm>
          <a:prstGeom prst="rect">
            <a:avLst/>
          </a:prstGeom>
        </p:spPr>
      </p:pic>
      <p:pic>
        <p:nvPicPr>
          <p:cNvPr id="19" name="Picture 18">
            <a:extLst>
              <a:ext uri="{FF2B5EF4-FFF2-40B4-BE49-F238E27FC236}">
                <a16:creationId xmlns:a16="http://schemas.microsoft.com/office/drawing/2014/main" id="{8EB1198D-0AF2-4445-BCFE-1BB39B062758}"/>
              </a:ext>
            </a:extLst>
          </p:cNvPr>
          <p:cNvPicPr>
            <a:picLocks noChangeAspect="1"/>
          </p:cNvPicPr>
          <p:nvPr/>
        </p:nvPicPr>
        <p:blipFill>
          <a:blip r:embed="rId4"/>
          <a:stretch>
            <a:fillRect/>
          </a:stretch>
        </p:blipFill>
        <p:spPr>
          <a:xfrm>
            <a:off x="9927124" y="81047"/>
            <a:ext cx="434382" cy="456756"/>
          </a:xfrm>
          <a:prstGeom prst="rect">
            <a:avLst/>
          </a:prstGeom>
        </p:spPr>
      </p:pic>
      <p:pic>
        <p:nvPicPr>
          <p:cNvPr id="21" name="Picture 20">
            <a:extLst>
              <a:ext uri="{FF2B5EF4-FFF2-40B4-BE49-F238E27FC236}">
                <a16:creationId xmlns:a16="http://schemas.microsoft.com/office/drawing/2014/main" id="{0392379C-2B90-4BDB-B8BD-ADE42B93C701}"/>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7110018" y="51261"/>
            <a:ext cx="1182348" cy="371406"/>
          </a:xfrm>
          <a:prstGeom prst="rect">
            <a:avLst/>
          </a:prstGeom>
        </p:spPr>
      </p:pic>
      <p:pic>
        <p:nvPicPr>
          <p:cNvPr id="27" name="Picture 26">
            <a:extLst>
              <a:ext uri="{FF2B5EF4-FFF2-40B4-BE49-F238E27FC236}">
                <a16:creationId xmlns:a16="http://schemas.microsoft.com/office/drawing/2014/main" id="{96EC767B-CEEA-4A9E-9A84-0F715F8734CF}"/>
              </a:ext>
            </a:extLst>
          </p:cNvPr>
          <p:cNvPicPr>
            <a:picLocks noChangeAspect="1"/>
          </p:cNvPicPr>
          <p:nvPr/>
        </p:nvPicPr>
        <p:blipFill>
          <a:blip r:embed="rId7"/>
          <a:stretch>
            <a:fillRect/>
          </a:stretch>
        </p:blipFill>
        <p:spPr>
          <a:xfrm>
            <a:off x="10741805" y="67653"/>
            <a:ext cx="367709" cy="359482"/>
          </a:xfrm>
          <a:prstGeom prst="rect">
            <a:avLst/>
          </a:prstGeom>
        </p:spPr>
      </p:pic>
      <p:pic>
        <p:nvPicPr>
          <p:cNvPr id="37" name="Picture 36">
            <a:extLst>
              <a:ext uri="{FF2B5EF4-FFF2-40B4-BE49-F238E27FC236}">
                <a16:creationId xmlns:a16="http://schemas.microsoft.com/office/drawing/2014/main" id="{04A30E78-59A2-4254-B178-04F1B8BC9D9E}"/>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5830837" y="71644"/>
            <a:ext cx="923605" cy="338853"/>
          </a:xfrm>
          <a:prstGeom prst="rect">
            <a:avLst/>
          </a:prstGeom>
        </p:spPr>
      </p:pic>
      <p:pic>
        <p:nvPicPr>
          <p:cNvPr id="38" name="Picture 37">
            <a:extLst>
              <a:ext uri="{FF2B5EF4-FFF2-40B4-BE49-F238E27FC236}">
                <a16:creationId xmlns:a16="http://schemas.microsoft.com/office/drawing/2014/main" id="{47732F3D-30A6-43D9-A260-B756FF88FA1C}"/>
              </a:ext>
            </a:extLst>
          </p:cNvPr>
          <p:cNvPicPr>
            <a:picLocks noChangeAspect="1"/>
          </p:cNvPicPr>
          <p:nvPr/>
        </p:nvPicPr>
        <p:blipFill>
          <a:blip r:embed="rId10"/>
          <a:stretch>
            <a:fillRect/>
          </a:stretch>
        </p:blipFill>
        <p:spPr>
          <a:xfrm>
            <a:off x="4794140" y="51261"/>
            <a:ext cx="816300" cy="434749"/>
          </a:xfrm>
          <a:prstGeom prst="rect">
            <a:avLst/>
          </a:prstGeom>
        </p:spPr>
      </p:pic>
      <p:pic>
        <p:nvPicPr>
          <p:cNvPr id="43" name="Picture 42">
            <a:extLst>
              <a:ext uri="{FF2B5EF4-FFF2-40B4-BE49-F238E27FC236}">
                <a16:creationId xmlns:a16="http://schemas.microsoft.com/office/drawing/2014/main" id="{C15C0D25-6449-49CA-8AAC-B674EA69DABA}"/>
              </a:ext>
            </a:extLst>
          </p:cNvPr>
          <p:cNvPicPr>
            <a:picLocks noChangeAspect="1"/>
          </p:cNvPicPr>
          <p:nvPr/>
        </p:nvPicPr>
        <p:blipFill rotWithShape="1">
          <a:blip r:embed="rId11"/>
          <a:srcRect l="15627" t="33189" r="74520" b="35871"/>
          <a:stretch/>
        </p:blipFill>
        <p:spPr>
          <a:xfrm>
            <a:off x="11317879" y="48327"/>
            <a:ext cx="770013" cy="363189"/>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76" y="1"/>
            <a:ext cx="4384665" cy="1834352"/>
          </a:xfrm>
          <a:prstGeom prst="rect">
            <a:avLst/>
          </a:prstGeom>
        </p:spPr>
      </p:pic>
      <p:pic>
        <p:nvPicPr>
          <p:cNvPr id="44" name="Picture 43" descr="A picture containing text, map&#10;&#10;Description automatically generated">
            <a:extLst>
              <a:ext uri="{FF2B5EF4-FFF2-40B4-BE49-F238E27FC236}">
                <a16:creationId xmlns:a16="http://schemas.microsoft.com/office/drawing/2014/main" id="{9B6397D0-CFB1-4D40-9738-329D83E5820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578" t="4426" r="1815" b="11695"/>
          <a:stretch/>
        </p:blipFill>
        <p:spPr>
          <a:xfrm>
            <a:off x="371475" y="1824695"/>
            <a:ext cx="3810620" cy="1543156"/>
          </a:xfrm>
          <a:prstGeom prst="rect">
            <a:avLst/>
          </a:prstGeom>
        </p:spPr>
      </p:pic>
      <p:pic>
        <p:nvPicPr>
          <p:cNvPr id="9" name="Picture 8">
            <a:extLst>
              <a:ext uri="{FF2B5EF4-FFF2-40B4-BE49-F238E27FC236}">
                <a16:creationId xmlns:a16="http://schemas.microsoft.com/office/drawing/2014/main" id="{46104A6B-C845-4726-AC27-93CDCE18D39D}"/>
              </a:ext>
            </a:extLst>
          </p:cNvPr>
          <p:cNvPicPr>
            <a:picLocks noChangeAspect="1"/>
          </p:cNvPicPr>
          <p:nvPr/>
        </p:nvPicPr>
        <p:blipFill>
          <a:blip r:embed="rId14"/>
          <a:stretch>
            <a:fillRect/>
          </a:stretch>
        </p:blipFill>
        <p:spPr>
          <a:xfrm>
            <a:off x="4466897" y="576178"/>
            <a:ext cx="7553468" cy="6200775"/>
          </a:xfrm>
          <a:prstGeom prst="rect">
            <a:avLst/>
          </a:prstGeom>
        </p:spPr>
      </p:pic>
      <p:sp>
        <p:nvSpPr>
          <p:cNvPr id="4" name="Rectangle 3"/>
          <p:cNvSpPr/>
          <p:nvPr/>
        </p:nvSpPr>
        <p:spPr>
          <a:xfrm>
            <a:off x="29176" y="3290914"/>
            <a:ext cx="3113866" cy="369332"/>
          </a:xfrm>
          <a:prstGeom prst="rect">
            <a:avLst/>
          </a:prstGeom>
        </p:spPr>
        <p:txBody>
          <a:bodyPr wrap="none">
            <a:spAutoFit/>
          </a:bodyPr>
          <a:lstStyle/>
          <a:p>
            <a:r>
              <a:rPr lang="en-IN" b="1" dirty="0"/>
              <a:t>Exclusive Economic Zone</a:t>
            </a:r>
            <a:r>
              <a:rPr lang="en-IN" dirty="0"/>
              <a:t> (</a:t>
            </a:r>
            <a:r>
              <a:rPr lang="en-IN" b="1" dirty="0"/>
              <a:t>EEZ</a:t>
            </a:r>
            <a:r>
              <a:rPr lang="en-IN" dirty="0"/>
              <a:t>) </a:t>
            </a:r>
          </a:p>
        </p:txBody>
      </p:sp>
      <p:pic>
        <p:nvPicPr>
          <p:cNvPr id="7" name="Picture 6"/>
          <p:cNvPicPr>
            <a:picLocks noChangeAspect="1"/>
          </p:cNvPicPr>
          <p:nvPr/>
        </p:nvPicPr>
        <p:blipFill>
          <a:blip r:embed="rId15"/>
          <a:stretch>
            <a:fillRect/>
          </a:stretch>
        </p:blipFill>
        <p:spPr>
          <a:xfrm>
            <a:off x="108153" y="3643645"/>
            <a:ext cx="4073942" cy="3105167"/>
          </a:xfrm>
          <a:prstGeom prst="rect">
            <a:avLst/>
          </a:prstGeom>
        </p:spPr>
      </p:pic>
    </p:spTree>
    <p:extLst>
      <p:ext uri="{BB962C8B-B14F-4D97-AF65-F5344CB8AC3E}">
        <p14:creationId xmlns:p14="http://schemas.microsoft.com/office/powerpoint/2010/main" val="1904091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40"/>
            <a:ext cx="12192000" cy="750094"/>
          </a:xfrm>
        </p:spPr>
        <p:txBody>
          <a:bodyPr/>
          <a:lstStyle/>
          <a:p>
            <a:pPr algn="ctr"/>
            <a:r>
              <a:rPr lang="en-IN" sz="2800" b="1" dirty="0">
                <a:solidFill>
                  <a:srgbClr val="7030A0"/>
                </a:solidFill>
              </a:rPr>
              <a:t>GOOS SC to consider</a:t>
            </a:r>
          </a:p>
        </p:txBody>
      </p:sp>
      <p:sp>
        <p:nvSpPr>
          <p:cNvPr id="3" name="Content Placeholder 2"/>
          <p:cNvSpPr>
            <a:spLocks noGrp="1"/>
          </p:cNvSpPr>
          <p:nvPr>
            <p:ph idx="1"/>
          </p:nvPr>
        </p:nvSpPr>
        <p:spPr>
          <a:xfrm>
            <a:off x="369887" y="546012"/>
            <a:ext cx="11538333" cy="913672"/>
          </a:xfrm>
        </p:spPr>
        <p:txBody>
          <a:bodyPr/>
          <a:lstStyle/>
          <a:p>
            <a:pPr algn="just">
              <a:spcBef>
                <a:spcPts val="600"/>
              </a:spcBef>
              <a:spcAft>
                <a:spcPts val="600"/>
              </a:spcAft>
            </a:pPr>
            <a:r>
              <a:rPr lang="en-IN" sz="2000" dirty="0"/>
              <a:t>GRA Forum X Virtual</a:t>
            </a:r>
          </a:p>
          <a:p>
            <a:pPr algn="just">
              <a:spcBef>
                <a:spcPts val="600"/>
              </a:spcBef>
              <a:spcAft>
                <a:spcPts val="600"/>
              </a:spcAft>
            </a:pPr>
            <a:r>
              <a:rPr lang="en-IN" sz="2000" dirty="0"/>
              <a:t>To start Webinar Series Focus to build expertise in the value chain  Request support of GOOS SC </a:t>
            </a:r>
          </a:p>
        </p:txBody>
      </p:sp>
      <p:sp>
        <p:nvSpPr>
          <p:cNvPr id="4" name="Content Placeholder 2">
            <a:extLst>
              <a:ext uri="{FF2B5EF4-FFF2-40B4-BE49-F238E27FC236}">
                <a16:creationId xmlns:a16="http://schemas.microsoft.com/office/drawing/2014/main" id="{43B352D2-858E-4715-9CF9-1FE7E899A8C0}"/>
              </a:ext>
            </a:extLst>
          </p:cNvPr>
          <p:cNvSpPr txBox="1">
            <a:spLocks/>
          </p:cNvSpPr>
          <p:nvPr/>
        </p:nvSpPr>
        <p:spPr bwMode="auto">
          <a:xfrm>
            <a:off x="369888" y="1586204"/>
            <a:ext cx="11571889" cy="401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algn="just">
              <a:spcBef>
                <a:spcPts val="600"/>
              </a:spcBef>
              <a:spcAft>
                <a:spcPts val="600"/>
              </a:spcAft>
            </a:pPr>
            <a:r>
              <a:rPr lang="en-IN" sz="2000" b="1" kern="0" dirty="0">
                <a:solidFill>
                  <a:schemeClr val="accent2">
                    <a:lumMod val="75000"/>
                  </a:schemeClr>
                </a:solidFill>
              </a:rPr>
              <a:t>Support to expand  Global Ocean Obs ?</a:t>
            </a:r>
          </a:p>
          <a:p>
            <a:pPr algn="just">
              <a:spcBef>
                <a:spcPts val="600"/>
              </a:spcBef>
              <a:spcAft>
                <a:spcPts val="600"/>
              </a:spcAft>
            </a:pPr>
            <a:r>
              <a:rPr lang="en-IN" sz="2000" kern="0" dirty="0"/>
              <a:t>Initiate action from emerging GRAs to  full fledged GRA ?</a:t>
            </a:r>
          </a:p>
          <a:p>
            <a:pPr algn="just">
              <a:spcBef>
                <a:spcPts val="600"/>
              </a:spcBef>
              <a:spcAft>
                <a:spcPts val="600"/>
              </a:spcAft>
            </a:pPr>
            <a:r>
              <a:rPr lang="en-US" sz="2000" kern="0" dirty="0"/>
              <a:t>Historically, the GRAs were introduced as a  way to integrate national needs into a regional system and to deliver the benefits of GOOS strategy, structure, and programs at a regional and national level. </a:t>
            </a:r>
          </a:p>
          <a:p>
            <a:pPr algn="just">
              <a:spcBef>
                <a:spcPts val="600"/>
              </a:spcBef>
              <a:spcAft>
                <a:spcPts val="600"/>
              </a:spcAft>
            </a:pPr>
            <a:r>
              <a:rPr lang="en-IN" sz="2000" kern="0" dirty="0"/>
              <a:t>Connecting to National Focal Points </a:t>
            </a:r>
          </a:p>
          <a:p>
            <a:pPr algn="just">
              <a:spcBef>
                <a:spcPts val="600"/>
              </a:spcBef>
              <a:spcAft>
                <a:spcPts val="600"/>
              </a:spcAft>
            </a:pPr>
            <a:r>
              <a:rPr lang="en-IN" sz="2000" kern="0" dirty="0"/>
              <a:t> GRAs role </a:t>
            </a:r>
            <a:r>
              <a:rPr lang="en-IN" sz="4000" kern="0" dirty="0">
                <a:solidFill>
                  <a:srgbClr val="FF0000"/>
                </a:solidFill>
                <a:effectLst>
                  <a:outerShdw blurRad="38100" dist="38100" dir="2700000" algn="tl">
                    <a:srgbClr val="000000">
                      <a:alpha val="43137"/>
                    </a:srgbClr>
                  </a:outerShdw>
                </a:effectLst>
              </a:rPr>
              <a:t>G</a:t>
            </a:r>
            <a:r>
              <a:rPr lang="en-IN" sz="2000" kern="0" dirty="0"/>
              <a:t>lobal  </a:t>
            </a:r>
            <a:r>
              <a:rPr lang="en-IN" sz="4000" kern="0" dirty="0">
                <a:solidFill>
                  <a:srgbClr val="FF0000"/>
                </a:solidFill>
                <a:effectLst>
                  <a:outerShdw blurRad="38100" dist="38100" dir="2700000" algn="tl">
                    <a:srgbClr val="000000">
                      <a:alpha val="43137"/>
                    </a:srgbClr>
                  </a:outerShdw>
                </a:effectLst>
              </a:rPr>
              <a:t>R</a:t>
            </a:r>
            <a:r>
              <a:rPr lang="en-IN" sz="2000" kern="0" dirty="0"/>
              <a:t>egional  </a:t>
            </a:r>
            <a:r>
              <a:rPr lang="en-IN" sz="2000" kern="0" dirty="0" err="1"/>
              <a:t>n</a:t>
            </a:r>
            <a:r>
              <a:rPr lang="en-IN" sz="4000" kern="0" dirty="0" err="1">
                <a:solidFill>
                  <a:srgbClr val="FF0000"/>
                </a:solidFill>
                <a:effectLst>
                  <a:outerShdw blurRad="38100" dist="38100" dir="2700000" algn="tl">
                    <a:srgbClr val="000000">
                      <a:alpha val="43137"/>
                    </a:srgbClr>
                  </a:outerShdw>
                </a:effectLst>
              </a:rPr>
              <a:t>A</a:t>
            </a:r>
            <a:r>
              <a:rPr lang="en-IN" sz="2000" kern="0" dirty="0" err="1"/>
              <a:t>tional</a:t>
            </a:r>
            <a:endParaRPr lang="en-IN" sz="2000" b="1" i="1" u="sng" kern="0" dirty="0">
              <a:solidFill>
                <a:srgbClr val="0070C0"/>
              </a:solidFill>
            </a:endParaRPr>
          </a:p>
          <a:p>
            <a:pPr algn="just">
              <a:spcBef>
                <a:spcPts val="600"/>
              </a:spcBef>
              <a:spcAft>
                <a:spcPts val="600"/>
              </a:spcAft>
            </a:pPr>
            <a:r>
              <a:rPr lang="en-IN" sz="2000" b="1" kern="0" dirty="0">
                <a:solidFill>
                  <a:srgbClr val="0070C0"/>
                </a:solidFill>
              </a:rPr>
              <a:t>SEEK ADVISE OF GOOS SC </a:t>
            </a:r>
          </a:p>
          <a:p>
            <a:pPr algn="just">
              <a:spcBef>
                <a:spcPts val="600"/>
              </a:spcBef>
              <a:spcAft>
                <a:spcPts val="600"/>
              </a:spcAft>
            </a:pPr>
            <a:r>
              <a:rPr lang="en-US" sz="2000" kern="0" dirty="0">
                <a:solidFill>
                  <a:schemeClr val="accent2">
                    <a:lumMod val="75000"/>
                  </a:schemeClr>
                </a:solidFill>
              </a:rPr>
              <a:t>First GRA was formed in 1994 - Where do we want GRAs by 2024 -  3  Decades</a:t>
            </a:r>
            <a:endParaRPr lang="en-US" sz="2000" kern="0" dirty="0"/>
          </a:p>
        </p:txBody>
      </p:sp>
      <p:sp>
        <p:nvSpPr>
          <p:cNvPr id="5" name="Content Placeholder 2">
            <a:extLst>
              <a:ext uri="{FF2B5EF4-FFF2-40B4-BE49-F238E27FC236}">
                <a16:creationId xmlns:a16="http://schemas.microsoft.com/office/drawing/2014/main" id="{5C53A21F-9739-4275-A4FC-B390E9E99172}"/>
              </a:ext>
            </a:extLst>
          </p:cNvPr>
          <p:cNvSpPr txBox="1">
            <a:spLocks/>
          </p:cNvSpPr>
          <p:nvPr/>
        </p:nvSpPr>
        <p:spPr bwMode="auto">
          <a:xfrm>
            <a:off x="2159922" y="5832724"/>
            <a:ext cx="8807672" cy="665868"/>
          </a:xfrm>
          <a:prstGeom prst="rect">
            <a:avLst/>
          </a:prstGeom>
          <a:solidFill>
            <a:srgbClr val="FF9C13"/>
          </a:solidFill>
          <a:ln>
            <a:noFill/>
          </a:ln>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algn="just">
              <a:spcBef>
                <a:spcPts val="600"/>
              </a:spcBef>
              <a:spcAft>
                <a:spcPts val="600"/>
              </a:spcAft>
            </a:pPr>
            <a:r>
              <a:rPr lang="en-IN" kern="0" dirty="0"/>
              <a:t>Connect – Guide -  Resolve - Strengthen  GRAs activities  </a:t>
            </a:r>
          </a:p>
        </p:txBody>
      </p:sp>
    </p:spTree>
    <p:extLst>
      <p:ext uri="{BB962C8B-B14F-4D97-AF65-F5344CB8AC3E}">
        <p14:creationId xmlns:p14="http://schemas.microsoft.com/office/powerpoint/2010/main" val="2560489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A7030-A2F7-48CC-A338-3D2B9276EB27}"/>
              </a:ext>
            </a:extLst>
          </p:cNvPr>
          <p:cNvSpPr>
            <a:spLocks noGrp="1"/>
          </p:cNvSpPr>
          <p:nvPr>
            <p:ph idx="1"/>
          </p:nvPr>
        </p:nvSpPr>
        <p:spPr>
          <a:xfrm>
            <a:off x="914400" y="2902410"/>
            <a:ext cx="10190922" cy="1040296"/>
          </a:xfrm>
        </p:spPr>
        <p:txBody>
          <a:bodyPr/>
          <a:lstStyle/>
          <a:p>
            <a:pPr marL="0" indent="0" algn="ctr">
              <a:buNone/>
            </a:pPr>
            <a:r>
              <a:rPr lang="en-IN" sz="2800" b="1" dirty="0"/>
              <a:t>THANK YOU VERY MUCH FOR  YOUR KIND ATTENTION</a:t>
            </a:r>
          </a:p>
        </p:txBody>
      </p:sp>
    </p:spTree>
    <p:extLst>
      <p:ext uri="{BB962C8B-B14F-4D97-AF65-F5344CB8AC3E}">
        <p14:creationId xmlns:p14="http://schemas.microsoft.com/office/powerpoint/2010/main" val="31302400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914400" y="6630"/>
            <a:ext cx="10363200" cy="738805"/>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algn="ctr">
              <a:spcBef>
                <a:spcPts val="0"/>
              </a:spcBef>
              <a:spcAft>
                <a:spcPts val="0"/>
              </a:spcAft>
              <a:buClr>
                <a:srgbClr val="003366"/>
              </a:buClr>
              <a:buSzPts val="3600"/>
            </a:pPr>
            <a:r>
              <a:rPr lang="en" sz="2000" dirty="0"/>
              <a:t>U.S. IOOS Future Plans </a:t>
            </a:r>
            <a:endParaRPr sz="2000" dirty="0"/>
          </a:p>
          <a:p>
            <a:pPr algn="ctr">
              <a:spcBef>
                <a:spcPts val="0"/>
              </a:spcBef>
              <a:spcAft>
                <a:spcPts val="0"/>
              </a:spcAft>
              <a:buClr>
                <a:srgbClr val="003366"/>
              </a:buClr>
              <a:buSzPts val="3600"/>
            </a:pPr>
            <a:r>
              <a:rPr lang="en" sz="2000" dirty="0"/>
              <a:t>The Benefits of Ocean Observations Catalog</a:t>
            </a:r>
            <a:endParaRPr sz="2000" dirty="0"/>
          </a:p>
        </p:txBody>
      </p:sp>
      <p:pic>
        <p:nvPicPr>
          <p:cNvPr id="163" name="Google Shape;163;p29"/>
          <p:cNvPicPr preferRelativeResize="0"/>
          <p:nvPr/>
        </p:nvPicPr>
        <p:blipFill rotWithShape="1">
          <a:blip r:embed="rId3">
            <a:alphaModFix/>
          </a:blip>
          <a:srcRect/>
          <a:stretch/>
        </p:blipFill>
        <p:spPr>
          <a:xfrm>
            <a:off x="701749" y="1523006"/>
            <a:ext cx="10834577" cy="2881423"/>
          </a:xfrm>
          <a:prstGeom prst="rect">
            <a:avLst/>
          </a:prstGeom>
          <a:noFill/>
          <a:ln>
            <a:noFill/>
          </a:ln>
        </p:spPr>
      </p:pic>
      <p:pic>
        <p:nvPicPr>
          <p:cNvPr id="164" name="Google Shape;164;p29"/>
          <p:cNvPicPr preferRelativeResize="0"/>
          <p:nvPr/>
        </p:nvPicPr>
        <p:blipFill rotWithShape="1">
          <a:blip r:embed="rId4">
            <a:alphaModFix/>
          </a:blip>
          <a:srcRect l="34844" t="51340"/>
          <a:stretch/>
        </p:blipFill>
        <p:spPr>
          <a:xfrm>
            <a:off x="5925877" y="4125854"/>
            <a:ext cx="2695971" cy="1222368"/>
          </a:xfrm>
          <a:prstGeom prst="rect">
            <a:avLst/>
          </a:prstGeom>
          <a:noFill/>
          <a:ln>
            <a:noFill/>
          </a:ln>
        </p:spPr>
      </p:pic>
      <p:sp>
        <p:nvSpPr>
          <p:cNvPr id="165" name="Google Shape;165;p29"/>
          <p:cNvSpPr txBox="1"/>
          <p:nvPr/>
        </p:nvSpPr>
        <p:spPr>
          <a:xfrm>
            <a:off x="6594367" y="6190801"/>
            <a:ext cx="2197600" cy="512857"/>
          </a:xfrm>
          <a:prstGeom prst="rect">
            <a:avLst/>
          </a:prstGeom>
          <a:noFill/>
          <a:ln>
            <a:noFill/>
          </a:ln>
        </p:spPr>
        <p:txBody>
          <a:bodyPr spcFirstLastPara="1" wrap="square" lIns="121900" tIns="121900" rIns="121900" bIns="121900" anchor="t" anchorCtr="0">
            <a:spAutoFit/>
          </a:bodyPr>
          <a:lstStyle/>
          <a:p>
            <a:r>
              <a:rPr lang="en" sz="1733" dirty="0">
                <a:solidFill>
                  <a:srgbClr val="053285"/>
                </a:solidFill>
                <a:latin typeface="Rockwell"/>
                <a:ea typeface="Rockwell"/>
                <a:cs typeface="Rockwell"/>
                <a:sym typeface="Rockwell"/>
              </a:rPr>
              <a:t>www.booc.info</a:t>
            </a:r>
            <a:endParaRPr sz="1733" dirty="0">
              <a:solidFill>
                <a:srgbClr val="053285"/>
              </a:solidFill>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90EC34-9BC4-C44A-97D8-AEF5EE3A4728}"/>
              </a:ext>
            </a:extLst>
          </p:cNvPr>
          <p:cNvSpPr>
            <a:spLocks noGrp="1"/>
          </p:cNvSpPr>
          <p:nvPr>
            <p:ph idx="1"/>
          </p:nvPr>
        </p:nvSpPr>
        <p:spPr>
          <a:xfrm>
            <a:off x="0" y="0"/>
            <a:ext cx="12134850" cy="890187"/>
          </a:xfrm>
        </p:spPr>
        <p:txBody>
          <a:bodyPr/>
          <a:lstStyle/>
          <a:p>
            <a:pPr marL="496887" marR="381000" indent="0" algn="ctr">
              <a:spcAft>
                <a:spcPts val="0"/>
              </a:spcAft>
              <a:buNone/>
            </a:pPr>
            <a:r>
              <a:rPr lang="en-US" sz="3600" b="1" dirty="0" err="1">
                <a:solidFill>
                  <a:srgbClr val="7030A0"/>
                </a:solidFill>
                <a:latin typeface="Calibri" panose="020F0502020204030204" pitchFamily="34" charset="0"/>
                <a:ea typeface="Calibri" panose="020F0502020204030204" pitchFamily="34" charset="0"/>
              </a:rPr>
              <a:t>Eu</a:t>
            </a:r>
            <a:r>
              <a:rPr lang="en-US" sz="3600" b="1" dirty="0" err="1">
                <a:solidFill>
                  <a:srgbClr val="7030A0"/>
                </a:solidFill>
                <a:effectLst/>
                <a:latin typeface="Calibri" panose="020F0502020204030204" pitchFamily="34" charset="0"/>
                <a:ea typeface="Calibri" panose="020F0502020204030204" pitchFamily="34" charset="0"/>
              </a:rPr>
              <a:t>roGOOS</a:t>
            </a:r>
            <a:endParaRPr lang="en-GB" sz="3600" b="1" dirty="0">
              <a:solidFill>
                <a:srgbClr val="7030A0"/>
              </a:solidFill>
              <a:latin typeface="Calibri" panose="020F0502020204030204" pitchFamily="34" charset="0"/>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0D0E9816-63A0-4A5F-AC44-7D0D1283D600}"/>
              </a:ext>
            </a:extLst>
          </p:cNvPr>
          <p:cNvPicPr>
            <a:picLocks noChangeAspect="1"/>
          </p:cNvPicPr>
          <p:nvPr/>
        </p:nvPicPr>
        <p:blipFill>
          <a:blip r:embed="rId2"/>
          <a:stretch>
            <a:fillRect/>
          </a:stretch>
        </p:blipFill>
        <p:spPr>
          <a:xfrm>
            <a:off x="9294920" y="1"/>
            <a:ext cx="2897080" cy="973722"/>
          </a:xfrm>
          <a:prstGeom prst="rect">
            <a:avLst/>
          </a:prstGeom>
        </p:spPr>
      </p:pic>
      <p:sp>
        <p:nvSpPr>
          <p:cNvPr id="2" name="TextBox 1">
            <a:extLst>
              <a:ext uri="{FF2B5EF4-FFF2-40B4-BE49-F238E27FC236}">
                <a16:creationId xmlns:a16="http://schemas.microsoft.com/office/drawing/2014/main" id="{87D61C01-16AB-47DF-9B0C-C257136A4C0A}"/>
              </a:ext>
            </a:extLst>
          </p:cNvPr>
          <p:cNvSpPr txBox="1"/>
          <p:nvPr/>
        </p:nvSpPr>
        <p:spPr>
          <a:xfrm>
            <a:off x="488406" y="742894"/>
            <a:ext cx="9797150" cy="5924699"/>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GB" sz="2000" b="1" dirty="0"/>
              <a:t>Establishment of the EOOS Operations Committee </a:t>
            </a:r>
          </a:p>
          <a:p>
            <a:pPr marL="285750" indent="-285750" algn="just">
              <a:spcBef>
                <a:spcPts val="600"/>
              </a:spcBef>
              <a:spcAft>
                <a:spcPts val="600"/>
              </a:spcAft>
              <a:buFont typeface="Arial" panose="020B0604020202020204" pitchFamily="34" charset="0"/>
              <a:buChar char="•"/>
            </a:pPr>
            <a:r>
              <a:rPr lang="en-GB" sz="2000" b="1" dirty="0"/>
              <a:t>Re-establishment of EuroGOOS Fixed Platform Task Team </a:t>
            </a:r>
          </a:p>
          <a:p>
            <a:pPr marL="285750" indent="-285750" algn="just">
              <a:spcBef>
                <a:spcPts val="600"/>
              </a:spcBef>
              <a:spcAft>
                <a:spcPts val="600"/>
              </a:spcAft>
              <a:buFont typeface="Arial" panose="020B0604020202020204" pitchFamily="34" charset="0"/>
              <a:buChar char="•"/>
            </a:pPr>
            <a:r>
              <a:rPr lang="en-GB" sz="2000" b="1" dirty="0"/>
              <a:t>1</a:t>
            </a:r>
            <a:r>
              <a:rPr lang="en-GB" sz="2000" b="1" baseline="30000" dirty="0"/>
              <a:t>st</a:t>
            </a:r>
            <a:r>
              <a:rPr lang="en-GB" sz="2000" b="1" dirty="0"/>
              <a:t> EuroSea Tide Gauge Network Workshop </a:t>
            </a:r>
          </a:p>
          <a:p>
            <a:pPr marL="285750" indent="-285750" algn="just">
              <a:spcBef>
                <a:spcPts val="600"/>
              </a:spcBef>
              <a:spcAft>
                <a:spcPts val="600"/>
              </a:spcAft>
              <a:buFont typeface="Arial" panose="020B0604020202020204" pitchFamily="34" charset="0"/>
              <a:buChar char="•"/>
            </a:pPr>
            <a:r>
              <a:rPr lang="en-GB" sz="2000" b="1" dirty="0" err="1"/>
              <a:t>EuroGOOS</a:t>
            </a:r>
            <a:r>
              <a:rPr lang="en-GB" sz="2000" b="1" dirty="0"/>
              <a:t> Ocean Literacy Network 1</a:t>
            </a:r>
            <a:r>
              <a:rPr lang="en-GB" sz="2000" b="1" baseline="30000" dirty="0"/>
              <a:t>st</a:t>
            </a:r>
            <a:r>
              <a:rPr lang="en-GB" sz="2000" b="1" dirty="0"/>
              <a:t> Ocean Literacy Course  </a:t>
            </a:r>
            <a:r>
              <a:rPr lang="en-GB" sz="2000" b="1" dirty="0" err="1"/>
              <a:t>ogranized</a:t>
            </a:r>
            <a:r>
              <a:rPr lang="en-GB" sz="2000" b="1" dirty="0"/>
              <a:t> within the UN Decade.</a:t>
            </a:r>
          </a:p>
          <a:p>
            <a:pPr marL="285750" indent="-285750" algn="just">
              <a:buFont typeface="Arial" panose="020B0604020202020204" pitchFamily="34" charset="0"/>
              <a:buChar char="•"/>
            </a:pPr>
            <a:endParaRPr lang="en-GB" sz="2000" b="1" dirty="0"/>
          </a:p>
          <a:p>
            <a:pPr marL="0" indent="0" algn="just">
              <a:buNone/>
            </a:pPr>
            <a:r>
              <a:rPr lang="en-US" sz="2000" b="1" kern="0" dirty="0"/>
              <a:t>Main challenges </a:t>
            </a:r>
          </a:p>
          <a:p>
            <a:pPr algn="just">
              <a:spcBef>
                <a:spcPts val="600"/>
              </a:spcBef>
              <a:spcAft>
                <a:spcPts val="600"/>
              </a:spcAft>
            </a:pPr>
            <a:r>
              <a:rPr lang="en-US" sz="2000" b="1" kern="0" dirty="0"/>
              <a:t>Connected with the COVID pandemic and related restrictions:</a:t>
            </a:r>
          </a:p>
          <a:p>
            <a:pPr algn="just">
              <a:spcBef>
                <a:spcPts val="600"/>
              </a:spcBef>
              <a:spcAft>
                <a:spcPts val="600"/>
              </a:spcAft>
            </a:pPr>
            <a:r>
              <a:rPr lang="en-US" sz="2000" b="1" kern="0" dirty="0"/>
              <a:t>Postponement/cancellation of workshops, RV cruises, deployments, servicing operation (e.g. </a:t>
            </a:r>
            <a:r>
              <a:rPr lang="en-US" sz="2000" b="1" kern="0" dirty="0" err="1"/>
              <a:t>ferrybox</a:t>
            </a:r>
            <a:r>
              <a:rPr lang="en-US" sz="2000" b="1" kern="0" dirty="0"/>
              <a:t>).</a:t>
            </a:r>
          </a:p>
          <a:p>
            <a:pPr algn="just">
              <a:spcBef>
                <a:spcPts val="600"/>
              </a:spcBef>
              <a:spcAft>
                <a:spcPts val="600"/>
              </a:spcAft>
            </a:pPr>
            <a:r>
              <a:rPr lang="en-US" sz="2000" b="1" kern="0" dirty="0"/>
              <a:t>Gaps and duplications on tide gauge data portals – Different international data portals deal with different temporal sampling, latencies, QC  Having unique identifiers for tide gauges</a:t>
            </a:r>
          </a:p>
          <a:p>
            <a:pPr algn="just">
              <a:spcBef>
                <a:spcPts val="600"/>
              </a:spcBef>
              <a:spcAft>
                <a:spcPts val="600"/>
              </a:spcAft>
            </a:pPr>
            <a:r>
              <a:rPr lang="en-US" sz="2000" b="1" kern="0" dirty="0"/>
              <a:t>Glider missions in EEZ of </a:t>
            </a:r>
            <a:r>
              <a:rPr lang="en-US" sz="2000" b="1" kern="0" dirty="0" err="1"/>
              <a:t>neighbouring</a:t>
            </a:r>
            <a:r>
              <a:rPr lang="en-US" sz="2000" b="1" kern="0" dirty="0"/>
              <a:t> countries are still not regulated, </a:t>
            </a:r>
          </a:p>
          <a:p>
            <a:pPr marL="285750" indent="-285750" algn="just">
              <a:buFont typeface="Arial" panose="020B0604020202020204" pitchFamily="34" charset="0"/>
              <a:buChar char="•"/>
            </a:pPr>
            <a:endParaRPr lang="en-GB" sz="2400" dirty="0"/>
          </a:p>
        </p:txBody>
      </p:sp>
      <p:pic>
        <p:nvPicPr>
          <p:cNvPr id="7" name="Picture 6"/>
          <p:cNvPicPr>
            <a:picLocks noChangeAspect="1"/>
          </p:cNvPicPr>
          <p:nvPr/>
        </p:nvPicPr>
        <p:blipFill>
          <a:blip r:embed="rId3"/>
          <a:stretch>
            <a:fillRect/>
          </a:stretch>
        </p:blipFill>
        <p:spPr>
          <a:xfrm>
            <a:off x="10314131" y="4756015"/>
            <a:ext cx="1849294" cy="2138560"/>
          </a:xfrm>
          <a:prstGeom prst="rect">
            <a:avLst/>
          </a:prstGeom>
        </p:spPr>
      </p:pic>
    </p:spTree>
    <p:extLst>
      <p:ext uri="{BB962C8B-B14F-4D97-AF65-F5344CB8AC3E}">
        <p14:creationId xmlns:p14="http://schemas.microsoft.com/office/powerpoint/2010/main" val="29915319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30" y="1127480"/>
            <a:ext cx="11621968" cy="5427622"/>
          </a:xfrm>
        </p:spPr>
        <p:txBody>
          <a:bodyPr>
            <a:noAutofit/>
          </a:bodyPr>
          <a:lstStyle/>
          <a:p>
            <a:pPr>
              <a:defRPr/>
            </a:pPr>
            <a:r>
              <a:rPr lang="en-US" b="1" dirty="0">
                <a:latin typeface="+mj-lt"/>
              </a:rPr>
              <a:t>2021 marks 15 years of IMOS special logo for the year</a:t>
            </a:r>
          </a:p>
          <a:p>
            <a:pPr marL="0" indent="0">
              <a:buNone/>
              <a:defRPr/>
            </a:pPr>
            <a:r>
              <a:rPr lang="en-US" b="1" dirty="0">
                <a:latin typeface="+mj-lt"/>
              </a:rPr>
              <a:t>Program changes</a:t>
            </a:r>
          </a:p>
          <a:p>
            <a:pPr lvl="1" algn="just">
              <a:defRPr/>
            </a:pPr>
            <a:r>
              <a:rPr lang="en-US" sz="2400" dirty="0">
                <a:latin typeface="+mj-lt"/>
              </a:rPr>
              <a:t>Examined the entire IMOS program. </a:t>
            </a:r>
          </a:p>
          <a:p>
            <a:pPr marL="0" indent="0" algn="just">
              <a:buNone/>
              <a:defRPr/>
            </a:pPr>
            <a:r>
              <a:rPr lang="en-US" b="1" dirty="0">
                <a:latin typeface="+mj-lt"/>
              </a:rPr>
              <a:t>Planning for Impact</a:t>
            </a:r>
          </a:p>
          <a:p>
            <a:pPr lvl="1" algn="just">
              <a:defRPr/>
            </a:pPr>
            <a:r>
              <a:rPr lang="en-US" sz="2400" dirty="0">
                <a:latin typeface="+mj-lt"/>
              </a:rPr>
              <a:t>Impact metrics based on OECD guidelines are being applied IMOS program. </a:t>
            </a:r>
          </a:p>
          <a:p>
            <a:pPr lvl="1" algn="just">
              <a:defRPr/>
            </a:pPr>
            <a:r>
              <a:rPr lang="en-US" sz="2400" dirty="0">
                <a:latin typeface="+mj-lt"/>
              </a:rPr>
              <a:t>Outputs – to define relevance of observing data to key areas of societal benefit and aligns with  </a:t>
            </a:r>
            <a:r>
              <a:rPr lang="en-US" sz="2400" b="1" dirty="0">
                <a:latin typeface="+mj-lt"/>
              </a:rPr>
              <a:t>GOOS 2030 Strategy.</a:t>
            </a:r>
          </a:p>
          <a:p>
            <a:pPr marL="0" indent="0" algn="just">
              <a:buNone/>
              <a:defRPr/>
            </a:pPr>
            <a:r>
              <a:rPr lang="en-US" b="1" dirty="0">
                <a:latin typeface="+mj-lt"/>
              </a:rPr>
              <a:t>Opportunities for growth </a:t>
            </a:r>
            <a:r>
              <a:rPr lang="en-US" dirty="0">
                <a:latin typeface="+mj-lt"/>
              </a:rPr>
              <a:t>: coastal observing, marine plastic, eDNA, event-based sampling, data visualization and others</a:t>
            </a:r>
          </a:p>
          <a:p>
            <a:pPr marL="0" indent="0" algn="just">
              <a:buNone/>
              <a:defRPr/>
            </a:pPr>
            <a:r>
              <a:rPr lang="en-US" b="1" dirty="0">
                <a:latin typeface="+mj-lt"/>
              </a:rPr>
              <a:t>Continued excellence </a:t>
            </a:r>
            <a:r>
              <a:rPr lang="en-US" dirty="0">
                <a:latin typeface="+mj-lt"/>
              </a:rPr>
              <a:t>14</a:t>
            </a:r>
            <a:r>
              <a:rPr lang="en-US" baseline="30000" dirty="0">
                <a:latin typeface="+mj-lt"/>
              </a:rPr>
              <a:t>th</a:t>
            </a:r>
            <a:r>
              <a:rPr lang="en-US" dirty="0">
                <a:latin typeface="+mj-lt"/>
              </a:rPr>
              <a:t> Annual Planning Meeting</a:t>
            </a:r>
          </a:p>
          <a:p>
            <a:pPr marL="0" indent="0" algn="just">
              <a:buNone/>
              <a:defRPr/>
            </a:pPr>
            <a:r>
              <a:rPr lang="en-US" b="1" dirty="0">
                <a:latin typeface="+mj-lt"/>
              </a:rPr>
              <a:t>International connectivity</a:t>
            </a:r>
            <a:endParaRPr lang="en-US" dirty="0">
              <a:latin typeface="+mj-lt"/>
            </a:endParaRPr>
          </a:p>
        </p:txBody>
      </p:sp>
      <p:pic>
        <p:nvPicPr>
          <p:cNvPr id="29700" name="Picture 6" descr="Logo&#10;&#10;Description automatically generated with low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28" y="41833"/>
            <a:ext cx="2170901" cy="78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2507"/>
            <a:ext cx="12192000" cy="77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r" eaLnBrk="1" hangingPunct="1"/>
            <a:r>
              <a:rPr lang="en-US" altLang="en-US" sz="1800" b="1" kern="0" dirty="0">
                <a:solidFill>
                  <a:schemeClr val="tx1"/>
                </a:solidFill>
              </a:rPr>
              <a:t>IMOS </a:t>
            </a:r>
            <a:r>
              <a:rPr lang="en-US" altLang="en-US" sz="2000" b="1" dirty="0"/>
              <a:t>Michelle </a:t>
            </a:r>
            <a:r>
              <a:rPr lang="en-US" altLang="en-US" sz="2000" b="1" dirty="0" err="1"/>
              <a:t>Heupel</a:t>
            </a:r>
            <a:endParaRPr lang="en-US" altLang="en-US" sz="2000" b="1" dirty="0"/>
          </a:p>
          <a:p>
            <a:pPr algn="r" eaLnBrk="1" hangingPunct="1">
              <a:spcAft>
                <a:spcPts val="600"/>
              </a:spcAft>
            </a:pPr>
            <a:r>
              <a:rPr lang="en-US" altLang="en-US" sz="1800" dirty="0"/>
              <a:t>Director, IMOS  </a:t>
            </a:r>
            <a:r>
              <a:rPr lang="en-US" altLang="en-US" sz="1800" i="1" dirty="0"/>
              <a:t> michelle.heupel@utas.edu.au</a:t>
            </a:r>
            <a:endParaRPr lang="en-US" altLang="en-US" sz="2400" kern="0" dirty="0">
              <a:solidFill>
                <a:schemeClr val="tx1"/>
              </a:solidFill>
              <a:effectLst>
                <a:outerShdw blurRad="38100" dist="38100" dir="2700000" algn="tl">
                  <a:srgbClr val="C0C0C0"/>
                </a:outerShdw>
              </a:effectLst>
            </a:endParaRPr>
          </a:p>
        </p:txBody>
      </p:sp>
      <p:sp>
        <p:nvSpPr>
          <p:cNvPr id="6" name="Content Placeholder 4">
            <a:extLst>
              <a:ext uri="{FF2B5EF4-FFF2-40B4-BE49-F238E27FC236}">
                <a16:creationId xmlns:a16="http://schemas.microsoft.com/office/drawing/2014/main" id="{1E8E4E3F-E251-493A-B64C-C2EE9EC9B9F9}"/>
              </a:ext>
            </a:extLst>
          </p:cNvPr>
          <p:cNvSpPr txBox="1">
            <a:spLocks/>
          </p:cNvSpPr>
          <p:nvPr/>
        </p:nvSpPr>
        <p:spPr bwMode="auto">
          <a:xfrm>
            <a:off x="0" y="128016"/>
            <a:ext cx="11451265" cy="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68575" tIns="34275" rIns="68575" bIns="34275" numCol="1" anchor="t" anchorCtr="0" compatLnSpc="1">
            <a:prstTxWarp prst="textNoShape">
              <a:avLst/>
            </a:prstTxWarp>
            <a:noAutofit/>
          </a:bodyPr>
          <a:lstStyle>
            <a:lvl1pPr marL="609585" marR="0" lvl="0" indent="-304792" algn="l" rtl="0" eaLnBrk="0" fontAlgn="base" hangingPunct="0">
              <a:lnSpc>
                <a:spcPct val="90000"/>
              </a:lnSpc>
              <a:spcBef>
                <a:spcPts val="1067"/>
              </a:spcBef>
              <a:spcAft>
                <a:spcPts val="0"/>
              </a:spcAft>
              <a:buClr>
                <a:srgbClr val="053285"/>
              </a:buClr>
              <a:buSzPts val="1800"/>
              <a:buFont typeface="Arial"/>
              <a:buNone/>
              <a:defRPr sz="2400" b="0" i="0" u="none" strike="noStrike" cap="none">
                <a:solidFill>
                  <a:srgbClr val="053285"/>
                </a:solidFill>
                <a:latin typeface="Century Gothic"/>
                <a:ea typeface="Century Gothic"/>
                <a:cs typeface="Century Gothic"/>
                <a:sym typeface="Century Gothic"/>
              </a:defRPr>
            </a:lvl1pPr>
            <a:lvl2pPr marL="1219170" marR="0" lvl="1" indent="-431789" algn="l" rtl="0" eaLnBrk="0" fontAlgn="base" hangingPunct="0">
              <a:lnSpc>
                <a:spcPct val="90000"/>
              </a:lnSpc>
              <a:spcBef>
                <a:spcPts val="533"/>
              </a:spcBef>
              <a:spcAft>
                <a:spcPts val="0"/>
              </a:spcAft>
              <a:buClr>
                <a:srgbClr val="053285"/>
              </a:buClr>
              <a:buSzPts val="1500"/>
              <a:buFont typeface="Arial"/>
              <a:buChar char="•"/>
              <a:defRPr sz="2000" b="0" i="0" u="none" strike="noStrike" cap="none">
                <a:solidFill>
                  <a:srgbClr val="053285"/>
                </a:solidFill>
                <a:latin typeface="Century Gothic"/>
                <a:ea typeface="Century Gothic"/>
                <a:cs typeface="Century Gothic"/>
                <a:sym typeface="Century Gothic"/>
              </a:defRPr>
            </a:lvl2pPr>
            <a:lvl3pPr marL="1828754" marR="0" lvl="2" indent="-423323" algn="l" rtl="0" eaLnBrk="0" fontAlgn="base" hangingPunct="0">
              <a:lnSpc>
                <a:spcPct val="90000"/>
              </a:lnSpc>
              <a:spcBef>
                <a:spcPts val="533"/>
              </a:spcBef>
              <a:spcAft>
                <a:spcPts val="0"/>
              </a:spcAft>
              <a:buClr>
                <a:srgbClr val="053285"/>
              </a:buClr>
              <a:buSzPts val="1400"/>
              <a:buFont typeface="Courier New"/>
              <a:buChar char="o"/>
              <a:defRPr sz="1867" b="0" i="0" u="none" strike="noStrike" cap="none">
                <a:solidFill>
                  <a:srgbClr val="053285"/>
                </a:solidFill>
                <a:latin typeface="Century Gothic"/>
                <a:ea typeface="Century Gothic"/>
                <a:cs typeface="Century Gothic"/>
                <a:sym typeface="Century Gothic"/>
              </a:defRPr>
            </a:lvl3pPr>
            <a:lvl4pPr marL="2438339" marR="0" lvl="3" indent="-406390" algn="l" rtl="0" eaLnBrk="0" fontAlgn="base" hangingPunct="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4pPr>
            <a:lvl5pPr marL="3047924" marR="0" lvl="4" indent="-406390" algn="l" rtl="0" eaLnBrk="0" fontAlgn="base" hangingPunct="0">
              <a:lnSpc>
                <a:spcPct val="90000"/>
              </a:lnSpc>
              <a:spcBef>
                <a:spcPts val="533"/>
              </a:spcBef>
              <a:spcAft>
                <a:spcPts val="0"/>
              </a:spcAft>
              <a:buClr>
                <a:srgbClr val="053285"/>
              </a:buClr>
              <a:buSzPts val="1200"/>
              <a:buFont typeface="Century Gothic"/>
              <a:buChar char="»"/>
              <a:defRPr sz="1600" b="0" i="0" u="none" strike="noStrike" cap="none">
                <a:solidFill>
                  <a:srgbClr val="053285"/>
                </a:solidFill>
                <a:latin typeface="Century Gothic"/>
                <a:ea typeface="Century Gothic"/>
                <a:cs typeface="Century Gothic"/>
                <a:sym typeface="Century Gothic"/>
              </a:defRPr>
            </a:lvl5pPr>
            <a:lvl6pPr marL="3657509" marR="0" lvl="5"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6pPr>
            <a:lvl7pPr marL="4267093" marR="0" lvl="6"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7pPr>
            <a:lvl8pPr marL="4876678" marR="0" lvl="7"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8pPr>
            <a:lvl9pPr marL="5486263" marR="0" lvl="8" indent="-423323" algn="l" rtl="0" fontAlgn="base">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entury Gothic"/>
                <a:ea typeface="Century Gothic"/>
                <a:cs typeface="Century Gothic"/>
                <a:sym typeface="Century Gothic"/>
              </a:defRPr>
            </a:lvl9pPr>
          </a:lstStyle>
          <a:p>
            <a:pPr marL="496887" marR="381000" indent="0" algn="ctr"/>
            <a:r>
              <a:rPr lang="en-US" sz="3600" b="1" kern="0" dirty="0">
                <a:solidFill>
                  <a:srgbClr val="7030A0"/>
                </a:solidFill>
                <a:latin typeface="Calibri" panose="020F0502020204030204" pitchFamily="34" charset="0"/>
                <a:ea typeface="Calibri" panose="020F0502020204030204" pitchFamily="34" charset="0"/>
              </a:rPr>
              <a:t>IMOS</a:t>
            </a:r>
            <a:endParaRPr lang="en-GB" sz="3600" b="1" kern="0" dirty="0">
              <a:solidFill>
                <a:srgbClr val="7030A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227707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8" y="214797"/>
            <a:ext cx="12192000" cy="675388"/>
          </a:xfrm>
        </p:spPr>
        <p:txBody>
          <a:bodyPr>
            <a:normAutofit fontScale="90000"/>
          </a:bodyPr>
          <a:lstStyle/>
          <a:p>
            <a:pPr algn="ctr"/>
            <a:r>
              <a:rPr lang="en-US" sz="4400" kern="0" dirty="0">
                <a:solidFill>
                  <a:srgbClr val="7030A0"/>
                </a:solidFill>
                <a:latin typeface="Calibri" panose="020F0502020204030204" pitchFamily="34" charset="0"/>
                <a:ea typeface="Calibri" panose="020F0502020204030204" pitchFamily="34" charset="0"/>
              </a:rPr>
              <a:t>IOGOOS</a:t>
            </a:r>
            <a:br>
              <a:rPr lang="en-GB" sz="2000" kern="0" dirty="0">
                <a:solidFill>
                  <a:srgbClr val="7030A0"/>
                </a:solidFill>
                <a:latin typeface="Calibri" panose="020F0502020204030204" pitchFamily="34" charset="0"/>
                <a:ea typeface="Calibri" panose="020F0502020204030204" pitchFamily="34" charset="0"/>
              </a:rPr>
            </a:br>
            <a:r>
              <a:rPr lang="en-IN" sz="2000" dirty="0">
                <a:solidFill>
                  <a:srgbClr val="7030A0"/>
                </a:solidFill>
              </a:rPr>
              <a:t>Indian Ocean Global Ocean Observing System </a:t>
            </a:r>
            <a:endParaRPr lang="en-US" sz="2000" dirty="0">
              <a:solidFill>
                <a:srgbClr val="7030A0"/>
              </a:solidFill>
            </a:endParaRPr>
          </a:p>
        </p:txBody>
      </p:sp>
      <p:sp>
        <p:nvSpPr>
          <p:cNvPr id="3" name="Content Placeholder 2"/>
          <p:cNvSpPr>
            <a:spLocks noGrp="1"/>
          </p:cNvSpPr>
          <p:nvPr>
            <p:ph sz="half" idx="1"/>
          </p:nvPr>
        </p:nvSpPr>
        <p:spPr>
          <a:xfrm>
            <a:off x="310897" y="1116845"/>
            <a:ext cx="11257328" cy="4406131"/>
          </a:xfrm>
        </p:spPr>
        <p:txBody>
          <a:bodyPr>
            <a:normAutofit fontScale="25000" lnSpcReduction="20000"/>
          </a:bodyPr>
          <a:lstStyle/>
          <a:p>
            <a:pPr>
              <a:lnSpc>
                <a:spcPct val="120000"/>
              </a:lnSpc>
              <a:spcBef>
                <a:spcPts val="600"/>
              </a:spcBef>
              <a:spcAft>
                <a:spcPts val="600"/>
              </a:spcAft>
            </a:pPr>
            <a:r>
              <a:rPr lang="en-IN" sz="8000" b="1" dirty="0"/>
              <a:t>Governance</a:t>
            </a:r>
          </a:p>
          <a:p>
            <a:pPr lvl="1" algn="just">
              <a:lnSpc>
                <a:spcPct val="120000"/>
              </a:lnSpc>
              <a:spcBef>
                <a:spcPts val="600"/>
              </a:spcBef>
              <a:spcAft>
                <a:spcPts val="600"/>
              </a:spcAft>
            </a:pPr>
            <a:r>
              <a:rPr lang="en-IN" sz="8000" dirty="0"/>
              <a:t>Officers representing from (</a:t>
            </a:r>
            <a:r>
              <a:rPr lang="en-IN" sz="8000" dirty="0" err="1"/>
              <a:t>i</a:t>
            </a:r>
            <a:r>
              <a:rPr lang="en-IN" sz="8000" dirty="0"/>
              <a:t>) Eastern IO (ii) Western IO, (iii) Central IO, (iv) IORP Nomination, (v) SIBER Nomination and Head, IOC PRPO</a:t>
            </a:r>
          </a:p>
          <a:p>
            <a:pPr lvl="1" algn="just">
              <a:lnSpc>
                <a:spcPct val="120000"/>
              </a:lnSpc>
              <a:spcBef>
                <a:spcPts val="600"/>
              </a:spcBef>
              <a:spcAft>
                <a:spcPts val="600"/>
              </a:spcAft>
            </a:pPr>
            <a:r>
              <a:rPr lang="en-IN" sz="8000" dirty="0"/>
              <a:t>16</a:t>
            </a:r>
            <a:r>
              <a:rPr lang="en-IN" sz="8000" baseline="30000" dirty="0"/>
              <a:t>th</a:t>
            </a:r>
            <a:r>
              <a:rPr lang="en-IN" sz="8000" dirty="0"/>
              <a:t> Annual meeting virtually in July 2020</a:t>
            </a:r>
          </a:p>
          <a:p>
            <a:pPr lvl="1" algn="just">
              <a:lnSpc>
                <a:spcPct val="120000"/>
              </a:lnSpc>
              <a:spcBef>
                <a:spcPts val="600"/>
              </a:spcBef>
              <a:spcAft>
                <a:spcPts val="600"/>
              </a:spcAft>
            </a:pPr>
            <a:r>
              <a:rPr lang="en-IN" sz="8000" b="1" kern="0" dirty="0"/>
              <a:t>Observing System</a:t>
            </a:r>
          </a:p>
          <a:p>
            <a:pPr lvl="1" algn="just">
              <a:lnSpc>
                <a:spcPct val="120000"/>
              </a:lnSpc>
              <a:spcBef>
                <a:spcPts val="600"/>
              </a:spcBef>
              <a:spcAft>
                <a:spcPts val="600"/>
              </a:spcAft>
            </a:pPr>
            <a:r>
              <a:rPr lang="en-IN" sz="8000" b="1" kern="0" dirty="0"/>
              <a:t>Indian Ocean Regional Panel (IORP)</a:t>
            </a:r>
          </a:p>
          <a:p>
            <a:pPr lvl="1" algn="just">
              <a:lnSpc>
                <a:spcPct val="120000"/>
              </a:lnSpc>
              <a:spcBef>
                <a:spcPts val="600"/>
              </a:spcBef>
              <a:spcAft>
                <a:spcPts val="600"/>
              </a:spcAft>
            </a:pPr>
            <a:r>
              <a:rPr lang="en-GB" sz="8000" b="1" kern="0" dirty="0"/>
              <a:t>Sustained Indian Ocean Biogeochemistry and Ecosystem Research (SIBER) </a:t>
            </a:r>
          </a:p>
          <a:p>
            <a:pPr lvl="1" algn="just">
              <a:lnSpc>
                <a:spcPct val="120000"/>
              </a:lnSpc>
              <a:spcBef>
                <a:spcPts val="600"/>
              </a:spcBef>
              <a:spcAft>
                <a:spcPts val="600"/>
              </a:spcAft>
            </a:pPr>
            <a:r>
              <a:rPr lang="en-IN" sz="8000" b="1" kern="0" dirty="0" err="1"/>
              <a:t>IndOOS</a:t>
            </a:r>
            <a:r>
              <a:rPr lang="en-IN" sz="8000" b="1" kern="0" dirty="0"/>
              <a:t> Resource Forum (IRF) </a:t>
            </a:r>
            <a:r>
              <a:rPr lang="en-IN" sz="8000" kern="0" dirty="0"/>
              <a:t>-  A High-level committee to oversee the observations</a:t>
            </a:r>
          </a:p>
          <a:p>
            <a:pPr lvl="1" algn="just">
              <a:lnSpc>
                <a:spcPct val="120000"/>
              </a:lnSpc>
              <a:spcBef>
                <a:spcPts val="600"/>
              </a:spcBef>
              <a:spcAft>
                <a:spcPts val="600"/>
              </a:spcAft>
            </a:pPr>
            <a:r>
              <a:rPr lang="en-IN" sz="8000" b="1" kern="0" dirty="0"/>
              <a:t>International Indian Ocean Expedition (IIOE)-02</a:t>
            </a:r>
            <a:endParaRPr lang="en-US" sz="8000" kern="0" dirty="0"/>
          </a:p>
          <a:p>
            <a:pPr marL="457189" indent="0">
              <a:lnSpc>
                <a:spcPct val="120000"/>
              </a:lnSpc>
              <a:spcBef>
                <a:spcPts val="600"/>
              </a:spcBef>
              <a:spcAft>
                <a:spcPts val="600"/>
              </a:spcAft>
            </a:pPr>
            <a:endParaRPr lang="en-IN" sz="8000" kern="0" dirty="0">
              <a:solidFill>
                <a:schemeClr val="dk2"/>
              </a:solidFill>
              <a:highlight>
                <a:srgbClr val="FFFFFF"/>
              </a:highlight>
              <a:ea typeface="Arial"/>
              <a:cs typeface="Arial"/>
              <a:sym typeface="Arial"/>
            </a:endParaRPr>
          </a:p>
          <a:p>
            <a:pPr marL="0" indent="0">
              <a:lnSpc>
                <a:spcPct val="120000"/>
              </a:lnSpc>
              <a:spcBef>
                <a:spcPts val="600"/>
              </a:spcBef>
              <a:spcAft>
                <a:spcPts val="600"/>
              </a:spcAft>
            </a:pPr>
            <a:endParaRPr lang="en-IN" sz="8000" kern="0" dirty="0">
              <a:ea typeface="Arial"/>
              <a:cs typeface="Arial"/>
              <a:sym typeface="Arial"/>
            </a:endParaRPr>
          </a:p>
          <a:p>
            <a:pPr lvl="1" algn="just"/>
            <a:endParaRPr lang="en-US" sz="1800" b="1" dirty="0"/>
          </a:p>
        </p:txBody>
      </p:sp>
      <p:sp>
        <p:nvSpPr>
          <p:cNvPr id="5" name="Rectangle 4"/>
          <p:cNvSpPr/>
          <p:nvPr/>
        </p:nvSpPr>
        <p:spPr>
          <a:xfrm>
            <a:off x="931888" y="6140056"/>
            <a:ext cx="10636336" cy="590931"/>
          </a:xfrm>
          <a:prstGeom prst="rect">
            <a:avLst/>
          </a:prstGeom>
        </p:spPr>
        <p:txBody>
          <a:bodyPr wrap="square">
            <a:spAutoFit/>
          </a:bodyPr>
          <a:lstStyle/>
          <a:p>
            <a:pPr lvl="1" algn="just">
              <a:lnSpc>
                <a:spcPct val="90000"/>
              </a:lnSpc>
              <a:spcBef>
                <a:spcPct val="0"/>
              </a:spcBef>
              <a:defRPr/>
            </a:pPr>
            <a:r>
              <a:rPr lang="en-US" altLang="en-US" dirty="0">
                <a:latin typeface="+mj-lt"/>
                <a:ea typeface="Tahoma" pitchFamily="34" charset="0"/>
                <a:cs typeface="Times New Roman" pitchFamily="18" charset="0"/>
              </a:rPr>
              <a:t>Chair (Interim): Dr. T. </a:t>
            </a:r>
            <a:r>
              <a:rPr lang="en-US" altLang="en-US" dirty="0" err="1">
                <a:latin typeface="+mj-lt"/>
                <a:ea typeface="Tahoma" pitchFamily="34" charset="0"/>
                <a:cs typeface="Times New Roman" pitchFamily="18" charset="0"/>
              </a:rPr>
              <a:t>Srinivasa</a:t>
            </a:r>
            <a:r>
              <a:rPr lang="en-US" altLang="en-US" dirty="0">
                <a:latin typeface="+mj-lt"/>
                <a:ea typeface="Tahoma" pitchFamily="34" charset="0"/>
                <a:cs typeface="Times New Roman" pitchFamily="18" charset="0"/>
              </a:rPr>
              <a:t> Kumar (CIO); Officers: Dr. Brett </a:t>
            </a:r>
            <a:r>
              <a:rPr lang="en-US" altLang="en-US" dirty="0" err="1">
                <a:latin typeface="+mj-lt"/>
                <a:ea typeface="Tahoma" pitchFamily="34" charset="0"/>
                <a:cs typeface="Times New Roman" pitchFamily="18" charset="0"/>
              </a:rPr>
              <a:t>Molony</a:t>
            </a:r>
            <a:r>
              <a:rPr lang="en-US" altLang="en-US" dirty="0">
                <a:latin typeface="+mj-lt"/>
                <a:ea typeface="Tahoma" pitchFamily="34" charset="0"/>
                <a:cs typeface="Times New Roman" pitchFamily="18" charset="0"/>
              </a:rPr>
              <a:t> (EIO); Dr. </a:t>
            </a:r>
            <a:r>
              <a:rPr lang="en-US" altLang="en-US" dirty="0" err="1">
                <a:latin typeface="+mj-lt"/>
                <a:ea typeface="Tahoma" pitchFamily="34" charset="0"/>
                <a:cs typeface="Times New Roman" pitchFamily="18" charset="0"/>
              </a:rPr>
              <a:t>Faiza</a:t>
            </a:r>
            <a:r>
              <a:rPr lang="en-US" altLang="en-US" dirty="0">
                <a:latin typeface="+mj-lt"/>
                <a:ea typeface="Tahoma" pitchFamily="34" charset="0"/>
                <a:cs typeface="Times New Roman" pitchFamily="18" charset="0"/>
              </a:rPr>
              <a:t> Yamani (WIO);  Dr. Jenny Huggett (SIBER); Dr. Elaine </a:t>
            </a:r>
            <a:r>
              <a:rPr lang="en-US" altLang="en-US" dirty="0" err="1">
                <a:latin typeface="+mj-lt"/>
                <a:ea typeface="Tahoma" pitchFamily="34" charset="0"/>
                <a:cs typeface="Times New Roman" pitchFamily="18" charset="0"/>
              </a:rPr>
              <a:t>McDonagh</a:t>
            </a:r>
            <a:r>
              <a:rPr lang="en-US" altLang="en-US" dirty="0">
                <a:latin typeface="+mj-lt"/>
                <a:ea typeface="Tahoma" pitchFamily="34" charset="0"/>
                <a:cs typeface="Times New Roman" pitchFamily="18" charset="0"/>
              </a:rPr>
              <a:t> (IORP)</a:t>
            </a:r>
          </a:p>
        </p:txBody>
      </p:sp>
    </p:spTree>
    <p:extLst>
      <p:ext uri="{BB962C8B-B14F-4D97-AF65-F5344CB8AC3E}">
        <p14:creationId xmlns:p14="http://schemas.microsoft.com/office/powerpoint/2010/main" val="6476630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7;p17">
            <a:extLst>
              <a:ext uri="{FF2B5EF4-FFF2-40B4-BE49-F238E27FC236}">
                <a16:creationId xmlns:a16="http://schemas.microsoft.com/office/drawing/2014/main" id="{6D9AF119-F2E1-4003-9185-90BEBA3A7302}"/>
              </a:ext>
            </a:extLst>
          </p:cNvPr>
          <p:cNvSpPr txBox="1">
            <a:spLocks/>
          </p:cNvSpPr>
          <p:nvPr/>
        </p:nvSpPr>
        <p:spPr bwMode="auto">
          <a:xfrm>
            <a:off x="620785" y="843094"/>
            <a:ext cx="1121608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noAutofit/>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marL="285750" indent="-285750" algn="just">
              <a:spcBef>
                <a:spcPts val="600"/>
              </a:spcBef>
              <a:spcAft>
                <a:spcPts val="600"/>
              </a:spcAft>
              <a:buSzPts val="2880"/>
              <a:buFont typeface="Arial" panose="020B0604020202020204" pitchFamily="34" charset="0"/>
              <a:buChar char="•"/>
              <a:defRPr/>
            </a:pPr>
            <a:r>
              <a:rPr lang="en-US" sz="1800" dirty="0">
                <a:solidFill>
                  <a:srgbClr val="FF0000"/>
                </a:solidFill>
                <a:cs typeface="Segoe UI" panose="020B0502040204020203" pitchFamily="34" charset="0"/>
              </a:rPr>
              <a:t>Multi-hazard information and forecasting system for the wider </a:t>
            </a:r>
            <a:r>
              <a:rPr lang="en-US" sz="1800" dirty="0" err="1">
                <a:solidFill>
                  <a:srgbClr val="FF0000"/>
                </a:solidFill>
                <a:cs typeface="Segoe UI" panose="020B0502040204020203" pitchFamily="34" charset="0"/>
              </a:rPr>
              <a:t>caribbean</a:t>
            </a:r>
            <a:endParaRPr lang="en-US" sz="1800" dirty="0">
              <a:solidFill>
                <a:srgbClr val="FF0000"/>
              </a:solidFill>
              <a:cs typeface="Segoe UI" panose="020B0502040204020203" pitchFamily="34" charset="0"/>
            </a:endParaRPr>
          </a:p>
          <a:p>
            <a:pPr marL="285750" indent="-285750" algn="just">
              <a:spcBef>
                <a:spcPts val="600"/>
              </a:spcBef>
              <a:spcAft>
                <a:spcPts val="600"/>
              </a:spcAft>
              <a:buSzPts val="2880"/>
              <a:buFont typeface="Arial" panose="020B0604020202020204" pitchFamily="34" charset="0"/>
              <a:buChar char="•"/>
              <a:defRPr/>
            </a:pPr>
            <a:r>
              <a:rPr lang="es-CO" altLang="en-US" sz="1800" dirty="0">
                <a:solidFill>
                  <a:srgbClr val="FF0000"/>
                </a:solidFill>
                <a:cs typeface="Segoe UI" panose="020B0502040204020203" pitchFamily="34" charset="0"/>
              </a:rPr>
              <a:t>IOCARIBE sea </a:t>
            </a:r>
            <a:r>
              <a:rPr lang="es-CO" altLang="en-US" sz="1800" dirty="0" err="1">
                <a:solidFill>
                  <a:srgbClr val="FF0000"/>
                </a:solidFill>
                <a:cs typeface="Segoe UI" panose="020B0502040204020203" pitchFamily="34" charset="0"/>
              </a:rPr>
              <a:t>level</a:t>
            </a:r>
            <a:r>
              <a:rPr lang="es-CO" altLang="en-US" sz="1800" dirty="0">
                <a:solidFill>
                  <a:srgbClr val="FF0000"/>
                </a:solidFill>
                <a:cs typeface="Segoe UI" panose="020B0502040204020203" pitchFamily="34" charset="0"/>
              </a:rPr>
              <a:t> </a:t>
            </a:r>
            <a:r>
              <a:rPr lang="es-CO" altLang="en-US" sz="1800" dirty="0" err="1">
                <a:solidFill>
                  <a:srgbClr val="FF0000"/>
                </a:solidFill>
                <a:cs typeface="Segoe UI" panose="020B0502040204020203" pitchFamily="34" charset="0"/>
              </a:rPr>
              <a:t>monitoring</a:t>
            </a:r>
            <a:r>
              <a:rPr lang="es-CO" altLang="en-US" sz="1800" dirty="0">
                <a:solidFill>
                  <a:srgbClr val="FF0000"/>
                </a:solidFill>
                <a:cs typeface="Segoe UI" panose="020B0502040204020203" pitchFamily="34" charset="0"/>
              </a:rPr>
              <a:t> </a:t>
            </a:r>
            <a:r>
              <a:rPr lang="es-CO" altLang="en-US" sz="1800" dirty="0" err="1">
                <a:solidFill>
                  <a:srgbClr val="FF0000"/>
                </a:solidFill>
                <a:cs typeface="Segoe UI" panose="020B0502040204020203" pitchFamily="34" charset="0"/>
              </a:rPr>
              <a:t>network</a:t>
            </a:r>
            <a:endParaRPr lang="es-CO" altLang="en-US" sz="1800" dirty="0">
              <a:solidFill>
                <a:srgbClr val="FF0000"/>
              </a:solidFill>
              <a:cs typeface="Segoe UI" panose="020B0502040204020203" pitchFamily="34" charset="0"/>
            </a:endParaRPr>
          </a:p>
          <a:p>
            <a:pPr marL="285750" indent="-285750" algn="just">
              <a:spcBef>
                <a:spcPts val="600"/>
              </a:spcBef>
              <a:spcAft>
                <a:spcPts val="600"/>
              </a:spcAft>
              <a:buSzPts val="2880"/>
              <a:buFont typeface="Arial" panose="020B0604020202020204" pitchFamily="34" charset="0"/>
              <a:buChar char="•"/>
              <a:defRPr/>
            </a:pPr>
            <a:r>
              <a:rPr lang="en-GB" altLang="es-MX" sz="1800" dirty="0">
                <a:solidFill>
                  <a:srgbClr val="FF0000"/>
                </a:solidFill>
                <a:cs typeface="Segoe UI" panose="020B0502040204020203" pitchFamily="34" charset="0"/>
              </a:rPr>
              <a:t> The coastal inundation forecasting demonstration project (</a:t>
            </a:r>
            <a:r>
              <a:rPr lang="en-GB" altLang="es-MX" sz="1800" dirty="0" err="1">
                <a:solidFill>
                  <a:srgbClr val="FF0000"/>
                </a:solidFill>
                <a:cs typeface="Segoe UI" panose="020B0502040204020203" pitchFamily="34" charset="0"/>
              </a:rPr>
              <a:t>cifdp</a:t>
            </a:r>
            <a:r>
              <a:rPr lang="en-GB" altLang="es-MX" sz="1800" dirty="0">
                <a:solidFill>
                  <a:srgbClr val="FF0000"/>
                </a:solidFill>
                <a:cs typeface="Segoe UI" panose="020B0502040204020203" pitchFamily="34" charset="0"/>
              </a:rPr>
              <a:t>-c)</a:t>
            </a:r>
            <a:endParaRPr lang="en-US" altLang="en-US" sz="1800" dirty="0">
              <a:solidFill>
                <a:srgbClr val="FF0000"/>
              </a:solidFill>
              <a:cs typeface="Segoe UI" panose="020B0502040204020203" pitchFamily="34" charset="0"/>
            </a:endParaRPr>
          </a:p>
          <a:p>
            <a:pPr marL="285750" indent="-285750" algn="just">
              <a:spcBef>
                <a:spcPts val="600"/>
              </a:spcBef>
              <a:spcAft>
                <a:spcPts val="600"/>
              </a:spcAft>
              <a:buSzPts val="2880"/>
              <a:buFont typeface="Arial" panose="020B0604020202020204" pitchFamily="34" charset="0"/>
              <a:buChar char="•"/>
              <a:defRPr/>
            </a:pPr>
            <a:r>
              <a:rPr lang="en-US" altLang="es-MX" sz="1800" dirty="0">
                <a:solidFill>
                  <a:srgbClr val="FF0000"/>
                </a:solidFill>
                <a:cs typeface="Segoe UI" panose="020B0502040204020203" pitchFamily="34" charset="0"/>
              </a:rPr>
              <a:t>Pilot project on improvement of hurricane observing forecasting </a:t>
            </a:r>
            <a:r>
              <a:rPr lang="en-US" altLang="en-US" sz="1800" dirty="0">
                <a:solidFill>
                  <a:srgbClr val="FF0000"/>
                </a:solidFill>
                <a:cs typeface="Segoe UI" panose="020B0502040204020203" pitchFamily="34" charset="0"/>
              </a:rPr>
              <a:t>capacity</a:t>
            </a:r>
          </a:p>
          <a:p>
            <a:pPr marL="285750" indent="-285750" algn="just">
              <a:spcBef>
                <a:spcPts val="600"/>
              </a:spcBef>
              <a:spcAft>
                <a:spcPts val="600"/>
              </a:spcAft>
              <a:buSzPts val="2880"/>
              <a:buFont typeface="Arial" panose="020B0604020202020204" pitchFamily="34" charset="0"/>
              <a:buChar char="•"/>
              <a:defRPr/>
            </a:pPr>
            <a:r>
              <a:rPr lang="es-CO" sz="1800" dirty="0">
                <a:solidFill>
                  <a:srgbClr val="FF0000"/>
                </a:solidFill>
                <a:cs typeface="Segoe UI" panose="020B0502040204020203" pitchFamily="34" charset="0"/>
              </a:rPr>
              <a:t>Strengthening IOCARIBE-GOOS </a:t>
            </a:r>
            <a:r>
              <a:rPr lang="es-CO" sz="1800" dirty="0" err="1">
                <a:solidFill>
                  <a:srgbClr val="FF0000"/>
                </a:solidFill>
                <a:cs typeface="Segoe UI" panose="020B0502040204020203" pitchFamily="34" charset="0"/>
              </a:rPr>
              <a:t>Alliances</a:t>
            </a:r>
            <a:r>
              <a:rPr lang="es-CO" sz="1800" dirty="0">
                <a:solidFill>
                  <a:srgbClr val="FF0000"/>
                </a:solidFill>
                <a:cs typeface="Segoe UI" panose="020B0502040204020203" pitchFamily="34" charset="0"/>
              </a:rPr>
              <a:t> in </a:t>
            </a:r>
            <a:r>
              <a:rPr lang="es-CO" sz="1800" dirty="0" err="1">
                <a:solidFill>
                  <a:srgbClr val="FF0000"/>
                </a:solidFill>
                <a:cs typeface="Segoe UI" panose="020B0502040204020203" pitchFamily="34" charset="0"/>
              </a:rPr>
              <a:t>the</a:t>
            </a:r>
            <a:r>
              <a:rPr lang="es-CO" sz="1800" dirty="0">
                <a:solidFill>
                  <a:srgbClr val="FF0000"/>
                </a:solidFill>
                <a:cs typeface="Segoe UI" panose="020B0502040204020203" pitchFamily="34" charset="0"/>
              </a:rPr>
              <a:t> </a:t>
            </a:r>
            <a:r>
              <a:rPr lang="es-CO" sz="1800" dirty="0" err="1">
                <a:solidFill>
                  <a:srgbClr val="FF0000"/>
                </a:solidFill>
                <a:cs typeface="Segoe UI" panose="020B0502040204020203" pitchFamily="34" charset="0"/>
              </a:rPr>
              <a:t>region</a:t>
            </a:r>
            <a:r>
              <a:rPr lang="es-CO" sz="1800" dirty="0">
                <a:solidFill>
                  <a:srgbClr val="FF0000"/>
                </a:solidFill>
                <a:cs typeface="Segoe UI" panose="020B0502040204020203" pitchFamily="34" charset="0"/>
              </a:rPr>
              <a:t> and </a:t>
            </a:r>
            <a:r>
              <a:rPr lang="es-CO" sz="1800" dirty="0" err="1">
                <a:solidFill>
                  <a:srgbClr val="FF0000"/>
                </a:solidFill>
                <a:cs typeface="Segoe UI" panose="020B0502040204020203" pitchFamily="34" charset="0"/>
              </a:rPr>
              <a:t>establishing</a:t>
            </a:r>
            <a:r>
              <a:rPr lang="es-CO" sz="1800" dirty="0">
                <a:solidFill>
                  <a:srgbClr val="FF0000"/>
                </a:solidFill>
                <a:cs typeface="Segoe UI" panose="020B0502040204020203" pitchFamily="34" charset="0"/>
              </a:rPr>
              <a:t> new partnership </a:t>
            </a:r>
            <a:r>
              <a:rPr lang="es-CO" sz="1800" dirty="0" err="1">
                <a:solidFill>
                  <a:srgbClr val="FF0000"/>
                </a:solidFill>
                <a:cs typeface="Segoe UI" panose="020B0502040204020203" pitchFamily="34" charset="0"/>
              </a:rPr>
              <a:t>with</a:t>
            </a:r>
            <a:r>
              <a:rPr lang="es-CO" sz="1800" dirty="0">
                <a:solidFill>
                  <a:srgbClr val="FF0000"/>
                </a:solidFill>
                <a:cs typeface="Segoe UI" panose="020B0502040204020203" pitchFamily="34" charset="0"/>
              </a:rPr>
              <a:t> </a:t>
            </a:r>
          </a:p>
          <a:p>
            <a:pPr marL="285750" indent="-285750" algn="just">
              <a:spcBef>
                <a:spcPts val="600"/>
              </a:spcBef>
              <a:spcAft>
                <a:spcPts val="600"/>
              </a:spcAft>
              <a:buSzPts val="2880"/>
              <a:buFont typeface="Arial" panose="020B0604020202020204" pitchFamily="34" charset="0"/>
              <a:buChar char="•"/>
              <a:defRPr/>
            </a:pPr>
            <a:r>
              <a:rPr lang="en-US" altLang="en-US" sz="1800" dirty="0"/>
              <a:t>The global ocean acidification observing network (GOA-ON) Latin American Ocean Acidification Network (LAOCA).</a:t>
            </a:r>
            <a:endParaRPr lang="en-US" altLang="en-US" sz="1800" dirty="0">
              <a:solidFill>
                <a:srgbClr val="FF0000"/>
              </a:solidFill>
              <a:cs typeface="Segoe UI" panose="020B0502040204020203" pitchFamily="34" charset="0"/>
            </a:endParaRPr>
          </a:p>
          <a:p>
            <a:pPr marL="285750" indent="-285750" algn="just">
              <a:spcBef>
                <a:spcPts val="600"/>
              </a:spcBef>
              <a:spcAft>
                <a:spcPts val="600"/>
              </a:spcAft>
              <a:buSzPts val="2880"/>
              <a:buFont typeface="Arial" panose="020B0604020202020204" pitchFamily="34" charset="0"/>
              <a:buChar char="•"/>
              <a:defRPr/>
            </a:pPr>
            <a:r>
              <a:rPr lang="en-GB" altLang="en-US" sz="1800" dirty="0"/>
              <a:t>Coral reef monitoring</a:t>
            </a:r>
            <a:endParaRPr lang="en-US" sz="1800" kern="0" dirty="0">
              <a:solidFill>
                <a:srgbClr val="FF0000"/>
              </a:solidFill>
            </a:endParaRPr>
          </a:p>
        </p:txBody>
      </p:sp>
      <p:sp>
        <p:nvSpPr>
          <p:cNvPr id="5" name="Rectangle 2">
            <a:extLst>
              <a:ext uri="{FF2B5EF4-FFF2-40B4-BE49-F238E27FC236}">
                <a16:creationId xmlns:a16="http://schemas.microsoft.com/office/drawing/2014/main" id="{C9602B92-65F9-4F29-9E10-983B91C86861}"/>
              </a:ext>
            </a:extLst>
          </p:cNvPr>
          <p:cNvSpPr txBox="1">
            <a:spLocks noChangeArrowheads="1"/>
          </p:cNvSpPr>
          <p:nvPr/>
        </p:nvSpPr>
        <p:spPr bwMode="auto">
          <a:xfrm>
            <a:off x="1676401" y="-239785"/>
            <a:ext cx="596503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ctr" eaLnBrk="1" hangingPunct="1">
              <a:defRPr/>
            </a:pPr>
            <a:br>
              <a:rPr lang="en-US" altLang="en-US" sz="3200" b="1" kern="0" dirty="0">
                <a:solidFill>
                  <a:schemeClr val="tx1"/>
                </a:solidFill>
              </a:rPr>
            </a:br>
            <a:r>
              <a:rPr lang="en-US" altLang="en-US" sz="3200" b="1" kern="0" dirty="0">
                <a:solidFill>
                  <a:schemeClr val="tx1"/>
                </a:solidFill>
              </a:rPr>
              <a:t>IOCARIBE-GOOS</a:t>
            </a:r>
            <a:endParaRPr lang="en-US" altLang="en-US" sz="3200" kern="0" dirty="0">
              <a:solidFill>
                <a:schemeClr val="tx1"/>
              </a:solidFill>
            </a:endParaRPr>
          </a:p>
        </p:txBody>
      </p:sp>
      <p:sp>
        <p:nvSpPr>
          <p:cNvPr id="6" name="Rectangle 3">
            <a:extLst>
              <a:ext uri="{FF2B5EF4-FFF2-40B4-BE49-F238E27FC236}">
                <a16:creationId xmlns:a16="http://schemas.microsoft.com/office/drawing/2014/main" id="{75D81A13-6847-45C0-AB58-AFE1D2488818}"/>
              </a:ext>
            </a:extLst>
          </p:cNvPr>
          <p:cNvSpPr txBox="1">
            <a:spLocks noChangeArrowheads="1"/>
          </p:cNvSpPr>
          <p:nvPr/>
        </p:nvSpPr>
        <p:spPr bwMode="auto">
          <a:xfrm>
            <a:off x="6858000" y="100668"/>
            <a:ext cx="497886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buNone/>
            </a:pPr>
            <a:r>
              <a:rPr lang="en-US" altLang="en-US" sz="1800" b="1" kern="0" dirty="0"/>
              <a:t>Dr. Cesar TORO </a:t>
            </a:r>
          </a:p>
          <a:p>
            <a:pPr marL="0" indent="0" eaLnBrk="1" hangingPunct="1">
              <a:spcAft>
                <a:spcPts val="600"/>
              </a:spcAft>
              <a:buNone/>
            </a:pPr>
            <a:r>
              <a:rPr lang="en-US" altLang="en-US" sz="1200" b="1" kern="0" dirty="0"/>
              <a:t>IOCARIBE-GOOS Technical Secretary  </a:t>
            </a:r>
            <a:r>
              <a:rPr lang="en-US" altLang="en-US" sz="1200" i="1" kern="0" dirty="0"/>
              <a:t>c.toro@unesco.org</a:t>
            </a:r>
            <a:br>
              <a:rPr lang="en-US" altLang="en-US" sz="1800" i="1" kern="0" dirty="0"/>
            </a:br>
            <a:endParaRPr lang="en-US" altLang="en-US" sz="1800" i="1" kern="0" dirty="0"/>
          </a:p>
        </p:txBody>
      </p:sp>
      <p:pic>
        <p:nvPicPr>
          <p:cNvPr id="9" name="Picture 3">
            <a:extLst>
              <a:ext uri="{FF2B5EF4-FFF2-40B4-BE49-F238E27FC236}">
                <a16:creationId xmlns:a16="http://schemas.microsoft.com/office/drawing/2014/main" id="{A6D43784-5668-486E-A122-C05CA1DC5E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47735" y="2685176"/>
            <a:ext cx="990600" cy="2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106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DG_logo"/>
          <p:cNvPicPr/>
          <p:nvPr/>
        </p:nvPicPr>
        <p:blipFill rotWithShape="1">
          <a:blip r:embed="rId2">
            <a:extLst>
              <a:ext uri="{28A0092B-C50C-407E-A947-70E740481C1C}">
                <a14:useLocalDpi xmlns:a14="http://schemas.microsoft.com/office/drawing/2010/main" val="0"/>
              </a:ext>
            </a:extLst>
          </a:blip>
          <a:srcRect l="66252"/>
          <a:stretch>
            <a:fillRect/>
          </a:stretch>
        </p:blipFill>
        <p:spPr bwMode="auto">
          <a:xfrm>
            <a:off x="11687809" y="128965"/>
            <a:ext cx="279266" cy="509079"/>
          </a:xfrm>
          <a:prstGeom prst="rect">
            <a:avLst/>
          </a:prstGeom>
          <a:noFill/>
          <a:ln>
            <a:noFill/>
          </a:ln>
        </p:spPr>
      </p:pic>
      <p:pic>
        <p:nvPicPr>
          <p:cNvPr id="11" name="Picture 10" descr="Logo&#10;&#10;Description automatically generated"/>
          <p:cNvPicPr>
            <a:picLocks noChangeAspect="1"/>
          </p:cNvPicPr>
          <p:nvPr/>
        </p:nvPicPr>
        <p:blipFill>
          <a:blip r:embed="rId3"/>
          <a:stretch>
            <a:fillRect/>
          </a:stretch>
        </p:blipFill>
        <p:spPr>
          <a:xfrm>
            <a:off x="10666975" y="129643"/>
            <a:ext cx="912365" cy="541564"/>
          </a:xfrm>
          <a:prstGeom prst="rect">
            <a:avLst/>
          </a:prstGeom>
        </p:spPr>
      </p:pic>
      <p:pic>
        <p:nvPicPr>
          <p:cNvPr id="12" name="Picture 11" descr="Logo&#10;&#10;Description automatically generated"/>
          <p:cNvPicPr>
            <a:picLocks noChangeAspect="1"/>
          </p:cNvPicPr>
          <p:nvPr/>
        </p:nvPicPr>
        <p:blipFill>
          <a:blip r:embed="rId4"/>
          <a:stretch>
            <a:fillRect/>
          </a:stretch>
        </p:blipFill>
        <p:spPr>
          <a:xfrm>
            <a:off x="10147489" y="129643"/>
            <a:ext cx="446916" cy="465537"/>
          </a:xfrm>
          <a:prstGeom prst="rect">
            <a:avLst/>
          </a:prstGeom>
        </p:spPr>
      </p:pic>
      <p:sp>
        <p:nvSpPr>
          <p:cNvPr id="29" name="Title 1"/>
          <p:cNvSpPr txBox="1"/>
          <p:nvPr/>
        </p:nvSpPr>
        <p:spPr>
          <a:xfrm>
            <a:off x="97475" y="43213"/>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lgn="ctr">
              <a:defRPr/>
            </a:pPr>
            <a:r>
              <a:rPr lang="en-US" spc="0" dirty="0">
                <a:solidFill>
                  <a:srgbClr val="7030A0"/>
                </a:solidFill>
                <a:latin typeface="Corbel" panose="020B0503020204020204"/>
              </a:rPr>
              <a:t>NEAR-GOOS</a:t>
            </a:r>
          </a:p>
        </p:txBody>
      </p:sp>
      <p:sp>
        <p:nvSpPr>
          <p:cNvPr id="31" name="Rectangle 30"/>
          <p:cNvSpPr/>
          <p:nvPr/>
        </p:nvSpPr>
        <p:spPr>
          <a:xfrm>
            <a:off x="295275" y="910962"/>
            <a:ext cx="1984175" cy="114824"/>
          </a:xfrm>
          <a:prstGeom prst="rect">
            <a:avLst/>
          </a:prstGeom>
          <a:solidFill>
            <a:srgbClr val="1485C9"/>
          </a:solidFill>
          <a:ln w="12700" cap="flat" cmpd="sng" algn="ctr">
            <a:noFill/>
            <a:prstDash val="solid"/>
            <a:miter lim="800000"/>
          </a:ln>
          <a:effectLst/>
        </p:spPr>
        <p:txBody>
          <a:bodyPr rtlCol="0" anchor="ctr"/>
          <a:lstStyle/>
          <a:p>
            <a:pPr>
              <a:defRPr/>
            </a:pPr>
            <a:endParaRPr lang="en-US" kern="0" dirty="0">
              <a:solidFill>
                <a:srgbClr val="FFFFFF"/>
              </a:solidFill>
              <a:latin typeface="Candara" panose="020E0502030303020204"/>
            </a:endParaRPr>
          </a:p>
        </p:txBody>
      </p:sp>
      <p:sp>
        <p:nvSpPr>
          <p:cNvPr id="32" name="Text Placeholder 3"/>
          <p:cNvSpPr txBox="1"/>
          <p:nvPr/>
        </p:nvSpPr>
        <p:spPr>
          <a:xfrm>
            <a:off x="295475" y="1141819"/>
            <a:ext cx="5472000"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defRPr/>
            </a:pPr>
            <a:r>
              <a:rPr lang="en-US" dirty="0">
                <a:solidFill>
                  <a:sysClr val="windowText" lastClr="000000">
                    <a:lumMod val="75000"/>
                    <a:lumOff val="25000"/>
                  </a:sysClr>
                </a:solidFill>
                <a:latin typeface="+mj-lt"/>
              </a:rPr>
              <a:t>Major activities</a:t>
            </a:r>
          </a:p>
        </p:txBody>
      </p:sp>
      <p:sp>
        <p:nvSpPr>
          <p:cNvPr id="34" name="Rectangle 33"/>
          <p:cNvSpPr/>
          <p:nvPr/>
        </p:nvSpPr>
        <p:spPr>
          <a:xfrm>
            <a:off x="6154633" y="918106"/>
            <a:ext cx="1984175" cy="114824"/>
          </a:xfrm>
          <a:prstGeom prst="rect">
            <a:avLst/>
          </a:prstGeom>
          <a:solidFill>
            <a:srgbClr val="A9E26F"/>
          </a:solidFill>
          <a:ln w="12700" cap="flat" cmpd="sng" algn="ctr">
            <a:noFill/>
            <a:prstDash val="solid"/>
            <a:miter lim="800000"/>
          </a:ln>
          <a:effectLst/>
        </p:spPr>
        <p:txBody>
          <a:bodyPr rtlCol="0" anchor="ctr"/>
          <a:lstStyle/>
          <a:p>
            <a:pPr>
              <a:defRPr/>
            </a:pPr>
            <a:endParaRPr lang="en-US" kern="0" dirty="0">
              <a:solidFill>
                <a:srgbClr val="FFFFFF"/>
              </a:solidFill>
              <a:latin typeface="Candara" panose="020E0502030303020204"/>
            </a:endParaRPr>
          </a:p>
        </p:txBody>
      </p:sp>
      <p:sp>
        <p:nvSpPr>
          <p:cNvPr id="35" name="Text Placeholder 5"/>
          <p:cNvSpPr txBox="1"/>
          <p:nvPr/>
        </p:nvSpPr>
        <p:spPr>
          <a:xfrm>
            <a:off x="6183319" y="1090303"/>
            <a:ext cx="3170405" cy="2161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ysClr val="windowText" lastClr="000000">
                    <a:lumMod val="75000"/>
                    <a:lumOff val="25000"/>
                  </a:sysClr>
                </a:solidFill>
                <a:latin typeface="+mj-lt"/>
              </a:rPr>
              <a:t>Achievements</a:t>
            </a:r>
          </a:p>
        </p:txBody>
      </p:sp>
      <p:sp>
        <p:nvSpPr>
          <p:cNvPr id="36" name="Text Placeholder 6"/>
          <p:cNvSpPr txBox="1"/>
          <p:nvPr/>
        </p:nvSpPr>
        <p:spPr>
          <a:xfrm>
            <a:off x="5731622" y="1502410"/>
            <a:ext cx="6252694" cy="289750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just" defTabSz="914400" rtl="0" eaLnBrk="0" fontAlgn="base" latinLnBrk="0" hangingPunct="0">
              <a:lnSpc>
                <a:spcPct val="100000"/>
              </a:lnSpc>
              <a:spcBef>
                <a:spcPct val="20000"/>
              </a:spcBef>
              <a:spcAft>
                <a:spcPct val="0"/>
              </a:spcAft>
              <a:buClrTx/>
              <a:buSzTx/>
              <a:buFontTx/>
              <a:buChar char="–"/>
              <a:defRPr/>
            </a:pPr>
            <a:r>
              <a:rPr lang="en-US" sz="1800" dirty="0">
                <a:solidFill>
                  <a:sysClr val="windowText" lastClr="000000">
                    <a:lumMod val="75000"/>
                    <a:lumOff val="25000"/>
                  </a:sysClr>
                </a:solidFill>
                <a:latin typeface="+mj-lt"/>
              </a:rPr>
              <a:t>Oceanographic data from buoys, observation stations and volunteer ships </a:t>
            </a:r>
            <a:r>
              <a:rPr lang="en-US" sz="1800" dirty="0">
                <a:solidFill>
                  <a:srgbClr val="FF0000"/>
                </a:solidFill>
                <a:latin typeface="+mj-lt"/>
              </a:rPr>
              <a:t> </a:t>
            </a:r>
            <a:r>
              <a:rPr lang="en-US" sz="1800" dirty="0">
                <a:solidFill>
                  <a:sysClr val="windowText" lastClr="000000">
                    <a:lumMod val="75000"/>
                    <a:lumOff val="25000"/>
                  </a:sysClr>
                </a:solidFill>
                <a:latin typeface="+mj-lt"/>
                <a:sym typeface="+mn-ea"/>
              </a:rPr>
              <a:t> </a:t>
            </a:r>
            <a:endParaRPr lang="en-US" sz="1800" dirty="0">
              <a:solidFill>
                <a:srgbClr val="FF0000"/>
              </a:solidFill>
              <a:latin typeface="+mj-lt"/>
              <a:sym typeface="+mn-ea"/>
            </a:endParaRPr>
          </a:p>
          <a:p>
            <a:pPr marL="742950" marR="0" lvl="1" indent="-285750" algn="just" defTabSz="914400" rtl="0" eaLnBrk="0" fontAlgn="base" latinLnBrk="0" hangingPunct="0">
              <a:lnSpc>
                <a:spcPct val="100000"/>
              </a:lnSpc>
              <a:spcBef>
                <a:spcPct val="20000"/>
              </a:spcBef>
              <a:spcAft>
                <a:spcPct val="0"/>
              </a:spcAft>
              <a:buClrTx/>
              <a:buSzTx/>
              <a:buFontTx/>
              <a:buChar char="–"/>
              <a:defRPr/>
            </a:pPr>
            <a:r>
              <a:rPr lang="en-US" sz="1800" dirty="0">
                <a:solidFill>
                  <a:sysClr val="windowText" lastClr="000000">
                    <a:lumMod val="75000"/>
                    <a:lumOff val="25000"/>
                  </a:sysClr>
                </a:solidFill>
                <a:latin typeface="+mj-lt"/>
              </a:rPr>
              <a:t> forecasting service products daily   </a:t>
            </a:r>
            <a:r>
              <a:rPr lang="en-US" sz="1800" dirty="0">
                <a:solidFill>
                  <a:srgbClr val="FF0000"/>
                </a:solidFill>
                <a:latin typeface="+mj-lt"/>
              </a:rPr>
              <a:t>(</a:t>
            </a:r>
            <a:r>
              <a:rPr lang="en-US" sz="1400" dirty="0">
                <a:solidFill>
                  <a:srgbClr val="FF0000"/>
                </a:solidFill>
                <a:latin typeface="+mj-lt"/>
              </a:rPr>
              <a:t> Currents, wave, wind, sea surface temperature, sea surface height )</a:t>
            </a:r>
            <a:r>
              <a:rPr lang="en-US" sz="1800" dirty="0">
                <a:solidFill>
                  <a:srgbClr val="FF0000"/>
                </a:solidFill>
                <a:latin typeface="+mj-lt"/>
              </a:rPr>
              <a:t> </a:t>
            </a:r>
            <a:endParaRPr lang="en-US" sz="1800" dirty="0">
              <a:solidFill>
                <a:sysClr val="windowText" lastClr="000000">
                  <a:lumMod val="75000"/>
                  <a:lumOff val="25000"/>
                </a:sysClr>
              </a:solidFill>
              <a:latin typeface="+mj-lt"/>
            </a:endParaRPr>
          </a:p>
          <a:p>
            <a:pPr marL="742950" marR="0" lvl="1" indent="-285750" algn="just" defTabSz="914400" rtl="0" eaLnBrk="0" fontAlgn="base" latinLnBrk="0" hangingPunct="0">
              <a:lnSpc>
                <a:spcPct val="100000"/>
              </a:lnSpc>
              <a:spcBef>
                <a:spcPct val="20000"/>
              </a:spcBef>
              <a:spcAft>
                <a:spcPct val="0"/>
              </a:spcAft>
              <a:buClrTx/>
              <a:buSzTx/>
              <a:buFontTx/>
              <a:buChar char="–"/>
              <a:defRPr/>
            </a:pPr>
            <a:r>
              <a:rPr lang="en-US" sz="1800" dirty="0">
                <a:solidFill>
                  <a:srgbClr val="FF0000"/>
                </a:solidFill>
                <a:latin typeface="+mj-lt"/>
              </a:rPr>
              <a:t>Improvement of data-sharing and forecasting services</a:t>
            </a:r>
            <a:r>
              <a:rPr lang="en-US" sz="1800" dirty="0">
                <a:solidFill>
                  <a:sysClr val="windowText" lastClr="000000">
                    <a:lumMod val="75000"/>
                    <a:lumOff val="25000"/>
                  </a:sysClr>
                </a:solidFill>
                <a:latin typeface="+mj-lt"/>
              </a:rPr>
              <a:t> through establishing more user-friendly website </a:t>
            </a:r>
          </a:p>
          <a:p>
            <a:pPr marL="742950" marR="0" lvl="1" indent="-285750" algn="just" defTabSz="914400" rtl="0" eaLnBrk="0" fontAlgn="base" latinLnBrk="0" hangingPunct="0">
              <a:lnSpc>
                <a:spcPct val="100000"/>
              </a:lnSpc>
              <a:spcBef>
                <a:spcPct val="20000"/>
              </a:spcBef>
              <a:spcAft>
                <a:spcPct val="0"/>
              </a:spcAft>
              <a:buClrTx/>
              <a:buSzTx/>
              <a:buFontTx/>
              <a:buChar char="–"/>
              <a:defRPr/>
            </a:pPr>
            <a:r>
              <a:rPr lang="en-US" sz="1800" dirty="0">
                <a:solidFill>
                  <a:sysClr val="windowText" lastClr="000000">
                    <a:lumMod val="75000"/>
                    <a:lumOff val="25000"/>
                  </a:sysClr>
                </a:solidFill>
                <a:latin typeface="+mj-lt"/>
              </a:rPr>
              <a:t>developing more precise forecasting models and better data quality control method </a:t>
            </a:r>
          </a:p>
        </p:txBody>
      </p:sp>
      <p:pic>
        <p:nvPicPr>
          <p:cNvPr id="3" name="图片 2"/>
          <p:cNvPicPr>
            <a:picLocks noChangeAspect="1"/>
          </p:cNvPicPr>
          <p:nvPr/>
        </p:nvPicPr>
        <p:blipFill>
          <a:blip r:embed="rId5"/>
          <a:stretch>
            <a:fillRect/>
          </a:stretch>
        </p:blipFill>
        <p:spPr>
          <a:xfrm>
            <a:off x="8945090" y="43653"/>
            <a:ext cx="1129665" cy="594995"/>
          </a:xfrm>
          <a:prstGeom prst="rect">
            <a:avLst/>
          </a:prstGeom>
        </p:spPr>
      </p:pic>
      <p:sp>
        <p:nvSpPr>
          <p:cNvPr id="7" name="文本框 6"/>
          <p:cNvSpPr txBox="1"/>
          <p:nvPr/>
        </p:nvSpPr>
        <p:spPr>
          <a:xfrm>
            <a:off x="6433820" y="6012704"/>
            <a:ext cx="5545455" cy="368300"/>
          </a:xfrm>
          <a:prstGeom prst="rect">
            <a:avLst/>
          </a:prstGeom>
          <a:noFill/>
        </p:spPr>
        <p:txBody>
          <a:bodyPr wrap="none" rtlCol="0" anchor="t">
            <a:spAutoFit/>
          </a:bodyPr>
          <a:lstStyle/>
          <a:p>
            <a:r>
              <a:rPr lang="en-US" dirty="0">
                <a:solidFill>
                  <a:sysClr val="windowText" lastClr="000000">
                    <a:lumMod val="75000"/>
                    <a:lumOff val="25000"/>
                  </a:sysClr>
                </a:solidFill>
                <a:latin typeface="Candara" panose="020E0502030303020204"/>
                <a:sym typeface="+mn-ea"/>
              </a:rPr>
              <a:t>NEAR-GOOS forecasting service products sharing portal</a:t>
            </a:r>
            <a:endParaRPr lang="zh-CN" altLang="en-US" dirty="0"/>
          </a:p>
        </p:txBody>
      </p:sp>
      <p:pic>
        <p:nvPicPr>
          <p:cNvPr id="8" name="图片 7"/>
          <p:cNvPicPr>
            <a:picLocks noChangeAspect="1"/>
          </p:cNvPicPr>
          <p:nvPr/>
        </p:nvPicPr>
        <p:blipFill>
          <a:blip r:embed="rId6"/>
          <a:stretch>
            <a:fillRect/>
          </a:stretch>
        </p:blipFill>
        <p:spPr>
          <a:xfrm>
            <a:off x="6490971" y="4218712"/>
            <a:ext cx="5503393" cy="1716405"/>
          </a:xfrm>
          <a:prstGeom prst="rect">
            <a:avLst/>
          </a:prstGeom>
        </p:spPr>
      </p:pic>
      <p:sp>
        <p:nvSpPr>
          <p:cNvPr id="18" name="Content Placeholder 4">
            <a:extLst>
              <a:ext uri="{FF2B5EF4-FFF2-40B4-BE49-F238E27FC236}">
                <a16:creationId xmlns:a16="http://schemas.microsoft.com/office/drawing/2014/main" id="{CC37724C-CE77-48AF-92AE-B781C5C6E3C6}"/>
              </a:ext>
            </a:extLst>
          </p:cNvPr>
          <p:cNvSpPr txBox="1"/>
          <p:nvPr/>
        </p:nvSpPr>
        <p:spPr>
          <a:xfrm>
            <a:off x="295474" y="1843715"/>
            <a:ext cx="5850767" cy="289750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a:lstStyle>
          <a:p>
            <a:pPr marL="357188" lvl="1" indent="-228600" algn="just">
              <a:spcBef>
                <a:spcPts val="1200"/>
              </a:spcBef>
              <a:spcAft>
                <a:spcPts val="1200"/>
              </a:spcAft>
              <a:buClr>
                <a:srgbClr val="1CADE4"/>
              </a:buClr>
              <a:buSzTx/>
            </a:pPr>
            <a:r>
              <a:rPr lang="en-US" altLang="zh-CN" dirty="0"/>
              <a:t>To organize a symposium with the IOC WESTPAC Office in Aug 2021 GOOS 2030 Strategy and the United Nations Decade</a:t>
            </a:r>
          </a:p>
          <a:p>
            <a:pPr marL="357188" lvl="1" indent="-228600" algn="just">
              <a:spcBef>
                <a:spcPts val="1200"/>
              </a:spcBef>
              <a:spcAft>
                <a:spcPts val="1200"/>
              </a:spcAft>
              <a:buClr>
                <a:srgbClr val="1CADE4"/>
              </a:buClr>
              <a:buSzTx/>
            </a:pPr>
            <a:r>
              <a:rPr lang="en-US" altLang="zh-CN" dirty="0"/>
              <a:t>To develop a NEAR-GOOS gateway website</a:t>
            </a:r>
          </a:p>
          <a:p>
            <a:pPr marL="357188" lvl="1" indent="-228600" algn="just">
              <a:spcBef>
                <a:spcPts val="1200"/>
              </a:spcBef>
              <a:spcAft>
                <a:spcPts val="1200"/>
              </a:spcAft>
              <a:buClr>
                <a:srgbClr val="1CADE4"/>
              </a:buClr>
              <a:buSzTx/>
            </a:pPr>
            <a:r>
              <a:rPr lang="en-US" altLang="zh-CN" dirty="0">
                <a:sym typeface="+mn-ea"/>
              </a:rPr>
              <a:t>To develop collaboration with other regional organization in form of joint projects or joint scientific session with NOWPAP, PICES, PACON and other international organizations</a:t>
            </a:r>
            <a:endParaRPr lang="en-US" altLang="zh-CN" dirty="0"/>
          </a:p>
        </p:txBody>
      </p:sp>
      <p:sp>
        <p:nvSpPr>
          <p:cNvPr id="19" name="Content Placeholder 3">
            <a:extLst>
              <a:ext uri="{FF2B5EF4-FFF2-40B4-BE49-F238E27FC236}">
                <a16:creationId xmlns:a16="http://schemas.microsoft.com/office/drawing/2014/main" id="{C4DEB5F5-762F-493E-83C2-48D69639AD9B}"/>
              </a:ext>
            </a:extLst>
          </p:cNvPr>
          <p:cNvSpPr txBox="1"/>
          <p:nvPr/>
        </p:nvSpPr>
        <p:spPr>
          <a:xfrm>
            <a:off x="336203" y="4682190"/>
            <a:ext cx="6163328" cy="156162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000" u="sng" dirty="0">
                <a:solidFill>
                  <a:sysClr val="windowText" lastClr="000000">
                    <a:lumMod val="75000"/>
                    <a:lumOff val="25000"/>
                  </a:sysClr>
                </a:solidFill>
              </a:rPr>
              <a:t>Challenges </a:t>
            </a:r>
          </a:p>
          <a:p>
            <a:pPr marL="0" indent="0">
              <a:buFont typeface="Arial" panose="020B0604020202020204" pitchFamily="34" charset="0"/>
              <a:buNone/>
              <a:defRPr/>
            </a:pPr>
            <a:r>
              <a:rPr lang="en-US" sz="2000" dirty="0">
                <a:solidFill>
                  <a:sysClr val="windowText" lastClr="000000">
                    <a:lumMod val="75000"/>
                    <a:lumOff val="25000"/>
                  </a:sysClr>
                </a:solidFill>
              </a:rPr>
              <a:t>Financial support for working groups</a:t>
            </a:r>
          </a:p>
        </p:txBody>
      </p:sp>
    </p:spTree>
    <p:extLst>
      <p:ext uri="{BB962C8B-B14F-4D97-AF65-F5344CB8AC3E}">
        <p14:creationId xmlns:p14="http://schemas.microsoft.com/office/powerpoint/2010/main" val="2178429965"/>
      </p:ext>
    </p:extLst>
  </p:cSld>
  <p:clrMapOvr>
    <a:masterClrMapping/>
  </p:clrMapOvr>
  <p:transition>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5403</TotalTime>
  <Words>3739</Words>
  <Application>Microsoft Office PowerPoint</Application>
  <PresentationFormat>Widescreen</PresentationFormat>
  <Paragraphs>365</Paragraphs>
  <Slides>34</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Calibri</vt:lpstr>
      <vt:lpstr>Candara</vt:lpstr>
      <vt:lpstr>Century Gothic</vt:lpstr>
      <vt:lpstr>Corbel</vt:lpstr>
      <vt:lpstr>Courier New</vt:lpstr>
      <vt:lpstr>Helvetica</vt:lpstr>
      <vt:lpstr>Rockwell</vt:lpstr>
      <vt:lpstr>Symbol</vt:lpstr>
      <vt:lpstr>Times New Roman</vt:lpstr>
      <vt:lpstr>Wingdings</vt:lpstr>
      <vt:lpstr>Wingdings 3</vt:lpstr>
      <vt:lpstr>Blank Presentation</vt:lpstr>
      <vt:lpstr>PowerPoint Presentation</vt:lpstr>
      <vt:lpstr>PowerPoint Presentation</vt:lpstr>
      <vt:lpstr>PowerPoint Presentation</vt:lpstr>
      <vt:lpstr>U.S. IOOS Future Plans  The Benefits of Ocean Observations Catalog</vt:lpstr>
      <vt:lpstr>PowerPoint Presentation</vt:lpstr>
      <vt:lpstr>PowerPoint Presentation</vt:lpstr>
      <vt:lpstr>IOGOOS Indian Ocean Global Ocean Observing System </vt:lpstr>
      <vt:lpstr>PowerPoint Presentation</vt:lpstr>
      <vt:lpstr>PowerPoint Presentation</vt:lpstr>
      <vt:lpstr>PowerPoint Presentation</vt:lpstr>
      <vt:lpstr>PowerPoint Presentation</vt:lpstr>
      <vt:lpstr>PowerPoint Presentation</vt:lpstr>
      <vt:lpstr>PowerPoint Presentation</vt:lpstr>
      <vt:lpstr>GOOS-AFRICA MANDATE</vt:lpstr>
      <vt:lpstr>ACTION PLAN ALINE WITH GOOS IMPLEMENTATION PLAN</vt:lpstr>
      <vt:lpstr>  </vt:lpstr>
      <vt:lpstr>Basic Analysis -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IMOS strategy</vt:lpstr>
      <vt:lpstr>PowerPoint Presentation</vt:lpstr>
      <vt:lpstr>PowerPoint Presentation</vt:lpstr>
      <vt:lpstr>PowerPoint Presentation</vt:lpstr>
      <vt:lpstr>PowerPoint Presentation</vt:lpstr>
      <vt:lpstr>GOOS SC to consider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GOOS</dc:title>
  <dc:creator>Fischer, Albert</dc:creator>
  <cp:lastModifiedBy>Venkatesan Ramasamy</cp:lastModifiedBy>
  <cp:revision>404</cp:revision>
  <dcterms:created xsi:type="dcterms:W3CDTF">2020-02-11T12:50:32Z</dcterms:created>
  <dcterms:modified xsi:type="dcterms:W3CDTF">2021-04-19T05:42:06Z</dcterms:modified>
</cp:coreProperties>
</file>