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506" r:id="rId2"/>
    <p:sldId id="1055" r:id="rId3"/>
    <p:sldId id="1057" r:id="rId4"/>
    <p:sldId id="1058" r:id="rId5"/>
    <p:sldId id="1059" r:id="rId6"/>
    <p:sldId id="1060" r:id="rId7"/>
    <p:sldId id="1061" r:id="rId8"/>
    <p:sldId id="1062" r:id="rId9"/>
    <p:sldId id="1066" r:id="rId10"/>
    <p:sldId id="1063" r:id="rId11"/>
    <p:sldId id="1064" r:id="rId12"/>
    <p:sldId id="592" r:id="rId13"/>
    <p:sldId id="10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908"/>
    <a:srgbClr val="EFE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/>
    <p:restoredTop sz="78691"/>
  </p:normalViewPr>
  <p:slideViewPr>
    <p:cSldViewPr snapToGrid="0" snapToObjects="1">
      <p:cViewPr varScale="1">
        <p:scale>
          <a:sx n="69" d="100"/>
          <a:sy n="69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C9A11-0E86-8B41-B762-9EEA69E4737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69C4-56F1-C649-8AF1-246A29F5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67901C0-7B76-4848-9533-97E5A84A8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07950"/>
            <a:ext cx="6096000" cy="3429000"/>
          </a:xfrm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FEFD034-F19B-5146-96D6-356EA326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E4B5B31-2CB7-CA4B-BE9B-9C54B7E74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F045-BB28-4149-8E59-337640AC19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9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2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6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0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3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clover picture</a:t>
            </a:r>
          </a:p>
          <a:p>
            <a:r>
              <a:rPr lang="en-GB" dirty="0"/>
              <a:t>remember to thank Joaquin, Kim, Molly, David, Sabrina, Emma</a:t>
            </a:r>
          </a:p>
          <a:p>
            <a:r>
              <a:rPr lang="en-GB" dirty="0"/>
              <a:t>speak to the Ocean Decade process: more than 200 proposals; community of proposals from </a:t>
            </a:r>
            <a:r>
              <a:rPr lang="en-GB" dirty="0" err="1"/>
              <a:t>obs</a:t>
            </a:r>
            <a:r>
              <a:rPr lang="en-GB" dirty="0"/>
              <a:t> the most complex and numerous. Probably 6-7 programmes in this challenge initially, self-organized community of practice encouraged.</a:t>
            </a:r>
          </a:p>
          <a:p>
            <a:r>
              <a:rPr lang="en-GB" dirty="0"/>
              <a:t>Final endorsements of first round of submissions by end May / early June.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1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Emma for leading a team that has produced a substantive and useful view across GOOS, arming SC with levers for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46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87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412C4-182E-5D48-ABA1-D5905E140CC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4F9A9E-E0C0-6748-B7C5-DF995ED23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CD85A-54AD-DE4E-8D48-1A842C03A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4E173-0E4F-3647-9572-B6046C701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2CF6-D5AB-DF4C-B095-492B2918C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083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A4F21A-3173-744B-B7D1-A439C366E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7B263-6920-7546-A650-065E91756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35928-3501-8041-9EC8-D0EFE13D1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FBA9-E1F7-7E4D-8462-B3FE961D2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708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1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4801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30EC9-B965-DB40-AD3C-7DB949E94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FBE2B-9784-2043-A9C0-153044DD3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6533DC-6C0B-9947-87AA-6D21842C0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906A-80FE-104F-AF59-310651309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885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614E4-9AA2-0C47-9B19-C19C79F3F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D587EE-F74D-5645-AF6F-CC8BCDC28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282A6F-BF43-A843-BA47-7DF0F13C5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57B6-149F-3643-AB42-8B42922F6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2660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B2A8D-0404-C742-8F3A-5AD8D845D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0DA42-F50A-ED44-8C54-5666E3814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CE390-C314-BD4B-8014-ABB9553E4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426F-9ECE-0440-A083-B37498AD5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615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43FC2-793B-1941-962C-B127C5AD6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76A87-F66A-894C-B3FE-C382841D8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887E9-A066-3644-81BE-00F42118D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0B94-CFD5-144D-91BC-DD3F1FCE8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75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64624-E0DF-9244-BED0-C1F3923EA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097511-16B3-DB42-B170-841C6C455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3CD741-3026-B549-8302-2BB6F75A6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383C-91F5-4B47-91D7-D41633582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2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14DE28-78CD-6A40-ACC1-1D408FBFE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FC1D7E-343D-3442-ADC4-30FFBBF50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B9F480-F0FA-8A4C-A9D7-6DF8BE72E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C9C2-AD03-5241-AF08-EAD0B0A1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293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AB874B-D1AE-D549-8B69-9DF109B65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0096CC-B70A-BA41-8424-287D9B8B8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49C6FF-57CC-CC49-A60D-80DE56D2A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12C0-620D-064E-90F4-48F166483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583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97086-848F-9040-A3AC-56877C28E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1148F-0EBE-1F43-ACAB-F838D697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03AFC-BA1E-6C46-999D-34BD560A9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8AF7-E1E2-0C49-A726-668BFBE53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1377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46943-FF27-774C-98D3-3B0AC85E6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1D424-4026-2847-B2F7-A5C23F716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7F04B-9E10-824E-9161-9D48BDAFF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6E0A-9EBA-AD48-952E-134D09C1C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839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B18ED7-C726-7B49-A3C3-1F5155DA4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8EC2D0-8CBA-604E-A85A-15C14E4F6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12464E-5796-4D40-B091-66833CA63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B66D6B13-1436-9144-937C-6572BF00A7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5521" y="3573016"/>
            <a:ext cx="7992888" cy="1440160"/>
          </a:xfrm>
          <a:ln w="28575">
            <a:noFill/>
          </a:ln>
        </p:spPr>
        <p:txBody>
          <a:bodyPr/>
          <a:lstStyle/>
          <a:p>
            <a:pPr eaLnBrk="1" hangingPunct="1"/>
            <a:endParaRPr lang="en-US" altLang="en-US" sz="1800" i="1" dirty="0"/>
          </a:p>
          <a:p>
            <a:pPr eaLnBrk="1" hangingPunct="1"/>
            <a:r>
              <a:rPr lang="en-US" altLang="en-US" sz="1800" b="1" i="1" dirty="0"/>
              <a:t>A. Fischer</a:t>
            </a:r>
          </a:p>
          <a:p>
            <a:pPr eaLnBrk="1" hangingPunct="1"/>
            <a:r>
              <a:rPr lang="en-US" altLang="en-US" sz="1600" i="1" dirty="0"/>
              <a:t>Director, GOOS Office</a:t>
            </a:r>
          </a:p>
          <a:p>
            <a:pPr eaLnBrk="1" hangingPunct="1"/>
            <a:r>
              <a:rPr lang="en-US" altLang="en-US" sz="1600" i="1" dirty="0"/>
              <a:t>GOOS 10</a:t>
            </a:r>
            <a:r>
              <a:rPr lang="en-US" altLang="en-US" sz="1600" i="1" baseline="30000" dirty="0"/>
              <a:t>th</a:t>
            </a:r>
            <a:r>
              <a:rPr lang="en-US" altLang="en-US" sz="1600" i="1" dirty="0"/>
              <a:t> Steering Committee meeting [online], April 2021</a:t>
            </a:r>
          </a:p>
          <a:p>
            <a:pPr eaLnBrk="1" hangingPunct="1"/>
            <a:endParaRPr lang="en-US" altLang="en-US" sz="1800" i="1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E096F77-3E8C-7F42-9282-1A875613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33376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2EB6EA3B-0085-084F-87DD-09EA7258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www.goosocean.org</a:t>
            </a:r>
            <a:endParaRPr kumimoji="0" lang="en-US" altLang="fr-FR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Title 3">
            <a:extLst>
              <a:ext uri="{FF2B5EF4-FFF2-40B4-BE49-F238E27FC236}">
                <a16:creationId xmlns:a16="http://schemas.microsoft.com/office/drawing/2014/main" id="{62F764C6-93A7-224D-B3D4-4F8A03E9B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1544" y="1700808"/>
            <a:ext cx="7776864" cy="2016224"/>
          </a:xfrm>
        </p:spPr>
        <p:txBody>
          <a:bodyPr/>
          <a:lstStyle/>
          <a:p>
            <a:pPr algn="ctr"/>
            <a:r>
              <a:rPr lang="en-US" altLang="fr-FR" sz="1800" dirty="0"/>
              <a:t>Reports from GOOS SC</a:t>
            </a:r>
            <a:r>
              <a:rPr lang="en-US" altLang="fr-FR" sz="3200" dirty="0"/>
              <a:t/>
            </a:r>
            <a:br>
              <a:rPr lang="en-US" altLang="fr-FR" sz="3200" dirty="0"/>
            </a:br>
            <a:r>
              <a:rPr lang="en-US" altLang="fr-FR" sz="3200" dirty="0"/>
              <a:t>Steering Committee Actions report</a:t>
            </a:r>
            <a:endParaRPr lang="en-US" altLang="fr-FR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06912-27FD-984D-93B4-A77691F77D90}"/>
              </a:ext>
            </a:extLst>
          </p:cNvPr>
          <p:cNvSpPr/>
          <p:nvPr/>
        </p:nvSpPr>
        <p:spPr bwMode="auto">
          <a:xfrm>
            <a:off x="3863976" y="6092826"/>
            <a:ext cx="4392613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" charset="-128"/>
            </a:endParaRP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9E183756-6BC5-0A43-B6ED-9CBA2FA3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200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659161"/>
              </p:ext>
            </p:extLst>
          </p:nvPr>
        </p:nvGraphicFramePr>
        <p:xfrm>
          <a:off x="337858" y="383337"/>
          <a:ext cx="11516284" cy="2900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Communications - Incremental Plan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Communications Plan April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Underway:</a:t>
                      </a:r>
                    </a:p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 - </a:t>
                      </a:r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website refresh 90%</a:t>
                      </a:r>
                    </a:p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 - Covid-19 </a:t>
                      </a:r>
                      <a:r>
                        <a:rPr lang="en-US" sz="2000" b="1" noProof="0" dirty="0" err="1">
                          <a:solidFill>
                            <a:srgbClr val="00B050"/>
                          </a:solidFill>
                        </a:rPr>
                        <a:t>followup</a:t>
                      </a:r>
                      <a:endParaRPr lang="en-US" sz="2000" b="1" noProof="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 - </a:t>
                      </a:r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Decade </a:t>
                      </a:r>
                      <a:r>
                        <a:rPr lang="en-US" sz="2000" b="0" noProof="0" dirty="0">
                          <a:solidFill>
                            <a:srgbClr val="00B050"/>
                          </a:solidFill>
                        </a:rPr>
                        <a:t>messaging: for SC</a:t>
                      </a:r>
                    </a:p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 - </a:t>
                      </a:r>
                      <a:r>
                        <a:rPr lang="en-US" sz="2000" b="1" noProof="0" dirty="0">
                          <a:solidFill>
                            <a:srgbClr val="FF0000"/>
                          </a:solidFill>
                        </a:rPr>
                        <a:t>engaging consultancy to develop plan 10%</a:t>
                      </a:r>
                    </a:p>
                    <a:p>
                      <a:r>
                        <a:rPr lang="en-US" sz="2000" b="1" noProof="0" dirty="0">
                          <a:solidFill>
                            <a:srgbClr val="FF0000"/>
                          </a:solidFill>
                        </a:rPr>
                        <a:t> - reminder that national comms are 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44551"/>
              </p:ext>
            </p:extLst>
          </p:nvPr>
        </p:nvGraphicFramePr>
        <p:xfrm>
          <a:off x="7471317" y="5097983"/>
          <a:ext cx="4561244" cy="1376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61244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Engage consultancy to develop plan through action, and based on learning so far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D67D5FE-9044-D341-83CD-AF053C0B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37" y="1679510"/>
            <a:ext cx="4545063" cy="2816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6B906-42F6-FD47-B6D4-1565089A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936" y="4512264"/>
            <a:ext cx="4545064" cy="28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15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5320"/>
              </p:ext>
            </p:extLst>
          </p:nvPr>
        </p:nvGraphicFramePr>
        <p:xfrm>
          <a:off x="337858" y="383337"/>
          <a:ext cx="11516284" cy="6009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National Focal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Underway:</a:t>
                      </a:r>
                      <a:r>
                        <a:rPr lang="en-US" sz="2000" b="0" noProof="0" dirty="0">
                          <a:solidFill>
                            <a:srgbClr val="00B050"/>
                          </a:solidFill>
                        </a:rPr>
                        <a:t> advanced with European NFP, model to renew GOOS NFP Terms of Reference; </a:t>
                      </a:r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recommendation</a:t>
                      </a:r>
                      <a:r>
                        <a:rPr lang="en-US" sz="2000" b="0" noProof="0" dirty="0">
                          <a:solidFill>
                            <a:srgbClr val="00B050"/>
                          </a:solidFill>
                        </a:rPr>
                        <a:t> to reinforce communications</a:t>
                      </a:r>
                      <a:endParaRPr lang="en-US" sz="2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structure team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Interim report SC-10, initiate at SC-10?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Proposed focus of GOOS engagement in governance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60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Scope OCG-</a:t>
                      </a:r>
                      <a:r>
                        <a:rPr lang="en-US" noProof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OceanOPS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report card expansion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Scope by Q4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2021 report card underway; aim </a:t>
                      </a:r>
                      <a:r>
                        <a:rPr lang="en-US" sz="2000" b="1" noProof="0">
                          <a:solidFill>
                            <a:srgbClr val="EFA908"/>
                          </a:solidFill>
                        </a:rPr>
                        <a:t>to scope by end 2021</a:t>
                      </a:r>
                      <a:endParaRPr lang="en-US" sz="2000" b="1" noProof="0" dirty="0">
                        <a:solidFill>
                          <a:srgbClr val="EFA9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86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Task Team on Evaluation and Review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Not specified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Substance picked up by ObsCoDe programme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39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resourcing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ToRs</a:t>
                      </a:r>
                      <a:r>
                        <a:rPr lang="en-US" noProof="0" dirty="0"/>
                        <a:t> by 9.2020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C00000"/>
                          </a:solidFill>
                        </a:rPr>
                        <a:t>IP and Decade have both identified the need: team or consultant?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13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6749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31E05-8F64-2049-866A-5D4AF04E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211" y="-171400"/>
            <a:ext cx="79207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4C3FF-A9F0-A343-94B8-A3C679ED0A70}"/>
              </a:ext>
            </a:extLst>
          </p:cNvPr>
          <p:cNvSpPr txBox="1"/>
          <p:nvPr/>
        </p:nvSpPr>
        <p:spPr>
          <a:xfrm>
            <a:off x="1127448" y="2041202"/>
            <a:ext cx="22188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7DBEE-90A1-CB49-A06F-C0423DEEDCE4}"/>
              </a:ext>
            </a:extLst>
          </p:cNvPr>
          <p:cNvSpPr txBox="1"/>
          <p:nvPr/>
        </p:nvSpPr>
        <p:spPr>
          <a:xfrm>
            <a:off x="4511824" y="602128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goosocean.org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510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31E05-8F64-2049-866A-5D4AF04E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605" y="-171400"/>
            <a:ext cx="79207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4C3FF-A9F0-A343-94B8-A3C679ED0A70}"/>
              </a:ext>
            </a:extLst>
          </p:cNvPr>
          <p:cNvSpPr txBox="1"/>
          <p:nvPr/>
        </p:nvSpPr>
        <p:spPr>
          <a:xfrm>
            <a:off x="1127448" y="2041202"/>
            <a:ext cx="517641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/>
              <a:t>On break</a:t>
            </a:r>
          </a:p>
          <a:p>
            <a:r>
              <a:rPr lang="en-US" sz="3400" i="1" dirty="0"/>
              <a:t>Returning at 7:00 UTC for</a:t>
            </a:r>
          </a:p>
          <a:p>
            <a:r>
              <a:rPr lang="en-US" sz="3400" i="1" dirty="0"/>
              <a:t>the OOPC webinar</a:t>
            </a:r>
          </a:p>
        </p:txBody>
      </p:sp>
    </p:spTree>
    <p:extLst>
      <p:ext uri="{BB962C8B-B14F-4D97-AF65-F5344CB8AC3E}">
        <p14:creationId xmlns:p14="http://schemas.microsoft.com/office/powerpoint/2010/main" val="7984129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9757-4B30-414C-B724-961F6EF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Actions SC-9 part 1 &amp; 2 </a:t>
            </a:r>
            <a:r>
              <a:rPr lang="en-US" sz="3200" dirty="0"/>
              <a:t>[priority order, 1/3]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93112"/>
              </p:ext>
            </p:extLst>
          </p:nvPr>
        </p:nvGraphicFramePr>
        <p:xfrm>
          <a:off x="295612" y="1340768"/>
          <a:ext cx="11600776" cy="5095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73757869"/>
                    </a:ext>
                  </a:extLst>
                </a:gridCol>
                <a:gridCol w="1807688">
                  <a:extLst>
                    <a:ext uri="{9D8B030D-6E8A-4147-A177-3AD203B41FA5}">
                      <a16:colId xmlns:a16="http://schemas.microsoft.com/office/drawing/2014/main" val="274967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2020 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GOOS role in the Ocean Decade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/>
                        <a:t>Programme</a:t>
                      </a:r>
                      <a:r>
                        <a:rPr lang="en-US" sz="2000" noProof="0" dirty="0"/>
                        <a:t> Proposals </a:t>
                      </a:r>
                      <a:r>
                        <a:rPr lang="en-US" sz="2000" noProof="0" dirty="0" err="1"/>
                        <a:t>submited</a:t>
                      </a:r>
                      <a:r>
                        <a:rPr lang="en-US" sz="2000" noProof="0" dirty="0"/>
                        <a:t> Jan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 (most-all)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/>
                        <a:t>structure next steps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GOOS Implementation Plan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Plan + process April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Exec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 (most-all)</a:t>
                      </a:r>
                    </a:p>
                    <a:p>
                      <a:r>
                        <a:rPr lang="en-US" sz="2000" b="0" noProof="0" dirty="0"/>
                        <a:t>review Draft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8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GOOS Data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/>
                        <a:t>Secure funding</a:t>
                      </a:r>
                    </a:p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OCG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BGC Panel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OCG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BGC Panel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Partnership development team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Report out to 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Exec</a:t>
                      </a:r>
                      <a:endParaRPr lang="en-US" sz="2000" b="0" noProof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Exec</a:t>
                      </a:r>
                      <a:endParaRPr lang="en-US" sz="2000" b="0" noProof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Exec</a:t>
                      </a:r>
                      <a:endParaRPr lang="en-US" sz="2000" b="0" noProof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8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Task team on EOVs</a:t>
                      </a:r>
                      <a:r>
                        <a:rPr lang="en-US" sz="2000" noProof="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Paper before GOOS 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Panels</a:t>
                      </a:r>
                    </a:p>
                    <a:p>
                      <a:r>
                        <a:rPr lang="en-US" sz="2000" b="0" noProof="0" dirty="0"/>
                        <a:t>supported by consultant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Panels</a:t>
                      </a:r>
                    </a:p>
                    <a:p>
                      <a:r>
                        <a:rPr lang="en-US" sz="2000" b="0" noProof="0" dirty="0"/>
                        <a:t>supported by consultant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2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49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9757-4B30-414C-B724-961F6EF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Actions SC-9 part 1 &amp; 2 </a:t>
            </a:r>
            <a:r>
              <a:rPr lang="en-US" sz="3200" dirty="0"/>
              <a:t>[2/3]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71269"/>
              </p:ext>
            </p:extLst>
          </p:nvPr>
        </p:nvGraphicFramePr>
        <p:xfrm>
          <a:off x="295612" y="1446622"/>
          <a:ext cx="11600776" cy="4699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2036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212049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73757869"/>
                    </a:ext>
                  </a:extLst>
                </a:gridCol>
                <a:gridCol w="2311744">
                  <a:extLst>
                    <a:ext uri="{9D8B030D-6E8A-4147-A177-3AD203B41FA5}">
                      <a16:colId xmlns:a16="http://schemas.microsoft.com/office/drawing/2014/main" val="274967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2020 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Communications - Incremental Plan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Communications Plan April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/>
                        <a:t>Agency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National Focal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8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GOOS-WMO focal point and Ocean Experts team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FF9300"/>
                          </a:solidFill>
                        </a:rPr>
                        <a:t>broader GOOS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FF9300"/>
                          </a:solidFill>
                        </a:rPr>
                        <a:t>broader GOOS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Specific SC members</a:t>
                      </a:r>
                    </a:p>
                    <a:p>
                      <a:r>
                        <a:rPr lang="en-US" sz="2000" b="0" noProof="0" dirty="0">
                          <a:solidFill>
                            <a:srgbClr val="0070C0"/>
                          </a:solidFill>
                        </a:rPr>
                        <a:t>Core </a:t>
                      </a:r>
                      <a:r>
                        <a:rPr lang="en-US" sz="2000" b="0" noProof="0" dirty="0" err="1">
                          <a:solidFill>
                            <a:srgbClr val="0070C0"/>
                          </a:solidFill>
                        </a:rPr>
                        <a:t>coord</a:t>
                      </a:r>
                      <a:endParaRPr lang="en-US" sz="2000" b="0" noProof="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000" b="0" noProof="0" dirty="0">
                          <a:solidFill>
                            <a:srgbClr val="FF9300"/>
                          </a:solidFill>
                        </a:rPr>
                        <a:t>broader GOOS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7748"/>
                  </a:ext>
                </a:extLst>
              </a:tr>
              <a:tr h="235706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structure team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Interim report SC-10</a:t>
                      </a:r>
                    </a:p>
                    <a:p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 dirty="0"/>
                        <a:t>Initiate?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noProof="0" dirty="0">
                          <a:solidFill>
                            <a:srgbClr val="FF0000"/>
                          </a:solidFill>
                        </a:rPr>
                        <a:t>SC-10</a:t>
                      </a:r>
                    </a:p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82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029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9757-4B30-414C-B724-961F6EF9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Actions SC-9 part 1 &amp; 2 </a:t>
            </a:r>
            <a:r>
              <a:rPr lang="en-US" sz="3200" dirty="0"/>
              <a:t>[3/3]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81901"/>
              </p:ext>
            </p:extLst>
          </p:nvPr>
        </p:nvGraphicFramePr>
        <p:xfrm>
          <a:off x="295612" y="1446622"/>
          <a:ext cx="11600776" cy="2291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173757869"/>
                    </a:ext>
                  </a:extLst>
                </a:gridCol>
                <a:gridCol w="2311744">
                  <a:extLst>
                    <a:ext uri="{9D8B030D-6E8A-4147-A177-3AD203B41FA5}">
                      <a16:colId xmlns:a16="http://schemas.microsoft.com/office/drawing/2014/main" val="2749678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2020 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noProof="0" dirty="0"/>
                        <a:t>2021 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Scope OCG-</a:t>
                      </a:r>
                      <a:r>
                        <a:rPr lang="en-US" noProof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OceanOPS</a:t>
                      </a: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report card expansion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Scope by Q4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Task Team on Evaluation and Review 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Not specified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8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 resourcing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ToRs</a:t>
                      </a:r>
                      <a:r>
                        <a:rPr lang="en-US" noProof="0" dirty="0"/>
                        <a:t> by 9.2020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FF9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FF9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noProof="0" dirty="0">
                        <a:solidFill>
                          <a:srgbClr val="FF9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77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9A2C9D-79E7-E94B-9B73-E6A8733AF27A}"/>
              </a:ext>
            </a:extLst>
          </p:cNvPr>
          <p:cNvSpPr txBox="1"/>
          <p:nvPr/>
        </p:nvSpPr>
        <p:spPr>
          <a:xfrm>
            <a:off x="1919536" y="484100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Mid Nov Decade cross programme call</a:t>
            </a:r>
          </a:p>
          <a:p>
            <a:r>
              <a:rPr lang="en-GB" dirty="0"/>
              <a:t>Mid Nov Projects call</a:t>
            </a:r>
          </a:p>
          <a:p>
            <a:r>
              <a:rPr lang="en-GB" dirty="0"/>
              <a:t>2021 Feb SC Call topical call</a:t>
            </a:r>
          </a:p>
          <a:p>
            <a:r>
              <a:rPr lang="en-GB" dirty="0"/>
              <a:t>2021 April SC-10 part 1</a:t>
            </a:r>
          </a:p>
        </p:txBody>
      </p:sp>
    </p:spTree>
    <p:extLst>
      <p:ext uri="{BB962C8B-B14F-4D97-AF65-F5344CB8AC3E}">
        <p14:creationId xmlns:p14="http://schemas.microsoft.com/office/powerpoint/2010/main" val="13867724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59329"/>
              </p:ext>
            </p:extLst>
          </p:nvPr>
        </p:nvGraphicFramePr>
        <p:xfrm>
          <a:off x="337858" y="383337"/>
          <a:ext cx="11516284" cy="1071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GOOS role in the Ocean Decade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Programme Proposals submitted Jan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FB512B-763F-5B47-AC29-5BB9C7C5DCF8}"/>
              </a:ext>
            </a:extLst>
          </p:cNvPr>
          <p:cNvSpPr txBox="1">
            <a:spLocks/>
          </p:cNvSpPr>
          <p:nvPr/>
        </p:nvSpPr>
        <p:spPr bwMode="auto">
          <a:xfrm>
            <a:off x="337858" y="2124261"/>
            <a:ext cx="3616713" cy="16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800" b="1" kern="0" dirty="0">
                <a:latin typeface="Arial" panose="020B0604020202020204" pitchFamily="34" charset="0"/>
                <a:ea typeface="Arial" panose="020B0604020202020204" pitchFamily="34" charset="0"/>
              </a:rPr>
              <a:t>Observing Together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SC development leads: Kim Currie, Molly Powers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observing_together@goosocean.org</a:t>
            </a:r>
            <a:endParaRPr lang="en-GB" sz="1400" kern="0" dirty="0">
              <a:solidFill>
                <a:schemeClr val="bg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3FF751-37EC-034D-903D-EA38CD2ECA4B}"/>
              </a:ext>
            </a:extLst>
          </p:cNvPr>
          <p:cNvSpPr txBox="1">
            <a:spLocks/>
          </p:cNvSpPr>
          <p:nvPr/>
        </p:nvSpPr>
        <p:spPr bwMode="auto">
          <a:xfrm>
            <a:off x="348244" y="4017845"/>
            <a:ext cx="3616713" cy="256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800" b="1" kern="0" dirty="0">
                <a:latin typeface="Arial" panose="020B0604020202020204" pitchFamily="34" charset="0"/>
                <a:ea typeface="Arial" panose="020B0604020202020204" pitchFamily="34" charset="0"/>
              </a:rPr>
              <a:t>Ocean Observing Co-design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SC development leads: Sabrina </a:t>
            </a:r>
            <a:r>
              <a:rPr lang="en-GB" sz="1400" i="1" kern="0" dirty="0" err="1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Speich</a:t>
            </a: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David Legler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oceanobs_co-design@goosocean.org</a:t>
            </a:r>
            <a:endParaRPr lang="en-GB" sz="1400" kern="0" dirty="0">
              <a:solidFill>
                <a:schemeClr val="bg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DBE06-080A-FE47-9D06-B6616911AB99}"/>
              </a:ext>
            </a:extLst>
          </p:cNvPr>
          <p:cNvSpPr txBox="1">
            <a:spLocks/>
          </p:cNvSpPr>
          <p:nvPr/>
        </p:nvSpPr>
        <p:spPr bwMode="auto">
          <a:xfrm>
            <a:off x="7731451" y="2608332"/>
            <a:ext cx="2559205" cy="310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800" b="1" kern="0" dirty="0">
                <a:latin typeface="Arial" panose="020B0604020202020204" pitchFamily="34" charset="0"/>
                <a:ea typeface="Arial" panose="020B0604020202020204" pitchFamily="34" charset="0"/>
              </a:rPr>
              <a:t>CoastPredict</a:t>
            </a:r>
            <a:endParaRPr lang="en-GB" sz="1600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leads: Nadia Pinardi, </a:t>
            </a:r>
            <a:r>
              <a:rPr lang="en-GB" sz="1400" i="1" kern="0" dirty="0" err="1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Villy</a:t>
            </a: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400" i="1" kern="0" dirty="0" err="1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Kourafalou</a:t>
            </a:r>
            <a:r>
              <a:rPr lang="en-GB" sz="1400" i="1" kern="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Joaquín </a:t>
            </a:r>
            <a:r>
              <a:rPr lang="en-GB" sz="1400" i="1" kern="0" dirty="0" err="1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Tintoré</a:t>
            </a:r>
            <a:endParaRPr lang="en-GB" sz="1400" i="1" kern="0" dirty="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</a:pPr>
            <a:r>
              <a:rPr lang="en-GB" sz="1400" b="1" i="1" kern="0" dirty="0" err="1">
                <a:solidFill>
                  <a:schemeClr val="bg2"/>
                </a:solidFill>
                <a:latin typeface="Arial" panose="020B0604020202020204" pitchFamily="34" charset="0"/>
              </a:rPr>
              <a:t>coastpredict.org</a:t>
            </a:r>
            <a:endParaRPr lang="en-GB" sz="1400" b="1" kern="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D21E3-D518-C142-8A57-F4A1A1B7C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71" y="1758202"/>
            <a:ext cx="3616714" cy="3974097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51639"/>
              </p:ext>
            </p:extLst>
          </p:nvPr>
        </p:nvGraphicFramePr>
        <p:xfrm>
          <a:off x="7471317" y="3985662"/>
          <a:ext cx="4561244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61244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Support to start steering bodies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Communications</a:t>
                      </a:r>
                    </a:p>
                    <a:p>
                      <a:pPr marL="342900" marR="0" lvl="0" indent="-34290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noProof="0" dirty="0"/>
                        <a:t>Coordinating with community of ocean observing </a:t>
                      </a:r>
                      <a:r>
                        <a:rPr lang="en-US" sz="2000" b="0" noProof="0" dirty="0" err="1"/>
                        <a:t>programmes</a:t>
                      </a:r>
                      <a:r>
                        <a:rPr lang="en-US" sz="2000" b="0" noProof="0" dirty="0"/>
                        <a:t>/ projects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noProof="0" dirty="0"/>
                        <a:t>Creating investable projects, seeking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910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468282"/>
              </p:ext>
            </p:extLst>
          </p:nvPr>
        </p:nvGraphicFramePr>
        <p:xfrm>
          <a:off x="337858" y="383337"/>
          <a:ext cx="11516284" cy="1681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/>
                        <a:t>GOOS Implementation Plan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Plan + process April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Substantive planning process initiated </a:t>
                      </a:r>
                      <a:r>
                        <a:rPr lang="en-US" sz="2000" b="0" noProof="0" dirty="0">
                          <a:solidFill>
                            <a:srgbClr val="00B050"/>
                          </a:solidFill>
                        </a:rPr>
                        <a:t>with great participation</a:t>
                      </a:r>
                    </a:p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Plan drafted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11362"/>
              </p:ext>
            </p:extLst>
          </p:nvPr>
        </p:nvGraphicFramePr>
        <p:xfrm>
          <a:off x="7508374" y="3893656"/>
          <a:ext cx="4345768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Seek input on SC on </a:t>
                      </a:r>
                      <a:r>
                        <a:rPr lang="en-US" sz="2000" b="1" noProof="0" dirty="0"/>
                        <a:t>priorities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Put plan in software to enable planning and tracking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Ongoing planning, refinement and management process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Creating investable projects, seeking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6FFDFDD-933F-DE46-A9FC-D879E7E9E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45" y="2649894"/>
            <a:ext cx="5395169" cy="4208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15709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FCEC8-26A2-2145-8F16-87E512F1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9" y="1636079"/>
            <a:ext cx="7112650" cy="4987746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79285"/>
              </p:ext>
            </p:extLst>
          </p:nvPr>
        </p:nvGraphicFramePr>
        <p:xfrm>
          <a:off x="337858" y="383337"/>
          <a:ext cx="11516284" cy="767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GOOS Data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00B050"/>
                          </a:solidFill>
                        </a:rPr>
                        <a:t>Substantive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374719"/>
              </p:ext>
            </p:extLst>
          </p:nvPr>
        </p:nvGraphicFramePr>
        <p:xfrm>
          <a:off x="7471317" y="3985662"/>
          <a:ext cx="4561244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61244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Continued refinement of mapping</a:t>
                      </a:r>
                    </a:p>
                    <a:p>
                      <a:pPr marL="342900" marR="0" indent="-34290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noProof="0" dirty="0"/>
                        <a:t>gaps and areas for improved efficiency identified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Further engagement of IODE, WIS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/>
                        <a:t>Definition of OceanOPS metadata role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1" noProof="0" dirty="0"/>
                        <a:t>See 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738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99314"/>
              </p:ext>
            </p:extLst>
          </p:nvPr>
        </p:nvGraphicFramePr>
        <p:xfrm>
          <a:off x="337858" y="383337"/>
          <a:ext cx="11516284" cy="238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Partnership development team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Report out to 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Underway</a:t>
                      </a:r>
                    </a:p>
                    <a:p>
                      <a:endParaRPr lang="en-US" sz="2000" b="1" noProof="0" dirty="0">
                        <a:solidFill>
                          <a:srgbClr val="EFA90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GOOS-WMO focal point and Ocean Experts team</a:t>
                      </a:r>
                      <a:endParaRPr lang="en-US" sz="20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ongoing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Underway, </a:t>
                      </a:r>
                      <a:r>
                        <a:rPr lang="en-US" sz="2000" b="0" noProof="0" dirty="0">
                          <a:solidFill>
                            <a:srgbClr val="EFA908"/>
                          </a:solidFill>
                        </a:rPr>
                        <a:t>through OCG/OceanOPS management, SG-OOIS, RRR redefinition, JCB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6840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343737"/>
              </p:ext>
            </p:extLst>
          </p:nvPr>
        </p:nvGraphicFramePr>
        <p:xfrm>
          <a:off x="7367231" y="3922326"/>
          <a:ext cx="4561244" cy="2291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61244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/>
                        <a:t>See IP: series of actions under SO1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/>
                        <a:t>Categorize, visualize partners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/>
                        <a:t>Discuss priorities, communications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b="0" i="0" noProof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/>
                        <a:t>Focus on UNEP as partner, starting with marine litter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405EFA-2EC9-F34F-BF91-3BFCEBDB98E6}"/>
              </a:ext>
            </a:extLst>
          </p:cNvPr>
          <p:cNvSpPr txBox="1"/>
          <p:nvPr/>
        </p:nvSpPr>
        <p:spPr>
          <a:xfrm>
            <a:off x="1436914" y="3106718"/>
            <a:ext cx="5131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partner contacts initiated through Ocean Decade programme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Ongoing engagement with WMO as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TT calls (November, 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7711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FAB121-A1E6-EE4D-8EDF-842D0C82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81037"/>
              </p:ext>
            </p:extLst>
          </p:nvPr>
        </p:nvGraphicFramePr>
        <p:xfrm>
          <a:off x="337858" y="383337"/>
          <a:ext cx="11516284" cy="767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5768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  <a:gridCol w="3693902">
                  <a:extLst>
                    <a:ext uri="{9D8B030D-6E8A-4147-A177-3AD203B41FA5}">
                      <a16:colId xmlns:a16="http://schemas.microsoft.com/office/drawing/2014/main" val="1587111069"/>
                    </a:ext>
                  </a:extLst>
                </a:gridCol>
                <a:gridCol w="3476614">
                  <a:extLst>
                    <a:ext uri="{9D8B030D-6E8A-4147-A177-3AD203B41FA5}">
                      <a16:colId xmlns:a16="http://schemas.microsoft.com/office/drawing/2014/main" val="198746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Task team on EOVs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Paper before GOOS SC-10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rgbClr val="EFA908"/>
                          </a:solidFill>
                        </a:rPr>
                        <a:t>Underway</a:t>
                      </a:r>
                      <a:endParaRPr lang="en-US" sz="2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4525699-B1B3-3747-98A2-DB37F0DAA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560593"/>
              </p:ext>
            </p:extLst>
          </p:nvPr>
        </p:nvGraphicFramePr>
        <p:xfrm>
          <a:off x="7471317" y="3985662"/>
          <a:ext cx="4561244" cy="1071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61244">
                  <a:extLst>
                    <a:ext uri="{9D8B030D-6E8A-4147-A177-3AD203B41FA5}">
                      <a16:colId xmlns:a16="http://schemas.microsoft.com/office/drawing/2014/main" val="215370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noProof="0" dirty="0"/>
                        <a:t>Proposed 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noProof="0" dirty="0"/>
                        <a:t>Engage consultant to further work including on EOV paper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623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9251E8-9946-FD45-9D93-ECD5036DADF4}"/>
              </a:ext>
            </a:extLst>
          </p:cNvPr>
          <p:cNvSpPr txBox="1"/>
          <p:nvPr/>
        </p:nvSpPr>
        <p:spPr>
          <a:xfrm>
            <a:off x="1436914" y="1810139"/>
            <a:ext cx="905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Analysis of EOVs and the OceanObs’19 CWPs, supported by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on definitions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across 3 panels to harmonize EOV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0864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852</Words>
  <Application>Microsoft Office PowerPoint</Application>
  <PresentationFormat>와이드스크린</PresentationFormat>
  <Paragraphs>218</Paragraphs>
  <Slides>13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Blank Presentation</vt:lpstr>
      <vt:lpstr>Reports from GOOS SC Steering Committee Actions report</vt:lpstr>
      <vt:lpstr>Actions SC-9 part 1 &amp; 2 [priority order, 1/3]</vt:lpstr>
      <vt:lpstr>Actions SC-9 part 1 &amp; 2 [2/3]</vt:lpstr>
      <vt:lpstr>Actions SC-9 part 1 &amp; 2 [3/3]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</dc:title>
  <dc:creator>Fischer, Albert</dc:creator>
  <cp:lastModifiedBy>YOON HYUNBIN</cp:lastModifiedBy>
  <cp:revision>38</cp:revision>
  <dcterms:created xsi:type="dcterms:W3CDTF">2020-02-11T12:50:32Z</dcterms:created>
  <dcterms:modified xsi:type="dcterms:W3CDTF">2021-04-20T08:34:32Z</dcterms:modified>
</cp:coreProperties>
</file>