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506" r:id="rId2"/>
    <p:sldId id="257" r:id="rId3"/>
    <p:sldId id="264" r:id="rId4"/>
    <p:sldId id="1060" r:id="rId5"/>
    <p:sldId id="1075" r:id="rId6"/>
    <p:sldId id="1064" r:id="rId7"/>
    <p:sldId id="1070" r:id="rId8"/>
    <p:sldId id="544" r:id="rId9"/>
    <p:sldId id="278" r:id="rId10"/>
    <p:sldId id="1066" r:id="rId11"/>
    <p:sldId id="1057" r:id="rId12"/>
    <p:sldId id="1073" r:id="rId13"/>
    <p:sldId id="1067" r:id="rId14"/>
    <p:sldId id="1068" r:id="rId15"/>
    <p:sldId id="1065" r:id="rId16"/>
    <p:sldId id="1062" r:id="rId17"/>
    <p:sldId id="1074" r:id="rId18"/>
    <p:sldId id="1056" r:id="rId19"/>
    <p:sldId id="1059" r:id="rId20"/>
    <p:sldId id="1053" r:id="rId21"/>
    <p:sldId id="1054" r:id="rId22"/>
    <p:sldId id="527" r:id="rId23"/>
    <p:sldId id="263" r:id="rId24"/>
    <p:sldId id="1063" r:id="rId25"/>
    <p:sldId id="1071" r:id="rId26"/>
    <p:sldId id="1072" r:id="rId27"/>
    <p:sldId id="315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 S. Kessler" initials="WSK [19]" lastIdx="1" clrIdx="0"/>
  <p:cmAuthor id="2" name="William S. Kessler" initials="WSK [26]" lastIdx="1" clrIdx="1"/>
  <p:cmAuthor id="3" name="William S. Kessler" initials="WSK [31] [2]" lastIdx="1" clrIdx="2"/>
  <p:cmAuthor id="4" name="William S. Kessler" initials="WSK [32]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5F1B"/>
    <a:srgbClr val="FFC61D"/>
    <a:srgbClr val="FFEC50"/>
    <a:srgbClr val="0078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57"/>
    <p:restoredTop sz="75752"/>
  </p:normalViewPr>
  <p:slideViewPr>
    <p:cSldViewPr snapToGrid="0" snapToObjects="1">
      <p:cViewPr varScale="1">
        <p:scale>
          <a:sx n="66" d="100"/>
          <a:sy n="66" d="100"/>
        </p:scale>
        <p:origin x="117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ACBC85C-946F-8947-9128-814C051898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DDD9D28-3CB9-F94B-AF3E-0D425C5D6B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3602E-B40A-E44D-8581-071435F1E9A2}" type="datetimeFigureOut">
              <a:rPr lang="fr-FR" smtClean="0"/>
              <a:t>20/04/2021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3A0BBBA-C17D-8242-A16A-C58A820C8C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4686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4DF48E-A596-4144-8ECD-95BDCC40E8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5010" y="8684686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5B959E-8B2F-5744-B2EE-3E850750024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769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C9A11-0E86-8B41-B762-9EEA69E47375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569C4-56F1-C649-8AF1-246A29F5B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3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367901C0-7B76-4848-9533-97E5A84A88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107950"/>
            <a:ext cx="6096000" cy="3429000"/>
          </a:xfrm>
          <a:ln/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EFEFD034-F19B-5146-96D6-356EA326E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138" y="3708400"/>
            <a:ext cx="577215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fr-FR" altLang="fr-FR" dirty="0">
              <a:latin typeface="Arial" panose="020B0604020202020204" pitchFamily="34" charset="0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2E4B5B31-2CB7-CA4B-BE9B-9C54B7E74C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AF045-BB28-4149-8E59-337640AC19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098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Eastern</a:t>
            </a:r>
            <a:r>
              <a:rPr lang="fr-FR" dirty="0"/>
              <a:t> Pacific: important for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reasons</a:t>
            </a:r>
            <a:r>
              <a:rPr lang="fr-FR" dirty="0"/>
              <a:t>: </a:t>
            </a:r>
          </a:p>
          <a:p>
            <a:pPr marL="171450" indent="-171450">
              <a:buFontTx/>
              <a:buChar char="-"/>
            </a:pPr>
            <a:r>
              <a:rPr lang="fr-FR" dirty="0"/>
              <a:t>The </a:t>
            </a:r>
            <a:r>
              <a:rPr lang="fr-FR" dirty="0" err="1"/>
              <a:t>region</a:t>
            </a:r>
            <a:r>
              <a:rPr lang="fr-FR" dirty="0"/>
              <a:t> has high </a:t>
            </a:r>
            <a:r>
              <a:rPr lang="fr-FR" dirty="0" err="1"/>
              <a:t>societal</a:t>
            </a:r>
            <a:r>
              <a:rPr lang="fr-FR" dirty="0"/>
              <a:t> impact, home to the </a:t>
            </a:r>
            <a:r>
              <a:rPr lang="fr-FR" dirty="0" err="1"/>
              <a:t>eastern</a:t>
            </a:r>
            <a:r>
              <a:rPr lang="fr-FR" dirty="0"/>
              <a:t> </a:t>
            </a:r>
            <a:r>
              <a:rPr lang="fr-FR" dirty="0" err="1"/>
              <a:t>boundary</a:t>
            </a:r>
            <a:r>
              <a:rPr lang="fr-FR" dirty="0"/>
              <a:t> </a:t>
            </a:r>
            <a:r>
              <a:rPr lang="fr-FR" dirty="0" err="1"/>
              <a:t>coastal</a:t>
            </a:r>
            <a:r>
              <a:rPr lang="fr-FR" dirty="0"/>
              <a:t> upwelling </a:t>
            </a:r>
            <a:r>
              <a:rPr lang="fr-FR" dirty="0" err="1"/>
              <a:t>region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high </a:t>
            </a:r>
            <a:r>
              <a:rPr lang="fr-FR" dirty="0" err="1"/>
              <a:t>productivity</a:t>
            </a:r>
            <a:r>
              <a:rPr lang="fr-FR" dirty="0"/>
              <a:t>, </a:t>
            </a:r>
            <a:r>
              <a:rPr lang="fr-FR" dirty="0" err="1"/>
              <a:t>fisheries</a:t>
            </a:r>
            <a:r>
              <a:rPr lang="fr-FR" dirty="0"/>
              <a:t> </a:t>
            </a:r>
          </a:p>
          <a:p>
            <a:pPr marL="171450" indent="-171450">
              <a:buFontTx/>
              <a:buChar char="-"/>
            </a:pPr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extreme</a:t>
            </a:r>
            <a:r>
              <a:rPr lang="fr-FR" dirty="0"/>
              <a:t> El Nino </a:t>
            </a:r>
            <a:r>
              <a:rPr lang="fr-FR" dirty="0" err="1"/>
              <a:t>events</a:t>
            </a:r>
            <a:r>
              <a:rPr lang="fr-FR" dirty="0"/>
              <a:t> </a:t>
            </a:r>
            <a:r>
              <a:rPr lang="fr-FR" dirty="0" err="1"/>
              <a:t>developp</a:t>
            </a:r>
            <a:endParaRPr lang="fr-FR" dirty="0"/>
          </a:p>
          <a:p>
            <a:pPr marL="171450" indent="-171450">
              <a:buFontTx/>
              <a:buChar char="-"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problematic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climate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dirty="0" err="1"/>
              <a:t>where</a:t>
            </a:r>
            <a:r>
              <a:rPr lang="fr-FR" dirty="0"/>
              <a:t> non </a:t>
            </a:r>
            <a:r>
              <a:rPr lang="fr-FR" dirty="0" err="1"/>
              <a:t>linearities</a:t>
            </a:r>
            <a:r>
              <a:rPr lang="fr-FR" dirty="0"/>
              <a:t> are </a:t>
            </a:r>
            <a:r>
              <a:rPr lang="fr-FR" dirty="0" err="1"/>
              <a:t>stronger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569C4-56F1-C649-8AF1-246A29F5B9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12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569C4-56F1-C649-8AF1-246A29F5B9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96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569C4-56F1-C649-8AF1-246A29F5B9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00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569C4-56F1-C649-8AF1-246A29F5B9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14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Basin-</a:t>
            </a:r>
            <a:r>
              <a:rPr lang="fr-FR" dirty="0" err="1"/>
              <a:t>focused</a:t>
            </a:r>
            <a:r>
              <a:rPr lang="fr-FR" dirty="0"/>
              <a:t>: </a:t>
            </a:r>
            <a:r>
              <a:rPr lang="fr-FR" dirty="0" err="1"/>
              <a:t>very</a:t>
            </a:r>
            <a:r>
              <a:rPr lang="fr-FR" dirty="0"/>
              <a:t> effective to </a:t>
            </a:r>
            <a:r>
              <a:rPr lang="fr-FR" dirty="0" err="1"/>
              <a:t>gather</a:t>
            </a:r>
            <a:r>
              <a:rPr lang="fr-FR" dirty="0"/>
              <a:t> experts </a:t>
            </a:r>
            <a:r>
              <a:rPr lang="fr-FR" dirty="0" err="1"/>
              <a:t>working</a:t>
            </a:r>
            <a:r>
              <a:rPr lang="fr-FR" dirty="0"/>
              <a:t> on the </a:t>
            </a:r>
            <a:r>
              <a:rPr lang="fr-FR" dirty="0" err="1"/>
              <a:t>same</a:t>
            </a:r>
            <a:r>
              <a:rPr lang="fr-FR" dirty="0"/>
              <a:t> basin, </a:t>
            </a:r>
            <a:r>
              <a:rPr lang="fr-FR" dirty="0" err="1"/>
              <a:t>even</a:t>
            </a:r>
            <a:r>
              <a:rPr lang="fr-FR" dirty="0"/>
              <a:t> if </a:t>
            </a:r>
            <a:r>
              <a:rPr lang="fr-FR" dirty="0" err="1"/>
              <a:t>some</a:t>
            </a:r>
            <a:r>
              <a:rPr lang="fr-FR" dirty="0"/>
              <a:t> of </a:t>
            </a:r>
            <a:r>
              <a:rPr lang="fr-FR" dirty="0" err="1"/>
              <a:t>our</a:t>
            </a:r>
            <a:r>
              <a:rPr lang="fr-FR" dirty="0"/>
              <a:t> conclusions have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broader</a:t>
            </a:r>
            <a:r>
              <a:rPr lang="fr-FR" dirty="0"/>
              <a:t> relevance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2017: TPOS2020 recognised as a pre operational WIGOS pilot: important to engage Met Services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569C4-56F1-C649-8AF1-246A29F5B9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77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569C4-56F1-C649-8AF1-246A29F5B9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63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SAC: </a:t>
            </a:r>
            <a:r>
              <a:rPr lang="fr-FR" dirty="0" err="1"/>
              <a:t>legacy</a:t>
            </a:r>
            <a:r>
              <a:rPr lang="fr-FR" dirty="0"/>
              <a:t> of the SC: </a:t>
            </a:r>
            <a:r>
              <a:rPr lang="fr-FR" dirty="0" err="1"/>
              <a:t>advising</a:t>
            </a:r>
            <a:r>
              <a:rPr lang="fr-FR" dirty="0"/>
              <a:t> TPOS Forum, and </a:t>
            </a:r>
            <a:r>
              <a:rPr lang="fr-FR" dirty="0" err="1"/>
              <a:t>assessing</a:t>
            </a:r>
            <a:r>
              <a:rPr lang="fr-FR" dirty="0"/>
              <a:t> the new </a:t>
            </a:r>
            <a:r>
              <a:rPr lang="fr-FR" dirty="0" err="1"/>
              <a:t>technology</a:t>
            </a:r>
            <a:r>
              <a:rPr lang="fr-FR" dirty="0"/>
              <a:t>, and </a:t>
            </a:r>
            <a:r>
              <a:rPr lang="fr-FR" dirty="0" err="1"/>
              <a:t>evolving</a:t>
            </a:r>
            <a:r>
              <a:rPr lang="fr-FR" dirty="0"/>
              <a:t> the </a:t>
            </a:r>
            <a:r>
              <a:rPr lang="fr-FR" dirty="0" err="1"/>
              <a:t>requirements</a:t>
            </a:r>
            <a:r>
              <a:rPr lang="fr-FR" dirty="0"/>
              <a:t>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Stakeholders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Forum for TPOS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stakeholders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engage and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contribute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coordination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commitment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system. </a:t>
            </a:r>
            <a:endParaRPr lang="fr-FR" dirty="0">
              <a:effectLst/>
            </a:endParaRP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</a:t>
            </a:r>
            <a:r>
              <a:rPr lang="fr-F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Implementation</a:t>
            </a:r>
            <a:r>
              <a:rPr lang="fr-F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Coordination Group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implementation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transition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569C4-56F1-C649-8AF1-246A29F5B9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11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569C4-56F1-C649-8AF1-246A29F5B9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05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569C4-56F1-C649-8AF1-246A29F5B9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98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569C4-56F1-C649-8AF1-246A29F5B9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35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3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9484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569C4-56F1-C649-8AF1-246A29F5B9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901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569C4-56F1-C649-8AF1-246A29F5B9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89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569C4-56F1-C649-8AF1-246A29F5B9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14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3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FR" dirty="0"/>
              <a:t>Key message: Integrated in </a:t>
            </a:r>
            <a:r>
              <a:rPr lang="fr-FR" dirty="0" err="1"/>
              <a:t>terms</a:t>
            </a:r>
            <a:r>
              <a:rPr lang="fr-FR" dirty="0"/>
              <a:t> of </a:t>
            </a:r>
            <a:r>
              <a:rPr lang="fr-FR" dirty="0" err="1"/>
              <a:t>platform</a:t>
            </a:r>
            <a:r>
              <a:rPr lang="fr-FR" dirty="0"/>
              <a:t> design, observations/model, </a:t>
            </a:r>
            <a:r>
              <a:rPr lang="fr-FR" dirty="0" err="1"/>
              <a:t>Physics</a:t>
            </a:r>
            <a:r>
              <a:rPr lang="fr-FR" dirty="0"/>
              <a:t>/</a:t>
            </a:r>
            <a:r>
              <a:rPr lang="fr-FR" dirty="0" err="1"/>
              <a:t>biogeochemistry</a:t>
            </a:r>
            <a:endParaRPr dirty="0"/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54283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569C4-56F1-C649-8AF1-246A29F5B97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72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recognize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needed</a:t>
            </a:r>
            <a:r>
              <a:rPr lang="fr-FR" dirty="0"/>
              <a:t> to guide </a:t>
            </a:r>
            <a:r>
              <a:rPr lang="fr-FR" dirty="0" err="1"/>
              <a:t>sampling</a:t>
            </a:r>
            <a:r>
              <a:rPr lang="fr-FR" dirty="0"/>
              <a:t> </a:t>
            </a:r>
            <a:r>
              <a:rPr lang="fr-FR" dirty="0" err="1"/>
              <a:t>strategy</a:t>
            </a:r>
            <a:r>
              <a:rPr lang="fr-FR" dirty="0"/>
              <a:t>, and </a:t>
            </a:r>
            <a:r>
              <a:rPr lang="fr-FR" dirty="0" err="1"/>
              <a:t>learn</a:t>
            </a:r>
            <a:r>
              <a:rPr lang="fr-FR" dirty="0"/>
              <a:t> how to </a:t>
            </a:r>
            <a:r>
              <a:rPr lang="fr-FR" dirty="0" err="1"/>
              <a:t>sample</a:t>
            </a:r>
            <a:r>
              <a:rPr lang="fr-FR" dirty="0"/>
              <a:t> key </a:t>
            </a:r>
            <a:r>
              <a:rPr lang="fr-FR" dirty="0" err="1"/>
              <a:t>process</a:t>
            </a:r>
            <a:r>
              <a:rPr lang="fr-FR" dirty="0"/>
              <a:t>/</a:t>
            </a:r>
            <a:r>
              <a:rPr lang="fr-FR" dirty="0" err="1"/>
              <a:t>phenomena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limited</a:t>
            </a:r>
            <a:r>
              <a:rPr lang="fr-FR" dirty="0"/>
              <a:t> observations.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569C4-56F1-C649-8AF1-246A29F5B97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12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569C4-56F1-C649-8AF1-246A29F5B97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439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569C4-56F1-C649-8AF1-246A29F5B97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96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3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RF: group </a:t>
            </a:r>
            <a:r>
              <a:rPr lang="fr-FR" dirty="0" err="1"/>
              <a:t>representing</a:t>
            </a:r>
            <a:r>
              <a:rPr lang="fr-FR" dirty="0"/>
              <a:t> the key </a:t>
            </a:r>
            <a:r>
              <a:rPr lang="fr-FR" dirty="0" err="1"/>
              <a:t>stakeholders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The </a:t>
            </a:r>
            <a:r>
              <a:rPr lang="fr-FR" dirty="0" err="1"/>
              <a:t>dotted</a:t>
            </a:r>
            <a:r>
              <a:rPr lang="fr-FR" dirty="0"/>
              <a:t> line: the </a:t>
            </a:r>
            <a:r>
              <a:rPr lang="fr-FR" dirty="0" err="1"/>
              <a:t>link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GOOS </a:t>
            </a:r>
            <a:r>
              <a:rPr lang="fr-FR" dirty="0" err="1"/>
              <a:t>was</a:t>
            </a:r>
            <a:r>
              <a:rPr lang="fr-FR" dirty="0"/>
              <a:t> light, and TPOS2020 </a:t>
            </a:r>
            <a:r>
              <a:rPr lang="fr-FR" dirty="0" err="1"/>
              <a:t>mainly</a:t>
            </a:r>
            <a:r>
              <a:rPr lang="fr-FR" dirty="0"/>
              <a:t> </a:t>
            </a:r>
            <a:r>
              <a:rPr lang="fr-FR" dirty="0" err="1"/>
              <a:t>worked</a:t>
            </a:r>
            <a:r>
              <a:rPr lang="fr-FR" dirty="0"/>
              <a:t> </a:t>
            </a:r>
            <a:r>
              <a:rPr lang="fr-FR" dirty="0" err="1"/>
              <a:t>independantly</a:t>
            </a:r>
            <a:r>
              <a:rPr lang="fr-FR" dirty="0"/>
              <a:t>, as an </a:t>
            </a:r>
            <a:r>
              <a:rPr lang="fr-FR" dirty="0" err="1"/>
              <a:t>offine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, to </a:t>
            </a:r>
            <a:r>
              <a:rPr lang="fr-FR" dirty="0" err="1"/>
              <a:t>be</a:t>
            </a:r>
            <a:r>
              <a:rPr lang="fr-FR" dirty="0"/>
              <a:t> flexible, responsive, to move </a:t>
            </a:r>
            <a:r>
              <a:rPr lang="fr-FR" dirty="0" err="1"/>
              <a:t>forward</a:t>
            </a:r>
            <a:r>
              <a:rPr lang="fr-FR" dirty="0"/>
              <a:t> more </a:t>
            </a:r>
            <a:r>
              <a:rPr lang="fr-FR" dirty="0" err="1"/>
              <a:t>rapidly</a:t>
            </a:r>
            <a:r>
              <a:rPr lang="fr-FR" dirty="0"/>
              <a:t>.</a:t>
            </a:r>
          </a:p>
          <a:p>
            <a:pPr lvl="0">
              <a:spcBef>
                <a:spcPts val="0"/>
              </a:spcBef>
              <a:buNone/>
            </a:pPr>
            <a:r>
              <a:rPr lang="fr-FR" dirty="0"/>
              <a:t>TPOS2020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reporting</a:t>
            </a:r>
            <a:r>
              <a:rPr lang="fr-FR" dirty="0"/>
              <a:t> about </a:t>
            </a:r>
            <a:r>
              <a:rPr lang="fr-FR" dirty="0" err="1"/>
              <a:t>annually</a:t>
            </a:r>
            <a:r>
              <a:rPr lang="fr-FR" dirty="0"/>
              <a:t> to GOOS</a:t>
            </a:r>
          </a:p>
          <a:p>
            <a:pPr lvl="0">
              <a:spcBef>
                <a:spcPts val="0"/>
              </a:spcBef>
              <a:buNone/>
            </a:pPr>
            <a:r>
              <a:rPr lang="fr-FR" dirty="0"/>
              <a:t>Transition and </a:t>
            </a:r>
            <a:r>
              <a:rPr lang="fr-FR" dirty="0" err="1"/>
              <a:t>Implementation</a:t>
            </a:r>
            <a:r>
              <a:rPr lang="fr-FR" dirty="0"/>
              <a:t> TT: </a:t>
            </a:r>
            <a:r>
              <a:rPr lang="fr-FR" dirty="0" err="1"/>
              <a:t>established</a:t>
            </a:r>
            <a:r>
              <a:rPr lang="fr-FR" dirty="0"/>
              <a:t>, but </a:t>
            </a:r>
            <a:r>
              <a:rPr lang="fr-FR" dirty="0" err="1"/>
              <a:t>was</a:t>
            </a:r>
            <a:r>
              <a:rPr lang="fr-FR" dirty="0"/>
              <a:t> in </a:t>
            </a:r>
            <a:r>
              <a:rPr lang="fr-FR" dirty="0" err="1"/>
              <a:t>sleep</a:t>
            </a:r>
            <a:r>
              <a:rPr lang="fr-FR" dirty="0"/>
              <a:t> mode, </a:t>
            </a:r>
            <a:r>
              <a:rPr lang="fr-FR" dirty="0" err="1"/>
              <a:t>since</a:t>
            </a:r>
            <a:r>
              <a:rPr lang="fr-FR" dirty="0"/>
              <a:t> </a:t>
            </a:r>
            <a:r>
              <a:rPr lang="fr-FR" dirty="0" err="1"/>
              <a:t>implementation</a:t>
            </a:r>
            <a:r>
              <a:rPr lang="fr-FR" dirty="0"/>
              <a:t> </a:t>
            </a:r>
            <a:r>
              <a:rPr lang="fr-FR" dirty="0" err="1"/>
              <a:t>didn’t</a:t>
            </a:r>
            <a:r>
              <a:rPr lang="fr-FR" dirty="0"/>
              <a:t> </a:t>
            </a:r>
            <a:r>
              <a:rPr lang="fr-FR" dirty="0" err="1"/>
              <a:t>really</a:t>
            </a:r>
            <a:r>
              <a:rPr lang="fr-FR" dirty="0"/>
              <a:t> </a:t>
            </a:r>
            <a:r>
              <a:rPr lang="fr-FR" dirty="0" err="1"/>
              <a:t>start</a:t>
            </a:r>
            <a:r>
              <a:rPr lang="fr-FR" dirty="0"/>
              <a:t> </a:t>
            </a:r>
            <a:r>
              <a:rPr lang="fr-FR" dirty="0" err="1"/>
              <a:t>yet</a:t>
            </a:r>
            <a:r>
              <a:rPr lang="fr-FR" dirty="0"/>
              <a:t>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8697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3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published</a:t>
            </a:r>
            <a:r>
              <a:rPr lang="fr-FR" dirty="0"/>
              <a:t> </a:t>
            </a:r>
            <a:r>
              <a:rPr lang="fr-FR" dirty="0" err="1"/>
              <a:t>three</a:t>
            </a:r>
            <a:r>
              <a:rPr lang="fr-FR" dirty="0"/>
              <a:t> Reports </a:t>
            </a:r>
            <a:r>
              <a:rPr lang="fr-FR" dirty="0" err="1"/>
              <a:t>during</a:t>
            </a:r>
            <a:r>
              <a:rPr lang="fr-FR" dirty="0"/>
              <a:t> the course of the </a:t>
            </a:r>
            <a:r>
              <a:rPr lang="fr-FR" dirty="0" err="1"/>
              <a:t>project</a:t>
            </a:r>
            <a:endParaRPr lang="fr-FR" dirty="0"/>
          </a:p>
          <a:p>
            <a:pPr lvl="0">
              <a:spcBef>
                <a:spcPts val="0"/>
              </a:spcBef>
              <a:buNone/>
            </a:pPr>
            <a:r>
              <a:rPr lang="fr-FR" dirty="0"/>
              <a:t>Pilots and </a:t>
            </a:r>
            <a:r>
              <a:rPr lang="fr-FR" dirty="0" err="1"/>
              <a:t>process</a:t>
            </a:r>
            <a:r>
              <a:rPr lang="fr-FR" dirty="0"/>
              <a:t> </a:t>
            </a:r>
            <a:r>
              <a:rPr lang="fr-FR" dirty="0" err="1"/>
              <a:t>studies</a:t>
            </a:r>
            <a:r>
              <a:rPr lang="fr-FR" dirty="0"/>
              <a:t>: </a:t>
            </a:r>
            <a:r>
              <a:rPr lang="fr-FR" dirty="0" err="1"/>
              <a:t>prerequisite</a:t>
            </a:r>
            <a:r>
              <a:rPr lang="fr-FR" dirty="0"/>
              <a:t>, essential to guide the future design, and </a:t>
            </a:r>
            <a:r>
              <a:rPr lang="fr-FR" dirty="0" err="1"/>
              <a:t>learn</a:t>
            </a:r>
            <a:r>
              <a:rPr lang="fr-FR" dirty="0"/>
              <a:t> how to monitor key </a:t>
            </a:r>
            <a:r>
              <a:rPr lang="fr-FR" dirty="0" err="1"/>
              <a:t>processes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sparse</a:t>
            </a:r>
            <a:r>
              <a:rPr lang="fr-FR" dirty="0"/>
              <a:t> observations, and </a:t>
            </a:r>
            <a:r>
              <a:rPr lang="fr-FR" dirty="0" err="1"/>
              <a:t>improve</a:t>
            </a:r>
            <a:r>
              <a:rPr lang="fr-FR" dirty="0"/>
              <a:t> model </a:t>
            </a:r>
            <a:r>
              <a:rPr lang="fr-FR" dirty="0" err="1"/>
              <a:t>developement</a:t>
            </a:r>
            <a:r>
              <a:rPr lang="fr-FR" dirty="0"/>
              <a:t> and </a:t>
            </a:r>
            <a:r>
              <a:rPr lang="fr-FR" dirty="0" err="1"/>
              <a:t>parametrization</a:t>
            </a:r>
            <a:endParaRPr dirty="0"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4337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569C4-56F1-C649-8AF1-246A29F5B9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00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community</a:t>
            </a:r>
            <a:r>
              <a:rPr lang="fr-FR" dirty="0"/>
              <a:t> feedbacks and extensive consultation,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presented</a:t>
            </a:r>
            <a:r>
              <a:rPr lang="fr-FR" dirty="0"/>
              <a:t> a </a:t>
            </a:r>
            <a:r>
              <a:rPr lang="fr-FR" dirty="0" err="1"/>
              <a:t>revised</a:t>
            </a:r>
            <a:r>
              <a:rPr lang="fr-FR" dirty="0"/>
              <a:t>, </a:t>
            </a:r>
            <a:r>
              <a:rPr lang="fr-FR" dirty="0" err="1"/>
              <a:t>detailed</a:t>
            </a:r>
            <a:r>
              <a:rPr lang="fr-FR" dirty="0"/>
              <a:t> design.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569C4-56F1-C649-8AF1-246A29F5B9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70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TPOS2020 </a:t>
            </a:r>
            <a:r>
              <a:rPr lang="fr-FR" dirty="0" err="1"/>
              <a:t>tried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specific</a:t>
            </a:r>
            <a:r>
              <a:rPr lang="fr-FR" dirty="0"/>
              <a:t> for the </a:t>
            </a:r>
            <a:r>
              <a:rPr lang="fr-FR" dirty="0" err="1"/>
              <a:t>mooring</a:t>
            </a:r>
            <a:r>
              <a:rPr lang="fr-FR" dirty="0"/>
              <a:t> configurations, to help new </a:t>
            </a:r>
            <a:r>
              <a:rPr lang="fr-FR" dirty="0" err="1"/>
              <a:t>partners</a:t>
            </a:r>
            <a:r>
              <a:rPr lang="fr-FR" dirty="0"/>
              <a:t> </a:t>
            </a:r>
            <a:r>
              <a:rPr lang="fr-FR" dirty="0" err="1"/>
              <a:t>engaged</a:t>
            </a:r>
            <a:r>
              <a:rPr lang="fr-FR" dirty="0"/>
              <a:t> to have a </a:t>
            </a:r>
            <a:r>
              <a:rPr lang="fr-FR" dirty="0" err="1"/>
              <a:t>seamless</a:t>
            </a:r>
            <a:r>
              <a:rPr lang="fr-FR" dirty="0"/>
              <a:t> </a:t>
            </a:r>
            <a:r>
              <a:rPr lang="fr-FR" dirty="0" err="1"/>
              <a:t>array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569C4-56F1-C649-8AF1-246A29F5B9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04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569C4-56F1-C649-8AF1-246A29F5B9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60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Coupled models and DA systems that underpin predictions have biases and systematic errors that compromise their ability to get the full value of the O.S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urgent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effectiveness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efficacy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impact of an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TPOS. </a:t>
            </a:r>
            <a:endParaRPr lang="fr-FR" dirty="0">
              <a:effectLst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Neville GOOS talk in 2019: A schematic showing the three parallel cycles of activity needed for model and data assimilation improvement. The outer circle is a planned and systematic cycle of experimentation; the first 1-2 years are devoted to planning and commitment, while years 3 and 4 are devoted to execution. The middle circle is a more NWP-like cycle of process and/or case studies. The inner circle is the regular system evaluation, which is continuous through the cycle. An independent assessment would occur across all elements every five years.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5-years cycle similar to CMIP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recommandation: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support for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sensitivity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simulation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DF11D-73B5-4941-908D-22477D264B3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469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96" indent="0" algn="ctr">
              <a:buNone/>
              <a:defRPr/>
            </a:lvl2pPr>
            <a:lvl3pPr marL="914391" indent="0" algn="ctr">
              <a:buNone/>
              <a:defRPr/>
            </a:lvl3pPr>
            <a:lvl4pPr marL="1371587" indent="0" algn="ctr">
              <a:buNone/>
              <a:defRPr/>
            </a:lvl4pPr>
            <a:lvl5pPr marL="1828782" indent="0" algn="ctr">
              <a:buNone/>
              <a:defRPr/>
            </a:lvl5pPr>
            <a:lvl6pPr marL="2285978" indent="0" algn="ctr">
              <a:buNone/>
              <a:defRPr/>
            </a:lvl6pPr>
            <a:lvl7pPr marL="2743173" indent="0" algn="ctr">
              <a:buNone/>
              <a:defRPr/>
            </a:lvl7pPr>
            <a:lvl8pPr marL="3200368" indent="0" algn="ctr">
              <a:buNone/>
              <a:defRPr/>
            </a:lvl8pPr>
            <a:lvl9pPr marL="365756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4F9A9E-E0C0-6748-B7C5-DF995ED23A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ECD85A-54AD-DE4E-8D48-1A842C03A5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B4E173-0E4F-3647-9572-B6046C7010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52CF6-D5AB-DF4C-B095-492B2918CC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80835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A4F21A-3173-744B-B7D1-A439C366EB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C7B263-6920-7546-A650-065E91756A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A35928-3501-8041-9EC8-D0EFE13D1C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CFBA9-E1F7-7E4D-8462-B3FE961D29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47081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1"/>
            <a:ext cx="25908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304801"/>
            <a:ext cx="75692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830EC9-B965-DB40-AD3C-7DB949E94D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BFBE2B-9784-2043-A9C0-153044DD38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6533DC-6C0B-9947-87AA-6D21842C01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5906A-80FE-104F-AF59-3106513090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818859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1614E4-9AA2-0C47-9B19-C19C79F3F3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D587EE-F74D-5645-AF6F-CC8BCDC282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282A6F-BF43-A843-BA47-7DF0F13C59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557B6-149F-3643-AB42-8B42922F65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26608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6" indent="0">
              <a:buNone/>
              <a:defRPr sz="1800"/>
            </a:lvl2pPr>
            <a:lvl3pPr marL="914391" indent="0">
              <a:buNone/>
              <a:defRPr sz="1600"/>
            </a:lvl3pPr>
            <a:lvl4pPr marL="1371587" indent="0">
              <a:buNone/>
              <a:defRPr sz="1400"/>
            </a:lvl4pPr>
            <a:lvl5pPr marL="1828782" indent="0">
              <a:buNone/>
              <a:defRPr sz="1400"/>
            </a:lvl5pPr>
            <a:lvl6pPr marL="2285978" indent="0">
              <a:buNone/>
              <a:defRPr sz="1400"/>
            </a:lvl6pPr>
            <a:lvl7pPr marL="2743173" indent="0">
              <a:buNone/>
              <a:defRPr sz="1400"/>
            </a:lvl7pPr>
            <a:lvl8pPr marL="3200368" indent="0">
              <a:buNone/>
              <a:defRPr sz="1400"/>
            </a:lvl8pPr>
            <a:lvl9pPr marL="365756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6B2A8D-0404-C742-8F3A-5AD8D845D7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A0DA42-F50A-ED44-8C54-5666E38146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FCE390-C314-BD4B-8014-ABB9553E4C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A426F-9ECE-0440-A083-B37498AD5D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56159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1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B43FC2-793B-1941-962C-B127C5AD64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076A87-F66A-894C-B3FE-C382841D86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1887E9-A066-3644-81BE-00F42118D2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A0B94-CFD5-144D-91BC-DD3F1FCE84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5757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6464624-E0DF-9244-BED0-C1F3923EA0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F097511-16B3-DB42-B170-841C6C4557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3CD741-3026-B549-8302-2BB6F75A6C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0383C-91F5-4B47-91D7-D416335829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1217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614DE28-78CD-6A40-ACC1-1D408FBFE9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0FC1D7E-343D-3442-ADC4-30FFBBF50A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B9F480-F0FA-8A4C-A9D7-6DF8BE72E7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FC9C2-AD03-5241-AF08-EAD0B0A139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02934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AB874B-D1AE-D549-8B69-9DF109B65F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0096CC-B70A-BA41-8424-287D9B8B81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849C6FF-57CC-CC49-A60D-80DE56D2A7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D12C0-620D-064E-90F4-48F166483B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995832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897086-848F-9040-A3AC-56877C28EF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81148F-0EBE-1F43-ACAB-F838D697C0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803AFC-BA1E-6C46-999D-34BD560A9B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18AF7-E1E2-0C49-A726-668BFBE53F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813776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746943-FF27-774C-98D3-3B0AC85E60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31D424-4026-2847-B2F7-A5C23F7163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07F04B-9E10-824E-9161-9D48BDAFFA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F6E0A-9EBA-AD48-952E-134D09C1C2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98396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FB18ED7-C726-7B49-A3C3-1F5155DA42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9" tIns="45719" rIns="91439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D8EC2D0-8CBA-604E-A85A-15C14E4F62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E43B891-ACAC-0A41-A02D-9760ACECDA7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0436D1D-E25B-6942-97B7-62B6462280D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fr-FR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64D3D5D-FB53-384B-A4FB-AEF93E3792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512464E-5796-4D40-B091-66833CA63B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10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34" charset="-128"/>
          <a:cs typeface="ＭＳ Ｐゴシック" pitchFamily="-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34" charset="-128"/>
          <a:cs typeface="ＭＳ Ｐゴシック" pitchFamily="-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34" charset="-128"/>
          <a:cs typeface="ＭＳ Ｐゴシック" pitchFamily="-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34" charset="-128"/>
          <a:cs typeface="ＭＳ Ｐゴシック" pitchFamily="-1" charset="-128"/>
        </a:defRPr>
      </a:lvl5pPr>
      <a:lvl6pPr marL="457196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6pPr>
      <a:lvl7pPr marL="914391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7pPr>
      <a:lvl8pPr marL="1371587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8pPr>
      <a:lvl9pPr marL="1828782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34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34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575" indent="-22859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770" indent="-22859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8966" indent="-22859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161" indent="-22859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goosocean.org/sc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.collins@unesco.or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4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B66D6B13-1436-9144-937C-6572BF00A7F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75520" y="3339027"/>
            <a:ext cx="7992888" cy="1440160"/>
          </a:xfrm>
          <a:ln w="28575">
            <a:noFill/>
          </a:ln>
        </p:spPr>
        <p:txBody>
          <a:bodyPr/>
          <a:lstStyle/>
          <a:p>
            <a:pPr eaLnBrk="1" hangingPunct="1"/>
            <a:endParaRPr lang="en-US" altLang="en-US" sz="1800" i="1" dirty="0"/>
          </a:p>
          <a:p>
            <a:pPr eaLnBrk="1" hangingPunct="1"/>
            <a:r>
              <a:rPr lang="en-US" altLang="en-US" sz="1800" b="1" i="1" dirty="0"/>
              <a:t>S. Cravatte</a:t>
            </a:r>
            <a:r>
              <a:rPr lang="en-US" altLang="en-US" sz="1800" b="1" i="1" baseline="30000" dirty="0"/>
              <a:t>1</a:t>
            </a:r>
            <a:r>
              <a:rPr lang="en-US" altLang="en-US" sz="1800" b="1" i="1" dirty="0"/>
              <a:t>, W. S. Kessler</a:t>
            </a:r>
            <a:r>
              <a:rPr lang="en-US" altLang="en-US" sz="1800" b="1" i="1" baseline="30000" dirty="0"/>
              <a:t>2</a:t>
            </a:r>
            <a:r>
              <a:rPr lang="en-US" altLang="en-US" sz="1800" b="1" i="1" dirty="0"/>
              <a:t>, W. Yu</a:t>
            </a:r>
            <a:r>
              <a:rPr lang="en-US" altLang="en-US" sz="1800" b="1" i="1" baseline="30000" dirty="0"/>
              <a:t>3</a:t>
            </a:r>
            <a:r>
              <a:rPr lang="en-US" altLang="en-US" sz="1800" b="1" i="1" dirty="0"/>
              <a:t> </a:t>
            </a:r>
          </a:p>
          <a:p>
            <a:pPr eaLnBrk="1" hangingPunct="1"/>
            <a:r>
              <a:rPr lang="en-US" altLang="en-US" sz="1800" b="1" i="1" dirty="0"/>
              <a:t>and all other members of the TPOS2020 project</a:t>
            </a:r>
          </a:p>
          <a:p>
            <a:pPr eaLnBrk="1" hangingPunct="1"/>
            <a:r>
              <a:rPr lang="en-US" altLang="en-US" sz="1600" i="1" dirty="0"/>
              <a:t>1- IRD, LEGOS, Toulouse, FRANCE   2-NOAA/PMEL, Seattle, USA   3- China</a:t>
            </a:r>
          </a:p>
          <a:p>
            <a:pPr eaLnBrk="1" hangingPunct="1"/>
            <a:r>
              <a:rPr lang="en-US" altLang="en-US" sz="1600" i="1" dirty="0"/>
              <a:t>GOOS 10</a:t>
            </a:r>
            <a:r>
              <a:rPr lang="en-US" altLang="en-US" sz="1600" i="1" baseline="30000" dirty="0"/>
              <a:t>th</a:t>
            </a:r>
            <a:r>
              <a:rPr lang="en-US" altLang="en-US" sz="1600" i="1" dirty="0"/>
              <a:t> Steering Committee meeting [online], April 2021</a:t>
            </a:r>
          </a:p>
          <a:p>
            <a:pPr eaLnBrk="1" hangingPunct="1"/>
            <a:endParaRPr lang="en-US" altLang="en-US" sz="1800" i="1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2E096F77-3E8C-7F42-9282-1A8756134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6" y="333376"/>
            <a:ext cx="3311525" cy="574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364" name="TextBox 1">
            <a:extLst>
              <a:ext uri="{FF2B5EF4-FFF2-40B4-BE49-F238E27FC236}">
                <a16:creationId xmlns:a16="http://schemas.microsoft.com/office/drawing/2014/main" id="{2EB6EA3B-0085-084F-87DD-09EA72585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056" y="406405"/>
            <a:ext cx="46621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The Global Ocean Observing System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www.goosocean.org</a:t>
            </a:r>
            <a:endParaRPr kumimoji="0" lang="en-US" altLang="fr-FR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365" name="Title 3">
            <a:extLst>
              <a:ext uri="{FF2B5EF4-FFF2-40B4-BE49-F238E27FC236}">
                <a16:creationId xmlns:a16="http://schemas.microsoft.com/office/drawing/2014/main" id="{62F764C6-93A7-224D-B3D4-4F8A03E9BD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91544" y="1700808"/>
            <a:ext cx="7776864" cy="2016224"/>
          </a:xfrm>
        </p:spPr>
        <p:txBody>
          <a:bodyPr/>
          <a:lstStyle/>
          <a:p>
            <a:pPr algn="ctr"/>
            <a:r>
              <a:rPr lang="en-US" altLang="fr-FR" sz="1800" dirty="0"/>
              <a:t>Reports from GOOS projects</a:t>
            </a:r>
            <a:r>
              <a:rPr lang="en-US" altLang="fr-FR" sz="3200" dirty="0"/>
              <a:t/>
            </a:r>
            <a:br>
              <a:rPr lang="en-US" altLang="fr-FR" sz="3200" dirty="0"/>
            </a:br>
            <a:r>
              <a:rPr lang="en-US" altLang="fr-FR" sz="3200" dirty="0"/>
              <a:t>TPOS2020 (2014-2021)</a:t>
            </a:r>
            <a:endParaRPr lang="en-US" altLang="fr-FR" sz="32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806912-27FD-984D-93B4-A77691F77D90}"/>
              </a:ext>
            </a:extLst>
          </p:cNvPr>
          <p:cNvSpPr/>
          <p:nvPr/>
        </p:nvSpPr>
        <p:spPr bwMode="auto">
          <a:xfrm>
            <a:off x="3863976" y="6092826"/>
            <a:ext cx="4392613" cy="7651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" charset="0"/>
              <a:ea typeface="ＭＳ Ｐゴシック" pitchFamily="-1" charset="-128"/>
            </a:endParaRPr>
          </a:p>
        </p:txBody>
      </p:sp>
      <p:pic>
        <p:nvPicPr>
          <p:cNvPr id="15367" name="Picture 3">
            <a:extLst>
              <a:ext uri="{FF2B5EF4-FFF2-40B4-BE49-F238E27FC236}">
                <a16:creationId xmlns:a16="http://schemas.microsoft.com/office/drawing/2014/main" id="{9E183756-6BC5-0A43-B6ED-9CBA2FA3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6021389"/>
            <a:ext cx="46609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29B891A-80DA-984C-9B35-65FDF9DC2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7082" y="862174"/>
            <a:ext cx="3805787" cy="11639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EAE7EF-72A8-7D42-8AE2-2EF6C743F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655" y="5029942"/>
            <a:ext cx="2337578" cy="5592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99C8A7-88CC-1A41-B56F-D766A228D0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655" y="3893556"/>
            <a:ext cx="885631" cy="88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2003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60421-6C0D-9340-A5BD-C2D4C7E5E6A4}"/>
              </a:ext>
            </a:extLst>
          </p:cNvPr>
          <p:cNvSpPr/>
          <p:nvPr/>
        </p:nvSpPr>
        <p:spPr>
          <a:xfrm>
            <a:off x="35074" y="23381"/>
            <a:ext cx="12156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accent1">
                    <a:lumMod val="50000"/>
                  </a:schemeClr>
                </a:solidFill>
              </a:rPr>
              <a:t>Recommendations for the eastern Pacific O.S</a:t>
            </a:r>
            <a:endParaRPr lang="fr-FR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A45EB10-484B-DB47-BE2B-22ACCF468C7B}"/>
              </a:ext>
            </a:extLst>
          </p:cNvPr>
          <p:cNvGrpSpPr/>
          <p:nvPr/>
        </p:nvGrpSpPr>
        <p:grpSpPr>
          <a:xfrm>
            <a:off x="3190424" y="1124390"/>
            <a:ext cx="5466559" cy="3213556"/>
            <a:chOff x="1133335" y="818408"/>
            <a:chExt cx="6734299" cy="4326192"/>
          </a:xfrm>
        </p:grpSpPr>
        <p:pic>
          <p:nvPicPr>
            <p:cNvPr id="5" name="Picture 1" descr="C_E_xy_mode_1950-2017_HadiSST_11S11N_.jpg">
              <a:extLst>
                <a:ext uri="{FF2B5EF4-FFF2-40B4-BE49-F238E27FC236}">
                  <a16:creationId xmlns:a16="http://schemas.microsoft.com/office/drawing/2014/main" id="{9EE7FD07-EC27-A44D-910C-C25485BAF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3335" y="818408"/>
              <a:ext cx="6734299" cy="4326192"/>
            </a:xfrm>
            <a:prstGeom prst="rect">
              <a:avLst/>
            </a:prstGeom>
          </p:spPr>
        </p:pic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0F822E23-DEBE-494B-A07D-523E7FAD77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9517" y="1923802"/>
              <a:ext cx="0" cy="819398"/>
            </a:xfrm>
            <a:prstGeom prst="line">
              <a:avLst/>
            </a:prstGeom>
            <a:ln w="762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B2F20A3-DF11-1B4B-B1E4-22408A22790B}"/>
              </a:ext>
            </a:extLst>
          </p:cNvPr>
          <p:cNvSpPr/>
          <p:nvPr/>
        </p:nvSpPr>
        <p:spPr>
          <a:xfrm>
            <a:off x="723900" y="4854180"/>
            <a:ext cx="111379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dirty="0">
                <a:solidFill>
                  <a:srgbClr val="FF0000"/>
                </a:solidFill>
              </a:rPr>
              <a:t> Opportunities to enhance/improve regional coordination </a:t>
            </a:r>
            <a:r>
              <a:rPr lang="es-CL" dirty="0"/>
              <a:t>(Peru, Chile, Ecuador, Costa Rica, Mexico) for developing the regional observing system  (real-time data sharing, Argo doubling, pilot studies)</a:t>
            </a:r>
          </a:p>
          <a:p>
            <a:pPr>
              <a:buFont typeface="Arial" pitchFamily="34" charset="0"/>
              <a:buChar char="•"/>
            </a:pPr>
            <a:r>
              <a:rPr lang="es-CL" dirty="0">
                <a:solidFill>
                  <a:srgbClr val="FF0000"/>
                </a:solidFill>
              </a:rPr>
              <a:t> Develop "atmosphere/ocean sites" in strategic islands, </a:t>
            </a:r>
            <a:r>
              <a:rPr lang="fr-FR" dirty="0"/>
              <a:t>observations of </a:t>
            </a:r>
            <a:r>
              <a:rPr lang="fr-FR" dirty="0" err="1"/>
              <a:t>atmospheric</a:t>
            </a:r>
            <a:r>
              <a:rPr lang="fr-FR" dirty="0"/>
              <a:t> vertical structure</a:t>
            </a:r>
            <a:endParaRPr lang="es-CL" dirty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Observations for the </a:t>
            </a:r>
            <a:r>
              <a:rPr lang="fr-FR" dirty="0" err="1">
                <a:solidFill>
                  <a:srgbClr val="FF0000"/>
                </a:solidFill>
              </a:rPr>
              <a:t>Oxygen</a:t>
            </a:r>
            <a:r>
              <a:rPr lang="fr-FR" dirty="0">
                <a:solidFill>
                  <a:srgbClr val="FF0000"/>
                </a:solidFill>
              </a:rPr>
              <a:t> Minimum Zone </a:t>
            </a:r>
            <a:endParaRPr lang="es-CL" dirty="0">
              <a:solidFill>
                <a:srgbClr val="FF000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9D5D8A0-7F79-D749-8B1E-D556002E7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0497" y="432083"/>
            <a:ext cx="1635554" cy="232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2850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9189A1-D294-3A48-B8B4-B3DA48E8432B}"/>
              </a:ext>
            </a:extLst>
          </p:cNvPr>
          <p:cNvSpPr/>
          <p:nvPr/>
        </p:nvSpPr>
        <p:spPr>
          <a:xfrm>
            <a:off x="35074" y="23381"/>
            <a:ext cx="12156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New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Technology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pilots</a:t>
            </a:r>
            <a:endParaRPr lang="fr-FR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46D40B-DD17-134F-9E3D-8FF7C46F46D4}"/>
              </a:ext>
            </a:extLst>
          </p:cNvPr>
          <p:cNvSpPr/>
          <p:nvPr/>
        </p:nvSpPr>
        <p:spPr>
          <a:xfrm>
            <a:off x="2449743" y="640058"/>
            <a:ext cx="7327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FC5F1B"/>
                </a:solidFill>
              </a:rPr>
              <a:t>Test new </a:t>
            </a:r>
            <a:r>
              <a:rPr lang="fr-FR" b="1" dirty="0" err="1">
                <a:solidFill>
                  <a:srgbClr val="FC5F1B"/>
                </a:solidFill>
              </a:rPr>
              <a:t>technology</a:t>
            </a:r>
            <a:r>
              <a:rPr lang="fr-FR" b="1" dirty="0">
                <a:solidFill>
                  <a:srgbClr val="FC5F1B"/>
                </a:solidFill>
              </a:rPr>
              <a:t>, </a:t>
            </a:r>
            <a:r>
              <a:rPr lang="fr-FR" b="1" dirty="0" err="1">
                <a:solidFill>
                  <a:srgbClr val="FC5F1B"/>
                </a:solidFill>
              </a:rPr>
              <a:t>assessing</a:t>
            </a:r>
            <a:r>
              <a:rPr lang="fr-FR" b="1" dirty="0">
                <a:solidFill>
                  <a:srgbClr val="FC5F1B"/>
                </a:solidFill>
              </a:rPr>
              <a:t> </a:t>
            </a:r>
            <a:r>
              <a:rPr lang="fr-FR" b="1" dirty="0" err="1">
                <a:solidFill>
                  <a:srgbClr val="FC5F1B"/>
                </a:solidFill>
              </a:rPr>
              <a:t>their</a:t>
            </a:r>
            <a:r>
              <a:rPr lang="fr-FR" b="1" dirty="0">
                <a:solidFill>
                  <a:srgbClr val="FC5F1B"/>
                </a:solidFill>
              </a:rPr>
              <a:t> </a:t>
            </a:r>
            <a:r>
              <a:rPr lang="fr-FR" b="1" dirty="0" err="1">
                <a:solidFill>
                  <a:srgbClr val="FC5F1B"/>
                </a:solidFill>
              </a:rPr>
              <a:t>potential</a:t>
            </a:r>
            <a:r>
              <a:rPr lang="fr-FR" b="1" dirty="0">
                <a:solidFill>
                  <a:srgbClr val="FC5F1B"/>
                </a:solidFill>
              </a:rPr>
              <a:t> for TPOS 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D3B6E9C-DED0-6E43-A0BF-756F2A51D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61" y="2392828"/>
            <a:ext cx="2177906" cy="308458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87DD360-7374-E148-8CB0-2CED1010D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427" y="1467415"/>
            <a:ext cx="3746528" cy="250100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8A6C547-1429-F449-850A-E98DF1C9A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9292" y="4110102"/>
            <a:ext cx="2849686" cy="257459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377076E-D84D-1647-AEBC-155EC17006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50"/>
          <a:stretch/>
        </p:blipFill>
        <p:spPr>
          <a:xfrm>
            <a:off x="8267639" y="4592647"/>
            <a:ext cx="3862137" cy="199636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B18E2F5-B2E4-974B-A07D-B05F3997C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4618" y="1680465"/>
            <a:ext cx="4645422" cy="2486082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C838719D-2650-C84C-AF0C-238ADFC87A25}"/>
              </a:ext>
            </a:extLst>
          </p:cNvPr>
          <p:cNvSpPr txBox="1"/>
          <p:nvPr/>
        </p:nvSpPr>
        <p:spPr>
          <a:xfrm>
            <a:off x="8671501" y="4389404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Credit</a:t>
            </a:r>
            <a:r>
              <a:rPr lang="fr-FR" sz="1200" b="1" dirty="0"/>
              <a:t>: J. </a:t>
            </a:r>
            <a:r>
              <a:rPr lang="fr-FR" sz="1200" b="1" dirty="0" err="1"/>
              <a:t>Masich</a:t>
            </a:r>
            <a:endParaRPr lang="fr-FR" sz="12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E3CAC60-EEFE-D642-A3D1-90DB19A8963D}"/>
              </a:ext>
            </a:extLst>
          </p:cNvPr>
          <p:cNvSpPr txBox="1"/>
          <p:nvPr/>
        </p:nvSpPr>
        <p:spPr>
          <a:xfrm>
            <a:off x="491838" y="1680465"/>
            <a:ext cx="1911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FC5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Autonomous</a:t>
            </a:r>
            <a:r>
              <a:rPr lang="fr-FR" sz="1400" b="1" dirty="0">
                <a:solidFill>
                  <a:srgbClr val="FC5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dirty="0" err="1">
                <a:solidFill>
                  <a:srgbClr val="FC5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platforms</a:t>
            </a:r>
            <a:endParaRPr lang="fr-FR" sz="1400" b="1" dirty="0">
              <a:solidFill>
                <a:srgbClr val="FC5F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DEF8FC1-0B56-2241-805B-C21C75566741}"/>
              </a:ext>
            </a:extLst>
          </p:cNvPr>
          <p:cNvSpPr txBox="1"/>
          <p:nvPr/>
        </p:nvSpPr>
        <p:spPr>
          <a:xfrm>
            <a:off x="9131562" y="1313527"/>
            <a:ext cx="2033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FC5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Moored</a:t>
            </a:r>
            <a:r>
              <a:rPr lang="fr-FR" sz="1400" b="1" dirty="0">
                <a:solidFill>
                  <a:srgbClr val="FC5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395610594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2B9F2B-0171-7F4C-B9A2-7B0541689152}"/>
              </a:ext>
            </a:extLst>
          </p:cNvPr>
          <p:cNvSpPr/>
          <p:nvPr/>
        </p:nvSpPr>
        <p:spPr>
          <a:xfrm>
            <a:off x="35074" y="23381"/>
            <a:ext cx="12156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>
                <a:solidFill>
                  <a:srgbClr val="FC5F1B"/>
                </a:solidFill>
              </a:rPr>
              <a:t>Success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fr-FR" sz="3200" dirty="0">
                <a:solidFill>
                  <a:srgbClr val="0078D1"/>
                </a:solidFill>
              </a:rPr>
              <a:t>challenges and issues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6DD307-A838-414F-9ADD-E31D09C9EF1F}"/>
              </a:ext>
            </a:extLst>
          </p:cNvPr>
          <p:cNvSpPr txBox="1"/>
          <p:nvPr/>
        </p:nvSpPr>
        <p:spPr>
          <a:xfrm>
            <a:off x="578210" y="861199"/>
            <a:ext cx="11070652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51000"/>
              <a:buFont typeface="Courier New" panose="02070309020205020404" pitchFamily="49" charset="0"/>
              <a:buChar char="o"/>
            </a:pPr>
            <a:r>
              <a:rPr lang="fr-FR" sz="2000" dirty="0">
                <a:latin typeface="Arial"/>
                <a:cs typeface="Arial"/>
              </a:rPr>
              <a:t>The </a:t>
            </a:r>
            <a:r>
              <a:rPr lang="fr-FR" sz="2000" dirty="0" err="1">
                <a:latin typeface="Arial"/>
                <a:cs typeface="Arial"/>
              </a:rPr>
              <a:t>aim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fr-FR" sz="2000" dirty="0" err="1">
                <a:latin typeface="Arial"/>
                <a:cs typeface="Arial"/>
              </a:rPr>
              <a:t>was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fr-FR" sz="2000" dirty="0">
                <a:solidFill>
                  <a:srgbClr val="F15B2A"/>
                </a:solidFill>
                <a:latin typeface="Arial"/>
                <a:cs typeface="Arial"/>
              </a:rPr>
              <a:t>to design a </a:t>
            </a:r>
            <a:r>
              <a:rPr lang="fr-FR" sz="2000" dirty="0" err="1">
                <a:solidFill>
                  <a:srgbClr val="F15B2A"/>
                </a:solidFill>
                <a:latin typeface="Arial"/>
                <a:cs typeface="Arial"/>
              </a:rPr>
              <a:t>refreshed</a:t>
            </a:r>
            <a:r>
              <a:rPr lang="fr-FR" sz="2000" dirty="0">
                <a:solidFill>
                  <a:srgbClr val="F15B2A"/>
                </a:solidFill>
                <a:latin typeface="Arial"/>
                <a:cs typeface="Arial"/>
              </a:rPr>
              <a:t>, </a:t>
            </a:r>
            <a:r>
              <a:rPr lang="fr-FR" sz="2000" dirty="0" err="1">
                <a:solidFill>
                  <a:srgbClr val="F15B2A"/>
                </a:solidFill>
                <a:latin typeface="Arial"/>
                <a:cs typeface="Arial"/>
              </a:rPr>
              <a:t>integrated</a:t>
            </a:r>
            <a:r>
              <a:rPr lang="fr-FR" sz="2000" dirty="0">
                <a:solidFill>
                  <a:srgbClr val="F15B2A"/>
                </a:solidFill>
                <a:latin typeface="Arial"/>
                <a:cs typeface="Arial"/>
              </a:rPr>
              <a:t> TPOS, to </a:t>
            </a:r>
            <a:r>
              <a:rPr lang="fr-FR" sz="2000" dirty="0" err="1">
                <a:solidFill>
                  <a:srgbClr val="F15B2A"/>
                </a:solidFill>
                <a:latin typeface="Arial"/>
                <a:cs typeface="Arial"/>
              </a:rPr>
              <a:t>meet</a:t>
            </a:r>
            <a:r>
              <a:rPr lang="fr-FR" sz="2000" dirty="0">
                <a:solidFill>
                  <a:srgbClr val="F15B2A"/>
                </a:solidFill>
                <a:latin typeface="Arial"/>
                <a:cs typeface="Arial"/>
              </a:rPr>
              <a:t> multiple </a:t>
            </a:r>
            <a:r>
              <a:rPr lang="fr-FR" sz="2000" dirty="0" err="1">
                <a:solidFill>
                  <a:srgbClr val="F15B2A"/>
                </a:solidFill>
                <a:latin typeface="Arial"/>
                <a:cs typeface="Arial"/>
              </a:rPr>
              <a:t>needs</a:t>
            </a:r>
            <a:endParaRPr lang="fr-FR" sz="2000" dirty="0">
              <a:solidFill>
                <a:srgbClr val="F15B2A"/>
              </a:solidFill>
              <a:latin typeface="Arial"/>
              <a:cs typeface="Arial"/>
            </a:endParaRPr>
          </a:p>
          <a:p>
            <a:pPr>
              <a:buSzPct val="51000"/>
            </a:pPr>
            <a:r>
              <a:rPr lang="fr-FR" sz="2000" dirty="0">
                <a:latin typeface="Arial"/>
                <a:cs typeface="Arial"/>
              </a:rPr>
              <a:t>The </a:t>
            </a:r>
            <a:r>
              <a:rPr lang="fr-FR" sz="2000" dirty="0" err="1">
                <a:latin typeface="Arial"/>
                <a:cs typeface="Arial"/>
              </a:rPr>
              <a:t>three</a:t>
            </a:r>
            <a:r>
              <a:rPr lang="fr-FR" sz="2000" dirty="0">
                <a:latin typeface="Arial"/>
                <a:cs typeface="Arial"/>
              </a:rPr>
              <a:t> reports </a:t>
            </a:r>
            <a:r>
              <a:rPr lang="fr-FR" sz="2000" dirty="0" err="1">
                <a:latin typeface="Arial"/>
                <a:cs typeface="Arial"/>
              </a:rPr>
              <a:t>fully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fr-FR" sz="2000" dirty="0" err="1">
                <a:latin typeface="Arial"/>
                <a:cs typeface="Arial"/>
              </a:rPr>
              <a:t>responded</a:t>
            </a:r>
            <a:r>
              <a:rPr lang="fr-FR" sz="2000" dirty="0">
                <a:latin typeface="Arial"/>
                <a:cs typeface="Arial"/>
              </a:rPr>
              <a:t> to </a:t>
            </a:r>
            <a:r>
              <a:rPr lang="fr-FR" sz="2000" dirty="0" err="1">
                <a:latin typeface="Arial"/>
                <a:cs typeface="Arial"/>
              </a:rPr>
              <a:t>this</a:t>
            </a:r>
            <a:r>
              <a:rPr lang="fr-FR" sz="2000" dirty="0">
                <a:latin typeface="Arial"/>
                <a:cs typeface="Arial"/>
              </a:rPr>
              <a:t> (satellite/in situ, mature/new </a:t>
            </a:r>
            <a:r>
              <a:rPr lang="fr-FR" sz="2000" dirty="0" err="1">
                <a:latin typeface="Arial"/>
                <a:cs typeface="Arial"/>
              </a:rPr>
              <a:t>technology</a:t>
            </a:r>
            <a:r>
              <a:rPr lang="fr-FR" sz="2000" dirty="0">
                <a:latin typeface="Arial"/>
                <a:cs typeface="Arial"/>
              </a:rPr>
              <a:t>, </a:t>
            </a:r>
            <a:r>
              <a:rPr lang="fr-FR" sz="2000" dirty="0" err="1">
                <a:latin typeface="Arial"/>
                <a:cs typeface="Arial"/>
              </a:rPr>
              <a:t>integrated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fr-FR" sz="2000" dirty="0" err="1">
                <a:latin typeface="Arial"/>
                <a:cs typeface="Arial"/>
              </a:rPr>
              <a:t>biogeochemical</a:t>
            </a:r>
            <a:r>
              <a:rPr lang="fr-FR" sz="2000" dirty="0">
                <a:latin typeface="Arial"/>
                <a:cs typeface="Arial"/>
              </a:rPr>
              <a:t> </a:t>
            </a:r>
            <a:r>
              <a:rPr lang="fr-FR" sz="2000" dirty="0" err="1">
                <a:latin typeface="Arial"/>
                <a:cs typeface="Arial"/>
              </a:rPr>
              <a:t>sampling</a:t>
            </a:r>
            <a:r>
              <a:rPr lang="fr-FR" sz="2000" dirty="0">
                <a:latin typeface="Arial"/>
                <a:cs typeface="Arial"/>
              </a:rPr>
              <a:t>, and </a:t>
            </a:r>
            <a:r>
              <a:rPr lang="fr-FR" sz="2000" dirty="0" err="1">
                <a:latin typeface="Arial"/>
                <a:cs typeface="Arial"/>
              </a:rPr>
              <a:t>models</a:t>
            </a:r>
            <a:r>
              <a:rPr lang="fr-FR" sz="2000" dirty="0">
                <a:latin typeface="Arial"/>
                <a:cs typeface="Arial"/>
              </a:rPr>
              <a:t>)</a:t>
            </a:r>
          </a:p>
          <a:p>
            <a:pPr marL="342900" indent="-342900">
              <a:buSzPct val="51000"/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F15B2A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F15B2A"/>
                </a:solidFill>
                <a:cs typeface="Arial"/>
              </a:rPr>
              <a:t>TPOS2020 reinvigorated agency interest</a:t>
            </a:r>
            <a:r>
              <a:rPr lang="en-AU" sz="2000" dirty="0"/>
              <a:t>, funding of many pilots and process studies. Many people contributed.</a:t>
            </a:r>
          </a:p>
          <a:p>
            <a:endParaRPr lang="fr-FR" sz="2000" i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Design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still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« On the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paper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 »: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we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need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the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implementation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phase to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evaluate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its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effectiveness</a:t>
            </a:r>
            <a:endParaRPr lang="fr-FR" sz="2000" dirty="0">
              <a:solidFill>
                <a:schemeClr val="bg1">
                  <a:lumMod val="85000"/>
                </a:schemeClr>
              </a:solidFill>
            </a:endParaRPr>
          </a:p>
          <a:p>
            <a:endParaRPr lang="fr-FR" sz="20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Limited to BGC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sampling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biological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ecosystem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aspects are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left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for the future</a:t>
            </a:r>
          </a:p>
          <a:p>
            <a:endParaRPr lang="en-AU" sz="20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The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aim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was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to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build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greater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cooperation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 and coordination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among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 the international sponsors 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and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contributors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to the TPOS, for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reduced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risk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greater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robustness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  <a:p>
            <a:endParaRPr lang="fr-FR" sz="2000" dirty="0">
              <a:solidFill>
                <a:schemeClr val="bg1">
                  <a:lumMod val="85000"/>
                </a:schemeClr>
              </a:solidFill>
            </a:endParaRPr>
          </a:p>
          <a:p>
            <a:pPr marL="1257300" lvl="2" indent="-342900">
              <a:buFont typeface="Symbol" pitchFamily="2" charset="2"/>
              <a:buChar char="Þ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The TPOS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is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not more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robust</a:t>
            </a:r>
            <a:endParaRPr lang="fr-FR" sz="2000" dirty="0">
              <a:solidFill>
                <a:schemeClr val="bg1">
                  <a:lumMod val="85000"/>
                </a:schemeClr>
              </a:solidFill>
            </a:endParaRPr>
          </a:p>
          <a:p>
            <a:pPr marL="1257300" lvl="2" indent="-342900">
              <a:buFont typeface="Symbol" pitchFamily="2" charset="2"/>
              <a:buChar char="Þ"/>
            </a:pP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dialogue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improved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challenging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to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get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commitments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, and portfolio of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resources</a:t>
            </a:r>
            <a:endParaRPr lang="fr-FR" sz="2000" dirty="0">
              <a:solidFill>
                <a:schemeClr val="bg1">
                  <a:lumMod val="85000"/>
                </a:schemeClr>
              </a:solidFill>
            </a:endParaRPr>
          </a:p>
          <a:p>
            <a:pPr marL="1257300" lvl="2" indent="-342900">
              <a:buFont typeface="Symbol" pitchFamily="2" charset="2"/>
              <a:buChar char="Þ"/>
            </a:pP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During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implementation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fr-FR" sz="2000" b="1" dirty="0" err="1">
                <a:solidFill>
                  <a:schemeClr val="bg1">
                    <a:lumMod val="85000"/>
                  </a:schemeClr>
                </a:solidFill>
              </a:rPr>
              <a:t>enhanced</a:t>
            </a:r>
            <a:r>
              <a:rPr lang="fr-FR" sz="2000" b="1" dirty="0">
                <a:solidFill>
                  <a:schemeClr val="bg1">
                    <a:lumMod val="85000"/>
                  </a:schemeClr>
                </a:solidFill>
              </a:rPr>
              <a:t> dialogue and coordination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will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1">
                    <a:lumMod val="85000"/>
                  </a:schemeClr>
                </a:solidFill>
              </a:rPr>
              <a:t>be</a:t>
            </a:r>
            <a:r>
              <a:rPr lang="fr-FR" sz="2000" dirty="0">
                <a:solidFill>
                  <a:schemeClr val="bg1">
                    <a:lumMod val="85000"/>
                  </a:schemeClr>
                </a:solidFill>
              </a:rPr>
              <a:t> crucial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46761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2B9F2B-0171-7F4C-B9A2-7B0541689152}"/>
              </a:ext>
            </a:extLst>
          </p:cNvPr>
          <p:cNvSpPr/>
          <p:nvPr/>
        </p:nvSpPr>
        <p:spPr>
          <a:xfrm>
            <a:off x="35074" y="23381"/>
            <a:ext cx="12156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>
                <a:solidFill>
                  <a:srgbClr val="FC5F1B"/>
                </a:solidFill>
              </a:rPr>
              <a:t>Success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fr-FR" sz="3200" dirty="0">
                <a:solidFill>
                  <a:srgbClr val="0078D1"/>
                </a:solidFill>
              </a:rPr>
              <a:t>challenges and issues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6DD307-A838-414F-9ADD-E31D09C9EF1F}"/>
              </a:ext>
            </a:extLst>
          </p:cNvPr>
          <p:cNvSpPr txBox="1"/>
          <p:nvPr/>
        </p:nvSpPr>
        <p:spPr>
          <a:xfrm>
            <a:off x="578210" y="861199"/>
            <a:ext cx="11070652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51000"/>
              <a:buFont typeface="Courier New" panose="02070309020205020404" pitchFamily="49" charset="0"/>
              <a:buChar char="o"/>
            </a:pPr>
            <a:r>
              <a:rPr lang="fr-FR" sz="2000" dirty="0">
                <a:cs typeface="Arial"/>
              </a:rPr>
              <a:t>The </a:t>
            </a:r>
            <a:r>
              <a:rPr lang="fr-FR" sz="2000" dirty="0" err="1">
                <a:cs typeface="Arial"/>
              </a:rPr>
              <a:t>aim</a:t>
            </a:r>
            <a:r>
              <a:rPr lang="fr-FR" sz="2000" dirty="0">
                <a:cs typeface="Arial"/>
              </a:rPr>
              <a:t> </a:t>
            </a:r>
            <a:r>
              <a:rPr lang="fr-FR" sz="2000" dirty="0" err="1">
                <a:cs typeface="Arial"/>
              </a:rPr>
              <a:t>was</a:t>
            </a:r>
            <a:r>
              <a:rPr lang="fr-FR" sz="2000" dirty="0">
                <a:cs typeface="Arial"/>
              </a:rPr>
              <a:t> </a:t>
            </a:r>
            <a:r>
              <a:rPr lang="fr-FR" sz="2000" dirty="0">
                <a:solidFill>
                  <a:srgbClr val="F15B2A"/>
                </a:solidFill>
                <a:cs typeface="Arial"/>
              </a:rPr>
              <a:t>to design a </a:t>
            </a:r>
            <a:r>
              <a:rPr lang="fr-FR" sz="2000" dirty="0" err="1">
                <a:solidFill>
                  <a:srgbClr val="F15B2A"/>
                </a:solidFill>
                <a:cs typeface="Arial"/>
              </a:rPr>
              <a:t>refreshed</a:t>
            </a:r>
            <a:r>
              <a:rPr lang="fr-FR" sz="2000" dirty="0">
                <a:solidFill>
                  <a:srgbClr val="F15B2A"/>
                </a:solidFill>
                <a:cs typeface="Arial"/>
              </a:rPr>
              <a:t>, </a:t>
            </a:r>
            <a:r>
              <a:rPr lang="fr-FR" sz="2000" dirty="0" err="1">
                <a:solidFill>
                  <a:srgbClr val="F15B2A"/>
                </a:solidFill>
                <a:cs typeface="Arial"/>
              </a:rPr>
              <a:t>integrated</a:t>
            </a:r>
            <a:r>
              <a:rPr lang="fr-FR" sz="2000" dirty="0">
                <a:solidFill>
                  <a:srgbClr val="F15B2A"/>
                </a:solidFill>
                <a:cs typeface="Arial"/>
              </a:rPr>
              <a:t> TPOS, to </a:t>
            </a:r>
            <a:r>
              <a:rPr lang="fr-FR" sz="2000" dirty="0" err="1">
                <a:solidFill>
                  <a:srgbClr val="F15B2A"/>
                </a:solidFill>
                <a:cs typeface="Arial"/>
              </a:rPr>
              <a:t>meet</a:t>
            </a:r>
            <a:r>
              <a:rPr lang="fr-FR" sz="2000" dirty="0">
                <a:solidFill>
                  <a:srgbClr val="F15B2A"/>
                </a:solidFill>
                <a:cs typeface="Arial"/>
              </a:rPr>
              <a:t> multiple </a:t>
            </a:r>
            <a:r>
              <a:rPr lang="fr-FR" sz="2000" dirty="0" err="1">
                <a:solidFill>
                  <a:srgbClr val="F15B2A"/>
                </a:solidFill>
                <a:cs typeface="Arial"/>
              </a:rPr>
              <a:t>needs</a:t>
            </a:r>
            <a:endParaRPr lang="fr-FR" sz="2000" dirty="0">
              <a:solidFill>
                <a:srgbClr val="F15B2A"/>
              </a:solidFill>
              <a:cs typeface="Arial"/>
            </a:endParaRPr>
          </a:p>
          <a:p>
            <a:pPr>
              <a:buSzPct val="51000"/>
            </a:pPr>
            <a:r>
              <a:rPr lang="fr-FR" sz="2000" dirty="0">
                <a:cs typeface="Arial"/>
              </a:rPr>
              <a:t>The </a:t>
            </a:r>
            <a:r>
              <a:rPr lang="fr-FR" sz="2000" dirty="0" err="1">
                <a:cs typeface="Arial"/>
              </a:rPr>
              <a:t>three</a:t>
            </a:r>
            <a:r>
              <a:rPr lang="fr-FR" sz="2000" dirty="0">
                <a:cs typeface="Arial"/>
              </a:rPr>
              <a:t> reports </a:t>
            </a:r>
            <a:r>
              <a:rPr lang="fr-FR" sz="2000" dirty="0" err="1">
                <a:cs typeface="Arial"/>
              </a:rPr>
              <a:t>fully</a:t>
            </a:r>
            <a:r>
              <a:rPr lang="fr-FR" sz="2000" dirty="0">
                <a:cs typeface="Arial"/>
              </a:rPr>
              <a:t> </a:t>
            </a:r>
            <a:r>
              <a:rPr lang="fr-FR" sz="2000" dirty="0" err="1">
                <a:cs typeface="Arial"/>
              </a:rPr>
              <a:t>responded</a:t>
            </a:r>
            <a:r>
              <a:rPr lang="fr-FR" sz="2000" dirty="0">
                <a:cs typeface="Arial"/>
              </a:rPr>
              <a:t> to </a:t>
            </a:r>
            <a:r>
              <a:rPr lang="fr-FR" sz="2000" dirty="0" err="1">
                <a:cs typeface="Arial"/>
              </a:rPr>
              <a:t>this</a:t>
            </a:r>
            <a:r>
              <a:rPr lang="fr-FR" sz="2000" dirty="0">
                <a:cs typeface="Arial"/>
              </a:rPr>
              <a:t> (satellite/in situ, mature/new </a:t>
            </a:r>
            <a:r>
              <a:rPr lang="fr-FR" sz="2000" dirty="0" err="1">
                <a:cs typeface="Arial"/>
              </a:rPr>
              <a:t>technology</a:t>
            </a:r>
            <a:r>
              <a:rPr lang="fr-FR" sz="2000" dirty="0">
                <a:cs typeface="Arial"/>
              </a:rPr>
              <a:t>, </a:t>
            </a:r>
            <a:r>
              <a:rPr lang="fr-FR" sz="2000" dirty="0" err="1">
                <a:cs typeface="Arial"/>
              </a:rPr>
              <a:t>integrated</a:t>
            </a:r>
            <a:r>
              <a:rPr lang="fr-FR" sz="2000" dirty="0">
                <a:cs typeface="Arial"/>
              </a:rPr>
              <a:t> </a:t>
            </a:r>
            <a:r>
              <a:rPr lang="fr-FR" sz="2000" dirty="0" err="1">
                <a:cs typeface="Arial"/>
              </a:rPr>
              <a:t>biogeochemical</a:t>
            </a:r>
            <a:r>
              <a:rPr lang="fr-FR" sz="2000" dirty="0">
                <a:cs typeface="Arial"/>
              </a:rPr>
              <a:t> </a:t>
            </a:r>
            <a:r>
              <a:rPr lang="fr-FR" sz="2000" dirty="0" err="1">
                <a:cs typeface="Arial"/>
              </a:rPr>
              <a:t>sampling</a:t>
            </a:r>
            <a:r>
              <a:rPr lang="fr-FR" sz="2000" dirty="0">
                <a:cs typeface="Arial"/>
              </a:rPr>
              <a:t>, and </a:t>
            </a:r>
            <a:r>
              <a:rPr lang="fr-FR" sz="2000" dirty="0" err="1">
                <a:cs typeface="Arial"/>
              </a:rPr>
              <a:t>models</a:t>
            </a:r>
            <a:r>
              <a:rPr lang="fr-FR" sz="2000" dirty="0">
                <a:cs typeface="Arial"/>
              </a:rPr>
              <a:t>)</a:t>
            </a:r>
          </a:p>
          <a:p>
            <a:pPr marL="342900" indent="-342900">
              <a:buSzPct val="51000"/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F15B2A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F15B2A"/>
                </a:solidFill>
                <a:cs typeface="Arial"/>
              </a:rPr>
              <a:t>TPOS2020 reinvigorated agency interest</a:t>
            </a:r>
            <a:r>
              <a:rPr lang="en-AU" sz="2000" dirty="0"/>
              <a:t>, funding of many pilots and process studies. Many people contributed.</a:t>
            </a:r>
          </a:p>
          <a:p>
            <a:endParaRPr lang="fr-FR" sz="2000" i="1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rgbClr val="0078D1"/>
                </a:solidFill>
              </a:rPr>
              <a:t>Design </a:t>
            </a:r>
            <a:r>
              <a:rPr lang="fr-FR" sz="2000" dirty="0" err="1">
                <a:solidFill>
                  <a:srgbClr val="0078D1"/>
                </a:solidFill>
              </a:rPr>
              <a:t>still</a:t>
            </a:r>
            <a:r>
              <a:rPr lang="fr-FR" sz="2000" dirty="0">
                <a:solidFill>
                  <a:srgbClr val="0078D1"/>
                </a:solidFill>
              </a:rPr>
              <a:t> « On the </a:t>
            </a:r>
            <a:r>
              <a:rPr lang="fr-FR" sz="2000" dirty="0" err="1">
                <a:solidFill>
                  <a:srgbClr val="0078D1"/>
                </a:solidFill>
              </a:rPr>
              <a:t>paper</a:t>
            </a:r>
            <a:r>
              <a:rPr lang="fr-FR" sz="2000" dirty="0">
                <a:solidFill>
                  <a:srgbClr val="0078D1"/>
                </a:solidFill>
              </a:rPr>
              <a:t> »</a:t>
            </a:r>
            <a:r>
              <a:rPr lang="fr-FR" sz="2000" dirty="0"/>
              <a:t>: </a:t>
            </a:r>
            <a:r>
              <a:rPr lang="fr-FR" sz="2000" dirty="0" err="1"/>
              <a:t>we</a:t>
            </a:r>
            <a:r>
              <a:rPr lang="fr-FR" sz="2000" dirty="0"/>
              <a:t> </a:t>
            </a:r>
            <a:r>
              <a:rPr lang="fr-FR" sz="2000" dirty="0" err="1"/>
              <a:t>need</a:t>
            </a:r>
            <a:r>
              <a:rPr lang="fr-FR" sz="2000" dirty="0"/>
              <a:t> the </a:t>
            </a:r>
            <a:r>
              <a:rPr lang="fr-FR" sz="2000" dirty="0" err="1"/>
              <a:t>implementation</a:t>
            </a:r>
            <a:r>
              <a:rPr lang="fr-FR" sz="2000" dirty="0"/>
              <a:t> phase to </a:t>
            </a:r>
            <a:r>
              <a:rPr lang="fr-FR" sz="2000" dirty="0" err="1"/>
              <a:t>evaluate</a:t>
            </a:r>
            <a:r>
              <a:rPr lang="fr-FR" sz="2000" dirty="0"/>
              <a:t> </a:t>
            </a:r>
            <a:r>
              <a:rPr lang="fr-FR" sz="2000" dirty="0" err="1"/>
              <a:t>its</a:t>
            </a:r>
            <a:r>
              <a:rPr lang="fr-FR" sz="2000" dirty="0"/>
              <a:t> </a:t>
            </a:r>
            <a:r>
              <a:rPr lang="fr-FR" sz="2000" dirty="0" err="1"/>
              <a:t>effectiveness</a:t>
            </a:r>
            <a:endParaRPr lang="fr-FR" sz="2000" dirty="0"/>
          </a:p>
          <a:p>
            <a:endParaRPr lang="fr-FR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>
                <a:solidFill>
                  <a:srgbClr val="0078D1"/>
                </a:solidFill>
              </a:rPr>
              <a:t>Limited to BGC </a:t>
            </a:r>
            <a:r>
              <a:rPr lang="fr-FR" sz="2000" dirty="0" err="1">
                <a:solidFill>
                  <a:srgbClr val="0078D1"/>
                </a:solidFill>
              </a:rPr>
              <a:t>sampling</a:t>
            </a:r>
            <a:r>
              <a:rPr lang="fr-FR" sz="2000" dirty="0"/>
              <a:t>: </a:t>
            </a:r>
            <a:r>
              <a:rPr lang="fr-FR" sz="2000" dirty="0" err="1"/>
              <a:t>biological</a:t>
            </a:r>
            <a:r>
              <a:rPr lang="fr-FR" sz="2000" dirty="0"/>
              <a:t> and </a:t>
            </a:r>
            <a:r>
              <a:rPr lang="fr-FR" sz="2000" dirty="0" err="1"/>
              <a:t>ecosystem</a:t>
            </a:r>
            <a:r>
              <a:rPr lang="fr-FR" sz="2000" dirty="0"/>
              <a:t> aspects are </a:t>
            </a:r>
            <a:r>
              <a:rPr lang="fr-FR" sz="2000" dirty="0" err="1"/>
              <a:t>left</a:t>
            </a:r>
            <a:r>
              <a:rPr lang="fr-FR" sz="2000" dirty="0"/>
              <a:t> for the future</a:t>
            </a:r>
          </a:p>
          <a:p>
            <a:endParaRPr lang="en-AU" sz="20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2000" dirty="0"/>
              <a:t>The </a:t>
            </a:r>
            <a:r>
              <a:rPr lang="fr-FR" sz="2000" dirty="0" err="1"/>
              <a:t>aim</a:t>
            </a:r>
            <a:r>
              <a:rPr lang="fr-FR" sz="2000" dirty="0"/>
              <a:t> </a:t>
            </a:r>
            <a:r>
              <a:rPr lang="fr-FR" sz="2000" dirty="0" err="1"/>
              <a:t>was</a:t>
            </a:r>
            <a:r>
              <a:rPr lang="fr-FR" sz="2000" dirty="0"/>
              <a:t> to </a:t>
            </a:r>
            <a:r>
              <a:rPr lang="fr-FR" sz="2000" dirty="0" err="1"/>
              <a:t>build</a:t>
            </a:r>
            <a:r>
              <a:rPr lang="fr-FR" sz="2000" dirty="0"/>
              <a:t> </a:t>
            </a:r>
            <a:r>
              <a:rPr lang="fr-FR" sz="2000" b="1" dirty="0" err="1">
                <a:solidFill>
                  <a:srgbClr val="0078D1"/>
                </a:solidFill>
              </a:rPr>
              <a:t>greater</a:t>
            </a:r>
            <a:r>
              <a:rPr lang="fr-FR" sz="2000" b="1" dirty="0">
                <a:solidFill>
                  <a:srgbClr val="0078D1"/>
                </a:solidFill>
              </a:rPr>
              <a:t> </a:t>
            </a:r>
            <a:r>
              <a:rPr lang="fr-FR" sz="2000" b="1" dirty="0" err="1">
                <a:solidFill>
                  <a:srgbClr val="0078D1"/>
                </a:solidFill>
              </a:rPr>
              <a:t>cooperation</a:t>
            </a:r>
            <a:r>
              <a:rPr lang="fr-FR" sz="2000" b="1" dirty="0">
                <a:solidFill>
                  <a:srgbClr val="0078D1"/>
                </a:solidFill>
              </a:rPr>
              <a:t> and coordination </a:t>
            </a:r>
            <a:r>
              <a:rPr lang="fr-FR" sz="2000" b="1" dirty="0" err="1">
                <a:solidFill>
                  <a:srgbClr val="0078D1"/>
                </a:solidFill>
              </a:rPr>
              <a:t>among</a:t>
            </a:r>
            <a:r>
              <a:rPr lang="fr-FR" sz="2000" b="1" dirty="0">
                <a:solidFill>
                  <a:srgbClr val="0078D1"/>
                </a:solidFill>
              </a:rPr>
              <a:t> the international sponsors</a:t>
            </a:r>
            <a:r>
              <a:rPr lang="fr-FR" sz="2000" b="1" dirty="0"/>
              <a:t> </a:t>
            </a:r>
            <a:r>
              <a:rPr lang="fr-FR" sz="2000" dirty="0"/>
              <a:t>to the TPOS, for </a:t>
            </a:r>
            <a:r>
              <a:rPr lang="fr-FR" sz="2000" dirty="0" err="1">
                <a:solidFill>
                  <a:srgbClr val="0078D1"/>
                </a:solidFill>
              </a:rPr>
              <a:t>reduced</a:t>
            </a:r>
            <a:r>
              <a:rPr lang="fr-FR" sz="2000" dirty="0">
                <a:solidFill>
                  <a:srgbClr val="0078D1"/>
                </a:solidFill>
              </a:rPr>
              <a:t> </a:t>
            </a:r>
            <a:r>
              <a:rPr lang="fr-FR" sz="2000" dirty="0" err="1">
                <a:solidFill>
                  <a:srgbClr val="0078D1"/>
                </a:solidFill>
              </a:rPr>
              <a:t>risk</a:t>
            </a:r>
            <a:r>
              <a:rPr lang="fr-FR" sz="2000" dirty="0">
                <a:solidFill>
                  <a:srgbClr val="0078D1"/>
                </a:solidFill>
              </a:rPr>
              <a:t> and </a:t>
            </a:r>
            <a:r>
              <a:rPr lang="fr-FR" sz="2000" dirty="0" err="1">
                <a:solidFill>
                  <a:srgbClr val="0078D1"/>
                </a:solidFill>
              </a:rPr>
              <a:t>greater</a:t>
            </a:r>
            <a:r>
              <a:rPr lang="fr-FR" sz="2000" dirty="0">
                <a:solidFill>
                  <a:srgbClr val="0078D1"/>
                </a:solidFill>
              </a:rPr>
              <a:t> </a:t>
            </a:r>
            <a:r>
              <a:rPr lang="fr-FR" sz="2000" dirty="0" err="1">
                <a:solidFill>
                  <a:srgbClr val="0078D1"/>
                </a:solidFill>
              </a:rPr>
              <a:t>robustness</a:t>
            </a:r>
            <a:r>
              <a:rPr lang="fr-FR" sz="2000" dirty="0">
                <a:solidFill>
                  <a:srgbClr val="0078D1"/>
                </a:solidFill>
              </a:rPr>
              <a:t>.</a:t>
            </a:r>
          </a:p>
          <a:p>
            <a:endParaRPr lang="fr-FR" sz="2000" dirty="0"/>
          </a:p>
          <a:p>
            <a:pPr marL="1257300" lvl="2" indent="-342900">
              <a:buFont typeface="Symbol" pitchFamily="2" charset="2"/>
              <a:buChar char="Þ"/>
            </a:pPr>
            <a:r>
              <a:rPr lang="fr-FR" sz="2000" dirty="0"/>
              <a:t>T.P.O.S. </a:t>
            </a:r>
            <a:r>
              <a:rPr lang="fr-FR" sz="2000" dirty="0" err="1"/>
              <a:t>is</a:t>
            </a:r>
            <a:r>
              <a:rPr lang="fr-FR" sz="2000" dirty="0"/>
              <a:t> not more </a:t>
            </a:r>
            <a:r>
              <a:rPr lang="fr-FR" sz="2000" dirty="0" err="1"/>
              <a:t>robust</a:t>
            </a:r>
            <a:endParaRPr lang="fr-FR" sz="2000" dirty="0"/>
          </a:p>
          <a:p>
            <a:pPr marL="1257300" lvl="2" indent="-342900">
              <a:buFont typeface="Symbol" pitchFamily="2" charset="2"/>
              <a:buChar char="Þ"/>
            </a:pPr>
            <a:r>
              <a:rPr lang="fr-FR" sz="2000" dirty="0"/>
              <a:t>dialogue </a:t>
            </a:r>
            <a:r>
              <a:rPr lang="fr-FR" sz="2000" dirty="0" err="1"/>
              <a:t>improved</a:t>
            </a:r>
            <a:r>
              <a:rPr lang="fr-FR" sz="2000" dirty="0"/>
              <a:t>; </a:t>
            </a:r>
            <a:r>
              <a:rPr lang="fr-FR" sz="2000" dirty="0" err="1"/>
              <a:t>challenging</a:t>
            </a:r>
            <a:r>
              <a:rPr lang="fr-FR" sz="2000" dirty="0"/>
              <a:t> to </a:t>
            </a:r>
            <a:r>
              <a:rPr lang="fr-FR" sz="2000" dirty="0" err="1"/>
              <a:t>get</a:t>
            </a:r>
            <a:r>
              <a:rPr lang="fr-FR" sz="2000" dirty="0"/>
              <a:t> </a:t>
            </a:r>
            <a:r>
              <a:rPr lang="fr-FR" sz="2000" dirty="0" err="1"/>
              <a:t>commitments</a:t>
            </a:r>
            <a:r>
              <a:rPr lang="fr-FR" sz="2000" dirty="0"/>
              <a:t>, and portfolio of </a:t>
            </a:r>
            <a:r>
              <a:rPr lang="fr-FR" sz="2000" dirty="0" err="1"/>
              <a:t>resources</a:t>
            </a:r>
            <a:endParaRPr lang="fr-FR" sz="2000" dirty="0"/>
          </a:p>
          <a:p>
            <a:pPr marL="1257300" lvl="2" indent="-342900">
              <a:buFont typeface="Symbol" pitchFamily="2" charset="2"/>
              <a:buChar char="Þ"/>
            </a:pPr>
            <a:r>
              <a:rPr lang="fr-FR" sz="2000" dirty="0" err="1"/>
              <a:t>During</a:t>
            </a:r>
            <a:r>
              <a:rPr lang="fr-FR" sz="2000" dirty="0"/>
              <a:t> </a:t>
            </a:r>
            <a:r>
              <a:rPr lang="fr-FR" sz="2000" dirty="0" err="1"/>
              <a:t>implementation</a:t>
            </a:r>
            <a:r>
              <a:rPr lang="fr-FR" sz="2000" dirty="0"/>
              <a:t>, </a:t>
            </a:r>
            <a:r>
              <a:rPr lang="fr-FR" sz="2000" b="1" dirty="0" err="1"/>
              <a:t>greater</a:t>
            </a:r>
            <a:r>
              <a:rPr lang="fr-FR" sz="2000" b="1" dirty="0"/>
              <a:t> engagement and coordination </a:t>
            </a:r>
            <a:r>
              <a:rPr lang="fr-FR" sz="2000" dirty="0" err="1"/>
              <a:t>will</a:t>
            </a:r>
            <a:r>
              <a:rPr lang="fr-FR" sz="2000" dirty="0"/>
              <a:t> </a:t>
            </a:r>
            <a:r>
              <a:rPr lang="fr-FR" sz="2000" dirty="0" err="1"/>
              <a:t>be</a:t>
            </a:r>
            <a:r>
              <a:rPr lang="fr-FR" sz="2000" dirty="0"/>
              <a:t> crucial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57964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2B9F2B-0171-7F4C-B9A2-7B0541689152}"/>
              </a:ext>
            </a:extLst>
          </p:cNvPr>
          <p:cNvSpPr/>
          <p:nvPr/>
        </p:nvSpPr>
        <p:spPr>
          <a:xfrm>
            <a:off x="35074" y="23381"/>
            <a:ext cx="12156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Lessons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learned</a:t>
            </a:r>
            <a:endParaRPr lang="fr-FR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265CBD-2371-CF48-AA39-76FEEF9399C9}"/>
              </a:ext>
            </a:extLst>
          </p:cNvPr>
          <p:cNvSpPr/>
          <p:nvPr/>
        </p:nvSpPr>
        <p:spPr>
          <a:xfrm>
            <a:off x="1247765" y="1029401"/>
            <a:ext cx="1047010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dirty="0" err="1">
                <a:effectLst/>
              </a:rPr>
              <a:t>Effectiveness</a:t>
            </a:r>
            <a:r>
              <a:rPr lang="fr-FR" sz="2400" dirty="0">
                <a:effectLst/>
              </a:rPr>
              <a:t> of a basin-</a:t>
            </a:r>
            <a:r>
              <a:rPr lang="fr-FR" sz="2400" dirty="0" err="1">
                <a:effectLst/>
              </a:rPr>
              <a:t>focused</a:t>
            </a:r>
            <a:r>
              <a:rPr lang="fr-FR" sz="2400" dirty="0">
                <a:effectLst/>
              </a:rPr>
              <a:t> </a:t>
            </a:r>
            <a:r>
              <a:rPr lang="fr-FR" sz="2400" dirty="0" err="1">
                <a:effectLst/>
              </a:rPr>
              <a:t>regional</a:t>
            </a:r>
            <a:r>
              <a:rPr lang="fr-FR" sz="2400" dirty="0">
                <a:effectLst/>
              </a:rPr>
              <a:t> </a:t>
            </a:r>
            <a:r>
              <a:rPr lang="fr-FR" sz="2400" dirty="0" err="1">
                <a:effectLst/>
              </a:rPr>
              <a:t>approach</a:t>
            </a:r>
            <a:endParaRPr lang="fr-FR" sz="2400" dirty="0">
              <a:effectLst/>
            </a:endParaRPr>
          </a:p>
          <a:p>
            <a:pPr marL="285750" indent="-285750">
              <a:buFontTx/>
              <a:buChar char="-"/>
            </a:pPr>
            <a:endParaRPr lang="fr-FR" sz="2400" dirty="0"/>
          </a:p>
          <a:p>
            <a:pPr marL="285750" indent="-285750">
              <a:buFontTx/>
              <a:buChar char="-"/>
            </a:pPr>
            <a:r>
              <a:rPr lang="fr-FR" sz="2400" dirty="0">
                <a:effectLst/>
              </a:rPr>
              <a:t>TPOS2020 </a:t>
            </a:r>
            <a:r>
              <a:rPr lang="fr-FR" sz="2400" dirty="0" err="1">
                <a:effectLst/>
              </a:rPr>
              <a:t>project</a:t>
            </a:r>
            <a:r>
              <a:rPr lang="fr-FR" sz="2400" dirty="0">
                <a:effectLst/>
              </a:rPr>
              <a:t> </a:t>
            </a:r>
            <a:r>
              <a:rPr lang="fr-FR" sz="2400" dirty="0" err="1">
                <a:effectLst/>
              </a:rPr>
              <a:t>was</a:t>
            </a:r>
            <a:r>
              <a:rPr lang="fr-FR" sz="2400" dirty="0">
                <a:effectLst/>
              </a:rPr>
              <a:t> « </a:t>
            </a:r>
            <a:r>
              <a:rPr lang="fr-FR" sz="2400" dirty="0" err="1">
                <a:effectLst/>
              </a:rPr>
              <a:t>taken</a:t>
            </a:r>
            <a:r>
              <a:rPr lang="fr-FR" sz="2400" dirty="0">
                <a:effectLst/>
              </a:rPr>
              <a:t> </a:t>
            </a:r>
            <a:r>
              <a:rPr lang="fr-FR" sz="2400" dirty="0" err="1">
                <a:effectLst/>
              </a:rPr>
              <a:t>offine</a:t>
            </a:r>
            <a:r>
              <a:rPr lang="fr-FR" sz="2400" dirty="0">
                <a:effectLst/>
              </a:rPr>
              <a:t> » of the </a:t>
            </a:r>
            <a:r>
              <a:rPr lang="fr-FR" sz="2400" dirty="0" err="1">
                <a:effectLst/>
              </a:rPr>
              <a:t>intergovernmental</a:t>
            </a:r>
            <a:r>
              <a:rPr lang="fr-FR" sz="2400" dirty="0">
                <a:effectLst/>
              </a:rPr>
              <a:t> system …. </a:t>
            </a:r>
            <a:r>
              <a:rPr lang="fr-FR" sz="2400" dirty="0"/>
              <a:t>more flexible, responsive, </a:t>
            </a:r>
            <a:r>
              <a:rPr lang="fr-FR" sz="2400" dirty="0" err="1"/>
              <a:t>fast</a:t>
            </a:r>
            <a:r>
              <a:rPr lang="fr-FR" sz="2400" dirty="0"/>
              <a:t> </a:t>
            </a:r>
            <a:r>
              <a:rPr lang="fr-FR" sz="2400" dirty="0" err="1"/>
              <a:t>moving</a:t>
            </a:r>
            <a:endParaRPr lang="fr-FR" sz="2400" dirty="0">
              <a:effectLst/>
            </a:endParaRPr>
          </a:p>
          <a:p>
            <a:endParaRPr lang="fr-FR" sz="2400" dirty="0">
              <a:effectLst/>
            </a:endParaRPr>
          </a:p>
          <a:p>
            <a:pPr marL="285750" indent="-285750">
              <a:buFontTx/>
              <a:buChar char="-"/>
            </a:pPr>
            <a:r>
              <a:rPr lang="fr-FR" sz="2400" dirty="0"/>
              <a:t>TPSO2020 </a:t>
            </a:r>
            <a:r>
              <a:rPr lang="fr-FR" sz="2400" dirty="0" err="1"/>
              <a:t>kept</a:t>
            </a:r>
            <a:r>
              <a:rPr lang="fr-FR" sz="2400" dirty="0"/>
              <a:t> links </a:t>
            </a:r>
            <a:r>
              <a:rPr lang="fr-FR" sz="2400" dirty="0" err="1"/>
              <a:t>with</a:t>
            </a:r>
            <a:r>
              <a:rPr lang="fr-FR" sz="2400" dirty="0"/>
              <a:t> the </a:t>
            </a:r>
            <a:r>
              <a:rPr lang="fr-FR" sz="2400" dirty="0" err="1"/>
              <a:t>intergovernmental</a:t>
            </a:r>
            <a:r>
              <a:rPr lang="fr-FR" sz="2400" dirty="0"/>
              <a:t> system, GOOS SC, </a:t>
            </a:r>
            <a:r>
              <a:rPr lang="en-GB" sz="2400" dirty="0"/>
              <a:t>WMO/WIGOS, and it was key to engage Met Services </a:t>
            </a:r>
          </a:p>
          <a:p>
            <a:pPr marL="285750" indent="-285750">
              <a:buFontTx/>
              <a:buChar char="-"/>
            </a:pPr>
            <a:endParaRPr lang="en-GB" sz="2400" dirty="0"/>
          </a:p>
          <a:p>
            <a:pPr marL="285750" indent="-285750">
              <a:buFontTx/>
              <a:buChar char="-"/>
            </a:pPr>
            <a:r>
              <a:rPr lang="en-GB" sz="2400" dirty="0"/>
              <a:t> Importance to have a close link with stakeholders, funders, implementers</a:t>
            </a:r>
          </a:p>
          <a:p>
            <a:endParaRPr lang="fr-FR" sz="2400" dirty="0"/>
          </a:p>
          <a:p>
            <a:pPr marL="285750" indent="-285750">
              <a:buFontTx/>
              <a:buChar char="-"/>
            </a:pPr>
            <a:r>
              <a:rPr lang="fr-FR" sz="2400" dirty="0"/>
              <a:t>Critical </a:t>
            </a:r>
            <a:r>
              <a:rPr lang="fr-FR" sz="2400" dirty="0" err="1"/>
              <a:t>need</a:t>
            </a:r>
            <a:r>
              <a:rPr lang="fr-FR" sz="2400" dirty="0"/>
              <a:t> for dialogue </a:t>
            </a:r>
            <a:r>
              <a:rPr lang="fr-FR" sz="2400" dirty="0" err="1"/>
              <a:t>with</a:t>
            </a:r>
            <a:r>
              <a:rPr lang="fr-FR" sz="2400" dirty="0"/>
              <a:t> relevant </a:t>
            </a:r>
            <a:r>
              <a:rPr lang="fr-FR" sz="2400" dirty="0" err="1"/>
              <a:t>research</a:t>
            </a:r>
            <a:r>
              <a:rPr lang="fr-FR" sz="2400" dirty="0"/>
              <a:t> groups, </a:t>
            </a:r>
            <a:r>
              <a:rPr lang="fr-FR" sz="2400" dirty="0" err="1"/>
              <a:t>such</a:t>
            </a:r>
            <a:r>
              <a:rPr lang="fr-FR" sz="2400" dirty="0"/>
              <a:t> as the WCRP/CLIVAR </a:t>
            </a:r>
            <a:r>
              <a:rPr lang="fr-FR" sz="2400" dirty="0" err="1"/>
              <a:t>project</a:t>
            </a:r>
            <a:r>
              <a:rPr lang="fr-FR" sz="2400" dirty="0"/>
              <a:t> </a:t>
            </a:r>
          </a:p>
          <a:p>
            <a:pPr marL="285750" indent="-285750">
              <a:buFontTx/>
              <a:buChar char="-"/>
            </a:pPr>
            <a:endParaRPr lang="fr-F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6773679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60421-6C0D-9340-A5BD-C2D4C7E5E6A4}"/>
              </a:ext>
            </a:extLst>
          </p:cNvPr>
          <p:cNvSpPr/>
          <p:nvPr/>
        </p:nvSpPr>
        <p:spPr>
          <a:xfrm>
            <a:off x="35074" y="23381"/>
            <a:ext cx="12156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The future: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toward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implementation</a:t>
            </a:r>
            <a:endParaRPr lang="fr-FR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3" name="Shape 408">
            <a:extLst>
              <a:ext uri="{FF2B5EF4-FFF2-40B4-BE49-F238E27FC236}">
                <a16:creationId xmlns:a16="http://schemas.microsoft.com/office/drawing/2014/main" id="{A3F82859-A9FD-7541-97EB-18167168D5F7}"/>
              </a:ext>
            </a:extLst>
          </p:cNvPr>
          <p:cNvGrpSpPr/>
          <p:nvPr/>
        </p:nvGrpSpPr>
        <p:grpSpPr>
          <a:xfrm>
            <a:off x="1955103" y="976965"/>
            <a:ext cx="8013611" cy="4244098"/>
            <a:chOff x="948841" y="1532623"/>
            <a:chExt cx="8013611" cy="4244098"/>
          </a:xfrm>
        </p:grpSpPr>
        <p:grpSp>
          <p:nvGrpSpPr>
            <p:cNvPr id="24" name="Shape 409">
              <a:extLst>
                <a:ext uri="{FF2B5EF4-FFF2-40B4-BE49-F238E27FC236}">
                  <a16:creationId xmlns:a16="http://schemas.microsoft.com/office/drawing/2014/main" id="{63AE41E7-7E99-BE41-93B0-E9A974E61EA1}"/>
                </a:ext>
              </a:extLst>
            </p:cNvPr>
            <p:cNvGrpSpPr/>
            <p:nvPr/>
          </p:nvGrpSpPr>
          <p:grpSpPr>
            <a:xfrm>
              <a:off x="948841" y="1676400"/>
              <a:ext cx="6560515" cy="4100321"/>
              <a:chOff x="1634641" y="0"/>
              <a:chExt cx="6560515" cy="4100321"/>
            </a:xfrm>
          </p:grpSpPr>
          <p:sp>
            <p:nvSpPr>
              <p:cNvPr id="29" name="Shape 410">
                <a:extLst>
                  <a:ext uri="{FF2B5EF4-FFF2-40B4-BE49-F238E27FC236}">
                    <a16:creationId xmlns:a16="http://schemas.microsoft.com/office/drawing/2014/main" id="{3F4AAA87-8F14-CA4E-9FA5-6A3D7C9AC71A}"/>
                  </a:ext>
                </a:extLst>
              </p:cNvPr>
              <p:cNvSpPr/>
              <p:nvPr/>
            </p:nvSpPr>
            <p:spPr>
              <a:xfrm>
                <a:off x="1634641" y="0"/>
                <a:ext cx="6560515" cy="41003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quadBezTo>
                      <a:pt x="20000" y="39999"/>
                      <a:pt x="101250" y="15000"/>
                    </a:quadBezTo>
                    <a:lnTo>
                      <a:pt x="100193" y="0"/>
                    </a:lnTo>
                    <a:lnTo>
                      <a:pt x="120000" y="23999"/>
                    </a:lnTo>
                    <a:lnTo>
                      <a:pt x="104418" y="60000"/>
                    </a:lnTo>
                    <a:lnTo>
                      <a:pt x="103362" y="45000"/>
                    </a:lnTo>
                    <a:quadBezTo>
                      <a:pt x="30000" y="54999"/>
                      <a:pt x="0" y="120000"/>
                    </a:quadBezTo>
                    <a:close/>
                  </a:path>
                </a:pathLst>
              </a:custGeom>
              <a:solidFill>
                <a:srgbClr val="25788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Shape 411">
                <a:extLst>
                  <a:ext uri="{FF2B5EF4-FFF2-40B4-BE49-F238E27FC236}">
                    <a16:creationId xmlns:a16="http://schemas.microsoft.com/office/drawing/2014/main" id="{F31F9240-5101-2F4D-9EC4-9E56B61970F2}"/>
                  </a:ext>
                </a:extLst>
              </p:cNvPr>
              <p:cNvSpPr/>
              <p:nvPr/>
            </p:nvSpPr>
            <p:spPr>
              <a:xfrm>
                <a:off x="2467826" y="2830041"/>
                <a:ext cx="170573" cy="170573"/>
              </a:xfrm>
              <a:prstGeom prst="ellipse">
                <a:avLst/>
              </a:prstGeom>
              <a:solidFill>
                <a:srgbClr val="F15B2A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Shape 412">
                <a:extLst>
                  <a:ext uri="{FF2B5EF4-FFF2-40B4-BE49-F238E27FC236}">
                    <a16:creationId xmlns:a16="http://schemas.microsoft.com/office/drawing/2014/main" id="{A35F8E07-601C-124F-8415-CB392BC692ED}"/>
                  </a:ext>
                </a:extLst>
              </p:cNvPr>
              <p:cNvSpPr/>
              <p:nvPr/>
            </p:nvSpPr>
            <p:spPr>
              <a:xfrm>
                <a:off x="2553114" y="3124200"/>
                <a:ext cx="1528600" cy="7672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Shape 413">
                <a:extLst>
                  <a:ext uri="{FF2B5EF4-FFF2-40B4-BE49-F238E27FC236}">
                    <a16:creationId xmlns:a16="http://schemas.microsoft.com/office/drawing/2014/main" id="{20B90CCF-8EEE-E341-A975-FE5CD2D10D5C}"/>
                  </a:ext>
                </a:extLst>
              </p:cNvPr>
              <p:cNvSpPr txBox="1"/>
              <p:nvPr/>
            </p:nvSpPr>
            <p:spPr>
              <a:xfrm>
                <a:off x="2553114" y="3124200"/>
                <a:ext cx="1528600" cy="7672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375" tIns="0" rIns="0" bIns="0" anchor="t" anchorCtr="0">
                <a:noAutofit/>
              </a:bodyPr>
              <a:lstStyle/>
              <a:p>
                <a:pPr>
                  <a:lnSpc>
                    <a:spcPct val="90000"/>
                  </a:lnSpc>
                  <a:buSzPct val="25000"/>
                </a:pPr>
                <a:r>
                  <a:rPr lang="en-US" sz="2400">
                    <a:solidFill>
                      <a:srgbClr val="25788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Interim Report	</a:t>
                </a:r>
              </a:p>
            </p:txBody>
          </p:sp>
          <p:sp>
            <p:nvSpPr>
              <p:cNvPr id="33" name="Shape 414">
                <a:extLst>
                  <a:ext uri="{FF2B5EF4-FFF2-40B4-BE49-F238E27FC236}">
                    <a16:creationId xmlns:a16="http://schemas.microsoft.com/office/drawing/2014/main" id="{36D999AC-F604-B04C-B598-BD4160F4A8B4}"/>
                  </a:ext>
                </a:extLst>
              </p:cNvPr>
              <p:cNvSpPr/>
              <p:nvPr/>
            </p:nvSpPr>
            <p:spPr>
              <a:xfrm>
                <a:off x="3973466" y="1715574"/>
                <a:ext cx="308343" cy="308343"/>
              </a:xfrm>
              <a:prstGeom prst="ellipse">
                <a:avLst/>
              </a:prstGeom>
              <a:solidFill>
                <a:srgbClr val="F15B2A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Shape 415">
                <a:extLst>
                  <a:ext uri="{FF2B5EF4-FFF2-40B4-BE49-F238E27FC236}">
                    <a16:creationId xmlns:a16="http://schemas.microsoft.com/office/drawing/2014/main" id="{9214A113-4CF0-844F-936F-08D82BE49956}"/>
                  </a:ext>
                </a:extLst>
              </p:cNvPr>
              <p:cNvSpPr/>
              <p:nvPr/>
            </p:nvSpPr>
            <p:spPr>
              <a:xfrm>
                <a:off x="4059460" y="2259516"/>
                <a:ext cx="1884137" cy="15504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Shape 416">
                <a:extLst>
                  <a:ext uri="{FF2B5EF4-FFF2-40B4-BE49-F238E27FC236}">
                    <a16:creationId xmlns:a16="http://schemas.microsoft.com/office/drawing/2014/main" id="{C1FF8972-5D46-FA4F-AAD4-76722DFEA9B9}"/>
                  </a:ext>
                </a:extLst>
              </p:cNvPr>
              <p:cNvSpPr txBox="1"/>
              <p:nvPr/>
            </p:nvSpPr>
            <p:spPr>
              <a:xfrm>
                <a:off x="4059460" y="2259516"/>
                <a:ext cx="1884137" cy="15504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63375" tIns="0" rIns="0" bIns="0" anchor="t" anchorCtr="0">
                <a:noAutofit/>
              </a:bodyPr>
              <a:lstStyle/>
              <a:p>
                <a:pPr>
                  <a:lnSpc>
                    <a:spcPct val="90000"/>
                  </a:lnSpc>
                  <a:buSzPct val="25000"/>
                </a:pPr>
                <a:r>
                  <a:rPr lang="en-US" sz="2600">
                    <a:solidFill>
                      <a:srgbClr val="25788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Mid-term Report</a:t>
                </a:r>
              </a:p>
            </p:txBody>
          </p:sp>
          <p:sp>
            <p:nvSpPr>
              <p:cNvPr id="36" name="Shape 417">
                <a:extLst>
                  <a:ext uri="{FF2B5EF4-FFF2-40B4-BE49-F238E27FC236}">
                    <a16:creationId xmlns:a16="http://schemas.microsoft.com/office/drawing/2014/main" id="{14FB00C3-E38B-9244-B5FF-5CCBF49AC519}"/>
                  </a:ext>
                </a:extLst>
              </p:cNvPr>
              <p:cNvSpPr/>
              <p:nvPr/>
            </p:nvSpPr>
            <p:spPr>
              <a:xfrm>
                <a:off x="5784167" y="1037380"/>
                <a:ext cx="426433" cy="426433"/>
              </a:xfrm>
              <a:prstGeom prst="ellipse">
                <a:avLst/>
              </a:prstGeom>
              <a:solidFill>
                <a:srgbClr val="F15B2A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Shape 418">
                <a:extLst>
                  <a:ext uri="{FF2B5EF4-FFF2-40B4-BE49-F238E27FC236}">
                    <a16:creationId xmlns:a16="http://schemas.microsoft.com/office/drawing/2014/main" id="{1EA33E05-EF0C-774B-B7E1-3E4A5193B66F}"/>
                  </a:ext>
                </a:extLst>
              </p:cNvPr>
              <p:cNvSpPr/>
              <p:nvPr/>
            </p:nvSpPr>
            <p:spPr>
              <a:xfrm>
                <a:off x="5997385" y="1676402"/>
                <a:ext cx="1574523" cy="19981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Shape 419">
                <a:extLst>
                  <a:ext uri="{FF2B5EF4-FFF2-40B4-BE49-F238E27FC236}">
                    <a16:creationId xmlns:a16="http://schemas.microsoft.com/office/drawing/2014/main" id="{8218D917-DB51-CF4B-B97F-5A5748E650F3}"/>
                  </a:ext>
                </a:extLst>
              </p:cNvPr>
              <p:cNvSpPr txBox="1"/>
              <p:nvPr/>
            </p:nvSpPr>
            <p:spPr>
              <a:xfrm>
                <a:off x="5997385" y="1676402"/>
                <a:ext cx="1574523" cy="19981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225950" tIns="0" rIns="0" bIns="0" anchor="t" anchorCtr="0">
                <a:noAutofit/>
              </a:bodyPr>
              <a:lstStyle/>
              <a:p>
                <a:pPr>
                  <a:lnSpc>
                    <a:spcPct val="90000"/>
                  </a:lnSpc>
                  <a:buSzPct val="25000"/>
                </a:pPr>
                <a:r>
                  <a:rPr lang="en-US" sz="3200">
                    <a:solidFill>
                      <a:srgbClr val="25788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Final Design</a:t>
                </a:r>
              </a:p>
            </p:txBody>
          </p:sp>
        </p:grpSp>
        <p:grpSp>
          <p:nvGrpSpPr>
            <p:cNvPr id="25" name="Shape 420">
              <a:extLst>
                <a:ext uri="{FF2B5EF4-FFF2-40B4-BE49-F238E27FC236}">
                  <a16:creationId xmlns:a16="http://schemas.microsoft.com/office/drawing/2014/main" id="{25680C30-5135-5D48-9A33-337DF7AEE8E1}"/>
                </a:ext>
              </a:extLst>
            </p:cNvPr>
            <p:cNvGrpSpPr/>
            <p:nvPr/>
          </p:nvGrpSpPr>
          <p:grpSpPr>
            <a:xfrm>
              <a:off x="1219200" y="1532623"/>
              <a:ext cx="7743253" cy="2580689"/>
              <a:chOff x="1219200" y="1532623"/>
              <a:chExt cx="7743253" cy="2580689"/>
            </a:xfrm>
          </p:grpSpPr>
          <p:sp>
            <p:nvSpPr>
              <p:cNvPr id="26" name="Shape 421">
                <a:extLst>
                  <a:ext uri="{FF2B5EF4-FFF2-40B4-BE49-F238E27FC236}">
                    <a16:creationId xmlns:a16="http://schemas.microsoft.com/office/drawing/2014/main" id="{3279E854-3DAE-C847-8153-68CEA67DA05B}"/>
                  </a:ext>
                </a:extLst>
              </p:cNvPr>
              <p:cNvSpPr txBox="1"/>
              <p:nvPr/>
            </p:nvSpPr>
            <p:spPr>
              <a:xfrm>
                <a:off x="7064907" y="1532623"/>
                <a:ext cx="1897545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-US" sz="4400" b="1" dirty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2021</a:t>
                </a:r>
              </a:p>
            </p:txBody>
          </p:sp>
          <p:sp>
            <p:nvSpPr>
              <p:cNvPr id="27" name="Shape 422">
                <a:extLst>
                  <a:ext uri="{FF2B5EF4-FFF2-40B4-BE49-F238E27FC236}">
                    <a16:creationId xmlns:a16="http://schemas.microsoft.com/office/drawing/2014/main" id="{F4391C5A-8585-BB45-87B3-A9362CF2CAE9}"/>
                  </a:ext>
                </a:extLst>
              </p:cNvPr>
              <p:cNvSpPr txBox="1"/>
              <p:nvPr/>
            </p:nvSpPr>
            <p:spPr>
              <a:xfrm>
                <a:off x="2822713" y="2544416"/>
                <a:ext cx="1144988" cy="523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-US" sz="2800" dirty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2019</a:t>
                </a:r>
              </a:p>
            </p:txBody>
          </p:sp>
          <p:sp>
            <p:nvSpPr>
              <p:cNvPr id="28" name="Shape 423">
                <a:extLst>
                  <a:ext uri="{FF2B5EF4-FFF2-40B4-BE49-F238E27FC236}">
                    <a16:creationId xmlns:a16="http://schemas.microsoft.com/office/drawing/2014/main" id="{8EC9B7AF-9456-4F42-AD6C-B67987A5EC84}"/>
                  </a:ext>
                </a:extLst>
              </p:cNvPr>
              <p:cNvSpPr txBox="1"/>
              <p:nvPr/>
            </p:nvSpPr>
            <p:spPr>
              <a:xfrm>
                <a:off x="1219200" y="3743980"/>
                <a:ext cx="114498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-US" dirty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2016</a:t>
                </a:r>
              </a:p>
            </p:txBody>
          </p:sp>
        </p:grpSp>
      </p:grpSp>
      <p:sp>
        <p:nvSpPr>
          <p:cNvPr id="39" name="Shape 424">
            <a:extLst>
              <a:ext uri="{FF2B5EF4-FFF2-40B4-BE49-F238E27FC236}">
                <a16:creationId xmlns:a16="http://schemas.microsoft.com/office/drawing/2014/main" id="{D2E78FD0-FBAD-E84C-8FD3-597B284ADF30}"/>
              </a:ext>
            </a:extLst>
          </p:cNvPr>
          <p:cNvSpPr txBox="1"/>
          <p:nvPr/>
        </p:nvSpPr>
        <p:spPr>
          <a:xfrm>
            <a:off x="2760290" y="5899527"/>
            <a:ext cx="754154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b="1" dirty="0">
                <a:solidFill>
                  <a:srgbClr val="F15B2A"/>
                </a:solidFill>
                <a:latin typeface="Arial"/>
                <a:ea typeface="Arial"/>
                <a:cs typeface="Arial"/>
                <a:sym typeface="Arial"/>
              </a:rPr>
              <a:t>TPOS 2020 Transition Team → Permanent Coordination Mechanism</a:t>
            </a:r>
          </a:p>
        </p:txBody>
      </p:sp>
      <p:pic>
        <p:nvPicPr>
          <p:cNvPr id="40" name="Shape 425">
            <a:extLst>
              <a:ext uri="{FF2B5EF4-FFF2-40B4-BE49-F238E27FC236}">
                <a16:creationId xmlns:a16="http://schemas.microsoft.com/office/drawing/2014/main" id="{3A900A27-FB11-424E-B495-05E4FE2666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1061" y="1273323"/>
            <a:ext cx="4115157" cy="5157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946289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FD7422-C797-3C49-9A0F-2CC6C10E9F80}"/>
              </a:ext>
            </a:extLst>
          </p:cNvPr>
          <p:cNvSpPr/>
          <p:nvPr/>
        </p:nvSpPr>
        <p:spPr>
          <a:xfrm>
            <a:off x="35074" y="23381"/>
            <a:ext cx="12156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Future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governance</a:t>
            </a:r>
            <a:endParaRPr lang="fr-FR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DA9C55-7EE7-734C-9640-F441955D2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6" y="1127102"/>
            <a:ext cx="6961076" cy="425479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FC128E8-AA9D-924F-8902-3F670918E177}"/>
              </a:ext>
            </a:extLst>
          </p:cNvPr>
          <p:cNvSpPr txBox="1"/>
          <p:nvPr/>
        </p:nvSpPr>
        <p:spPr>
          <a:xfrm>
            <a:off x="6867748" y="1269340"/>
            <a:ext cx="51631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SAC: 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legacy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of the SC</a:t>
            </a:r>
          </a:p>
          <a:p>
            <a:r>
              <a:rPr lang="fr-FR" dirty="0"/>
              <a:t>expert </a:t>
            </a:r>
            <a:r>
              <a:rPr lang="fr-FR" dirty="0" err="1"/>
              <a:t>assessment</a:t>
            </a:r>
            <a:r>
              <a:rPr lang="fr-FR" dirty="0"/>
              <a:t>, </a:t>
            </a:r>
            <a:r>
              <a:rPr lang="fr-FR" dirty="0" err="1"/>
              <a:t>enable</a:t>
            </a:r>
            <a:r>
              <a:rPr lang="fr-FR" dirty="0"/>
              <a:t> </a:t>
            </a:r>
            <a:r>
              <a:rPr lang="fr-FR" dirty="0" err="1"/>
              <a:t>evolution</a:t>
            </a:r>
            <a:r>
              <a:rPr lang="fr-FR" dirty="0"/>
              <a:t> (inclusion of new </a:t>
            </a:r>
            <a:r>
              <a:rPr lang="fr-FR" dirty="0" err="1"/>
              <a:t>technology</a:t>
            </a:r>
            <a:r>
              <a:rPr lang="fr-FR" dirty="0"/>
              <a:t>,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readiness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assessed</a:t>
            </a:r>
            <a:r>
              <a:rPr lang="fr-FR" dirty="0"/>
              <a:t>).</a:t>
            </a:r>
          </a:p>
          <a:p>
            <a:r>
              <a:rPr lang="fr-FR" dirty="0" err="1"/>
              <a:t>Reporting</a:t>
            </a:r>
            <a:r>
              <a:rPr lang="fr-FR" dirty="0"/>
              <a:t> on the state of TPOS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Stakeholders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group</a:t>
            </a:r>
            <a:r>
              <a:rPr lang="fr-FR" dirty="0"/>
              <a:t>:  </a:t>
            </a:r>
          </a:p>
          <a:p>
            <a:r>
              <a:rPr lang="fr-FR" dirty="0" err="1"/>
              <a:t>work</a:t>
            </a:r>
            <a:r>
              <a:rPr lang="fr-FR" dirty="0"/>
              <a:t> </a:t>
            </a:r>
            <a:r>
              <a:rPr lang="fr-FR" dirty="0" err="1"/>
              <a:t>toward</a:t>
            </a:r>
            <a:r>
              <a:rPr lang="fr-FR" dirty="0"/>
              <a:t>  </a:t>
            </a:r>
            <a:r>
              <a:rPr lang="fr-FR" dirty="0" err="1"/>
              <a:t>greater</a:t>
            </a:r>
            <a:r>
              <a:rPr lang="fr-FR" dirty="0"/>
              <a:t> international participation</a:t>
            </a:r>
            <a:r>
              <a:rPr lang="fr-FR" b="1" dirty="0"/>
              <a:t>; engage and </a:t>
            </a:r>
            <a:r>
              <a:rPr lang="fr-FR" b="1" dirty="0" err="1"/>
              <a:t>contribute</a:t>
            </a:r>
            <a:r>
              <a:rPr lang="fr-FR" b="1" dirty="0"/>
              <a:t> </a:t>
            </a:r>
            <a:r>
              <a:rPr lang="fr-FR" dirty="0"/>
              <a:t>to coordination; active and </a:t>
            </a:r>
            <a:r>
              <a:rPr lang="fr-FR" dirty="0" err="1"/>
              <a:t>mutually</a:t>
            </a:r>
            <a:r>
              <a:rPr lang="fr-FR" dirty="0"/>
              <a:t> </a:t>
            </a:r>
            <a:r>
              <a:rPr lang="fr-FR" dirty="0" err="1"/>
              <a:t>supportive</a:t>
            </a:r>
            <a:r>
              <a:rPr lang="fr-FR" dirty="0"/>
              <a:t> </a:t>
            </a:r>
            <a:r>
              <a:rPr lang="fr-FR" dirty="0" err="1"/>
              <a:t>partnerships</a:t>
            </a:r>
            <a:r>
              <a:rPr lang="fr-FR" dirty="0"/>
              <a:t> are vital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Implementation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CG: (short-</a:t>
            </a:r>
            <a:r>
              <a:rPr lang="fr-FR" dirty="0" err="1">
                <a:solidFill>
                  <a:schemeClr val="accent1">
                    <a:lumMod val="50000"/>
                  </a:schemeClr>
                </a:solidFill>
              </a:rPr>
              <a:t>term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r>
              <a:rPr lang="fr-FR" dirty="0" err="1"/>
              <a:t>Technical</a:t>
            </a:r>
            <a:r>
              <a:rPr lang="fr-FR" dirty="0"/>
              <a:t> </a:t>
            </a:r>
            <a:r>
              <a:rPr lang="fr-FR" dirty="0" err="1"/>
              <a:t>advice</a:t>
            </a:r>
            <a:r>
              <a:rPr lang="fr-FR" dirty="0"/>
              <a:t> on </a:t>
            </a:r>
            <a:r>
              <a:rPr lang="fr-FR" dirty="0" err="1"/>
              <a:t>staged</a:t>
            </a:r>
            <a:r>
              <a:rPr lang="fr-FR" dirty="0"/>
              <a:t> </a:t>
            </a:r>
            <a:r>
              <a:rPr lang="fr-FR" dirty="0" err="1"/>
              <a:t>Implementation</a:t>
            </a:r>
            <a:r>
              <a:rPr lang="fr-FR" dirty="0"/>
              <a:t>,</a:t>
            </a:r>
          </a:p>
          <a:p>
            <a:r>
              <a:rPr lang="fr-FR" dirty="0"/>
              <a:t>Coordination, </a:t>
            </a:r>
            <a:r>
              <a:rPr lang="fr-FR" dirty="0" err="1"/>
              <a:t>intercomparison</a:t>
            </a:r>
            <a:r>
              <a:rPr lang="fr-FR" dirty="0"/>
              <a:t> </a:t>
            </a:r>
            <a:r>
              <a:rPr lang="fr-FR" dirty="0" err="1"/>
              <a:t>studies</a:t>
            </a:r>
            <a:endParaRPr lang="fr-FR" dirty="0"/>
          </a:p>
          <a:p>
            <a:r>
              <a:rPr lang="fr-FR" dirty="0"/>
              <a:t>Data management </a:t>
            </a:r>
            <a:r>
              <a:rPr lang="fr-FR" dirty="0" err="1"/>
              <a:t>principles</a:t>
            </a:r>
            <a:endParaRPr lang="fr-FR" dirty="0"/>
          </a:p>
          <a:p>
            <a:r>
              <a:rPr lang="fr-FR" dirty="0"/>
              <a:t>(Experts for data flow, </a:t>
            </a:r>
            <a:r>
              <a:rPr lang="fr-FR" dirty="0" err="1"/>
              <a:t>quality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303451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2B9F2B-0171-7F4C-B9A2-7B0541689152}"/>
              </a:ext>
            </a:extLst>
          </p:cNvPr>
          <p:cNvSpPr/>
          <p:nvPr/>
        </p:nvSpPr>
        <p:spPr>
          <a:xfrm>
            <a:off x="35074" y="23381"/>
            <a:ext cx="12156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The future: how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could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GOOS help?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7F8AC6-6003-5646-81F8-17FB03EDA2C3}"/>
              </a:ext>
            </a:extLst>
          </p:cNvPr>
          <p:cNvSpPr/>
          <p:nvPr/>
        </p:nvSpPr>
        <p:spPr>
          <a:xfrm>
            <a:off x="526488" y="999523"/>
            <a:ext cx="1141715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000" dirty="0"/>
          </a:p>
          <a:p>
            <a:pPr marL="342900" indent="-342900">
              <a:buFontTx/>
              <a:buChar char="-"/>
            </a:pPr>
            <a:r>
              <a:rPr lang="fr-FR" sz="2000" dirty="0" err="1"/>
              <a:t>Take</a:t>
            </a:r>
            <a:r>
              <a:rPr lang="fr-FR" sz="2000" dirty="0"/>
              <a:t> </a:t>
            </a:r>
            <a:r>
              <a:rPr lang="fr-FR" sz="2000" dirty="0" err="1"/>
              <a:t>advantage</a:t>
            </a:r>
            <a:r>
              <a:rPr lang="fr-FR" sz="2000" dirty="0"/>
              <a:t> of </a:t>
            </a:r>
            <a:r>
              <a:rPr lang="fr-FR" sz="2000" dirty="0" err="1"/>
              <a:t>GOOS’s</a:t>
            </a:r>
            <a:r>
              <a:rPr lang="fr-FR" sz="2000" dirty="0"/>
              <a:t> </a:t>
            </a:r>
            <a:r>
              <a:rPr lang="fr-FR" sz="2000" dirty="0" err="1"/>
              <a:t>intergovernmental</a:t>
            </a:r>
            <a:r>
              <a:rPr lang="fr-FR" sz="2000" dirty="0"/>
              <a:t> </a:t>
            </a:r>
            <a:r>
              <a:rPr lang="fr-FR" sz="2000" dirty="0" err="1"/>
              <a:t>mechanism</a:t>
            </a:r>
            <a:r>
              <a:rPr lang="fr-FR" sz="2000" dirty="0"/>
              <a:t> to </a:t>
            </a:r>
            <a:r>
              <a:rPr lang="fr-FR" sz="2000" dirty="0" err="1"/>
              <a:t>advance</a:t>
            </a:r>
            <a:r>
              <a:rPr lang="fr-FR" sz="2000" dirty="0"/>
              <a:t> TPOS2020 </a:t>
            </a:r>
            <a:r>
              <a:rPr lang="fr-FR" sz="2000" dirty="0" err="1"/>
              <a:t>implementation</a:t>
            </a:r>
            <a:r>
              <a:rPr lang="fr-FR" sz="2000" dirty="0"/>
              <a:t>, </a:t>
            </a:r>
            <a:r>
              <a:rPr lang="fr-FR" sz="2000" dirty="0" err="1"/>
              <a:t>which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critical</a:t>
            </a:r>
            <a:r>
              <a:rPr lang="fr-FR" sz="2000" dirty="0"/>
              <a:t> for TPOS2020 </a:t>
            </a:r>
            <a:r>
              <a:rPr lang="fr-FR" sz="2000" dirty="0" err="1"/>
              <a:t>success</a:t>
            </a:r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-    </a:t>
            </a:r>
            <a:r>
              <a:rPr lang="fr-FR" sz="2000" dirty="0" err="1"/>
              <a:t>Work</a:t>
            </a:r>
            <a:r>
              <a:rPr lang="fr-FR" sz="2000" dirty="0"/>
              <a:t> </a:t>
            </a:r>
            <a:r>
              <a:rPr lang="fr-FR" sz="2000" dirty="0" err="1"/>
              <a:t>closely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Observation Coordination Group (OCG) to </a:t>
            </a:r>
            <a:r>
              <a:rPr lang="fr-FR" sz="2000" dirty="0" err="1"/>
              <a:t>promote</a:t>
            </a:r>
            <a:r>
              <a:rPr lang="fr-FR" sz="2000" dirty="0"/>
              <a:t> </a:t>
            </a:r>
            <a:r>
              <a:rPr lang="fr-FR" sz="2000" dirty="0" err="1"/>
              <a:t>platform</a:t>
            </a:r>
            <a:r>
              <a:rPr lang="fr-FR" sz="2000" dirty="0"/>
              <a:t> </a:t>
            </a:r>
            <a:r>
              <a:rPr lang="fr-FR" sz="2000" dirty="0" err="1"/>
              <a:t>implementation</a:t>
            </a:r>
            <a:r>
              <a:rPr lang="fr-FR" sz="2000" dirty="0"/>
              <a:t>?</a:t>
            </a:r>
          </a:p>
          <a:p>
            <a:endParaRPr lang="fr-FR" sz="2000" dirty="0"/>
          </a:p>
          <a:p>
            <a:endParaRPr lang="fr-FR" sz="2000" dirty="0"/>
          </a:p>
          <a:p>
            <a:r>
              <a:rPr lang="fr-FR" sz="2000" b="1" dirty="0" err="1"/>
              <a:t>Opportunity</a:t>
            </a:r>
            <a:r>
              <a:rPr lang="fr-FR" sz="2000" b="1" dirty="0"/>
              <a:t>: UN </a:t>
            </a:r>
            <a:r>
              <a:rPr lang="fr-FR" sz="2000" b="1" dirty="0" err="1"/>
              <a:t>Ocean</a:t>
            </a:r>
            <a:r>
              <a:rPr lang="fr-FR" sz="2000" b="1" dirty="0"/>
              <a:t> </a:t>
            </a:r>
            <a:r>
              <a:rPr lang="fr-FR" sz="2000" b="1" dirty="0" err="1"/>
              <a:t>Decade</a:t>
            </a:r>
            <a:r>
              <a:rPr lang="fr-FR" sz="2000" b="1" dirty="0"/>
              <a:t> </a:t>
            </a:r>
            <a:r>
              <a:rPr lang="fr-FR" sz="2000" dirty="0" err="1"/>
              <a:t>may</a:t>
            </a:r>
            <a:r>
              <a:rPr lang="fr-FR" sz="2000" dirty="0"/>
              <a:t> inspire major change and </a:t>
            </a:r>
            <a:r>
              <a:rPr lang="fr-FR" sz="2000" dirty="0" err="1"/>
              <a:t>improved</a:t>
            </a:r>
            <a:r>
              <a:rPr lang="fr-FR" sz="2000" dirty="0"/>
              <a:t> </a:t>
            </a:r>
            <a:r>
              <a:rPr lang="fr-FR" sz="2000" dirty="0" err="1"/>
              <a:t>capacity</a:t>
            </a:r>
            <a:endParaRPr lang="fr-FR" sz="2000" dirty="0"/>
          </a:p>
          <a:p>
            <a:r>
              <a:rPr lang="fr-FR" sz="2000" dirty="0"/>
              <a:t>-    Use </a:t>
            </a:r>
            <a:r>
              <a:rPr lang="fr-FR" sz="2000" dirty="0" err="1"/>
              <a:t>it</a:t>
            </a:r>
            <a:r>
              <a:rPr lang="fr-FR" sz="2000" dirty="0"/>
              <a:t> as a </a:t>
            </a:r>
            <a:r>
              <a:rPr lang="fr-FR" sz="2000" dirty="0" err="1"/>
              <a:t>vehicle</a:t>
            </a:r>
            <a:r>
              <a:rPr lang="fr-FR" sz="2000" dirty="0"/>
              <a:t> to engage more </a:t>
            </a:r>
            <a:r>
              <a:rPr lang="fr-FR" sz="2000" dirty="0" err="1"/>
              <a:t>stakeholders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more </a:t>
            </a:r>
            <a:r>
              <a:rPr lang="fr-FR" sz="2000" dirty="0" err="1"/>
              <a:t>commitments</a:t>
            </a:r>
            <a:r>
              <a:rPr lang="fr-FR" sz="2000" dirty="0"/>
              <a:t> </a:t>
            </a:r>
          </a:p>
          <a:p>
            <a:pPr lvl="1"/>
            <a:r>
              <a:rPr lang="fr-FR" sz="2000" dirty="0"/>
              <a:t>=&gt; entrain new </a:t>
            </a:r>
            <a:r>
              <a:rPr lang="fr-FR" sz="2000" dirty="0" err="1"/>
              <a:t>partners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South </a:t>
            </a:r>
            <a:r>
              <a:rPr lang="fr-FR" sz="2000" dirty="0" err="1"/>
              <a:t>America</a:t>
            </a:r>
            <a:r>
              <a:rPr lang="fr-FR" sz="2000" dirty="0"/>
              <a:t> and Small Island </a:t>
            </a:r>
            <a:r>
              <a:rPr lang="fr-FR" sz="2000" dirty="0" err="1"/>
              <a:t>developing</a:t>
            </a:r>
            <a:r>
              <a:rPr lang="fr-FR" sz="2000" dirty="0"/>
              <a:t> States?</a:t>
            </a:r>
          </a:p>
          <a:p>
            <a:r>
              <a:rPr lang="fr-FR" sz="2000" dirty="0"/>
              <a:t>      =&gt; help for coordination </a:t>
            </a:r>
            <a:r>
              <a:rPr lang="fr-FR" sz="2000" dirty="0" err="1"/>
              <a:t>among</a:t>
            </a:r>
            <a:r>
              <a:rPr lang="fr-FR" sz="2000" dirty="0"/>
              <a:t> </a:t>
            </a:r>
            <a:r>
              <a:rPr lang="fr-FR" sz="2000" dirty="0" err="1"/>
              <a:t>users</a:t>
            </a:r>
            <a:r>
              <a:rPr lang="fr-FR" sz="2000" dirty="0"/>
              <a:t> (</a:t>
            </a:r>
            <a:r>
              <a:rPr lang="fr-FR" sz="2000" dirty="0" err="1"/>
              <a:t>ocean</a:t>
            </a:r>
            <a:r>
              <a:rPr lang="fr-FR" sz="2000" dirty="0"/>
              <a:t> best </a:t>
            </a:r>
            <a:r>
              <a:rPr lang="fr-FR" sz="2000" dirty="0" err="1"/>
              <a:t>pratices</a:t>
            </a:r>
            <a:r>
              <a:rPr lang="fr-FR" sz="2000" dirty="0"/>
              <a:t>, data sharing …)</a:t>
            </a:r>
          </a:p>
          <a:p>
            <a:r>
              <a:rPr lang="fr-FR" sz="2000" dirty="0"/>
              <a:t/>
            </a:r>
            <a:br>
              <a:rPr lang="fr-FR" sz="2000" dirty="0"/>
            </a:br>
            <a:endParaRPr lang="fr-FR" sz="2000" dirty="0"/>
          </a:p>
          <a:p>
            <a:pPr marL="342900" indent="-342900">
              <a:buFontTx/>
              <a:buChar char="-"/>
            </a:pPr>
            <a:r>
              <a:rPr lang="fr-FR" sz="2000" dirty="0" err="1"/>
              <a:t>Work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WMO/GOOS Expert Panels to </a:t>
            </a:r>
            <a:r>
              <a:rPr lang="fr-FR" sz="2000" dirty="0" err="1"/>
              <a:t>further</a:t>
            </a:r>
            <a:r>
              <a:rPr lang="fr-FR" sz="2000" dirty="0"/>
              <a:t> </a:t>
            </a:r>
            <a:r>
              <a:rPr lang="fr-FR" sz="2000" dirty="0" err="1"/>
              <a:t>develop</a:t>
            </a:r>
            <a:r>
              <a:rPr lang="fr-FR" sz="2000" dirty="0"/>
              <a:t> TPOS2020 </a:t>
            </a:r>
            <a:r>
              <a:rPr lang="fr-FR" sz="2000" dirty="0" err="1"/>
              <a:t>multidisciplinarity</a:t>
            </a:r>
            <a:r>
              <a:rPr lang="fr-FR" sz="2000" dirty="0"/>
              <a:t>, </a:t>
            </a:r>
          </a:p>
          <a:p>
            <a:r>
              <a:rPr lang="fr-FR" sz="2000" dirty="0" err="1"/>
              <a:t>address</a:t>
            </a:r>
            <a:r>
              <a:rPr lang="fr-FR" sz="2000" dirty="0"/>
              <a:t> the </a:t>
            </a:r>
            <a:r>
              <a:rPr lang="fr-FR" sz="2000" b="1" dirty="0"/>
              <a:t>inter</a:t>
            </a:r>
            <a:r>
              <a:rPr lang="fr-FR" sz="2000" dirty="0"/>
              <a:t> </a:t>
            </a:r>
            <a:r>
              <a:rPr lang="fr-FR" sz="2000" b="1" dirty="0"/>
              <a:t>basins </a:t>
            </a:r>
            <a:r>
              <a:rPr lang="fr-FR" sz="2000" b="1" dirty="0" err="1"/>
              <a:t>consistency</a:t>
            </a:r>
            <a:r>
              <a:rPr lang="fr-FR" sz="2000" dirty="0"/>
              <a:t>, and to </a:t>
            </a:r>
            <a:r>
              <a:rPr lang="fr-FR" sz="2000" dirty="0" err="1"/>
              <a:t>strengthen</a:t>
            </a:r>
            <a:r>
              <a:rPr lang="fr-FR" sz="2000" dirty="0"/>
              <a:t> the connections </a:t>
            </a:r>
            <a:r>
              <a:rPr lang="fr-FR" sz="2000" dirty="0" err="1"/>
              <a:t>between</a:t>
            </a:r>
            <a:r>
              <a:rPr lang="fr-FR" sz="2000" dirty="0"/>
              <a:t> </a:t>
            </a:r>
            <a:r>
              <a:rPr lang="fr-FR" sz="2000" b="1" dirty="0" err="1"/>
              <a:t>modelling</a:t>
            </a:r>
            <a:r>
              <a:rPr lang="fr-FR" sz="2000" dirty="0"/>
              <a:t> and </a:t>
            </a:r>
            <a:r>
              <a:rPr lang="fr-FR" sz="2000" dirty="0" err="1"/>
              <a:t>observing</a:t>
            </a:r>
            <a:r>
              <a:rPr lang="fr-FR" sz="2000" dirty="0"/>
              <a:t> </a:t>
            </a:r>
            <a:r>
              <a:rPr lang="fr-FR" sz="2000" dirty="0" err="1"/>
              <a:t>community</a:t>
            </a:r>
            <a:r>
              <a:rPr lang="fr-FR" sz="2000" dirty="0"/>
              <a:t> in a </a:t>
            </a:r>
            <a:r>
              <a:rPr lang="fr-FR" sz="2000" dirty="0" err="1"/>
              <a:t>systematic</a:t>
            </a:r>
            <a:r>
              <a:rPr lang="fr-FR" sz="2000" dirty="0"/>
              <a:t> </a:t>
            </a:r>
            <a:r>
              <a:rPr lang="fr-FR" sz="2000" dirty="0" err="1"/>
              <a:t>way</a:t>
            </a:r>
            <a:r>
              <a:rPr lang="fr-FR" sz="2000" dirty="0"/>
              <a:t> </a:t>
            </a:r>
          </a:p>
          <a:p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390D9C-0724-684E-99BF-C2D2BCC5D3A2}"/>
              </a:ext>
            </a:extLst>
          </p:cNvPr>
          <p:cNvSpPr/>
          <p:nvPr/>
        </p:nvSpPr>
        <p:spPr>
          <a:xfrm>
            <a:off x="611154" y="753527"/>
            <a:ext cx="11247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FC5F1B"/>
                </a:solidFill>
              </a:rPr>
              <a:t>How </a:t>
            </a:r>
            <a:r>
              <a:rPr lang="fr-FR" sz="2000" dirty="0" err="1">
                <a:solidFill>
                  <a:srgbClr val="FC5F1B"/>
                </a:solidFill>
              </a:rPr>
              <a:t>will</a:t>
            </a:r>
            <a:r>
              <a:rPr lang="fr-FR" sz="2000" dirty="0">
                <a:solidFill>
                  <a:srgbClr val="FC5F1B"/>
                </a:solidFill>
              </a:rPr>
              <a:t> TPOS  </a:t>
            </a:r>
            <a:r>
              <a:rPr lang="fr-FR" sz="2000" dirty="0" err="1">
                <a:solidFill>
                  <a:srgbClr val="FC5F1B"/>
                </a:solidFill>
              </a:rPr>
              <a:t>connect</a:t>
            </a:r>
            <a:r>
              <a:rPr lang="fr-FR" sz="2000" dirty="0">
                <a:solidFill>
                  <a:srgbClr val="FC5F1B"/>
                </a:solidFill>
              </a:rPr>
              <a:t> to GOOS in a </a:t>
            </a:r>
            <a:r>
              <a:rPr lang="fr-FR" sz="2000" dirty="0" err="1">
                <a:solidFill>
                  <a:srgbClr val="FC5F1B"/>
                </a:solidFill>
              </a:rPr>
              <a:t>meaningful</a:t>
            </a:r>
            <a:r>
              <a:rPr lang="fr-FR" sz="2000" dirty="0">
                <a:solidFill>
                  <a:srgbClr val="FC5F1B"/>
                </a:solidFill>
              </a:rPr>
              <a:t> </a:t>
            </a:r>
            <a:r>
              <a:rPr lang="fr-FR" sz="2000" dirty="0" err="1">
                <a:solidFill>
                  <a:srgbClr val="FC5F1B"/>
                </a:solidFill>
              </a:rPr>
              <a:t>way</a:t>
            </a:r>
            <a:r>
              <a:rPr lang="fr-FR" sz="2000" dirty="0">
                <a:solidFill>
                  <a:srgbClr val="FC5F1B"/>
                </a:solidFill>
              </a:rPr>
              <a:t> </a:t>
            </a:r>
            <a:r>
              <a:rPr lang="fr-FR" sz="2000" dirty="0" err="1">
                <a:solidFill>
                  <a:srgbClr val="FC5F1B"/>
                </a:solidFill>
              </a:rPr>
              <a:t>going</a:t>
            </a:r>
            <a:r>
              <a:rPr lang="fr-FR" sz="2000" dirty="0">
                <a:solidFill>
                  <a:srgbClr val="FC5F1B"/>
                </a:solidFill>
              </a:rPr>
              <a:t> </a:t>
            </a:r>
            <a:r>
              <a:rPr lang="fr-FR" sz="2000" dirty="0" err="1">
                <a:solidFill>
                  <a:srgbClr val="FC5F1B"/>
                </a:solidFill>
              </a:rPr>
              <a:t>forward</a:t>
            </a:r>
            <a:r>
              <a:rPr lang="fr-FR" sz="2000" dirty="0">
                <a:solidFill>
                  <a:srgbClr val="FC5F1B"/>
                </a:solidFill>
              </a:rPr>
              <a:t> </a:t>
            </a:r>
            <a:r>
              <a:rPr lang="fr-FR" sz="2000" dirty="0" err="1">
                <a:solidFill>
                  <a:srgbClr val="FC5F1B"/>
                </a:solidFill>
              </a:rPr>
              <a:t>with</a:t>
            </a:r>
            <a:r>
              <a:rPr lang="fr-FR" sz="2000" dirty="0">
                <a:solidFill>
                  <a:srgbClr val="FC5F1B"/>
                </a:solidFill>
              </a:rPr>
              <a:t> the </a:t>
            </a:r>
            <a:r>
              <a:rPr lang="fr-FR" sz="2000" dirty="0" err="1">
                <a:solidFill>
                  <a:srgbClr val="FC5F1B"/>
                </a:solidFill>
              </a:rPr>
              <a:t>project's</a:t>
            </a:r>
            <a:r>
              <a:rPr lang="fr-FR" sz="2000" dirty="0">
                <a:solidFill>
                  <a:srgbClr val="FC5F1B"/>
                </a:solidFill>
              </a:rPr>
              <a:t> transition?</a:t>
            </a:r>
          </a:p>
        </p:txBody>
      </p:sp>
    </p:spTree>
    <p:extLst>
      <p:ext uri="{BB962C8B-B14F-4D97-AF65-F5344CB8AC3E}">
        <p14:creationId xmlns:p14="http://schemas.microsoft.com/office/powerpoint/2010/main" val="389263800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FFC1FE07-DEDC-3C4B-A4E2-3888AC7A6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74" y="330200"/>
            <a:ext cx="11165825" cy="1383804"/>
          </a:xfrm>
        </p:spPr>
        <p:txBody>
          <a:bodyPr>
            <a:normAutofit/>
          </a:bodyPr>
          <a:lstStyle/>
          <a:p>
            <a:pPr algn="ctr"/>
            <a:r>
              <a:rPr lang="fr-FR" dirty="0" err="1"/>
              <a:t>Thanks</a:t>
            </a:r>
            <a:r>
              <a:rPr lang="fr-FR" dirty="0"/>
              <a:t> to the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contributors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to the TPOS2020 effort!</a:t>
            </a:r>
          </a:p>
        </p:txBody>
      </p:sp>
      <p:pic>
        <p:nvPicPr>
          <p:cNvPr id="6" name="Picture 2" descr="http://tpos2020.org/wp-content/uploads/Group_photo_DSC06382.jpg">
            <a:extLst>
              <a:ext uri="{FF2B5EF4-FFF2-40B4-BE49-F238E27FC236}">
                <a16:creationId xmlns:a16="http://schemas.microsoft.com/office/drawing/2014/main" id="{414390C8-0AD0-3D4C-92BE-D1B48EF83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64" y="2082304"/>
            <a:ext cx="5245344" cy="319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E6D861-E9B2-4D4D-B63E-113D5E9BB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899" y="2222500"/>
            <a:ext cx="5486197" cy="25781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06AEB84-3856-1E4B-853E-D9067931ACCB}"/>
              </a:ext>
            </a:extLst>
          </p:cNvPr>
          <p:cNvSpPr txBox="1"/>
          <p:nvPr/>
        </p:nvSpPr>
        <p:spPr>
          <a:xfrm>
            <a:off x="1568456" y="5314186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Steering</a:t>
            </a:r>
            <a:r>
              <a:rPr lang="fr-FR" dirty="0"/>
              <a:t> </a:t>
            </a:r>
            <a:r>
              <a:rPr lang="fr-FR" dirty="0" err="1"/>
              <a:t>Committee</a:t>
            </a:r>
            <a:r>
              <a:rPr lang="fr-FR" dirty="0"/>
              <a:t> meeting, Seattle, 2017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F8D092C-8336-D446-B031-AF8DDD269B4B}"/>
              </a:ext>
            </a:extLst>
          </p:cNvPr>
          <p:cNvSpPr txBox="1"/>
          <p:nvPr/>
        </p:nvSpPr>
        <p:spPr>
          <a:xfrm>
            <a:off x="6982975" y="4909688"/>
            <a:ext cx="465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Backbone</a:t>
            </a:r>
            <a:r>
              <a:rPr lang="fr-FR" dirty="0"/>
              <a:t> </a:t>
            </a:r>
            <a:r>
              <a:rPr lang="fr-FR" dirty="0" err="1"/>
              <a:t>Task</a:t>
            </a:r>
            <a:r>
              <a:rPr lang="fr-FR" dirty="0"/>
              <a:t> Team meeting, WHOI, 2018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1589253-9BBF-B145-86A6-E60448ACF6A0}"/>
              </a:ext>
            </a:extLst>
          </p:cNvPr>
          <p:cNvSpPr txBox="1"/>
          <p:nvPr/>
        </p:nvSpPr>
        <p:spPr>
          <a:xfrm>
            <a:off x="6164586" y="6197104"/>
            <a:ext cx="571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Thanks</a:t>
            </a:r>
            <a:r>
              <a:rPr lang="fr-FR" i="1" dirty="0"/>
              <a:t> to Katy Hill for </a:t>
            </a:r>
            <a:r>
              <a:rPr lang="fr-FR" i="1" dirty="0" err="1"/>
              <a:t>comments</a:t>
            </a:r>
            <a:r>
              <a:rPr lang="fr-FR" i="1" dirty="0"/>
              <a:t> on </a:t>
            </a:r>
            <a:r>
              <a:rPr lang="fr-FR" i="1" dirty="0" err="1"/>
              <a:t>this</a:t>
            </a:r>
            <a:r>
              <a:rPr lang="fr-FR" i="1" dirty="0"/>
              <a:t> </a:t>
            </a:r>
            <a:r>
              <a:rPr lang="fr-FR" i="1" dirty="0" err="1"/>
              <a:t>presentation</a:t>
            </a:r>
            <a:r>
              <a:rPr lang="fr-FR" i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5074372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95179-C6D5-464D-AAE7-B7F8FC360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Additional</a:t>
            </a:r>
            <a:r>
              <a:rPr lang="fr-FR" dirty="0"/>
              <a:t> slides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0D0797-7685-1D45-8413-225F5F75E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12793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8077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200">
                <a:solidFill>
                  <a:srgbClr val="88AAB9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2</a:t>
            </a:fld>
            <a:endParaRPr lang="en-US" sz="1200">
              <a:solidFill>
                <a:srgbClr val="88AAB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 txBox="1"/>
          <p:nvPr/>
        </p:nvSpPr>
        <p:spPr>
          <a:xfrm>
            <a:off x="2796100" y="2744530"/>
            <a:ext cx="7867860" cy="22401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endParaRPr lang="en-US" sz="2000" dirty="0">
              <a:solidFill>
                <a:srgbClr val="F15B2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ct val="25000"/>
            </a:pPr>
            <a:endParaRPr lang="en-US" sz="2400" dirty="0">
              <a:solidFill>
                <a:srgbClr val="F15B2A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ct val="25000"/>
            </a:pPr>
            <a:r>
              <a:rPr lang="fr-FR" sz="2400" dirty="0">
                <a:latin typeface="+mj-lt"/>
                <a:cs typeface="Calibri" panose="020F0502020204030204" pitchFamily="34" charset="0"/>
              </a:rPr>
              <a:t>- TPOS2020 goals and </a:t>
            </a:r>
            <a:r>
              <a:rPr lang="fr-FR" sz="2400" dirty="0" err="1">
                <a:latin typeface="+mj-lt"/>
                <a:cs typeface="Calibri" panose="020F0502020204030204" pitchFamily="34" charset="0"/>
              </a:rPr>
              <a:t>organization</a:t>
            </a:r>
            <a:endParaRPr lang="fr-FR" sz="2400" dirty="0">
              <a:latin typeface="+mj-lt"/>
              <a:cs typeface="Calibri" panose="020F0502020204030204" pitchFamily="34" charset="0"/>
            </a:endParaRPr>
          </a:p>
          <a:p>
            <a:pPr>
              <a:buSzPct val="25000"/>
            </a:pPr>
            <a:r>
              <a:rPr lang="fr-FR" sz="2400" dirty="0">
                <a:latin typeface="+mj-lt"/>
                <a:cs typeface="Calibri" panose="020F0502020204030204" pitchFamily="34" charset="0"/>
              </a:rPr>
              <a:t>- Main </a:t>
            </a:r>
            <a:r>
              <a:rPr lang="fr-FR" sz="2400" dirty="0" err="1">
                <a:latin typeface="+mj-lt"/>
                <a:cs typeface="Calibri" panose="020F0502020204030204" pitchFamily="34" charset="0"/>
              </a:rPr>
              <a:t>outcomes</a:t>
            </a:r>
            <a:r>
              <a:rPr lang="fr-FR" sz="2400" dirty="0">
                <a:latin typeface="+mj-lt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+mj-lt"/>
                <a:cs typeface="Calibri" panose="020F0502020204030204" pitchFamily="34" charset="0"/>
              </a:rPr>
              <a:t>from</a:t>
            </a:r>
            <a:r>
              <a:rPr lang="fr-FR" sz="2400" dirty="0">
                <a:latin typeface="+mj-lt"/>
                <a:cs typeface="Calibri" panose="020F0502020204030204" pitchFamily="34" charset="0"/>
              </a:rPr>
              <a:t> the </a:t>
            </a:r>
            <a:r>
              <a:rPr lang="fr-FR" sz="2400" dirty="0" err="1">
                <a:latin typeface="+mj-lt"/>
                <a:cs typeface="Calibri" panose="020F0502020204030204" pitchFamily="34" charset="0"/>
              </a:rPr>
              <a:t>project</a:t>
            </a:r>
            <a:endParaRPr lang="fr-FR" sz="2400" dirty="0">
              <a:latin typeface="+mj-lt"/>
              <a:cs typeface="Calibri" panose="020F0502020204030204" pitchFamily="34" charset="0"/>
            </a:endParaRPr>
          </a:p>
          <a:p>
            <a:pPr>
              <a:buSzPct val="25000"/>
            </a:pPr>
            <a:r>
              <a:rPr lang="fr-FR" sz="2400" dirty="0">
                <a:latin typeface="+mj-lt"/>
                <a:cs typeface="Calibri" panose="020F0502020204030204" pitchFamily="34" charset="0"/>
              </a:rPr>
              <a:t>- </a:t>
            </a:r>
            <a:r>
              <a:rPr lang="fr-FR" sz="2400" dirty="0" err="1">
                <a:latin typeface="+mj-lt"/>
                <a:cs typeface="Calibri" panose="020F0502020204030204" pitchFamily="34" charset="0"/>
              </a:rPr>
              <a:t>Successes</a:t>
            </a:r>
            <a:r>
              <a:rPr lang="fr-FR" sz="2400" dirty="0">
                <a:latin typeface="+mj-lt"/>
                <a:cs typeface="Calibri" panose="020F0502020204030204" pitchFamily="34" charset="0"/>
              </a:rPr>
              <a:t>, challenges, </a:t>
            </a:r>
            <a:r>
              <a:rPr lang="fr-FR" sz="2400" dirty="0" err="1">
                <a:latin typeface="+mj-lt"/>
                <a:cs typeface="Calibri" panose="020F0502020204030204" pitchFamily="34" charset="0"/>
              </a:rPr>
              <a:t>lessons</a:t>
            </a:r>
            <a:r>
              <a:rPr lang="fr-FR" sz="2400" dirty="0">
                <a:latin typeface="+mj-lt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+mj-lt"/>
                <a:cs typeface="Calibri" panose="020F0502020204030204" pitchFamily="34" charset="0"/>
              </a:rPr>
              <a:t>learnt</a:t>
            </a:r>
            <a:endParaRPr lang="fr-FR" sz="2400" dirty="0">
              <a:latin typeface="+mj-lt"/>
              <a:cs typeface="Calibri" panose="020F0502020204030204" pitchFamily="34" charset="0"/>
            </a:endParaRPr>
          </a:p>
          <a:p>
            <a:pPr>
              <a:buSzPct val="25000"/>
            </a:pPr>
            <a:r>
              <a:rPr lang="fr-FR" sz="2400" dirty="0">
                <a:latin typeface="+mj-lt"/>
                <a:cs typeface="Calibri" panose="020F0502020204030204" pitchFamily="34" charset="0"/>
              </a:rPr>
              <a:t/>
            </a:r>
            <a:br>
              <a:rPr lang="fr-FR" sz="2400" dirty="0">
                <a:latin typeface="+mj-lt"/>
                <a:cs typeface="Calibri" panose="020F0502020204030204" pitchFamily="34" charset="0"/>
              </a:rPr>
            </a:br>
            <a:r>
              <a:rPr lang="fr-FR" sz="2400" dirty="0">
                <a:latin typeface="+mj-lt"/>
                <a:cs typeface="Calibri" panose="020F0502020204030204" pitchFamily="34" charset="0"/>
              </a:rPr>
              <a:t>- Future </a:t>
            </a:r>
            <a:r>
              <a:rPr lang="fr-FR" sz="2400" dirty="0" err="1">
                <a:latin typeface="+mj-lt"/>
                <a:cs typeface="Calibri" panose="020F0502020204030204" pitchFamily="34" charset="0"/>
              </a:rPr>
              <a:t>organization</a:t>
            </a:r>
            <a:r>
              <a:rPr lang="fr-FR" sz="2400" dirty="0">
                <a:latin typeface="+mj-lt"/>
                <a:cs typeface="Calibri" panose="020F0502020204030204" pitchFamily="34" charset="0"/>
              </a:rPr>
              <a:t> – </a:t>
            </a:r>
            <a:r>
              <a:rPr lang="fr-FR" sz="2400" dirty="0" err="1">
                <a:latin typeface="+mj-lt"/>
                <a:cs typeface="Calibri" panose="020F0502020204030204" pitchFamily="34" charset="0"/>
              </a:rPr>
              <a:t>where</a:t>
            </a:r>
            <a:r>
              <a:rPr lang="fr-FR" sz="2400" dirty="0">
                <a:latin typeface="+mj-lt"/>
                <a:cs typeface="Calibri" panose="020F0502020204030204" pitchFamily="34" charset="0"/>
              </a:rPr>
              <a:t> to </a:t>
            </a:r>
            <a:r>
              <a:rPr lang="fr-FR" sz="2400" dirty="0" err="1">
                <a:latin typeface="+mj-lt"/>
                <a:cs typeface="Calibri" panose="020F0502020204030204" pitchFamily="34" charset="0"/>
              </a:rPr>
              <a:t>next</a:t>
            </a:r>
            <a:r>
              <a:rPr lang="fr-FR" sz="2400" dirty="0">
                <a:latin typeface="+mj-lt"/>
                <a:cs typeface="Calibri" panose="020F0502020204030204" pitchFamily="34" charset="0"/>
              </a:rPr>
              <a:t>?</a:t>
            </a:r>
          </a:p>
          <a:p>
            <a:pPr>
              <a:buSzPct val="25000"/>
            </a:pPr>
            <a:r>
              <a:rPr lang="fr-FR" sz="2400" dirty="0">
                <a:latin typeface="+mj-lt"/>
                <a:cs typeface="Calibri" panose="020F0502020204030204" pitchFamily="34" charset="0"/>
              </a:rPr>
              <a:t>- </a:t>
            </a:r>
            <a:r>
              <a:rPr lang="fr-FR" sz="2400" dirty="0" err="1">
                <a:latin typeface="+mj-lt"/>
                <a:cs typeface="Calibri" panose="020F0502020204030204" pitchFamily="34" charset="0"/>
              </a:rPr>
              <a:t>What</a:t>
            </a:r>
            <a:r>
              <a:rPr lang="fr-FR" sz="2400" dirty="0">
                <a:latin typeface="+mj-lt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+mj-lt"/>
                <a:cs typeface="Calibri" panose="020F0502020204030204" pitchFamily="34" charset="0"/>
              </a:rPr>
              <a:t>can</a:t>
            </a:r>
            <a:r>
              <a:rPr lang="fr-FR" sz="2400" dirty="0">
                <a:latin typeface="+mj-lt"/>
                <a:cs typeface="Calibri" panose="020F0502020204030204" pitchFamily="34" charset="0"/>
              </a:rPr>
              <a:t> GOOS do to support the future direction?</a:t>
            </a:r>
            <a:endParaRPr lang="en-US" sz="2400" dirty="0">
              <a:solidFill>
                <a:srgbClr val="F15B2A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ct val="25000"/>
            </a:pPr>
            <a:endParaRPr lang="en-US" sz="2400" dirty="0">
              <a:solidFill>
                <a:srgbClr val="F15B2A"/>
              </a:solidFill>
              <a:latin typeface="+mj-lt"/>
              <a:ea typeface="Calibri"/>
              <a:cs typeface="Calibri"/>
              <a:sym typeface="Calibri"/>
            </a:endParaRPr>
          </a:p>
          <a:p>
            <a:pPr>
              <a:buSzPct val="25000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6DE240-EA03-334D-BFE9-C3DA339F2F41}"/>
              </a:ext>
            </a:extLst>
          </p:cNvPr>
          <p:cNvSpPr/>
          <p:nvPr/>
        </p:nvSpPr>
        <p:spPr>
          <a:xfrm>
            <a:off x="35074" y="23381"/>
            <a:ext cx="12156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Outline</a:t>
            </a:r>
            <a:endParaRPr lang="fr-FR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04F5FA58-6C68-874E-ABFA-9C86908876A6}"/>
              </a:ext>
            </a:extLst>
          </p:cNvPr>
          <p:cNvSpPr txBox="1"/>
          <p:nvPr/>
        </p:nvSpPr>
        <p:spPr>
          <a:xfrm>
            <a:off x="952404" y="1070403"/>
            <a:ext cx="10322263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sym typeface="Calibri"/>
              </a:rPr>
              <a:t>TPOS2020 project is an International effort to rethink the T.P.O.S. </a:t>
            </a:r>
          </a:p>
          <a:p>
            <a:pPr lvl="0" algn="ctr">
              <a:buSzPct val="25000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sym typeface="Calibri"/>
              </a:rPr>
              <a:t>It started in 2014: opportunity to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sym typeface="Arial"/>
              </a:rPr>
              <a:t>build a more integrated, </a:t>
            </a:r>
          </a:p>
          <a:p>
            <a:pPr lvl="0" algn="ctr">
              <a:buSzPct val="25000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sym typeface="Arial"/>
              </a:rPr>
              <a:t>modern and robust observing system,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sym typeface="Arial"/>
              </a:rPr>
              <a:t>taking advantage of new science and technology</a:t>
            </a:r>
            <a:endParaRPr sz="2400" dirty="0">
              <a:solidFill>
                <a:schemeClr val="accent1">
                  <a:lumMod val="50000"/>
                </a:schemeClr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9912513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D8D5B3-6CB5-CA4E-9281-F69C943E5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request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90EC34-9BC4-C44A-97D8-AEF5EE3A4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12776"/>
            <a:ext cx="10363200" cy="51845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20 min of presentation with 10 minutes of questions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/>
              <a:t>The format will be a webinar, with </a:t>
            </a:r>
            <a:r>
              <a:rPr lang="en-US" sz="2000" b="1" dirty="0"/>
              <a:t>20 minutes of presentation </a:t>
            </a:r>
            <a:r>
              <a:rPr lang="en-US" sz="2000" dirty="0"/>
              <a:t>by you, for the Steering Committee members only (</a:t>
            </a:r>
            <a:r>
              <a:rPr lang="en-US" sz="2000" dirty="0">
                <a:hlinkClick r:id="rId3"/>
              </a:rPr>
              <a:t>goosocean.org/sc</a:t>
            </a:r>
            <a:r>
              <a:rPr lang="en-US" sz="2000" dirty="0"/>
              <a:t>), with 10-15 minutes of moderated questions</a:t>
            </a:r>
          </a:p>
          <a:p>
            <a:r>
              <a:rPr lang="en-US" sz="2000" dirty="0"/>
              <a:t>The webinars will be </a:t>
            </a:r>
            <a:r>
              <a:rPr lang="en-US" sz="2000" b="1" dirty="0"/>
              <a:t>recorded</a:t>
            </a:r>
            <a:r>
              <a:rPr lang="en-US" sz="2000" dirty="0"/>
              <a:t> and made available for those not able to attend live</a:t>
            </a:r>
          </a:p>
          <a:p>
            <a:r>
              <a:rPr lang="en-US" sz="2000" dirty="0"/>
              <a:t>we’d also appreciate having your </a:t>
            </a:r>
            <a:r>
              <a:rPr lang="en-US" sz="2000" b="1" dirty="0"/>
              <a:t>presentation sent </a:t>
            </a:r>
            <a:r>
              <a:rPr lang="en-US" sz="2000" dirty="0"/>
              <a:t>to Forest Collins (</a:t>
            </a:r>
            <a:r>
              <a:rPr lang="en-US" sz="2000" dirty="0">
                <a:hlinkClick r:id="rId4"/>
              </a:rPr>
              <a:t>f.collins@unesco.org</a:t>
            </a:r>
            <a:r>
              <a:rPr lang="en-US" sz="2000" dirty="0"/>
              <a:t>) after the webinar for posting</a:t>
            </a:r>
          </a:p>
          <a:p>
            <a:endParaRPr lang="en-US" sz="2000" dirty="0"/>
          </a:p>
          <a:p>
            <a:r>
              <a:rPr lang="en-US" sz="2000" dirty="0"/>
              <a:t>The </a:t>
            </a:r>
            <a:r>
              <a:rPr lang="en-US" sz="2000" b="1" dirty="0"/>
              <a:t>purpose</a:t>
            </a:r>
            <a:r>
              <a:rPr lang="en-US" sz="2000" dirty="0"/>
              <a:t> is to give the whole SC a chance to hear about the achievements of the project to date, future plans and opportunities, and issues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2451795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D8D5B3-6CB5-CA4E-9281-F69C943E5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90EC34-9BC4-C44A-97D8-AEF5EE3A4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12776"/>
            <a:ext cx="10363200" cy="51845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1/3 achievements, 1/3 future plans, 1/3 issues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/>
              <a:t>Please plan to spend your time as follows: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2000" dirty="0"/>
              <a:t>A quick introduction of yourself and the project’s objectives and relationship to GOOS</a:t>
            </a:r>
          </a:p>
          <a:p>
            <a:r>
              <a:rPr lang="en-US" sz="2000" dirty="0"/>
              <a:t>1/3 of your time on the </a:t>
            </a:r>
            <a:r>
              <a:rPr lang="en-US" sz="2000" b="1" dirty="0"/>
              <a:t>achievements</a:t>
            </a:r>
            <a:r>
              <a:rPr lang="en-US" sz="2000" dirty="0"/>
              <a:t> and activities of the project</a:t>
            </a:r>
          </a:p>
          <a:p>
            <a:r>
              <a:rPr lang="en-US" sz="2000" dirty="0"/>
              <a:t>1/3 of your time on </a:t>
            </a:r>
            <a:r>
              <a:rPr lang="en-US" sz="2000" b="1" dirty="0"/>
              <a:t>future plans</a:t>
            </a:r>
          </a:p>
          <a:p>
            <a:r>
              <a:rPr lang="en-US" sz="2000" dirty="0"/>
              <a:t>1/3 of your time on opportunities and issues you’d like to raise, particularly about the engagement with GOOS and support you expect, relationship to GOOS core team components, </a:t>
            </a:r>
            <a:r>
              <a:rPr lang="en-US" sz="2000"/>
              <a:t>implementation planning, and long-term </a:t>
            </a:r>
            <a:r>
              <a:rPr lang="en-US" sz="2000" dirty="0"/>
              <a:t>evolution</a:t>
            </a:r>
          </a:p>
        </p:txBody>
      </p:sp>
    </p:spTree>
    <p:extLst>
      <p:ext uri="{BB962C8B-B14F-4D97-AF65-F5344CB8AC3E}">
        <p14:creationId xmlns:p14="http://schemas.microsoft.com/office/powerpoint/2010/main" val="143681568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F36FDF-8FAA-B143-AC1D-EE8C4155A735}"/>
              </a:ext>
            </a:extLst>
          </p:cNvPr>
          <p:cNvSpPr/>
          <p:nvPr/>
        </p:nvSpPr>
        <p:spPr>
          <a:xfrm>
            <a:off x="35074" y="23381"/>
            <a:ext cx="12156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TPOS2020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started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in 2014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TAO/TRITON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crisis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…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B570079-6C16-6F46-AA6E-F8C6ADCE3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18" y="798759"/>
            <a:ext cx="6910452" cy="266238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AC4AC145-7E3E-E844-B867-AA405022E53F}"/>
              </a:ext>
            </a:extLst>
          </p:cNvPr>
          <p:cNvGrpSpPr/>
          <p:nvPr/>
        </p:nvGrpSpPr>
        <p:grpSpPr>
          <a:xfrm>
            <a:off x="124547" y="3825613"/>
            <a:ext cx="6975323" cy="2102025"/>
            <a:chOff x="4305453" y="3433968"/>
            <a:chExt cx="6975323" cy="210202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2472EC5-929A-E347-9526-CA6714247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5453" y="3993903"/>
              <a:ext cx="6930336" cy="154209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C4FC84-3B29-C047-B8DE-033FABD94F07}"/>
                </a:ext>
              </a:extLst>
            </p:cNvPr>
            <p:cNvSpPr/>
            <p:nvPr/>
          </p:nvSpPr>
          <p:spPr>
            <a:xfrm>
              <a:off x="5122755" y="3433968"/>
              <a:ext cx="33573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rgbClr val="0078D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% of TAO </a:t>
              </a:r>
              <a:r>
                <a:rPr lang="fr-FR" dirty="0" err="1">
                  <a:solidFill>
                    <a:srgbClr val="0078D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moorings</a:t>
              </a:r>
              <a:r>
                <a:rPr lang="fr-FR" dirty="0">
                  <a:solidFill>
                    <a:srgbClr val="0078D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dirty="0" err="1">
                  <a:solidFill>
                    <a:srgbClr val="0078D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reporting</a:t>
              </a:r>
              <a:r>
                <a:rPr lang="fr-FR" dirty="0">
                  <a:solidFill>
                    <a:srgbClr val="0078D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data</a:t>
              </a: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B5BE1EE0-7222-7942-A10D-A6A0AF9D7A66}"/>
                </a:ext>
              </a:extLst>
            </p:cNvPr>
            <p:cNvSpPr txBox="1"/>
            <p:nvPr/>
          </p:nvSpPr>
          <p:spPr>
            <a:xfrm>
              <a:off x="10167523" y="3450490"/>
              <a:ext cx="1113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TRITON</a:t>
              </a:r>
              <a:r>
                <a:rPr lang="fr-FR" sz="1000" dirty="0"/>
                <a:t> </a:t>
              </a:r>
              <a:r>
                <a:rPr lang="fr-FR" sz="1000" dirty="0" err="1"/>
                <a:t>Crisis</a:t>
              </a:r>
              <a:endParaRPr lang="fr-FR" sz="1000" dirty="0"/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3A9B9884-AFCF-1B42-ABF2-F6F218492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87156" y="3466010"/>
              <a:ext cx="1116390" cy="516019"/>
            </a:xfrm>
            <a:prstGeom prst="rect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7C7CBD90-DA67-3D4A-810E-A66A41D92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3644" y="810454"/>
            <a:ext cx="2050983" cy="2798304"/>
          </a:xfrm>
          <a:prstGeom prst="rect">
            <a:avLst/>
          </a:prstGeom>
        </p:spPr>
      </p:pic>
      <p:sp>
        <p:nvSpPr>
          <p:cNvPr id="13" name="Shape 117">
            <a:extLst>
              <a:ext uri="{FF2B5EF4-FFF2-40B4-BE49-F238E27FC236}">
                <a16:creationId xmlns:a16="http://schemas.microsoft.com/office/drawing/2014/main" id="{D24601EF-B3CA-5247-BB13-B615AA794D18}"/>
              </a:ext>
            </a:extLst>
          </p:cNvPr>
          <p:cNvSpPr txBox="1"/>
          <p:nvPr/>
        </p:nvSpPr>
        <p:spPr>
          <a:xfrm>
            <a:off x="7209604" y="3980634"/>
            <a:ext cx="4830045" cy="25615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>
              <a:buSzPct val="51000"/>
              <a:buFont typeface="Wingdings" pitchFamily="2" charset="2"/>
              <a:buChar char="§"/>
            </a:pPr>
            <a:r>
              <a:rPr lang="en-US" sz="2000" dirty="0">
                <a:solidFill>
                  <a:srgbClr val="F15B2A"/>
                </a:solidFill>
                <a:latin typeface="Arial"/>
                <a:ea typeface="Arial"/>
                <a:cs typeface="Arial"/>
                <a:sym typeface="Arial"/>
              </a:rPr>
              <a:t>Serious risk for ENSO prediction, and more generally </a:t>
            </a:r>
            <a:r>
              <a:rPr lang="en-US" sz="2000" dirty="0">
                <a:solidFill>
                  <a:srgbClr val="F15B2A"/>
                </a:solidFill>
                <a:latin typeface="Arial"/>
                <a:cs typeface="Arial"/>
                <a:sym typeface="Arial"/>
              </a:rPr>
              <a:t>for seasonal forecasting and tropical research</a:t>
            </a:r>
          </a:p>
          <a:p>
            <a:pPr marL="342900" marR="0" lvl="0" indent="-342900" rtl="0">
              <a:spcBef>
                <a:spcPts val="0"/>
              </a:spcBef>
              <a:buSzPct val="51000"/>
              <a:buFont typeface="Wingdings" pitchFamily="2" charset="2"/>
              <a:buChar char="§"/>
            </a:pPr>
            <a:r>
              <a:rPr lang="en-US" sz="2000" dirty="0">
                <a:solidFill>
                  <a:srgbClr val="F15B2A"/>
                </a:solidFill>
                <a:latin typeface="Arial"/>
                <a:cs typeface="Arial"/>
                <a:sym typeface="Arial"/>
              </a:rPr>
              <a:t>Need for international cooperation over the long term</a:t>
            </a:r>
            <a:endParaRPr lang="en-US" sz="2000" dirty="0">
              <a:solidFill>
                <a:srgbClr val="F15B2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rtl="0">
              <a:spcBef>
                <a:spcPts val="0"/>
              </a:spcBef>
              <a:buSzPct val="51000"/>
              <a:buFont typeface="Wingdings" pitchFamily="2" charset="2"/>
              <a:buChar char="§"/>
            </a:pPr>
            <a:r>
              <a:rPr lang="en-US" sz="2000" dirty="0">
                <a:solidFill>
                  <a:srgbClr val="F15B2A"/>
                </a:solidFill>
                <a:latin typeface="Arial"/>
                <a:ea typeface="Arial"/>
                <a:cs typeface="Arial"/>
                <a:sym typeface="Arial"/>
              </a:rPr>
              <a:t>Time to reexamine the whole system, to construct a more effective, modern and robust T.P.O.S</a:t>
            </a:r>
          </a:p>
        </p:txBody>
      </p:sp>
    </p:spTree>
    <p:extLst>
      <p:ext uri="{BB962C8B-B14F-4D97-AF65-F5344CB8AC3E}">
        <p14:creationId xmlns:p14="http://schemas.microsoft.com/office/powerpoint/2010/main" val="271287172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1035930" y="709976"/>
            <a:ext cx="10673140" cy="56815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57880"/>
              </a:buClr>
              <a:buSzPct val="101818"/>
              <a:buFont typeface="Arial"/>
              <a:buChar char="•"/>
            </a:pPr>
            <a:r>
              <a:rPr lang="en-US" sz="2240" dirty="0">
                <a:latin typeface="Arial"/>
                <a:ea typeface="Arial"/>
                <a:cs typeface="Arial"/>
                <a:sym typeface="Arial"/>
              </a:rPr>
              <a:t>The ENSO observing system was designed in the 1980s-90s: </a:t>
            </a:r>
          </a:p>
          <a:p>
            <a:pPr marL="742950" lvl="1" indent="-28575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rgbClr val="257880"/>
              </a:buClr>
              <a:buSzPct val="98000"/>
              <a:buFont typeface="Arial"/>
              <a:buChar char="–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Based on the scientific challenges of that era,</a:t>
            </a:r>
          </a:p>
          <a:p>
            <a:pPr marL="742950" lvl="1" indent="-28575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rgbClr val="257880"/>
              </a:buClr>
              <a:buSzPct val="98000"/>
              <a:buFont typeface="Arial"/>
              <a:buChar char="–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Largely on the technology from that era,</a:t>
            </a:r>
          </a:p>
          <a:p>
            <a:pPr marL="742950" lvl="1" indent="-28575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rgbClr val="257880"/>
              </a:buClr>
              <a:buSzPct val="98000"/>
              <a:buFont typeface="Arial"/>
              <a:buChar char="–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It is an independent collection of pieces.</a:t>
            </a:r>
          </a:p>
          <a:p>
            <a:pPr marL="342900" indent="-34290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1818"/>
              <a:buNone/>
            </a:pPr>
            <a:endParaRPr sz="2240" dirty="0"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lnSpc>
                <a:spcPct val="80000"/>
              </a:lnSpc>
              <a:spcBef>
                <a:spcPts val="448"/>
              </a:spcBef>
              <a:buClr>
                <a:srgbClr val="257880"/>
              </a:buClr>
              <a:buSzPct val="101818"/>
              <a:buFont typeface="Arial"/>
              <a:buChar char="•"/>
            </a:pPr>
            <a:r>
              <a:rPr lang="en-US" sz="2240" dirty="0">
                <a:latin typeface="Arial"/>
                <a:ea typeface="Arial"/>
                <a:cs typeface="Arial"/>
                <a:sym typeface="Arial"/>
              </a:rPr>
              <a:t>We were in a position to improve the system by taking full advantage of:</a:t>
            </a:r>
          </a:p>
          <a:p>
            <a:pPr marL="0" indent="0">
              <a:lnSpc>
                <a:spcPct val="80000"/>
              </a:lnSpc>
              <a:spcBef>
                <a:spcPts val="448"/>
              </a:spcBef>
              <a:buClr>
                <a:srgbClr val="257880"/>
              </a:buClr>
              <a:buSzPct val="101818"/>
              <a:buNone/>
            </a:pPr>
            <a:endParaRPr lang="en-US" sz="2240" dirty="0"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80000"/>
              </a:lnSpc>
              <a:spcBef>
                <a:spcPts val="448"/>
              </a:spcBef>
              <a:buClr>
                <a:srgbClr val="257880"/>
              </a:buClr>
              <a:buSzPct val="101818"/>
              <a:buFontTx/>
              <a:buChar char="-"/>
            </a:pPr>
            <a:r>
              <a:rPr lang="en-US" sz="2240" u="sng" dirty="0">
                <a:latin typeface="Arial"/>
                <a:ea typeface="Arial"/>
                <a:cs typeface="Arial"/>
                <a:sym typeface="Arial"/>
              </a:rPr>
              <a:t>Present technology:</a:t>
            </a:r>
          </a:p>
          <a:p>
            <a:pPr>
              <a:lnSpc>
                <a:spcPct val="80000"/>
              </a:lnSpc>
              <a:spcBef>
                <a:spcPts val="448"/>
              </a:spcBef>
              <a:buClr>
                <a:srgbClr val="257880"/>
              </a:buClr>
              <a:buSzPct val="101818"/>
              <a:buFontTx/>
              <a:buChar char="-"/>
            </a:pPr>
            <a:endParaRPr lang="en-US" sz="2240" dirty="0"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80000"/>
              </a:lnSpc>
              <a:spcBef>
                <a:spcPts val="448"/>
              </a:spcBef>
              <a:buClr>
                <a:srgbClr val="257880"/>
              </a:buClr>
              <a:buSzPct val="101818"/>
              <a:buFontTx/>
              <a:buChar char="-"/>
            </a:pPr>
            <a:endParaRPr lang="en-US" sz="2240" dirty="0"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80000"/>
              </a:lnSpc>
              <a:spcBef>
                <a:spcPts val="448"/>
              </a:spcBef>
              <a:buClr>
                <a:srgbClr val="257880"/>
              </a:buClr>
              <a:buSzPct val="101818"/>
              <a:buFontTx/>
              <a:buChar char="-"/>
            </a:pPr>
            <a:r>
              <a:rPr lang="en-US" sz="2240" u="sng" dirty="0">
                <a:ea typeface="Arial"/>
                <a:cs typeface="Arial"/>
                <a:sym typeface="Arial"/>
              </a:rPr>
              <a:t>New models and DA methods</a:t>
            </a:r>
          </a:p>
          <a:p>
            <a:pPr lvl="1">
              <a:lnSpc>
                <a:spcPct val="80000"/>
              </a:lnSpc>
              <a:spcBef>
                <a:spcPts val="448"/>
              </a:spcBef>
              <a:buClr>
                <a:srgbClr val="257880"/>
              </a:buClr>
              <a:buSzPct val="101818"/>
              <a:buFontTx/>
              <a:buChar char="-"/>
            </a:pPr>
            <a:r>
              <a:rPr lang="fr-FR" sz="1800" dirty="0" err="1"/>
              <a:t>Operational</a:t>
            </a:r>
            <a:r>
              <a:rPr lang="fr-FR" sz="1800" dirty="0"/>
              <a:t> </a:t>
            </a:r>
            <a:r>
              <a:rPr lang="fr-FR" sz="1800" dirty="0" err="1"/>
              <a:t>centers</a:t>
            </a:r>
            <a:r>
              <a:rPr lang="fr-FR" sz="1800" dirty="0"/>
              <a:t> have (and </a:t>
            </a:r>
            <a:r>
              <a:rPr lang="fr-FR" sz="1800" dirty="0" err="1"/>
              <a:t>will</a:t>
            </a:r>
            <a:r>
              <a:rPr lang="fr-FR" sz="1800" dirty="0"/>
              <a:t> have) </a:t>
            </a:r>
            <a:r>
              <a:rPr lang="fr-FR" sz="1800" dirty="0" err="1"/>
              <a:t>different</a:t>
            </a:r>
            <a:r>
              <a:rPr lang="fr-FR" sz="1800" dirty="0"/>
              <a:t> </a:t>
            </a:r>
            <a:r>
              <a:rPr lang="fr-FR" sz="1800" dirty="0" err="1"/>
              <a:t>observational</a:t>
            </a:r>
            <a:r>
              <a:rPr lang="fr-FR" sz="1800" dirty="0"/>
              <a:t> </a:t>
            </a:r>
            <a:r>
              <a:rPr lang="fr-FR" sz="1800" dirty="0" err="1"/>
              <a:t>needs</a:t>
            </a:r>
            <a:endParaRPr lang="fr-FR" sz="1800" dirty="0"/>
          </a:p>
          <a:p>
            <a:pPr lvl="1">
              <a:lnSpc>
                <a:spcPct val="80000"/>
              </a:lnSpc>
              <a:spcBef>
                <a:spcPts val="448"/>
              </a:spcBef>
              <a:buClr>
                <a:srgbClr val="257880"/>
              </a:buClr>
              <a:buSzPct val="101818"/>
              <a:buFontTx/>
              <a:buChar char="-"/>
            </a:pPr>
            <a:r>
              <a:rPr lang="fr-FR" sz="1800" dirty="0" err="1"/>
              <a:t>Providing</a:t>
            </a:r>
            <a:r>
              <a:rPr lang="fr-FR" sz="1800" dirty="0"/>
              <a:t> data to </a:t>
            </a:r>
            <a:r>
              <a:rPr lang="fr-FR" sz="1800" dirty="0" err="1"/>
              <a:t>advance</a:t>
            </a:r>
            <a:r>
              <a:rPr lang="fr-FR" sz="1800" dirty="0"/>
              <a:t> </a:t>
            </a:r>
            <a:r>
              <a:rPr lang="fr-FR" sz="1800" dirty="0" err="1"/>
              <a:t>these</a:t>
            </a:r>
            <a:r>
              <a:rPr lang="fr-FR" sz="1800" dirty="0"/>
              <a:t> </a:t>
            </a:r>
            <a:r>
              <a:rPr lang="fr-FR" sz="1800" dirty="0" err="1"/>
              <a:t>systems</a:t>
            </a:r>
            <a:r>
              <a:rPr lang="fr-FR" sz="1800" dirty="0"/>
              <a:t> </a:t>
            </a:r>
            <a:r>
              <a:rPr lang="fr-FR" sz="1800" dirty="0" err="1"/>
              <a:t>is</a:t>
            </a:r>
            <a:r>
              <a:rPr lang="fr-FR" sz="1800" dirty="0"/>
              <a:t> crucial for </a:t>
            </a:r>
            <a:r>
              <a:rPr lang="fr-FR" sz="1800" dirty="0" err="1"/>
              <a:t>better</a:t>
            </a:r>
            <a:r>
              <a:rPr lang="fr-FR" sz="1800" dirty="0"/>
              <a:t> </a:t>
            </a:r>
            <a:r>
              <a:rPr lang="fr-FR" sz="1800" dirty="0" err="1"/>
              <a:t>forecasts</a:t>
            </a:r>
            <a:r>
              <a:rPr lang="fr-FR" sz="1800" dirty="0"/>
              <a:t>, </a:t>
            </a:r>
            <a:r>
              <a:rPr lang="fr-FR" sz="1800" dirty="0" err="1"/>
              <a:t>better</a:t>
            </a:r>
            <a:r>
              <a:rPr lang="fr-FR" sz="1800" dirty="0"/>
              <a:t> </a:t>
            </a:r>
            <a:r>
              <a:rPr lang="fr-FR" sz="1800" dirty="0" err="1"/>
              <a:t>gridded</a:t>
            </a:r>
            <a:r>
              <a:rPr lang="fr-FR" sz="1800" dirty="0"/>
              <a:t> </a:t>
            </a:r>
            <a:r>
              <a:rPr lang="fr-FR" sz="1800" dirty="0" err="1"/>
              <a:t>products</a:t>
            </a:r>
            <a:endParaRPr lang="en-US" sz="1840" dirty="0">
              <a:cs typeface="Arial"/>
              <a:sym typeface="Arial"/>
            </a:endParaRPr>
          </a:p>
          <a:p>
            <a:pPr marL="457200" lvl="1" indent="0">
              <a:lnSpc>
                <a:spcPct val="80000"/>
              </a:lnSpc>
              <a:spcBef>
                <a:spcPts val="448"/>
              </a:spcBef>
              <a:buClr>
                <a:srgbClr val="257880"/>
              </a:buClr>
              <a:buSzPct val="101818"/>
              <a:buNone/>
            </a:pPr>
            <a:endParaRPr lang="en-US" sz="2240" dirty="0">
              <a:ea typeface="Arial"/>
              <a:cs typeface="Arial"/>
              <a:sym typeface="Arial"/>
            </a:endParaRPr>
          </a:p>
          <a:p>
            <a:pPr>
              <a:lnSpc>
                <a:spcPct val="80000"/>
              </a:lnSpc>
              <a:spcBef>
                <a:spcPts val="448"/>
              </a:spcBef>
              <a:buClr>
                <a:srgbClr val="257880"/>
              </a:buClr>
              <a:buSzPct val="101818"/>
              <a:buFontTx/>
              <a:buChar char="-"/>
            </a:pPr>
            <a:r>
              <a:rPr lang="en-US" sz="2240" u="sng" dirty="0">
                <a:ea typeface="Arial"/>
                <a:cs typeface="Arial"/>
                <a:sym typeface="Arial"/>
              </a:rPr>
              <a:t>New scientific understanding and issues:</a:t>
            </a:r>
          </a:p>
          <a:p>
            <a:pPr lvl="1">
              <a:lnSpc>
                <a:spcPct val="80000"/>
              </a:lnSpc>
              <a:spcBef>
                <a:spcPts val="448"/>
              </a:spcBef>
              <a:buClr>
                <a:srgbClr val="257880"/>
              </a:buClr>
              <a:buSzPct val="101818"/>
              <a:buFontTx/>
              <a:buChar char="-"/>
            </a:pPr>
            <a:r>
              <a:rPr lang="fr-FR" sz="1800" dirty="0">
                <a:cs typeface="Arial"/>
              </a:rPr>
              <a:t>ENSO </a:t>
            </a:r>
            <a:r>
              <a:rPr lang="fr-FR" sz="1800" dirty="0" err="1">
                <a:cs typeface="Arial"/>
              </a:rPr>
              <a:t>diversity</a:t>
            </a:r>
            <a:endParaRPr lang="fr-FR" sz="1800" dirty="0">
              <a:cs typeface="Arial"/>
            </a:endParaRPr>
          </a:p>
          <a:p>
            <a:pPr lvl="1">
              <a:lnSpc>
                <a:spcPct val="80000"/>
              </a:lnSpc>
              <a:spcBef>
                <a:spcPts val="448"/>
              </a:spcBef>
              <a:buClr>
                <a:srgbClr val="257880"/>
              </a:buClr>
              <a:buSzPct val="101818"/>
              <a:buFontTx/>
              <a:buChar char="-"/>
            </a:pPr>
            <a:r>
              <a:rPr lang="en-US" sz="1800" dirty="0">
                <a:cs typeface="Arial"/>
              </a:rPr>
              <a:t>near-surface physics on sub-daily timescales, air-sea exchanges</a:t>
            </a:r>
          </a:p>
          <a:p>
            <a:pPr lvl="1">
              <a:lnSpc>
                <a:spcPct val="80000"/>
              </a:lnSpc>
              <a:spcBef>
                <a:spcPts val="448"/>
              </a:spcBef>
              <a:buClr>
                <a:srgbClr val="257880"/>
              </a:buClr>
              <a:buSzPct val="101818"/>
              <a:buFontTx/>
              <a:buChar char="-"/>
            </a:pPr>
            <a:r>
              <a:rPr lang="fr-FR" sz="1800" dirty="0" err="1">
                <a:cs typeface="Arial"/>
              </a:rPr>
              <a:t>Biogeochemistry</a:t>
            </a:r>
            <a:r>
              <a:rPr lang="fr-FR" sz="1800" dirty="0">
                <a:cs typeface="Arial"/>
              </a:rPr>
              <a:t>, air-</a:t>
            </a:r>
            <a:r>
              <a:rPr lang="fr-FR" sz="1800" dirty="0" err="1">
                <a:cs typeface="Arial"/>
              </a:rPr>
              <a:t>sea</a:t>
            </a:r>
            <a:r>
              <a:rPr lang="fr-FR" sz="1800" dirty="0">
                <a:cs typeface="Arial"/>
              </a:rPr>
              <a:t> </a:t>
            </a:r>
            <a:r>
              <a:rPr lang="fr-FR" sz="1800" dirty="0" err="1">
                <a:cs typeface="Arial"/>
              </a:rPr>
              <a:t>carbon</a:t>
            </a:r>
            <a:r>
              <a:rPr lang="fr-FR" sz="1800" dirty="0">
                <a:cs typeface="Arial"/>
              </a:rPr>
              <a:t> fluxes, OMZ</a:t>
            </a:r>
          </a:p>
          <a:p>
            <a:pPr>
              <a:lnSpc>
                <a:spcPct val="80000"/>
              </a:lnSpc>
              <a:spcBef>
                <a:spcPts val="448"/>
              </a:spcBef>
              <a:buClr>
                <a:srgbClr val="257880"/>
              </a:buClr>
              <a:buSzPct val="101818"/>
              <a:buFontTx/>
              <a:buChar char="-"/>
            </a:pPr>
            <a:endParaRPr lang="en-US" sz="224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Shape 196"/>
          <p:cNvSpPr txBox="1">
            <a:spLocks noGrp="1"/>
          </p:cNvSpPr>
          <p:nvPr>
            <p:ph type="sldNum" idx="12"/>
          </p:nvPr>
        </p:nvSpPr>
        <p:spPr>
          <a:xfrm>
            <a:off x="8077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200">
                <a:solidFill>
                  <a:srgbClr val="88AAB9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23</a:t>
            </a:fld>
            <a:endParaRPr lang="en-US" sz="1200" dirty="0">
              <a:solidFill>
                <a:srgbClr val="88AAB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5E9CC2-9475-A441-904A-B6972D1A5517}"/>
              </a:ext>
            </a:extLst>
          </p:cNvPr>
          <p:cNvSpPr/>
          <p:nvPr/>
        </p:nvSpPr>
        <p:spPr>
          <a:xfrm>
            <a:off x="35074" y="23381"/>
            <a:ext cx="12156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Evolution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was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timely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and essential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EA07103-82FA-0941-8455-17BCBDF00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171" y="2513786"/>
            <a:ext cx="2460843" cy="11212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1E45315-7850-EE43-B07D-53A6143AF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714" y="2513786"/>
            <a:ext cx="818865" cy="135719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E234877-F06F-7044-B24B-540721EA6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835" y="2580279"/>
            <a:ext cx="538957" cy="12022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691376B-FE92-734F-8BF2-E17F05292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502" y="2814190"/>
            <a:ext cx="1092200" cy="736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B19EE3-4967-804F-AC3D-CA34BE4E28DB}"/>
              </a:ext>
            </a:extLst>
          </p:cNvPr>
          <p:cNvSpPr/>
          <p:nvPr/>
        </p:nvSpPr>
        <p:spPr>
          <a:xfrm>
            <a:off x="2178544" y="3181424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ea typeface="ＭＳ Ｐゴシック" pitchFamily="34" charset="-128"/>
              </a:rPr>
              <a:t>=&gt; </a:t>
            </a:r>
            <a:r>
              <a:rPr lang="fr-FR" dirty="0" err="1">
                <a:ea typeface="ＭＳ Ｐゴシック" pitchFamily="34" charset="-128"/>
              </a:rPr>
              <a:t>integrated</a:t>
            </a:r>
            <a:r>
              <a:rPr lang="fr-FR" dirty="0">
                <a:ea typeface="ＭＳ Ｐゴシック" pitchFamily="34" charset="-128"/>
              </a:rPr>
              <a:t> design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8BC227-FF27-FA4F-ABE9-8A3926D8DB0D}"/>
              </a:ext>
            </a:extLst>
          </p:cNvPr>
          <p:cNvSpPr/>
          <p:nvPr/>
        </p:nvSpPr>
        <p:spPr>
          <a:xfrm>
            <a:off x="8605652" y="5085952"/>
            <a:ext cx="3210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15B2A"/>
                </a:solidFill>
                <a:ea typeface="Arial"/>
                <a:cs typeface="Arial"/>
                <a:sym typeface="Arial"/>
              </a:rPr>
              <a:t>The project aimed to build a truly integrated system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11344280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60421-6C0D-9340-A5BD-C2D4C7E5E6A4}"/>
              </a:ext>
            </a:extLst>
          </p:cNvPr>
          <p:cNvSpPr/>
          <p:nvPr/>
        </p:nvSpPr>
        <p:spPr>
          <a:xfrm>
            <a:off x="35074" y="23381"/>
            <a:ext cx="12156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Main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outcomes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the </a:t>
            </a:r>
            <a:r>
              <a:rPr lang="fr-FR" sz="3200" b="1" dirty="0">
                <a:solidFill>
                  <a:schemeClr val="accent1">
                    <a:lumMod val="50000"/>
                  </a:schemeClr>
                </a:solidFill>
              </a:rPr>
              <a:t>First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8ED67-F837-F147-804B-A6D275ED0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729" y="730590"/>
            <a:ext cx="11168336" cy="23996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AU" sz="1800" b="1" dirty="0">
                <a:solidFill>
                  <a:srgbClr val="FC5F1B"/>
                </a:solidFill>
              </a:rPr>
              <a:t>FOR THE BACKBONE</a:t>
            </a:r>
            <a:r>
              <a:rPr lang="en-AU" sz="1800" b="1" dirty="0"/>
              <a:t>:    Integrated in situ and satellite approach.  </a:t>
            </a:r>
          </a:p>
          <a:p>
            <a:r>
              <a:rPr lang="en-AU" sz="1800" dirty="0">
                <a:solidFill>
                  <a:srgbClr val="FC5F1B"/>
                </a:solidFill>
              </a:rPr>
              <a:t>Maintain space-based broad-scale measurements of the essential ocean surface variables </a:t>
            </a:r>
          </a:p>
          <a:p>
            <a:pPr marL="0" indent="0">
              <a:buNone/>
            </a:pPr>
            <a:r>
              <a:rPr lang="en-AU" sz="1800" dirty="0"/>
              <a:t>	Strengthen satellite vector wind sampling</a:t>
            </a:r>
          </a:p>
          <a:p>
            <a:pPr marL="0" indent="0">
              <a:buNone/>
            </a:pPr>
            <a:r>
              <a:rPr lang="en-AU" sz="1800" dirty="0"/>
              <a:t>	Advocate for follow on SSS missions, and maintain SST, SLA, colour </a:t>
            </a:r>
          </a:p>
          <a:p>
            <a:r>
              <a:rPr lang="en-AU" sz="1800" dirty="0">
                <a:solidFill>
                  <a:srgbClr val="FC5F1B"/>
                </a:solidFill>
              </a:rPr>
              <a:t>Enhance in situ </a:t>
            </a:r>
            <a:r>
              <a:rPr lang="en-AU" sz="1800" dirty="0" err="1">
                <a:solidFill>
                  <a:srgbClr val="FC5F1B"/>
                </a:solidFill>
              </a:rPr>
              <a:t>obs</a:t>
            </a:r>
            <a:r>
              <a:rPr lang="en-AU" sz="1800" dirty="0">
                <a:solidFill>
                  <a:srgbClr val="FC5F1B"/>
                </a:solidFill>
              </a:rPr>
              <a:t> of state variables in key climate regimes</a:t>
            </a:r>
          </a:p>
          <a:p>
            <a:pPr marL="0" indent="0">
              <a:buNone/>
            </a:pPr>
            <a:r>
              <a:rPr lang="en-AU" sz="1800" dirty="0"/>
              <a:t>	Reconfigure the moored array to sample more regimes and focus on near surface/short timescales</a:t>
            </a:r>
          </a:p>
          <a:p>
            <a:pPr marL="0" indent="0">
              <a:buNone/>
            </a:pPr>
            <a:r>
              <a:rPr lang="en-AU" sz="1800" dirty="0"/>
              <a:t>	Enhance Argo (10</a:t>
            </a:r>
            <a:r>
              <a:rPr lang="en-AU" sz="1800" baseline="30000" dirty="0"/>
              <a:t>o</a:t>
            </a:r>
            <a:r>
              <a:rPr lang="en-AU" sz="1800" dirty="0"/>
              <a:t>N-10</a:t>
            </a:r>
            <a:r>
              <a:rPr lang="en-AU" sz="1800" baseline="30000" dirty="0"/>
              <a:t>o</a:t>
            </a:r>
            <a:r>
              <a:rPr lang="en-AU" sz="1800" dirty="0"/>
              <a:t>S)  to increase subsurface T/S vertical/spatial resolution </a:t>
            </a:r>
          </a:p>
          <a:p>
            <a:pPr marL="0" indent="0">
              <a:buNone/>
            </a:pPr>
            <a:endParaRPr lang="en-AU" sz="1800" dirty="0"/>
          </a:p>
        </p:txBody>
      </p:sp>
      <p:pic>
        <p:nvPicPr>
          <p:cNvPr id="5" name="image16.png">
            <a:extLst>
              <a:ext uri="{FF2B5EF4-FFF2-40B4-BE49-F238E27FC236}">
                <a16:creationId xmlns:a16="http://schemas.microsoft.com/office/drawing/2014/main" id="{6C8F2444-245C-6F41-8040-ED9F3B1E433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562716" y="4196468"/>
            <a:ext cx="6538320" cy="2479998"/>
          </a:xfrm>
          <a:prstGeom prst="rect">
            <a:avLst/>
          </a:prstGeom>
          <a:ln/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263E539-A090-9544-885E-5543228FE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96" y="3252625"/>
            <a:ext cx="6012160" cy="106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1191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9189A1-D294-3A48-B8B4-B3DA48E8432B}"/>
              </a:ext>
            </a:extLst>
          </p:cNvPr>
          <p:cNvSpPr/>
          <p:nvPr/>
        </p:nvSpPr>
        <p:spPr>
          <a:xfrm>
            <a:off x="35074" y="23381"/>
            <a:ext cx="12156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Main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outcomes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the </a:t>
            </a:r>
            <a:r>
              <a:rPr lang="fr-FR" sz="3200" b="1" dirty="0">
                <a:solidFill>
                  <a:schemeClr val="accent1">
                    <a:lumMod val="50000"/>
                  </a:schemeClr>
                </a:solidFill>
              </a:rPr>
              <a:t>First Report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97FA79D-FF6A-5743-89AB-AA1ECF5C3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1" y="3594629"/>
            <a:ext cx="3077339" cy="25562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C81AE69-4F22-D64F-83B9-C981A4FF0A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41" t="7531" r="11879"/>
          <a:stretch/>
        </p:blipFill>
        <p:spPr>
          <a:xfrm>
            <a:off x="8892303" y="3990493"/>
            <a:ext cx="3234679" cy="27418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346D40B-DD17-134F-9E3D-8FF7C46F46D4}"/>
              </a:ext>
            </a:extLst>
          </p:cNvPr>
          <p:cNvSpPr/>
          <p:nvPr/>
        </p:nvSpPr>
        <p:spPr>
          <a:xfrm>
            <a:off x="171427" y="826341"/>
            <a:ext cx="33096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C5F1B"/>
                </a:solidFill>
              </a:rPr>
              <a:t>Pilot </a:t>
            </a:r>
            <a:r>
              <a:rPr lang="fr-FR" b="1" dirty="0" err="1">
                <a:solidFill>
                  <a:srgbClr val="FC5F1B"/>
                </a:solidFill>
              </a:rPr>
              <a:t>studies</a:t>
            </a:r>
            <a:r>
              <a:rPr lang="fr-FR" b="1" dirty="0">
                <a:solidFill>
                  <a:srgbClr val="FC5F1B"/>
                </a:solidFill>
              </a:rPr>
              <a:t> </a:t>
            </a:r>
          </a:p>
          <a:p>
            <a:r>
              <a:rPr lang="fr-FR" dirty="0"/>
              <a:t>to test </a:t>
            </a:r>
            <a:r>
              <a:rPr lang="fr-FR" dirty="0" err="1"/>
              <a:t>sampling</a:t>
            </a:r>
            <a:r>
              <a:rPr lang="fr-FR" dirty="0"/>
              <a:t> </a:t>
            </a:r>
            <a:r>
              <a:rPr lang="fr-FR" dirty="0" err="1"/>
              <a:t>strategy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rgbClr val="FC5F1B"/>
                </a:solidFill>
                <a:latin typeface="+mj-lt"/>
              </a:rPr>
              <a:t>Process</a:t>
            </a:r>
            <a:r>
              <a:rPr lang="fr-FR" b="1" dirty="0">
                <a:solidFill>
                  <a:srgbClr val="FC5F1B"/>
                </a:solidFill>
                <a:latin typeface="+mj-lt"/>
              </a:rPr>
              <a:t> </a:t>
            </a:r>
            <a:r>
              <a:rPr lang="fr-FR" b="1" dirty="0" err="1">
                <a:solidFill>
                  <a:srgbClr val="FC5F1B"/>
                </a:solidFill>
                <a:latin typeface="+mj-lt"/>
              </a:rPr>
              <a:t>studies</a:t>
            </a:r>
            <a:r>
              <a:rPr lang="fr-FR" b="1" dirty="0">
                <a:solidFill>
                  <a:srgbClr val="FC5F1B"/>
                </a:solidFill>
                <a:latin typeface="+mj-lt"/>
              </a:rPr>
              <a:t> </a:t>
            </a:r>
          </a:p>
          <a:p>
            <a:r>
              <a:rPr lang="fr-FR" dirty="0">
                <a:latin typeface="+mj-lt"/>
              </a:rPr>
              <a:t>to </a:t>
            </a:r>
            <a:r>
              <a:rPr lang="fr-FR" dirty="0" err="1">
                <a:latin typeface="+mj-lt"/>
              </a:rPr>
              <a:t>understand</a:t>
            </a:r>
            <a:r>
              <a:rPr lang="fr-FR" dirty="0">
                <a:latin typeface="+mj-lt"/>
              </a:rPr>
              <a:t> </a:t>
            </a:r>
            <a:r>
              <a:rPr lang="fr-FR" dirty="0" err="1"/>
              <a:t>critical</a:t>
            </a:r>
            <a:r>
              <a:rPr lang="fr-FR" dirty="0"/>
              <a:t> </a:t>
            </a:r>
            <a:r>
              <a:rPr lang="fr-FR" dirty="0" err="1"/>
              <a:t>phenomena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rgbClr val="FC5F1B"/>
                </a:solidFill>
              </a:rPr>
              <a:t>Modeling</a:t>
            </a:r>
            <a:r>
              <a:rPr lang="fr-FR" b="1" dirty="0">
                <a:solidFill>
                  <a:srgbClr val="FC5F1B"/>
                </a:solidFill>
              </a:rPr>
              <a:t> </a:t>
            </a:r>
            <a:r>
              <a:rPr lang="fr-FR" b="1" dirty="0" err="1">
                <a:solidFill>
                  <a:srgbClr val="FC5F1B"/>
                </a:solidFill>
              </a:rPr>
              <a:t>studies</a:t>
            </a:r>
            <a:r>
              <a:rPr lang="fr-FR" b="1" dirty="0">
                <a:solidFill>
                  <a:srgbClr val="FC5F1B"/>
                </a:solidFill>
              </a:rPr>
              <a:t> </a:t>
            </a:r>
          </a:p>
          <a:p>
            <a:r>
              <a:rPr lang="fr-FR" dirty="0"/>
              <a:t>on impact and </a:t>
            </a:r>
            <a:r>
              <a:rPr lang="fr-FR" dirty="0" err="1"/>
              <a:t>uptake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E1AA6A-3253-184C-9505-95707CC56F31}"/>
              </a:ext>
            </a:extLst>
          </p:cNvPr>
          <p:cNvSpPr/>
          <p:nvPr/>
        </p:nvSpPr>
        <p:spPr>
          <a:xfrm>
            <a:off x="3626994" y="714218"/>
            <a:ext cx="3387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fr-FR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Air-</a:t>
            </a:r>
            <a:r>
              <a:rPr lang="fr-FR" b="1" dirty="0" err="1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</a:t>
            </a:r>
            <a:r>
              <a:rPr lang="fr-FR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interaction </a:t>
            </a:r>
          </a:p>
          <a:p>
            <a:r>
              <a:rPr lang="fr-FR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</a:t>
            </a:r>
            <a:r>
              <a:rPr lang="fr-FR" b="1" dirty="0" err="1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edges</a:t>
            </a:r>
            <a:r>
              <a:rPr lang="fr-FR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Warm pool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372F75-65E0-5541-A2DC-1458F998284A}"/>
              </a:ext>
            </a:extLst>
          </p:cNvPr>
          <p:cNvSpPr/>
          <p:nvPr/>
        </p:nvSpPr>
        <p:spPr>
          <a:xfrm>
            <a:off x="394028" y="3214166"/>
            <a:ext cx="2552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Pilot: </a:t>
            </a:r>
            <a:r>
              <a:rPr lang="fr-FR" b="1" dirty="0" err="1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fr-FR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-latitude </a:t>
            </a:r>
            <a:r>
              <a:rPr lang="fr-FR" b="1" dirty="0" err="1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WBCs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8C9D75-ECB7-1843-9B6B-CE0ADB2C72B3}"/>
              </a:ext>
            </a:extLst>
          </p:cNvPr>
          <p:cNvSpPr/>
          <p:nvPr/>
        </p:nvSpPr>
        <p:spPr>
          <a:xfrm>
            <a:off x="9006639" y="3736760"/>
            <a:ext cx="2982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fr-FR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Equatorial upwelling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537736C9-0E49-E14A-ADC7-102528C2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181" y="1483973"/>
            <a:ext cx="2443835" cy="217671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FC24096-177C-8A4D-8B95-960437CB4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9513" y="4017186"/>
            <a:ext cx="5541351" cy="21336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708F06-FAF6-4E44-9FC7-6E833BE062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1077" y="1293554"/>
            <a:ext cx="3760978" cy="24026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FF19E82-B8EE-D648-880B-7E8F800160D1}"/>
              </a:ext>
            </a:extLst>
          </p:cNvPr>
          <p:cNvSpPr/>
          <p:nvPr/>
        </p:nvSpPr>
        <p:spPr>
          <a:xfrm>
            <a:off x="8184028" y="677713"/>
            <a:ext cx="3493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Pilot: </a:t>
            </a:r>
            <a:r>
              <a:rPr lang="fr-FR" b="1" dirty="0" err="1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determining</a:t>
            </a:r>
            <a:r>
              <a:rPr lang="fr-FR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b="1" dirty="0" err="1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fr-FR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/time </a:t>
            </a:r>
            <a:r>
              <a:rPr lang="fr-FR" b="1" dirty="0" err="1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scales</a:t>
            </a:r>
            <a:r>
              <a:rPr lang="fr-FR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BGC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E4415B1-5DDC-004F-8BE7-A14282F573D5}"/>
              </a:ext>
            </a:extLst>
          </p:cNvPr>
          <p:cNvCxnSpPr/>
          <p:nvPr/>
        </p:nvCxnSpPr>
        <p:spPr bwMode="auto">
          <a:xfrm flipH="1" flipV="1">
            <a:off x="2947737" y="4463716"/>
            <a:ext cx="1034716" cy="457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63E670F-486D-BA43-921E-7ADF49B5A612}"/>
              </a:ext>
            </a:extLst>
          </p:cNvPr>
          <p:cNvCxnSpPr>
            <a:cxnSpLocks/>
          </p:cNvCxnSpPr>
          <p:nvPr/>
        </p:nvCxnSpPr>
        <p:spPr bwMode="auto">
          <a:xfrm flipV="1">
            <a:off x="4856747" y="3696183"/>
            <a:ext cx="196516" cy="4962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EC71301-162E-794F-A473-B027163908BD}"/>
              </a:ext>
            </a:extLst>
          </p:cNvPr>
          <p:cNvCxnSpPr>
            <a:cxnSpLocks/>
          </p:cNvCxnSpPr>
          <p:nvPr/>
        </p:nvCxnSpPr>
        <p:spPr bwMode="auto">
          <a:xfrm flipV="1">
            <a:off x="6827495" y="3398832"/>
            <a:ext cx="738172" cy="10189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7B911E2F-11AD-3645-BDCC-BB8CB4B1CC83}"/>
              </a:ext>
            </a:extLst>
          </p:cNvPr>
          <p:cNvCxnSpPr>
            <a:cxnSpLocks/>
          </p:cNvCxnSpPr>
          <p:nvPr/>
        </p:nvCxnSpPr>
        <p:spPr bwMode="auto">
          <a:xfrm flipV="1">
            <a:off x="7014411" y="5036155"/>
            <a:ext cx="1997242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7228080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60421-6C0D-9340-A5BD-C2D4C7E5E6A4}"/>
              </a:ext>
            </a:extLst>
          </p:cNvPr>
          <p:cNvSpPr/>
          <p:nvPr/>
        </p:nvSpPr>
        <p:spPr>
          <a:xfrm>
            <a:off x="35074" y="23381"/>
            <a:ext cx="12156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Steps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for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Implementation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? (Second Report)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0BCA19-8D09-F548-B3DD-4282FA45E1B6}"/>
              </a:ext>
            </a:extLst>
          </p:cNvPr>
          <p:cNvSpPr/>
          <p:nvPr/>
        </p:nvSpPr>
        <p:spPr>
          <a:xfrm>
            <a:off x="4313492" y="608156"/>
            <a:ext cx="3600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1" dirty="0">
                <a:solidFill>
                  <a:srgbClr val="FC5F1B"/>
                </a:solidFill>
              </a:rPr>
              <a:t>STEPS FOR IMPLEMENTATION</a:t>
            </a:r>
            <a:endParaRPr lang="fr-FR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1485907-A054-D946-AE56-F8CDB7412CE9}"/>
              </a:ext>
            </a:extLst>
          </p:cNvPr>
          <p:cNvSpPr txBox="1">
            <a:spLocks/>
          </p:cNvSpPr>
          <p:nvPr/>
        </p:nvSpPr>
        <p:spPr>
          <a:xfrm>
            <a:off x="2105182" y="5208602"/>
            <a:ext cx="8702518" cy="1204898"/>
          </a:xfrm>
          <a:prstGeom prst="rect">
            <a:avLst/>
          </a:prstGeom>
        </p:spPr>
        <p:txBody>
          <a:bodyPr>
            <a:noAutofit/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dirty="0"/>
              <a:t>a staged implementation plan is being formulated</a:t>
            </a:r>
          </a:p>
          <a:p>
            <a:r>
              <a:rPr lang="en-US" sz="1800" dirty="0"/>
              <a:t>assessments of the changes are built into the plan (||)</a:t>
            </a:r>
          </a:p>
          <a:p>
            <a:r>
              <a:rPr lang="en-US" sz="1800" dirty="0"/>
              <a:t>the transitions will likely take &gt; 5 years</a:t>
            </a:r>
          </a:p>
        </p:txBody>
      </p:sp>
      <p:pic>
        <p:nvPicPr>
          <p:cNvPr id="6" name="Picture 2" descr="https://lh6.googleusercontent.com/bACmHLXOs9vcgU88rgsx0EcW6iooFFUwnMXE3kA81iyIUP6bNzHYjJscBEEWd3Vuppk2d8e8Kad2pulHUQ3D945kBlGuFoG6qc4-oPCxabGLhXmP38cu0CGbdoo6kqXahQbJxt1t">
            <a:extLst>
              <a:ext uri="{FF2B5EF4-FFF2-40B4-BE49-F238E27FC236}">
                <a16:creationId xmlns:a16="http://schemas.microsoft.com/office/drawing/2014/main" id="{E0C4A2A7-A6AB-4447-99F9-7AAAA98A0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5" b="7462"/>
          <a:stretch/>
        </p:blipFill>
        <p:spPr bwMode="auto">
          <a:xfrm>
            <a:off x="1836479" y="1345245"/>
            <a:ext cx="8524086" cy="366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54073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228" y="154487"/>
            <a:ext cx="10363200" cy="1143000"/>
          </a:xfrm>
        </p:spPr>
        <p:txBody>
          <a:bodyPr/>
          <a:lstStyle/>
          <a:p>
            <a:r>
              <a:rPr lang="en-AU" dirty="0"/>
              <a:t>Transition and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ICG WIGOS DECISION Jan 2017: </a:t>
            </a:r>
          </a:p>
          <a:p>
            <a:pPr lvl="1"/>
            <a:r>
              <a:rPr lang="en-GB" dirty="0"/>
              <a:t>TPOS 2020 recognised as a pre operational pilot. </a:t>
            </a:r>
            <a:endParaRPr lang="en-AU" dirty="0"/>
          </a:p>
          <a:p>
            <a:pPr lvl="1"/>
            <a:r>
              <a:rPr lang="en-GB" dirty="0"/>
              <a:t>Action: develop pilot, through pre-operational phase by the T&amp;I task team</a:t>
            </a:r>
          </a:p>
          <a:p>
            <a:r>
              <a:rPr lang="en-GB" dirty="0"/>
              <a:t>JCOMM MAN </a:t>
            </a:r>
            <a:r>
              <a:rPr lang="en-US" dirty="0"/>
              <a:t>DECISION Jan 2017: </a:t>
            </a:r>
          </a:p>
          <a:p>
            <a:pPr marL="1371600" lvl="2" indent="-457200">
              <a:buAutoNum type="alphaLcParenBoth"/>
            </a:pPr>
            <a:r>
              <a:rPr lang="en-US" dirty="0"/>
              <a:t>approves formation of the T&amp;I Cross Cutting Task Team; </a:t>
            </a:r>
          </a:p>
          <a:p>
            <a:pPr marL="1371600" lvl="2" indent="-457200">
              <a:buAutoNum type="alphaLcParenBoth"/>
            </a:pPr>
            <a:r>
              <a:rPr lang="en-US" dirty="0"/>
              <a:t>agreed in principle the Terms of Reference</a:t>
            </a:r>
          </a:p>
          <a:p>
            <a:pPr marL="1371600" lvl="2" indent="-457200">
              <a:buAutoNum type="alphaLcParenBoth"/>
            </a:pPr>
            <a:r>
              <a:rPr lang="en-US" dirty="0"/>
              <a:t>supports the proposed governance and membership with a Chair and Vice-Chair</a:t>
            </a:r>
          </a:p>
          <a:p>
            <a:pPr marL="914400" lvl="2" indent="0">
              <a:buNone/>
            </a:pPr>
            <a:r>
              <a:rPr lang="en-US" dirty="0"/>
              <a:t>* JCOMM October will consider regional mechanisms</a:t>
            </a:r>
          </a:p>
          <a:p>
            <a:pPr marL="514350" lvl="1" indent="0">
              <a:buNone/>
            </a:pPr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F616B-5626-4FA6-9F95-46BE344E448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20785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352301" y="1269198"/>
            <a:ext cx="4699661" cy="37659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257880"/>
              </a:buClr>
              <a:buSzPct val="100000"/>
              <a:buFont typeface="Arial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To redesign and refine the T.P.O.S. </a:t>
            </a:r>
            <a:r>
              <a:rPr lang="en-US" sz="2000" u="sng" dirty="0">
                <a:latin typeface="Arial"/>
                <a:ea typeface="Arial"/>
                <a:cs typeface="Arial"/>
                <a:sym typeface="Arial"/>
              </a:rPr>
              <a:t>to observe ENSO 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and advance understanding of its causes,</a:t>
            </a:r>
          </a:p>
          <a:p>
            <a:pPr marL="342900" indent="-342900">
              <a:spcBef>
                <a:spcPts val="480"/>
              </a:spcBef>
              <a:spcAft>
                <a:spcPts val="0"/>
              </a:spcAft>
              <a:buClr>
                <a:srgbClr val="257880"/>
              </a:buClr>
              <a:buSzPct val="100000"/>
              <a:buFont typeface="Arial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To determine the most efficient and effective observational solutions to </a:t>
            </a:r>
            <a:r>
              <a:rPr lang="en-US" sz="2000" u="sng" dirty="0">
                <a:latin typeface="Arial"/>
                <a:ea typeface="Arial"/>
                <a:cs typeface="Arial"/>
                <a:sym typeface="Arial"/>
              </a:rPr>
              <a:t>support prediction systems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for ocean, weather and climate services,</a:t>
            </a:r>
          </a:p>
          <a:p>
            <a:pPr marL="342900" indent="-342900">
              <a:spcBef>
                <a:spcPts val="480"/>
              </a:spcBef>
              <a:buClr>
                <a:srgbClr val="257880"/>
              </a:buClr>
              <a:buSzPct val="100000"/>
              <a:buFont typeface="Arial"/>
              <a:buChar char="•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To advance understanding of tropical Pacific </a:t>
            </a:r>
            <a:r>
              <a:rPr lang="en-US" sz="2000" u="sng" dirty="0">
                <a:latin typeface="Arial"/>
                <a:ea typeface="Arial"/>
                <a:cs typeface="Arial"/>
                <a:sym typeface="Arial"/>
              </a:rPr>
              <a:t>physical and biogeochemical 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variability and predictability.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8077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200">
                <a:solidFill>
                  <a:srgbClr val="88AAB9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</a:t>
            </a:fld>
            <a:endParaRPr lang="en-US" sz="1200">
              <a:solidFill>
                <a:srgbClr val="88AAB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4251D3-83F9-A444-842C-53C498A9368A}"/>
              </a:ext>
            </a:extLst>
          </p:cNvPr>
          <p:cNvSpPr/>
          <p:nvPr/>
        </p:nvSpPr>
        <p:spPr>
          <a:xfrm>
            <a:off x="35074" y="23381"/>
            <a:ext cx="12156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TPOS2020 goals and organisation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E8D3B9-82DE-4944-A673-FC744B464A4C}"/>
              </a:ext>
            </a:extLst>
          </p:cNvPr>
          <p:cNvSpPr/>
          <p:nvPr/>
        </p:nvSpPr>
        <p:spPr>
          <a:xfrm>
            <a:off x="6030684" y="4858577"/>
            <a:ext cx="35230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032D99"/>
                </a:solidFill>
                <a:latin typeface="+mj-lt"/>
                <a:cs typeface="Gill Sans" panose="020B0502020104020203" pitchFamily="34" charset="-79"/>
              </a:rPr>
              <a:t>Steering</a:t>
            </a:r>
            <a:r>
              <a:rPr lang="fr-FR" dirty="0">
                <a:solidFill>
                  <a:srgbClr val="032D99"/>
                </a:solidFill>
                <a:latin typeface="+mj-lt"/>
                <a:cs typeface="Gill Sans" panose="020B0502020104020203" pitchFamily="34" charset="-79"/>
              </a:rPr>
              <a:t> </a:t>
            </a:r>
            <a:r>
              <a:rPr lang="fr-FR" dirty="0" err="1">
                <a:solidFill>
                  <a:srgbClr val="032D99"/>
                </a:solidFill>
                <a:latin typeface="+mj-lt"/>
                <a:cs typeface="Gill Sans" panose="020B0502020104020203" pitchFamily="34" charset="-79"/>
              </a:rPr>
              <a:t>Committee</a:t>
            </a:r>
            <a:r>
              <a:rPr lang="fr-FR" dirty="0">
                <a:solidFill>
                  <a:srgbClr val="032D99"/>
                </a:solidFill>
                <a:latin typeface="+mj-lt"/>
                <a:cs typeface="Gill Sans" panose="020B0502020104020203" pitchFamily="34" charset="-79"/>
              </a:rPr>
              <a:t>: </a:t>
            </a:r>
          </a:p>
          <a:p>
            <a:r>
              <a:rPr lang="fr-FR" dirty="0">
                <a:solidFill>
                  <a:srgbClr val="000000"/>
                </a:solidFill>
                <a:latin typeface="+mj-lt"/>
                <a:cs typeface="Gill Sans" panose="020B0502020104020203" pitchFamily="34" charset="-79"/>
              </a:rPr>
              <a:t>15 </a:t>
            </a:r>
            <a:r>
              <a:rPr lang="fr-FR" dirty="0" err="1">
                <a:solidFill>
                  <a:srgbClr val="000000"/>
                </a:solidFill>
                <a:latin typeface="+mj-lt"/>
                <a:cs typeface="Gill Sans" panose="020B0502020104020203" pitchFamily="34" charset="-79"/>
              </a:rPr>
              <a:t>members</a:t>
            </a:r>
            <a:r>
              <a:rPr lang="fr-FR" dirty="0">
                <a:solidFill>
                  <a:srgbClr val="000000"/>
                </a:solidFill>
                <a:latin typeface="+mj-lt"/>
                <a:cs typeface="Gill Sans" panose="020B0502020104020203" pitchFamily="34" charset="-79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+mj-lt"/>
                <a:cs typeface="Gill Sans" panose="020B0502020104020203" pitchFamily="34" charset="-79"/>
              </a:rPr>
              <a:t>from</a:t>
            </a:r>
            <a:r>
              <a:rPr lang="fr-FR" dirty="0">
                <a:solidFill>
                  <a:srgbClr val="000000"/>
                </a:solidFill>
                <a:latin typeface="+mj-lt"/>
                <a:cs typeface="Gill Sans" panose="020B0502020104020203" pitchFamily="34" charset="-79"/>
              </a:rPr>
              <a:t> 7 nations</a:t>
            </a:r>
          </a:p>
          <a:p>
            <a:r>
              <a:rPr lang="fr-FR" dirty="0">
                <a:solidFill>
                  <a:srgbClr val="032D99"/>
                </a:solidFill>
                <a:latin typeface="+mj-lt"/>
                <a:cs typeface="Gill Sans" panose="020B0502020104020203" pitchFamily="34" charset="-79"/>
              </a:rPr>
              <a:t>6 </a:t>
            </a:r>
            <a:r>
              <a:rPr lang="fr-FR" dirty="0" err="1">
                <a:solidFill>
                  <a:srgbClr val="032D99"/>
                </a:solidFill>
                <a:latin typeface="+mj-lt"/>
                <a:cs typeface="Gill Sans" panose="020B0502020104020203" pitchFamily="34" charset="-79"/>
              </a:rPr>
              <a:t>Task</a:t>
            </a:r>
            <a:r>
              <a:rPr lang="fr-FR" dirty="0">
                <a:solidFill>
                  <a:srgbClr val="032D99"/>
                </a:solidFill>
                <a:latin typeface="+mj-lt"/>
                <a:cs typeface="Gill Sans" panose="020B0502020104020203" pitchFamily="34" charset="-79"/>
              </a:rPr>
              <a:t> Teams:</a:t>
            </a:r>
          </a:p>
          <a:p>
            <a:r>
              <a:rPr lang="fr-FR" dirty="0" err="1">
                <a:effectLst/>
                <a:latin typeface="+mj-lt"/>
                <a:cs typeface="Gill Sans" panose="020B0502020104020203" pitchFamily="34" charset="-79"/>
              </a:rPr>
              <a:t>With</a:t>
            </a:r>
            <a:r>
              <a:rPr lang="fr-FR" dirty="0">
                <a:effectLst/>
                <a:latin typeface="+mj-lt"/>
                <a:cs typeface="Gill Sans" panose="020B0502020104020203" pitchFamily="34" charset="-79"/>
              </a:rPr>
              <a:t> </a:t>
            </a:r>
            <a:r>
              <a:rPr lang="fr-FR" dirty="0" err="1">
                <a:effectLst/>
                <a:latin typeface="+mj-lt"/>
                <a:cs typeface="Gill Sans" panose="020B0502020104020203" pitchFamily="34" charset="-79"/>
              </a:rPr>
              <a:t>around</a:t>
            </a:r>
            <a:r>
              <a:rPr lang="fr-FR" dirty="0">
                <a:effectLst/>
                <a:latin typeface="+mj-lt"/>
                <a:cs typeface="Gill Sans" panose="020B0502020104020203" pitchFamily="34" charset="-79"/>
              </a:rPr>
              <a:t> 60 </a:t>
            </a:r>
            <a:r>
              <a:rPr lang="fr-FR" dirty="0" err="1">
                <a:effectLst/>
                <a:latin typeface="+mj-lt"/>
                <a:cs typeface="Gill Sans" panose="020B0502020104020203" pitchFamily="34" charset="-79"/>
              </a:rPr>
              <a:t>members</a:t>
            </a:r>
            <a:endParaRPr lang="fr-FR" dirty="0">
              <a:effectLst/>
              <a:latin typeface="+mj-lt"/>
              <a:cs typeface="Gill Sans" panose="020B0502020104020203" pitchFamily="34" charset="-79"/>
            </a:endParaRPr>
          </a:p>
          <a:p>
            <a:r>
              <a:rPr lang="fr-FR" dirty="0">
                <a:solidFill>
                  <a:srgbClr val="032D99"/>
                </a:solidFill>
                <a:latin typeface="+mj-lt"/>
                <a:cs typeface="Gill Sans" panose="020B0502020104020203" pitchFamily="34" charset="-79"/>
              </a:rPr>
              <a:t>Resource Forum</a:t>
            </a:r>
          </a:p>
          <a:p>
            <a:r>
              <a:rPr lang="fr-FR" dirty="0" err="1">
                <a:effectLst/>
                <a:latin typeface="+mj-lt"/>
                <a:cs typeface="Gill Sans" panose="020B0502020104020203" pitchFamily="34" charset="-79"/>
              </a:rPr>
              <a:t>Stakeholders</a:t>
            </a:r>
            <a:endParaRPr lang="fr-FR" dirty="0">
              <a:effectLst/>
              <a:latin typeface="+mj-lt"/>
              <a:cs typeface="Gill Sans" panose="020B0502020104020203" pitchFamily="34" charset="-79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6630B18-F63C-2340-A628-A6F265C18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544" y="813345"/>
            <a:ext cx="6052456" cy="4045232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1011A19-94AA-9247-B123-6670BCF9061B}"/>
              </a:ext>
            </a:extLst>
          </p:cNvPr>
          <p:cNvSpPr/>
          <p:nvPr/>
        </p:nvSpPr>
        <p:spPr bwMode="auto">
          <a:xfrm>
            <a:off x="7627056" y="813345"/>
            <a:ext cx="2099733" cy="1534744"/>
          </a:xfrm>
          <a:prstGeom prst="ellipse">
            <a:avLst/>
          </a:prstGeom>
          <a:solidFill>
            <a:schemeClr val="accent1">
              <a:alpha val="3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54133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8077201" y="6356351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200">
                <a:solidFill>
                  <a:srgbClr val="88AAB9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4</a:t>
            </a:fld>
            <a:endParaRPr lang="en-US" sz="1200">
              <a:solidFill>
                <a:srgbClr val="88AAB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4251D3-83F9-A444-842C-53C498A9368A}"/>
              </a:ext>
            </a:extLst>
          </p:cNvPr>
          <p:cNvSpPr/>
          <p:nvPr/>
        </p:nvSpPr>
        <p:spPr>
          <a:xfrm>
            <a:off x="35074" y="23381"/>
            <a:ext cx="12156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What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did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we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achieve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9115CF0-5115-9F46-B119-5042DC822FA6}"/>
              </a:ext>
            </a:extLst>
          </p:cNvPr>
          <p:cNvGrpSpPr/>
          <p:nvPr/>
        </p:nvGrpSpPr>
        <p:grpSpPr>
          <a:xfrm>
            <a:off x="4236075" y="3361781"/>
            <a:ext cx="5359449" cy="3381893"/>
            <a:chOff x="2319927" y="1387614"/>
            <a:chExt cx="3451480" cy="2190817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E6593575-C2E5-BF46-A737-97CA43559B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8628" b="28401"/>
            <a:stretch/>
          </p:blipFill>
          <p:spPr>
            <a:xfrm>
              <a:off x="2319927" y="1387614"/>
              <a:ext cx="3344603" cy="205623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433DBE3-0D7E-F543-92CD-4793E89A72A3}"/>
                </a:ext>
              </a:extLst>
            </p:cNvPr>
            <p:cNvSpPr/>
            <p:nvPr/>
          </p:nvSpPr>
          <p:spPr bwMode="auto">
            <a:xfrm>
              <a:off x="5118265" y="2410691"/>
              <a:ext cx="653142" cy="11162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597FC01-63CD-4244-8E1F-55151151D83A}"/>
                </a:ext>
              </a:extLst>
            </p:cNvPr>
            <p:cNvSpPr/>
            <p:nvPr/>
          </p:nvSpPr>
          <p:spPr bwMode="auto">
            <a:xfrm rot="5400000">
              <a:off x="4729251" y="2693720"/>
              <a:ext cx="653142" cy="11162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608ED5D2-F8D1-3F4C-BBD6-C856C196D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2283">
            <a:off x="969657" y="1396632"/>
            <a:ext cx="2866360" cy="3070244"/>
          </a:xfrm>
          <a:prstGeom prst="rect">
            <a:avLst/>
          </a:prstGeom>
        </p:spPr>
      </p:pic>
      <p:sp>
        <p:nvSpPr>
          <p:cNvPr id="29" name="Flèche vers la droite 28">
            <a:extLst>
              <a:ext uri="{FF2B5EF4-FFF2-40B4-BE49-F238E27FC236}">
                <a16:creationId xmlns:a16="http://schemas.microsoft.com/office/drawing/2014/main" id="{00C34E12-EE96-8C47-ABC2-AB4BEA1248D3}"/>
              </a:ext>
            </a:extLst>
          </p:cNvPr>
          <p:cNvSpPr/>
          <p:nvPr/>
        </p:nvSpPr>
        <p:spPr>
          <a:xfrm rot="13211252">
            <a:off x="3649433" y="4333415"/>
            <a:ext cx="841369" cy="330892"/>
          </a:xfrm>
          <a:prstGeom prst="rightArrow">
            <a:avLst>
              <a:gd name="adj1" fmla="val 37657"/>
              <a:gd name="adj2" fmla="val 827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 vers la droite 29">
            <a:extLst>
              <a:ext uri="{FF2B5EF4-FFF2-40B4-BE49-F238E27FC236}">
                <a16:creationId xmlns:a16="http://schemas.microsoft.com/office/drawing/2014/main" id="{50026933-7027-8F40-B168-ED5B31EC9C05}"/>
              </a:ext>
            </a:extLst>
          </p:cNvPr>
          <p:cNvSpPr/>
          <p:nvPr/>
        </p:nvSpPr>
        <p:spPr>
          <a:xfrm rot="16388844">
            <a:off x="5616242" y="3433369"/>
            <a:ext cx="492113" cy="539428"/>
          </a:xfrm>
          <a:prstGeom prst="rightArrow">
            <a:avLst>
              <a:gd name="adj1" fmla="val 1688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vers la droite 30">
            <a:extLst>
              <a:ext uri="{FF2B5EF4-FFF2-40B4-BE49-F238E27FC236}">
                <a16:creationId xmlns:a16="http://schemas.microsoft.com/office/drawing/2014/main" id="{81C202DA-857F-6F44-A7D8-47D669DCCE97}"/>
              </a:ext>
            </a:extLst>
          </p:cNvPr>
          <p:cNvSpPr/>
          <p:nvPr/>
        </p:nvSpPr>
        <p:spPr>
          <a:xfrm rot="19065761">
            <a:off x="8070649" y="3418968"/>
            <a:ext cx="892171" cy="592759"/>
          </a:xfrm>
          <a:prstGeom prst="rightArrow">
            <a:avLst>
              <a:gd name="adj1" fmla="val 1688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23401F3E-4C93-4D4B-A406-3AFF7B8E8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334" y="788602"/>
            <a:ext cx="1751863" cy="2490317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E5472A02-950C-024E-B4CC-562F92EEF79E}"/>
              </a:ext>
            </a:extLst>
          </p:cNvPr>
          <p:cNvSpPr txBox="1"/>
          <p:nvPr/>
        </p:nvSpPr>
        <p:spPr>
          <a:xfrm>
            <a:off x="6374664" y="756777"/>
            <a:ext cx="27574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err="1">
                <a:solidFill>
                  <a:srgbClr val="F15B2A"/>
                </a:solidFill>
                <a:cs typeface="Arial"/>
              </a:rPr>
              <a:t>Revise</a:t>
            </a:r>
            <a:r>
              <a:rPr lang="fr-FR" dirty="0"/>
              <a:t> the </a:t>
            </a:r>
            <a:r>
              <a:rPr lang="fr-FR" dirty="0" err="1"/>
              <a:t>recommendations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Focus on </a:t>
            </a:r>
            <a:r>
              <a:rPr lang="fr-FR" dirty="0" err="1">
                <a:solidFill>
                  <a:srgbClr val="F15B2A"/>
                </a:solidFill>
                <a:cs typeface="Arial"/>
              </a:rPr>
              <a:t>models</a:t>
            </a:r>
            <a:r>
              <a:rPr lang="fr-FR" dirty="0">
                <a:solidFill>
                  <a:srgbClr val="F15B2A"/>
                </a:solidFill>
                <a:cs typeface="Arial"/>
              </a:rPr>
              <a:t> and </a:t>
            </a:r>
            <a:r>
              <a:rPr lang="fr-FR" dirty="0" err="1">
                <a:cs typeface="Arial"/>
              </a:rPr>
              <a:t>prediction</a:t>
            </a:r>
            <a:r>
              <a:rPr lang="fr-FR" dirty="0">
                <a:cs typeface="Arial"/>
              </a:rPr>
              <a:t> </a:t>
            </a:r>
            <a:r>
              <a:rPr lang="fr-FR" dirty="0" err="1">
                <a:cs typeface="Arial"/>
              </a:rPr>
              <a:t>systems</a:t>
            </a:r>
            <a:endParaRPr lang="fr-FR" dirty="0"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fr-FR" dirty="0" err="1">
                <a:solidFill>
                  <a:srgbClr val="F15B2A"/>
                </a:solidFill>
                <a:cs typeface="Arial"/>
              </a:rPr>
              <a:t>Biogeochemistry</a:t>
            </a:r>
            <a:endParaRPr lang="fr-FR" dirty="0">
              <a:solidFill>
                <a:srgbClr val="F15B2A"/>
              </a:solidFill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fr-FR" dirty="0" err="1">
                <a:solidFill>
                  <a:srgbClr val="F15B2A"/>
                </a:solidFill>
                <a:cs typeface="Arial"/>
              </a:rPr>
              <a:t>Eastern</a:t>
            </a:r>
            <a:r>
              <a:rPr lang="fr-FR" dirty="0">
                <a:solidFill>
                  <a:srgbClr val="F15B2A"/>
                </a:solidFill>
                <a:cs typeface="Arial"/>
              </a:rPr>
              <a:t> Pacific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F15B2A"/>
                </a:solidFill>
                <a:cs typeface="Arial"/>
              </a:rPr>
              <a:t>Evaluation of the pilots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38EDEE8A-2251-7843-BE56-BE624C5423CA}"/>
              </a:ext>
            </a:extLst>
          </p:cNvPr>
          <p:cNvSpPr txBox="1"/>
          <p:nvPr/>
        </p:nvSpPr>
        <p:spPr>
          <a:xfrm>
            <a:off x="59819" y="4483815"/>
            <a:ext cx="3878226" cy="1690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420"/>
              </a:spcBef>
              <a:buSzPct val="25000"/>
            </a:pPr>
            <a:r>
              <a:rPr lang="en-US" dirty="0">
                <a:solidFill>
                  <a:srgbClr val="F15B2A"/>
                </a:solidFill>
                <a:ea typeface="Arial"/>
                <a:cs typeface="Arial"/>
                <a:sym typeface="Arial"/>
              </a:rPr>
              <a:t>- </a:t>
            </a:r>
            <a:r>
              <a:rPr lang="fr-FR" dirty="0" err="1">
                <a:solidFill>
                  <a:srgbClr val="F15B2A"/>
                </a:solidFill>
                <a:cs typeface="Arial"/>
              </a:rPr>
              <a:t>Requirements</a:t>
            </a:r>
            <a:r>
              <a:rPr lang="fr-FR" dirty="0">
                <a:solidFill>
                  <a:srgbClr val="F15B2A"/>
                </a:solidFill>
                <a:cs typeface="Arial"/>
              </a:rPr>
              <a:t>, gaps, and solutions </a:t>
            </a:r>
            <a:r>
              <a:rPr lang="en-US" dirty="0">
                <a:solidFill>
                  <a:srgbClr val="F15B2A"/>
                </a:solidFill>
                <a:cs typeface="Arial"/>
                <a:sym typeface="Arial"/>
              </a:rPr>
              <a:t>for the sustained T.P.O.S, following the GOOS Framework</a:t>
            </a:r>
          </a:p>
          <a:p>
            <a:pPr>
              <a:lnSpc>
                <a:spcPct val="90000"/>
              </a:lnSpc>
              <a:spcBef>
                <a:spcPts val="420"/>
              </a:spcBef>
              <a:buSzPct val="25000"/>
            </a:pPr>
            <a:endParaRPr lang="en-US" dirty="0">
              <a:solidFill>
                <a:srgbClr val="F15B2A"/>
              </a:solidFill>
              <a:cs typeface="Arial"/>
              <a:sym typeface="Arial"/>
            </a:endParaRPr>
          </a:p>
          <a:p>
            <a:pPr lvl="0">
              <a:lnSpc>
                <a:spcPct val="90000"/>
              </a:lnSpc>
              <a:spcBef>
                <a:spcPts val="420"/>
              </a:spcBef>
              <a:buSzPct val="25000"/>
            </a:pPr>
            <a:r>
              <a:rPr lang="fr-FR" dirty="0">
                <a:solidFill>
                  <a:srgbClr val="F15B2A"/>
                </a:solidFill>
                <a:cs typeface="Arial"/>
              </a:rPr>
              <a:t>- Suggestions for pilot and </a:t>
            </a:r>
            <a:r>
              <a:rPr lang="fr-FR" dirty="0" err="1">
                <a:solidFill>
                  <a:srgbClr val="F15B2A"/>
                </a:solidFill>
                <a:cs typeface="Arial"/>
              </a:rPr>
              <a:t>process</a:t>
            </a:r>
            <a:r>
              <a:rPr lang="fr-FR" dirty="0">
                <a:solidFill>
                  <a:srgbClr val="F15B2A"/>
                </a:solidFill>
                <a:cs typeface="Arial"/>
              </a:rPr>
              <a:t> </a:t>
            </a:r>
            <a:r>
              <a:rPr lang="fr-FR" dirty="0" err="1">
                <a:solidFill>
                  <a:srgbClr val="F15B2A"/>
                </a:solidFill>
                <a:cs typeface="Arial"/>
              </a:rPr>
              <a:t>studies</a:t>
            </a:r>
            <a:endParaRPr lang="en-US" dirty="0">
              <a:solidFill>
                <a:srgbClr val="F15B2A"/>
              </a:solidFill>
              <a:cs typeface="Arial"/>
              <a:sym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BFAD7F6-5567-FF44-B7DF-61AFF9FB2C4B}"/>
              </a:ext>
            </a:extLst>
          </p:cNvPr>
          <p:cNvSpPr txBox="1"/>
          <p:nvPr/>
        </p:nvSpPr>
        <p:spPr>
          <a:xfrm>
            <a:off x="5456406" y="4101007"/>
            <a:ext cx="8707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b="1" dirty="0"/>
              <a:t>2019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5805589-D367-C64A-B70D-D1FD8BD50984}"/>
              </a:ext>
            </a:extLst>
          </p:cNvPr>
          <p:cNvSpPr/>
          <p:nvPr/>
        </p:nvSpPr>
        <p:spPr>
          <a:xfrm>
            <a:off x="7715598" y="5716094"/>
            <a:ext cx="42876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Each Report cycle involves extensive consultation, analysis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Reports were externally reviewed</a:t>
            </a:r>
            <a:endParaRPr lang="fr-FR" dirty="0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C20AD4B0-37E6-444F-B4F2-A8DDA28CE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2189" y="1240059"/>
            <a:ext cx="1860277" cy="25354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B07A777E-9742-5540-865B-E41330E50341}"/>
              </a:ext>
            </a:extLst>
          </p:cNvPr>
          <p:cNvSpPr txBox="1"/>
          <p:nvPr/>
        </p:nvSpPr>
        <p:spPr>
          <a:xfrm>
            <a:off x="9260861" y="3755363"/>
            <a:ext cx="2931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err="1">
                <a:solidFill>
                  <a:srgbClr val="F15B2A"/>
                </a:solidFill>
                <a:cs typeface="Arial"/>
              </a:rPr>
              <a:t>Specify</a:t>
            </a:r>
            <a:r>
              <a:rPr lang="fr-FR" dirty="0">
                <a:solidFill>
                  <a:srgbClr val="F15B2A"/>
                </a:solidFill>
                <a:cs typeface="Arial"/>
              </a:rPr>
              <a:t> </a:t>
            </a:r>
            <a:r>
              <a:rPr lang="fr-FR" dirty="0" err="1">
                <a:solidFill>
                  <a:srgbClr val="F15B2A"/>
                </a:solidFill>
                <a:cs typeface="Arial"/>
              </a:rPr>
              <a:t>missing</a:t>
            </a:r>
            <a:r>
              <a:rPr lang="fr-FR" dirty="0">
                <a:solidFill>
                  <a:srgbClr val="F15B2A"/>
                </a:solidFill>
                <a:cs typeface="Arial"/>
              </a:rPr>
              <a:t> </a:t>
            </a:r>
            <a:r>
              <a:rPr lang="fr-FR" dirty="0" err="1">
                <a:solidFill>
                  <a:srgbClr val="F15B2A"/>
                </a:solidFill>
                <a:cs typeface="Arial"/>
              </a:rPr>
              <a:t>elements</a:t>
            </a:r>
            <a:endParaRPr lang="fr-FR" dirty="0">
              <a:solidFill>
                <a:srgbClr val="F15B2A"/>
              </a:solidFill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fr-FR" dirty="0" err="1">
                <a:solidFill>
                  <a:srgbClr val="F15B2A"/>
                </a:solidFill>
                <a:cs typeface="Arial"/>
              </a:rPr>
              <a:t>Provide</a:t>
            </a:r>
            <a:r>
              <a:rPr lang="fr-FR" dirty="0">
                <a:solidFill>
                  <a:srgbClr val="F15B2A"/>
                </a:solidFill>
                <a:cs typeface="Arial"/>
              </a:rPr>
              <a:t> guidance for the future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E9B85CDF-E082-604E-8DEE-BC062C9C1616}"/>
              </a:ext>
            </a:extLst>
          </p:cNvPr>
          <p:cNvSpPr txBox="1"/>
          <p:nvPr/>
        </p:nvSpPr>
        <p:spPr>
          <a:xfrm rot="19631500">
            <a:off x="9486115" y="2786916"/>
            <a:ext cx="163378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Under </a:t>
            </a:r>
            <a:r>
              <a:rPr lang="fr-FR" dirty="0" err="1"/>
              <a:t>Review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8730E79-76BA-1C48-B106-22F0057F072F}"/>
              </a:ext>
            </a:extLst>
          </p:cNvPr>
          <p:cNvSpPr txBox="1"/>
          <p:nvPr/>
        </p:nvSpPr>
        <p:spPr>
          <a:xfrm rot="20436419">
            <a:off x="1713193" y="3489351"/>
            <a:ext cx="1854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22 </a:t>
            </a:r>
            <a:r>
              <a:rPr lang="fr-FR" sz="1400" dirty="0" err="1">
                <a:solidFill>
                  <a:schemeClr val="bg1"/>
                </a:solidFill>
              </a:rPr>
              <a:t>recommendations</a:t>
            </a:r>
            <a:endParaRPr lang="fr-FR" sz="1400" dirty="0">
              <a:solidFill>
                <a:schemeClr val="bg1"/>
              </a:solidFill>
            </a:endParaRPr>
          </a:p>
          <a:p>
            <a:r>
              <a:rPr lang="fr-FR" sz="1400" dirty="0">
                <a:solidFill>
                  <a:schemeClr val="bg1"/>
                </a:solidFill>
              </a:rPr>
              <a:t>15 actions</a:t>
            </a:r>
          </a:p>
        </p:txBody>
      </p:sp>
    </p:spTree>
    <p:extLst>
      <p:ext uri="{BB962C8B-B14F-4D97-AF65-F5344CB8AC3E}">
        <p14:creationId xmlns:p14="http://schemas.microsoft.com/office/powerpoint/2010/main" val="1586949644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60421-6C0D-9340-A5BD-C2D4C7E5E6A4}"/>
              </a:ext>
            </a:extLst>
          </p:cNvPr>
          <p:cNvSpPr/>
          <p:nvPr/>
        </p:nvSpPr>
        <p:spPr>
          <a:xfrm>
            <a:off x="35074" y="23381"/>
            <a:ext cx="12156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Main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outcomes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the First Report</a:t>
            </a:r>
          </a:p>
        </p:txBody>
      </p:sp>
      <p:pic>
        <p:nvPicPr>
          <p:cNvPr id="5" name="Picture Placeholder 10">
            <a:extLst>
              <a:ext uri="{FF2B5EF4-FFF2-40B4-BE49-F238E27FC236}">
                <a16:creationId xmlns:a16="http://schemas.microsoft.com/office/drawing/2014/main" id="{16284A8F-E251-F640-80C5-338622E208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" r="-2083"/>
          <a:stretch/>
        </p:blipFill>
        <p:spPr bwMode="auto">
          <a:xfrm>
            <a:off x="2561487" y="1576598"/>
            <a:ext cx="6475553" cy="445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A3761E23-323E-DC4D-B22E-13D2C0309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0373" y="3647002"/>
            <a:ext cx="3291627" cy="871375"/>
          </a:xfrm>
        </p:spPr>
        <p:txBody>
          <a:bodyPr/>
          <a:lstStyle/>
          <a:p>
            <a:r>
              <a:rPr lang="en-AU" sz="2400" dirty="0"/>
              <a:t>22 recommendations, 15 Actions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5EAA958-DCCF-5946-AC89-DE20252C9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57934">
            <a:off x="9633747" y="-32017"/>
            <a:ext cx="2685914" cy="28769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C55FCA-2D8D-804E-A9E3-0791E9AAA2B8}"/>
              </a:ext>
            </a:extLst>
          </p:cNvPr>
          <p:cNvSpPr/>
          <p:nvPr/>
        </p:nvSpPr>
        <p:spPr>
          <a:xfrm>
            <a:off x="431800" y="698579"/>
            <a:ext cx="904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/>
              <a:t>Schematic</a:t>
            </a:r>
            <a:r>
              <a:rPr lang="fr-FR" sz="2000" dirty="0"/>
              <a:t> of the </a:t>
            </a:r>
            <a:r>
              <a:rPr lang="fr-FR" sz="2000" dirty="0" err="1"/>
              <a:t>process</a:t>
            </a:r>
            <a:r>
              <a:rPr lang="fr-FR" sz="2000" dirty="0"/>
              <a:t> </a:t>
            </a:r>
            <a:r>
              <a:rPr lang="fr-FR" sz="2000" dirty="0" err="1"/>
              <a:t>deployed</a:t>
            </a:r>
            <a:r>
              <a:rPr lang="fr-FR" sz="2000" dirty="0"/>
              <a:t> </a:t>
            </a:r>
          </a:p>
          <a:p>
            <a:r>
              <a:rPr lang="fr-FR" sz="2000" dirty="0"/>
              <a:t>(an adaptation of the Framework for </a:t>
            </a:r>
            <a:r>
              <a:rPr lang="fr-FR" sz="2000" dirty="0" err="1"/>
              <a:t>Ocean</a:t>
            </a:r>
            <a:r>
              <a:rPr lang="fr-FR" sz="2000" dirty="0"/>
              <a:t> </a:t>
            </a:r>
            <a:r>
              <a:rPr lang="fr-FR" sz="2000" dirty="0" err="1"/>
              <a:t>Observing</a:t>
            </a:r>
            <a:r>
              <a:rPr lang="fr-FR" sz="2000" dirty="0"/>
              <a:t>, </a:t>
            </a:r>
            <a:r>
              <a:rPr lang="fr-FR" sz="2000" dirty="0" err="1">
                <a:solidFill>
                  <a:srgbClr val="4C4C4C"/>
                </a:solidFill>
              </a:rPr>
              <a:t>Lindstrom</a:t>
            </a:r>
            <a:r>
              <a:rPr lang="fr-FR" sz="2000" dirty="0">
                <a:solidFill>
                  <a:srgbClr val="4C4C4C"/>
                </a:solidFill>
              </a:rPr>
              <a:t> et al., 2012</a:t>
            </a:r>
            <a:r>
              <a:rPr lang="fr-FR" sz="2000" dirty="0"/>
              <a:t>).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BFAF9ED-5DE9-C341-8668-7BD098A006B8}"/>
              </a:ext>
            </a:extLst>
          </p:cNvPr>
          <p:cNvSpPr txBox="1"/>
          <p:nvPr/>
        </p:nvSpPr>
        <p:spPr>
          <a:xfrm>
            <a:off x="304800" y="1842322"/>
            <a:ext cx="19752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>
                <a:solidFill>
                  <a:srgbClr val="FC5F1B"/>
                </a:solidFill>
              </a:rPr>
              <a:t>Operational</a:t>
            </a:r>
            <a:r>
              <a:rPr lang="fr-FR" sz="1600" i="1" dirty="0">
                <a:solidFill>
                  <a:srgbClr val="FC5F1B"/>
                </a:solidFill>
              </a:rPr>
              <a:t> </a:t>
            </a:r>
            <a:r>
              <a:rPr lang="fr-FR" sz="1600" i="1" dirty="0" err="1">
                <a:solidFill>
                  <a:srgbClr val="FC5F1B"/>
                </a:solidFill>
              </a:rPr>
              <a:t>centers</a:t>
            </a:r>
            <a:endParaRPr lang="fr-FR" sz="1600" i="1" dirty="0">
              <a:solidFill>
                <a:srgbClr val="FC5F1B"/>
              </a:solidFill>
            </a:endParaRPr>
          </a:p>
          <a:p>
            <a:r>
              <a:rPr lang="fr-FR" sz="1600" i="1" dirty="0" err="1">
                <a:solidFill>
                  <a:srgbClr val="FC5F1B"/>
                </a:solidFill>
              </a:rPr>
              <a:t>Climate</a:t>
            </a:r>
            <a:r>
              <a:rPr lang="fr-FR" sz="1600" i="1" dirty="0">
                <a:solidFill>
                  <a:srgbClr val="FC5F1B"/>
                </a:solidFill>
              </a:rPr>
              <a:t> services</a:t>
            </a:r>
          </a:p>
          <a:p>
            <a:r>
              <a:rPr lang="fr-FR" sz="1600" i="1" dirty="0" err="1">
                <a:solidFill>
                  <a:srgbClr val="FC5F1B"/>
                </a:solidFill>
              </a:rPr>
              <a:t>Research</a:t>
            </a:r>
            <a:r>
              <a:rPr lang="fr-FR" sz="1600" i="1" dirty="0">
                <a:solidFill>
                  <a:srgbClr val="FC5F1B"/>
                </a:solidFill>
              </a:rPr>
              <a:t>…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69DB064-5E14-3E43-9476-29FCF1C44553}"/>
              </a:ext>
            </a:extLst>
          </p:cNvPr>
          <p:cNvSpPr txBox="1"/>
          <p:nvPr/>
        </p:nvSpPr>
        <p:spPr>
          <a:xfrm>
            <a:off x="2561487" y="4382911"/>
            <a:ext cx="18277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rgbClr val="FC5F1B"/>
                </a:solidFill>
              </a:rPr>
              <a:t>Integrated design,</a:t>
            </a:r>
          </a:p>
          <a:p>
            <a:r>
              <a:rPr lang="fr-FR" sz="1600" i="1" dirty="0">
                <a:solidFill>
                  <a:srgbClr val="FC5F1B"/>
                </a:solidFill>
              </a:rPr>
              <a:t>satellite/in situ</a:t>
            </a:r>
          </a:p>
          <a:p>
            <a:r>
              <a:rPr lang="fr-FR" sz="1600" i="1" dirty="0" err="1">
                <a:solidFill>
                  <a:srgbClr val="FC5F1B"/>
                </a:solidFill>
              </a:rPr>
              <a:t>responding</a:t>
            </a:r>
            <a:r>
              <a:rPr lang="fr-FR" sz="1600" i="1" dirty="0">
                <a:solidFill>
                  <a:srgbClr val="FC5F1B"/>
                </a:solidFill>
              </a:rPr>
              <a:t> </a:t>
            </a:r>
          </a:p>
          <a:p>
            <a:r>
              <a:rPr lang="fr-FR" sz="1600" i="1" dirty="0">
                <a:solidFill>
                  <a:srgbClr val="FC5F1B"/>
                </a:solidFill>
              </a:rPr>
              <a:t>to multiple </a:t>
            </a:r>
            <a:r>
              <a:rPr lang="fr-FR" sz="1600" i="1" dirty="0" err="1">
                <a:solidFill>
                  <a:srgbClr val="FC5F1B"/>
                </a:solidFill>
              </a:rPr>
              <a:t>needs</a:t>
            </a:r>
            <a:r>
              <a:rPr lang="fr-FR" sz="1600" i="1" dirty="0">
                <a:solidFill>
                  <a:srgbClr val="FC5F1B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1756498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60421-6C0D-9340-A5BD-C2D4C7E5E6A4}"/>
              </a:ext>
            </a:extLst>
          </p:cNvPr>
          <p:cNvSpPr/>
          <p:nvPr/>
        </p:nvSpPr>
        <p:spPr>
          <a:xfrm>
            <a:off x="35074" y="23381"/>
            <a:ext cx="12156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Main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outcomes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the Second Report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36FBC7E0-9F7B-4845-B4A6-46461FCE0F65}"/>
              </a:ext>
            </a:extLst>
          </p:cNvPr>
          <p:cNvSpPr txBox="1"/>
          <p:nvPr/>
        </p:nvSpPr>
        <p:spPr>
          <a:xfrm>
            <a:off x="6461809" y="2325471"/>
            <a:ext cx="3506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027F99"/>
                </a:solidFill>
              </a:rPr>
              <a:t>Other key in situ elements of GOOS remain </a:t>
            </a:r>
            <a:r>
              <a:rPr lang="en-AU" b="1" dirty="0">
                <a:solidFill>
                  <a:srgbClr val="027F99"/>
                </a:solidFill>
              </a:rPr>
              <a:t>essential</a:t>
            </a:r>
            <a:r>
              <a:rPr lang="en-AU" dirty="0">
                <a:solidFill>
                  <a:srgbClr val="027F99"/>
                </a:solidFill>
              </a:rPr>
              <a:t> elements of TPOS</a:t>
            </a:r>
          </a:p>
          <a:p>
            <a:endParaRPr lang="en-AU" dirty="0">
              <a:solidFill>
                <a:srgbClr val="027F99"/>
              </a:solidFill>
            </a:endParaRPr>
          </a:p>
          <a:p>
            <a:r>
              <a:rPr lang="en-AU" dirty="0">
                <a:solidFill>
                  <a:srgbClr val="027F99"/>
                </a:solidFill>
              </a:rPr>
              <a:t>Ships are essential:</a:t>
            </a:r>
          </a:p>
          <a:p>
            <a:pPr marL="285750" indent="-285750">
              <a:buFontTx/>
              <a:buChar char="-"/>
            </a:pPr>
            <a:r>
              <a:rPr lang="en-AU" dirty="0">
                <a:solidFill>
                  <a:srgbClr val="027F99"/>
                </a:solidFill>
              </a:rPr>
              <a:t>CTDs with a BGC suite along moorings servicing lines</a:t>
            </a:r>
          </a:p>
          <a:p>
            <a:pPr marL="285750" indent="-285750">
              <a:buFontTx/>
              <a:buChar char="-"/>
            </a:pPr>
            <a:r>
              <a:rPr lang="en-AU" dirty="0">
                <a:solidFill>
                  <a:srgbClr val="027F99"/>
                </a:solidFill>
              </a:rPr>
              <a:t>Underway </a:t>
            </a:r>
            <a:r>
              <a:rPr lang="en-AU" i="1" dirty="0">
                <a:solidFill>
                  <a:srgbClr val="027F99"/>
                </a:solidFill>
              </a:rPr>
              <a:t>p</a:t>
            </a:r>
            <a:r>
              <a:rPr lang="en-AU" dirty="0">
                <a:solidFill>
                  <a:srgbClr val="027F99"/>
                </a:solidFill>
              </a:rPr>
              <a:t>CO</a:t>
            </a:r>
            <a:r>
              <a:rPr lang="en-AU" baseline="-25000" dirty="0">
                <a:solidFill>
                  <a:srgbClr val="027F99"/>
                </a:solidFill>
              </a:rPr>
              <a:t>2</a:t>
            </a:r>
            <a:r>
              <a:rPr lang="en-AU" dirty="0">
                <a:solidFill>
                  <a:srgbClr val="027F99"/>
                </a:solidFill>
              </a:rPr>
              <a:t> </a:t>
            </a:r>
          </a:p>
        </p:txBody>
      </p:sp>
      <p:pic>
        <p:nvPicPr>
          <p:cNvPr id="8" name="Picture 2" descr="https://lh4.googleusercontent.com/PCF0itqw7TM7gbzRyvUr-4CjCZlrtgSIwfh6tMTGCCmqNokIBah3aqotwnmSyPvvkOjyUDKjRLcrtIlt1NBExVrgbbx306DMM58-sKNrbow382yGkppHAZeXBecFzL1STQfC5zeSZHSHMi_yCw">
            <a:extLst>
              <a:ext uri="{FF2B5EF4-FFF2-40B4-BE49-F238E27FC236}">
                <a16:creationId xmlns:a16="http://schemas.microsoft.com/office/drawing/2014/main" id="{A28C8C36-57D2-D04A-84D4-D8646B78D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93" y="1248116"/>
            <a:ext cx="590552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urved Connector 9">
            <a:extLst>
              <a:ext uri="{FF2B5EF4-FFF2-40B4-BE49-F238E27FC236}">
                <a16:creationId xmlns:a16="http://schemas.microsoft.com/office/drawing/2014/main" id="{E3A7C945-B34F-FA49-96E9-195132501C39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76929" y="5015704"/>
            <a:ext cx="793099" cy="77666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:a16="http://schemas.microsoft.com/office/drawing/2014/main" id="{C65A383E-A11A-5941-8E8E-1071841888C2}"/>
              </a:ext>
            </a:extLst>
          </p:cNvPr>
          <p:cNvSpPr txBox="1"/>
          <p:nvPr/>
        </p:nvSpPr>
        <p:spPr>
          <a:xfrm>
            <a:off x="6403200" y="5682995"/>
            <a:ext cx="2828740" cy="923330"/>
          </a:xfrm>
          <a:prstGeom prst="rect">
            <a:avLst/>
          </a:prstGeom>
          <a:solidFill>
            <a:srgbClr val="FFC61D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2">
                    <a:lumMod val="75000"/>
                  </a:schemeClr>
                </a:solidFill>
              </a:rPr>
              <a:t>Argo: </a:t>
            </a:r>
          </a:p>
          <a:p>
            <a:r>
              <a:rPr lang="en-AU" dirty="0">
                <a:solidFill>
                  <a:schemeClr val="accent2">
                    <a:lumMod val="75000"/>
                  </a:schemeClr>
                </a:solidFill>
              </a:rPr>
              <a:t>-double core mission </a:t>
            </a:r>
          </a:p>
          <a:p>
            <a:r>
              <a:rPr lang="en-AU" dirty="0">
                <a:solidFill>
                  <a:schemeClr val="accent2">
                    <a:lumMod val="75000"/>
                  </a:schemeClr>
                </a:solidFill>
              </a:rPr>
              <a:t>-add BGC mission (124)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D3A4162-15A5-BA49-888E-E01F02EFD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9261" y="5404036"/>
            <a:ext cx="538957" cy="12022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A6B8C5-15CE-3F42-869D-280D031CD98D}"/>
              </a:ext>
            </a:extLst>
          </p:cNvPr>
          <p:cNvSpPr/>
          <p:nvPr/>
        </p:nvSpPr>
        <p:spPr>
          <a:xfrm>
            <a:off x="617895" y="677350"/>
            <a:ext cx="93501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rgbClr val="FC5F1B"/>
                </a:solidFill>
              </a:rPr>
              <a:t>FOR THE BACKBONE</a:t>
            </a:r>
            <a:r>
              <a:rPr lang="en-AU" b="1" dirty="0"/>
              <a:t>:    revised, detailed design, integrating Biogeochemistry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EDE23BD-92CE-6443-9D90-FCE9C3E43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4030" y="142056"/>
            <a:ext cx="1751863" cy="249031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EC99B6F-2735-834E-834A-2118835C23E5}"/>
              </a:ext>
            </a:extLst>
          </p:cNvPr>
          <p:cNvSpPr txBox="1"/>
          <p:nvPr/>
        </p:nvSpPr>
        <p:spPr>
          <a:xfrm rot="16200000">
            <a:off x="-81470" y="280508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Present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1C9AF9F-6DD0-D147-B14C-9E0CF0394375}"/>
              </a:ext>
            </a:extLst>
          </p:cNvPr>
          <p:cNvSpPr txBox="1"/>
          <p:nvPr/>
        </p:nvSpPr>
        <p:spPr>
          <a:xfrm rot="16200000">
            <a:off x="-17352" y="455496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195006809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5">
            <a:extLst>
              <a:ext uri="{FF2B5EF4-FFF2-40B4-BE49-F238E27FC236}">
                <a16:creationId xmlns:a16="http://schemas.microsoft.com/office/drawing/2014/main" id="{196078B8-C8DA-9A45-B288-281ED46FDAEC}"/>
              </a:ext>
            </a:extLst>
          </p:cNvPr>
          <p:cNvSpPr txBox="1"/>
          <p:nvPr/>
        </p:nvSpPr>
        <p:spPr>
          <a:xfrm>
            <a:off x="6403200" y="5682995"/>
            <a:ext cx="2828740" cy="923330"/>
          </a:xfrm>
          <a:prstGeom prst="rect">
            <a:avLst/>
          </a:prstGeom>
          <a:solidFill>
            <a:srgbClr val="FFC61D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2">
                    <a:lumMod val="75000"/>
                  </a:schemeClr>
                </a:solidFill>
              </a:rPr>
              <a:t>Argo: </a:t>
            </a:r>
          </a:p>
          <a:p>
            <a:r>
              <a:rPr lang="en-AU" dirty="0">
                <a:solidFill>
                  <a:schemeClr val="accent2">
                    <a:lumMod val="75000"/>
                  </a:schemeClr>
                </a:solidFill>
              </a:rPr>
              <a:t>-double core mission </a:t>
            </a:r>
          </a:p>
          <a:p>
            <a:r>
              <a:rPr lang="en-AU" dirty="0">
                <a:solidFill>
                  <a:schemeClr val="accent2">
                    <a:lumMod val="75000"/>
                  </a:schemeClr>
                </a:solidFill>
              </a:rPr>
              <a:t>-add BGC mission (124) </a:t>
            </a:r>
          </a:p>
        </p:txBody>
      </p:sp>
      <p:pic>
        <p:nvPicPr>
          <p:cNvPr id="20" name="Picture 2" descr="https://lh4.googleusercontent.com/PCF0itqw7TM7gbzRyvUr-4CjCZlrtgSIwfh6tMTGCCmqNokIBah3aqotwnmSyPvvkOjyUDKjRLcrtIlt1NBExVrgbbx306DMM58-sKNrbow382yGkppHAZeXBecFzL1STQfC5zeSZHSHMi_yCw">
            <a:extLst>
              <a:ext uri="{FF2B5EF4-FFF2-40B4-BE49-F238E27FC236}">
                <a16:creationId xmlns:a16="http://schemas.microsoft.com/office/drawing/2014/main" id="{68E6B34E-BDEF-8948-BBA7-E0B52BEDD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93" y="1248116"/>
            <a:ext cx="590552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20813FD-CB9B-FB49-ADF7-3B2D3D6D587B}"/>
              </a:ext>
            </a:extLst>
          </p:cNvPr>
          <p:cNvSpPr txBox="1"/>
          <p:nvPr/>
        </p:nvSpPr>
        <p:spPr>
          <a:xfrm rot="16200000">
            <a:off x="-81470" y="280508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Present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5A10C6C-AA85-724D-8BBA-8034817E8E14}"/>
              </a:ext>
            </a:extLst>
          </p:cNvPr>
          <p:cNvSpPr txBox="1"/>
          <p:nvPr/>
        </p:nvSpPr>
        <p:spPr>
          <a:xfrm rot="16200000">
            <a:off x="-17352" y="455496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Future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360421-6C0D-9340-A5BD-C2D4C7E5E6A4}"/>
              </a:ext>
            </a:extLst>
          </p:cNvPr>
          <p:cNvSpPr/>
          <p:nvPr/>
        </p:nvSpPr>
        <p:spPr>
          <a:xfrm>
            <a:off x="35074" y="23381"/>
            <a:ext cx="12156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Main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outcomes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the Second Report</a:t>
            </a:r>
          </a:p>
        </p:txBody>
      </p:sp>
      <p:cxnSp>
        <p:nvCxnSpPr>
          <p:cNvPr id="6" name="Curved Connector 9">
            <a:extLst>
              <a:ext uri="{FF2B5EF4-FFF2-40B4-BE49-F238E27FC236}">
                <a16:creationId xmlns:a16="http://schemas.microsoft.com/office/drawing/2014/main" id="{628A51FF-2978-9945-8B0E-75D2AD7240F0}"/>
              </a:ext>
            </a:extLst>
          </p:cNvPr>
          <p:cNvCxnSpPr>
            <a:cxnSpLocks/>
          </p:cNvCxnSpPr>
          <p:nvPr/>
        </p:nvCxnSpPr>
        <p:spPr>
          <a:xfrm rot="16200000" flipV="1">
            <a:off x="5802481" y="4970362"/>
            <a:ext cx="793099" cy="77666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4.jpg">
            <a:extLst>
              <a:ext uri="{FF2B5EF4-FFF2-40B4-BE49-F238E27FC236}">
                <a16:creationId xmlns:a16="http://schemas.microsoft.com/office/drawing/2014/main" id="{128F2004-1F0D-6844-AD77-0027DF2E69A8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587361" y="1102174"/>
            <a:ext cx="5289159" cy="4305300"/>
          </a:xfrm>
          <a:prstGeom prst="rect">
            <a:avLst/>
          </a:prstGeom>
          <a:ln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B528A5-E6B2-6442-B97C-F49DCDD9EB74}"/>
              </a:ext>
            </a:extLst>
          </p:cNvPr>
          <p:cNvSpPr/>
          <p:nvPr/>
        </p:nvSpPr>
        <p:spPr bwMode="auto">
          <a:xfrm>
            <a:off x="6403645" y="977488"/>
            <a:ext cx="2828295" cy="442998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3F0AD0-2517-5146-B007-8A76C0C90287}"/>
              </a:ext>
            </a:extLst>
          </p:cNvPr>
          <p:cNvSpPr/>
          <p:nvPr/>
        </p:nvSpPr>
        <p:spPr bwMode="auto">
          <a:xfrm>
            <a:off x="9246651" y="977488"/>
            <a:ext cx="2785115" cy="4429986"/>
          </a:xfrm>
          <a:prstGeom prst="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7E5B2F4-9A4C-C64D-B746-7F9CC4238CA6}"/>
              </a:ext>
            </a:extLst>
          </p:cNvPr>
          <p:cNvSpPr txBox="1"/>
          <p:nvPr/>
        </p:nvSpPr>
        <p:spPr>
          <a:xfrm>
            <a:off x="7487123" y="61198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Present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79A7CFC-A27E-A74C-8D55-86DB82B0B774}"/>
              </a:ext>
            </a:extLst>
          </p:cNvPr>
          <p:cNvSpPr txBox="1"/>
          <p:nvPr/>
        </p:nvSpPr>
        <p:spPr>
          <a:xfrm>
            <a:off x="10149331" y="60815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Future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0B7B6EC-9639-264E-AEF9-6C1A33163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2461" y="5422267"/>
            <a:ext cx="538957" cy="12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1577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èche vers le bas 9">
            <a:extLst>
              <a:ext uri="{FF2B5EF4-FFF2-40B4-BE49-F238E27FC236}">
                <a16:creationId xmlns:a16="http://schemas.microsoft.com/office/drawing/2014/main" id="{7E5B97F5-BCB5-F24E-BC3A-80FE3B96CB2A}"/>
              </a:ext>
            </a:extLst>
          </p:cNvPr>
          <p:cNvSpPr/>
          <p:nvPr/>
        </p:nvSpPr>
        <p:spPr>
          <a:xfrm rot="16200000">
            <a:off x="2837878" y="1048890"/>
            <a:ext cx="347702" cy="5106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BAFD1A0-A2D5-504C-820B-7B240C57E249}"/>
              </a:ext>
            </a:extLst>
          </p:cNvPr>
          <p:cNvSpPr txBox="1"/>
          <p:nvPr/>
        </p:nvSpPr>
        <p:spPr>
          <a:xfrm>
            <a:off x="721156" y="111954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Present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E487A56-F0F4-1F45-AD36-F13AB938D097}"/>
              </a:ext>
            </a:extLst>
          </p:cNvPr>
          <p:cNvSpPr txBox="1"/>
          <p:nvPr/>
        </p:nvSpPr>
        <p:spPr>
          <a:xfrm>
            <a:off x="3749345" y="117538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Future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052E5D-E96B-4F4B-B5EF-A5CFE1DCD747}"/>
              </a:ext>
            </a:extLst>
          </p:cNvPr>
          <p:cNvSpPr/>
          <p:nvPr/>
        </p:nvSpPr>
        <p:spPr>
          <a:xfrm>
            <a:off x="35074" y="23381"/>
            <a:ext cx="12156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Gains for surface and </a:t>
            </a:r>
            <a:r>
              <a:rPr lang="fr-FR" sz="3200" dirty="0" err="1">
                <a:solidFill>
                  <a:schemeClr val="accent1">
                    <a:lumMod val="50000"/>
                  </a:schemeClr>
                </a:solidFill>
              </a:rPr>
              <a:t>subsurface</a:t>
            </a:r>
            <a:r>
              <a:rPr lang="fr-FR" sz="3200" dirty="0">
                <a:solidFill>
                  <a:schemeClr val="accent1">
                    <a:lumMod val="50000"/>
                  </a:schemeClr>
                </a:solidFill>
              </a:rPr>
              <a:t> variables</a:t>
            </a:r>
            <a:endParaRPr lang="fr-FR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" name="image17.png">
            <a:extLst>
              <a:ext uri="{FF2B5EF4-FFF2-40B4-BE49-F238E27FC236}">
                <a16:creationId xmlns:a16="http://schemas.microsoft.com/office/drawing/2014/main" id="{51AA9A77-8F39-0243-9C0A-E8898727064E}"/>
              </a:ext>
            </a:extLst>
          </p:cNvPr>
          <p:cNvPicPr/>
          <p:nvPr/>
        </p:nvPicPr>
        <p:blipFill rotWithShape="1">
          <a:blip r:embed="rId3"/>
          <a:srcRect t="64532" b="3053"/>
          <a:stretch/>
        </p:blipFill>
        <p:spPr>
          <a:xfrm>
            <a:off x="0" y="1732459"/>
            <a:ext cx="5750386" cy="2442499"/>
          </a:xfrm>
          <a:prstGeom prst="rect">
            <a:avLst/>
          </a:prstGeom>
          <a:ln/>
        </p:spPr>
      </p:pic>
      <p:pic>
        <p:nvPicPr>
          <p:cNvPr id="20" name="image39.png">
            <a:extLst>
              <a:ext uri="{FF2B5EF4-FFF2-40B4-BE49-F238E27FC236}">
                <a16:creationId xmlns:a16="http://schemas.microsoft.com/office/drawing/2014/main" id="{BC66A63A-3A9F-9248-BF01-D49FC91D608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/>
          <a:srcRect t="31479"/>
          <a:stretch>
            <a:fillRect/>
          </a:stretch>
        </p:blipFill>
        <p:spPr>
          <a:xfrm>
            <a:off x="5750386" y="884883"/>
            <a:ext cx="6264696" cy="5740747"/>
          </a:xfrm>
          <a:prstGeom prst="rect">
            <a:avLst/>
          </a:prstGeom>
          <a:ln/>
        </p:spPr>
      </p:pic>
      <p:sp>
        <p:nvSpPr>
          <p:cNvPr id="21" name="Flèche vers le bas 20">
            <a:extLst>
              <a:ext uri="{FF2B5EF4-FFF2-40B4-BE49-F238E27FC236}">
                <a16:creationId xmlns:a16="http://schemas.microsoft.com/office/drawing/2014/main" id="{9DF4794C-9A8A-634A-A6FF-9649A027A89A}"/>
              </a:ext>
            </a:extLst>
          </p:cNvPr>
          <p:cNvSpPr/>
          <p:nvPr/>
        </p:nvSpPr>
        <p:spPr>
          <a:xfrm rot="16200000">
            <a:off x="8843584" y="701188"/>
            <a:ext cx="347702" cy="5106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473483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76.png">
            <a:extLst>
              <a:ext uri="{FF2B5EF4-FFF2-40B4-BE49-F238E27FC236}">
                <a16:creationId xmlns:a16="http://schemas.microsoft.com/office/drawing/2014/main" id="{17B2BF15-6860-44D3-B1F3-6706321CF632}"/>
              </a:ext>
            </a:extLst>
          </p:cNvPr>
          <p:cNvPicPr>
            <a:picLocks noGrp="1"/>
          </p:cNvPicPr>
          <p:nvPr>
            <p:ph type="pic" idx="1"/>
          </p:nvPr>
        </p:nvPicPr>
        <p:blipFill rotWithShape="1">
          <a:blip r:embed="rId3"/>
          <a:srcRect t="1984" b="288"/>
          <a:stretch/>
        </p:blipFill>
        <p:spPr>
          <a:xfrm>
            <a:off x="3492500" y="1647449"/>
            <a:ext cx="4823691" cy="3893127"/>
          </a:xfrm>
          <a:prstGeom prst="rect">
            <a:avLst/>
          </a:prstGeom>
          <a:ln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654712-EA5D-464C-83B7-E8876DF37B25}"/>
              </a:ext>
            </a:extLst>
          </p:cNvPr>
          <p:cNvSpPr/>
          <p:nvPr/>
        </p:nvSpPr>
        <p:spPr>
          <a:xfrm>
            <a:off x="35075" y="0"/>
            <a:ext cx="12156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accent1">
                    <a:lumMod val="50000"/>
                  </a:schemeClr>
                </a:solidFill>
              </a:rPr>
              <a:t>Modelling engagement crucial to get the full value of the O.S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BBE0B45-DD03-A64C-ABA9-6C3CF7614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2593" y="596980"/>
            <a:ext cx="1325498" cy="18842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C80F18-7076-A24D-8868-8D6D1DB1AA57}"/>
              </a:ext>
            </a:extLst>
          </p:cNvPr>
          <p:cNvSpPr/>
          <p:nvPr/>
        </p:nvSpPr>
        <p:spPr>
          <a:xfrm>
            <a:off x="1548246" y="615764"/>
            <a:ext cx="8801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Systematic approach for S2I prediction systems, </a:t>
            </a:r>
          </a:p>
          <a:p>
            <a:pPr algn="ctr"/>
            <a:r>
              <a:rPr lang="en-US" dirty="0"/>
              <a:t>Planned cycle of experiments, assessment of model biases and prediction skill </a:t>
            </a: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F0136A-5806-D44E-BE3B-D59051E43632}"/>
              </a:ext>
            </a:extLst>
          </p:cNvPr>
          <p:cNvSpPr/>
          <p:nvPr/>
        </p:nvSpPr>
        <p:spPr>
          <a:xfrm>
            <a:off x="2857067" y="6217896"/>
            <a:ext cx="5891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C5F1B"/>
                </a:solidFill>
              </a:rPr>
              <a:t>Essential for model and data assimilation improvements</a:t>
            </a:r>
            <a:endParaRPr lang="en-US" dirty="0">
              <a:solidFill>
                <a:srgbClr val="FC5F1B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B53665B-1333-D34D-AD43-99E51F175C33}"/>
              </a:ext>
            </a:extLst>
          </p:cNvPr>
          <p:cNvSpPr txBox="1"/>
          <p:nvPr/>
        </p:nvSpPr>
        <p:spPr>
          <a:xfrm>
            <a:off x="1660445" y="3270846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Standard set </a:t>
            </a:r>
          </a:p>
          <a:p>
            <a:r>
              <a:rPr lang="fr-FR" dirty="0"/>
              <a:t>of </a:t>
            </a:r>
            <a:r>
              <a:rPr lang="fr-FR" dirty="0" err="1"/>
              <a:t>metrics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078061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" charset="0"/>
            <a:ea typeface="ＭＳ Ｐゴシック" pitchFamily="-1" charset="-128"/>
            <a:cs typeface="ＭＳ Ｐゴシック" pitchFamily="-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" charset="0"/>
            <a:ea typeface="ＭＳ Ｐゴシック" pitchFamily="-1" charset="-128"/>
            <a:cs typeface="ＭＳ Ｐゴシック" pitchFamily="-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2530</TotalTime>
  <Words>1959</Words>
  <Application>Microsoft Office PowerPoint</Application>
  <PresentationFormat>와이드스크린</PresentationFormat>
  <Paragraphs>312</Paragraphs>
  <Slides>27</Slides>
  <Notes>27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5" baseType="lpstr">
      <vt:lpstr>Gill Sans</vt:lpstr>
      <vt:lpstr>ＭＳ Ｐゴシック</vt:lpstr>
      <vt:lpstr>Arial</vt:lpstr>
      <vt:lpstr>Calibri</vt:lpstr>
      <vt:lpstr>Courier New</vt:lpstr>
      <vt:lpstr>Symbol</vt:lpstr>
      <vt:lpstr>Wingdings</vt:lpstr>
      <vt:lpstr>Blank Presentation</vt:lpstr>
      <vt:lpstr>Reports from GOOS projects TPOS2020 (2014-2021)</vt:lpstr>
      <vt:lpstr>PowerPoint 프레젠테이션</vt:lpstr>
      <vt:lpstr>PowerPoint 프레젠테이션</vt:lpstr>
      <vt:lpstr>PowerPoint 프레젠테이션</vt:lpstr>
      <vt:lpstr>22 recommendations, 15 Actions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Thanks to the many contributors  to the TPOS2020 effort!</vt:lpstr>
      <vt:lpstr>Additional slides</vt:lpstr>
      <vt:lpstr>The request</vt:lpstr>
      <vt:lpstr>Content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Transition and Implementation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GOOS</dc:title>
  <dc:creator>Fischer, Albert</dc:creator>
  <cp:lastModifiedBy>YOON HYUNBIN</cp:lastModifiedBy>
  <cp:revision>614</cp:revision>
  <cp:lastPrinted>2021-04-19T09:37:30Z</cp:lastPrinted>
  <dcterms:created xsi:type="dcterms:W3CDTF">2020-02-11T12:50:32Z</dcterms:created>
  <dcterms:modified xsi:type="dcterms:W3CDTF">2021-04-20T08:38:52Z</dcterms:modified>
</cp:coreProperties>
</file>