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792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ifvr20vgud7nG2P1fUnBTXuROm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3E86661-56A8-4A15-A33A-16885B07A14D}">
  <a:tblStyle styleId="{D3E86661-56A8-4A15-A33A-16885B07A14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528" y="176"/>
      </p:cViewPr>
      <p:guideLst>
        <p:guide orient="horz" pos="792"/>
        <p:guide pos="2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10795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465138" y="3708400"/>
            <a:ext cx="577215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lvl="5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6pPr>
            <a:lvl7pPr lvl="6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7pPr>
            <a:lvl8pPr lvl="7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8pPr>
            <a:lvl9pPr lvl="8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914400" y="3048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3848100" y="-1257300"/>
            <a:ext cx="4495800" cy="103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7048500" y="1943101"/>
            <a:ext cx="58674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1765301" y="-546099"/>
            <a:ext cx="5867400" cy="7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title"/>
          </p:nvPr>
        </p:nvSpPr>
        <p:spPr>
          <a:xfrm>
            <a:off x="914400" y="3048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1"/>
          </p:nvPr>
        </p:nvSpPr>
        <p:spPr>
          <a:xfrm>
            <a:off x="914400" y="1676400"/>
            <a:ext cx="103632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>
            <a:spLocks noGrp="1"/>
          </p:cNvSpPr>
          <p:nvPr>
            <p:ph type="title"/>
          </p:nvPr>
        </p:nvSpPr>
        <p:spPr>
          <a:xfrm>
            <a:off x="914400" y="3048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body" idx="1"/>
          </p:nvPr>
        </p:nvSpPr>
        <p:spPr>
          <a:xfrm>
            <a:off x="914400" y="1676401"/>
            <a:ext cx="50800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body" idx="2"/>
          </p:nvPr>
        </p:nvSpPr>
        <p:spPr>
          <a:xfrm>
            <a:off x="6197601" y="1676401"/>
            <a:ext cx="50800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>
            <a:spLocks noGrp="1"/>
          </p:cNvSpPr>
          <p:nvPr>
            <p:ph type="title"/>
          </p:nvPr>
        </p:nvSpPr>
        <p:spPr>
          <a:xfrm>
            <a:off x="914400" y="3048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609602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2389717" y="5367339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914400" y="3048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914400" y="1676400"/>
            <a:ext cx="103632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jpg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4" Type="http://schemas.openxmlformats.org/officeDocument/2006/relationships/image" Target="../media/image7.jpg"/><Relationship Id="rId9" Type="http://schemas.openxmlformats.org/officeDocument/2006/relationships/image" Target="../media/image12.png"/><Relationship Id="rId1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287550" y="2812900"/>
            <a:ext cx="9283500" cy="22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i="1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1"/>
              <a:t>Lisa Levin</a:t>
            </a:r>
            <a:r>
              <a:rPr lang="en-US" sz="1800" b="1" i="1" baseline="30000"/>
              <a:t>1</a:t>
            </a:r>
            <a:r>
              <a:rPr lang="en-US" sz="1800" b="1" i="1"/>
              <a:t>, Patrich Heimbach</a:t>
            </a:r>
            <a:r>
              <a:rPr lang="en-US" sz="1800" b="1" i="1" baseline="30000"/>
              <a:t>2</a:t>
            </a:r>
            <a:r>
              <a:rPr lang="en-US" sz="1800" b="1" i="1"/>
              <a:t>, Felix Janssen</a:t>
            </a:r>
            <a:r>
              <a:rPr lang="en-US" sz="1800" b="1" i="1" baseline="30000"/>
              <a:t>3</a:t>
            </a:r>
            <a:r>
              <a:rPr lang="en-US" sz="1800" b="1" i="1"/>
              <a:t>, Henry Ruhl</a:t>
            </a:r>
            <a:r>
              <a:rPr lang="en-US" sz="1800" b="1" i="1" baseline="30000"/>
              <a:t>4</a:t>
            </a:r>
            <a:r>
              <a:rPr lang="en-US" sz="1800" b="1" i="1"/>
              <a:t>, Karen Stocks</a:t>
            </a:r>
            <a:r>
              <a:rPr lang="en-US" sz="1800" b="1" i="1" baseline="30000"/>
              <a:t>1</a:t>
            </a:r>
            <a:endParaRPr baseline="30000"/>
          </a:p>
          <a:p>
            <a:pPr marL="457200" lvl="0" indent="457200" algn="l" rtl="0">
              <a:spcBef>
                <a:spcPts val="320"/>
              </a:spcBef>
              <a:spcAft>
                <a:spcPts val="0"/>
              </a:spcAft>
              <a:buNone/>
            </a:pPr>
            <a:r>
              <a:rPr lang="en-US" sz="1600" i="1"/>
              <a:t>1. Scripps Institution of Oceanography, UC San Diego </a:t>
            </a:r>
            <a:endParaRPr sz="1600" i="1"/>
          </a:p>
          <a:p>
            <a:pPr marL="914400" lvl="0" indent="0" algn="l" rtl="0">
              <a:spcBef>
                <a:spcPts val="320"/>
              </a:spcBef>
              <a:spcAft>
                <a:spcPts val="0"/>
              </a:spcAft>
              <a:buNone/>
            </a:pPr>
            <a:r>
              <a:rPr lang="en-US" sz="1600" i="1"/>
              <a:t>2. University of Texas at Austin </a:t>
            </a:r>
            <a:endParaRPr sz="1600" i="1"/>
          </a:p>
          <a:p>
            <a:pPr marL="914400" lvl="0" indent="0" algn="l" rtl="0">
              <a:spcBef>
                <a:spcPts val="320"/>
              </a:spcBef>
              <a:spcAft>
                <a:spcPts val="0"/>
              </a:spcAft>
              <a:buNone/>
            </a:pPr>
            <a:r>
              <a:rPr lang="en-US" sz="1600" i="1"/>
              <a:t>3. </a:t>
            </a:r>
            <a:r>
              <a:rPr lang="en-US" sz="1600"/>
              <a:t>Alfred-Wegener-Institut Helmholtz-Zentrum fuer Polar- und Meeresforschung (AWI)  </a:t>
            </a:r>
            <a:endParaRPr sz="1600"/>
          </a:p>
          <a:p>
            <a:pPr marL="914400" lvl="0" indent="0" algn="l" rtl="0">
              <a:spcBef>
                <a:spcPts val="320"/>
              </a:spcBef>
              <a:spcAft>
                <a:spcPts val="0"/>
              </a:spcAft>
              <a:buNone/>
            </a:pPr>
            <a:r>
              <a:rPr lang="en-US" sz="1600" i="1"/>
              <a:t>4. </a:t>
            </a:r>
            <a:r>
              <a:rPr lang="en-US" sz="1600"/>
              <a:t>Monterey Bay Aquarium Research Institute, Moss Landing</a:t>
            </a:r>
            <a:endParaRPr sz="1600" i="1"/>
          </a:p>
          <a:p>
            <a:pPr marL="0" lvl="0" indent="0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i="1"/>
          </a:p>
          <a:p>
            <a:pPr marL="0" lvl="0" indent="0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i="1"/>
              <a:t>GOOS 10</a:t>
            </a:r>
            <a:r>
              <a:rPr lang="en-US" sz="1600" i="1" baseline="30000"/>
              <a:t>th</a:t>
            </a:r>
            <a:r>
              <a:rPr lang="en-US" sz="1600" i="1"/>
              <a:t> Steering Committee meeting [online], April 2021</a:t>
            </a:r>
            <a:endParaRPr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i="1"/>
          </a:p>
        </p:txBody>
      </p:sp>
      <p:sp>
        <p:nvSpPr>
          <p:cNvPr id="90" name="Google Shape;90;p1"/>
          <p:cNvSpPr/>
          <p:nvPr/>
        </p:nvSpPr>
        <p:spPr>
          <a:xfrm>
            <a:off x="6600826" y="333376"/>
            <a:ext cx="3311525" cy="5746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6600056" y="406405"/>
            <a:ext cx="46621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Global Ocean Observing System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www.goosocean.org</a:t>
            </a:r>
            <a:endParaRPr sz="18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 txBox="1">
            <a:spLocks noGrp="1"/>
          </p:cNvSpPr>
          <p:nvPr>
            <p:ph type="ctrTitle"/>
          </p:nvPr>
        </p:nvSpPr>
        <p:spPr>
          <a:xfrm>
            <a:off x="1991550" y="1396000"/>
            <a:ext cx="7776900" cy="11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Reports from GOOS projects</a:t>
            </a:r>
            <a:br>
              <a:rPr lang="en-US" sz="3200"/>
            </a:br>
            <a:r>
              <a:rPr lang="en-US" sz="3200"/>
              <a:t>Deep Ocean Observing Strategy (DOOS)</a:t>
            </a:r>
            <a:endParaRPr sz="3200" b="1"/>
          </a:p>
        </p:txBody>
      </p:sp>
      <p:sp>
        <p:nvSpPr>
          <p:cNvPr id="93" name="Google Shape;93;p1"/>
          <p:cNvSpPr/>
          <p:nvPr/>
        </p:nvSpPr>
        <p:spPr>
          <a:xfrm>
            <a:off x="3863976" y="6092826"/>
            <a:ext cx="4392613" cy="765175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29038" y="6021389"/>
            <a:ext cx="4660900" cy="7715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29F0BC-D19C-7044-8FB7-7BF965F1D3D9}"/>
              </a:ext>
            </a:extLst>
          </p:cNvPr>
          <p:cNvSpPr txBox="1"/>
          <p:nvPr/>
        </p:nvSpPr>
        <p:spPr>
          <a:xfrm>
            <a:off x="304800" y="5308111"/>
            <a:ext cx="4055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*Support from Leslie Smith and Andrea McCurdy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"/>
          <p:cNvSpPr txBox="1"/>
          <p:nvPr/>
        </p:nvSpPr>
        <p:spPr>
          <a:xfrm>
            <a:off x="3340774" y="542756"/>
            <a:ext cx="6946226" cy="56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AccelNet Proposal Pending with NSF</a:t>
            </a:r>
            <a:endParaRPr sz="3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3" name="Google Shape;213;p10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0" y="388620"/>
            <a:ext cx="2743200" cy="86868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0"/>
          <p:cNvSpPr/>
          <p:nvPr/>
        </p:nvSpPr>
        <p:spPr>
          <a:xfrm>
            <a:off x="1227968" y="1443100"/>
            <a:ext cx="7323600" cy="673800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Implementing a Deep Ocean Observing Strategy (iDOOS)</a:t>
            </a:r>
            <a:endParaRPr/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0"/>
          <p:cNvSpPr txBox="1"/>
          <p:nvPr/>
        </p:nvSpPr>
        <p:spPr>
          <a:xfrm>
            <a:off x="1227968" y="2185923"/>
            <a:ext cx="2338500" cy="4218300"/>
          </a:xfrm>
          <a:prstGeom prst="rect">
            <a:avLst/>
          </a:prstGeom>
          <a:solidFill>
            <a:srgbClr val="00344C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Observing &amp; Exploration Networks</a:t>
            </a:r>
            <a:endParaRPr sz="1600" b="1" u="sng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Argo (Core, BGC, Deep)</a:t>
            </a:r>
            <a:endParaRPr sz="1200" baseline="30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Challenger 150 (DOSI/SCOR)</a:t>
            </a:r>
            <a:endParaRPr sz="1200" baseline="30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EMSO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GEO BON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GO-SHIP</a:t>
            </a:r>
            <a:endParaRPr sz="1200" baseline="30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iAtlantic</a:t>
            </a:r>
            <a:endParaRPr sz="1200" baseline="30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MBON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NDSF/UNOLS</a:t>
            </a:r>
            <a:endParaRPr sz="1200" baseline="30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NOAA Ocean Exploration</a:t>
            </a:r>
            <a:endParaRPr sz="1200" baseline="30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OceanSITES</a:t>
            </a:r>
            <a:endParaRPr sz="1200" baseline="30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OECI</a:t>
            </a:r>
            <a:endParaRPr sz="1200" baseline="30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ONC</a:t>
            </a:r>
            <a:endParaRPr sz="1200" baseline="30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OOI</a:t>
            </a:r>
            <a:endParaRPr sz="1200" baseline="30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REV Ocean</a:t>
            </a:r>
            <a:endParaRPr sz="1200" baseline="30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Schmidt Ocean Institute</a:t>
            </a:r>
            <a:endParaRPr sz="1200" baseline="30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JTF SMART Cables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SOOS/SOCCOM</a:t>
            </a:r>
            <a:endParaRPr sz="1200" baseline="30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TPOS 2020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US-IOOS</a:t>
            </a:r>
            <a:endParaRPr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300" baseline="30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0"/>
          <p:cNvSpPr txBox="1"/>
          <p:nvPr/>
        </p:nvSpPr>
        <p:spPr>
          <a:xfrm>
            <a:off x="3738218" y="2194224"/>
            <a:ext cx="2338500" cy="4218300"/>
          </a:xfrm>
          <a:prstGeom prst="rect">
            <a:avLst/>
          </a:prstGeom>
          <a:solidFill>
            <a:srgbClr val="5187A9"/>
          </a:solidFill>
          <a:ln w="9525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Data &amp; Modelling</a:t>
            </a:r>
            <a:endParaRPr sz="1600" b="1" u="sng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CI Networks</a:t>
            </a:r>
            <a:endParaRPr sz="1600" b="1" u="sng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CCHDO</a:t>
            </a:r>
            <a:endParaRPr sz="1400" baseline="30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CLIVAR GSOP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CLIVAR/OMDP &amp; CMIP</a:t>
            </a:r>
            <a:endParaRPr sz="1400" baseline="30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ECCO</a:t>
            </a:r>
            <a:endParaRPr sz="1400" baseline="30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EMODnet</a:t>
            </a:r>
            <a:endParaRPr sz="1400" baseline="30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ESIP/MDC</a:t>
            </a:r>
            <a:endParaRPr sz="1400" baseline="30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Esri</a:t>
            </a:r>
            <a:endParaRPr sz="1400" baseline="30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FathomNet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IODE/ODIS</a:t>
            </a:r>
            <a:endParaRPr sz="1400" baseline="30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IRIS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ISA DeepData</a:t>
            </a:r>
            <a:endParaRPr sz="1400" baseline="30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Mercator Ocean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OBIS</a:t>
            </a:r>
            <a:endParaRPr sz="1400" baseline="30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OBPS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OceanPredict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Seabed 2030</a:t>
            </a:r>
            <a:endParaRPr sz="1800" baseline="30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0"/>
          <p:cNvSpPr txBox="1"/>
          <p:nvPr/>
        </p:nvSpPr>
        <p:spPr>
          <a:xfrm>
            <a:off x="6248468" y="2196873"/>
            <a:ext cx="2338500" cy="4207200"/>
          </a:xfrm>
          <a:prstGeom prst="rect">
            <a:avLst/>
          </a:prstGeom>
          <a:solidFill>
            <a:srgbClr val="8DCDE2"/>
          </a:solidFill>
          <a:ln w="9525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Management</a:t>
            </a:r>
            <a:endParaRPr sz="1600" b="1" u="sng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&amp; Policy Users</a:t>
            </a:r>
            <a:endParaRPr sz="1600" b="1" u="sng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AtlantOS</a:t>
            </a:r>
            <a:endParaRPr sz="1400" baseline="30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DOSI</a:t>
            </a:r>
            <a:endParaRPr sz="1400" baseline="30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GEO-BluePlanet</a:t>
            </a:r>
            <a:endParaRPr sz="1400" baseline="30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GOOS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Internat. CLIVAR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InterRidge</a:t>
            </a:r>
            <a:endParaRPr sz="1400" baseline="30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ISA</a:t>
            </a:r>
            <a:endParaRPr sz="1400" baseline="30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IUCN</a:t>
            </a:r>
            <a:endParaRPr sz="1400" baseline="30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POGO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 Decade</a:t>
            </a:r>
            <a:endParaRPr sz="1400" baseline="30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 Global Compact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U.S. CLIVAR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U.S. OCB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U.S. Sanctuaries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&amp; Monuments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0"/>
          <p:cNvSpPr/>
          <p:nvPr/>
        </p:nvSpPr>
        <p:spPr>
          <a:xfrm>
            <a:off x="1643742" y="1758818"/>
            <a:ext cx="6497052" cy="266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within the Global Ocean Observing System (GOOS)</a:t>
            </a:r>
            <a:endParaRPr/>
          </a:p>
        </p:txBody>
      </p:sp>
      <p:sp>
        <p:nvSpPr>
          <p:cNvPr id="219" name="Google Shape;219;p10"/>
          <p:cNvSpPr txBox="1"/>
          <p:nvPr/>
        </p:nvSpPr>
        <p:spPr>
          <a:xfrm>
            <a:off x="8694098" y="1345820"/>
            <a:ext cx="3497901" cy="3108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*Requirement Setting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*FAIR Data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*Implementation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*Translation of Knowledge to Users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*Early career training (DOERs)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Google Shape;220;p10"/>
          <p:cNvPicPr preferRelativeResize="0"/>
          <p:nvPr/>
        </p:nvPicPr>
        <p:blipFill rotWithShape="1">
          <a:blip r:embed="rId4">
            <a:alphaModFix/>
          </a:blip>
          <a:srcRect t="5486"/>
          <a:stretch/>
        </p:blipFill>
        <p:spPr>
          <a:xfrm>
            <a:off x="8694098" y="4454333"/>
            <a:ext cx="3486281" cy="1785827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0"/>
          <p:cNvSpPr txBox="1"/>
          <p:nvPr/>
        </p:nvSpPr>
        <p:spPr>
          <a:xfrm>
            <a:off x="9348281" y="6412524"/>
            <a:ext cx="2860746" cy="272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1"/>
              <a:buFont typeface="Arial"/>
              <a:buNone/>
            </a:pPr>
            <a:r>
              <a:rPr lang="en-US" sz="11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 Gov’t: BOEM, NOAA, NASA, NSF,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"/>
          <p:cNvSpPr txBox="1">
            <a:spLocks noGrp="1"/>
          </p:cNvSpPr>
          <p:nvPr>
            <p:ph type="body" idx="1"/>
          </p:nvPr>
        </p:nvSpPr>
        <p:spPr>
          <a:xfrm>
            <a:off x="617800" y="1676400"/>
            <a:ext cx="110439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Collaborative early career mentoring program designed to: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bring together ECRs from across and beyond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iDOOS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, and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include members from underserved communities, including developing countries, indigenous communities, women, underrepresented minorities.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b="1" u="sng" dirty="0">
                <a:latin typeface="Arial"/>
                <a:ea typeface="Arial"/>
                <a:cs typeface="Arial"/>
                <a:sym typeface="Arial"/>
              </a:rPr>
              <a:t>GOAL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foster a new generation of (early career) leadership that is </a:t>
            </a:r>
            <a:endParaRPr dirty="0"/>
          </a:p>
          <a:p>
            <a:pPr marL="341313" lvl="0" indent="-3667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capable of guiding future deep-ocean observing and research</a:t>
            </a:r>
            <a:endParaRPr dirty="0"/>
          </a:p>
          <a:p>
            <a:pPr marL="341313" lvl="0" indent="-3667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engaged with the deep-ocean programs </a:t>
            </a:r>
            <a:r>
              <a:rPr lang="en-US" dirty="0"/>
              <a:t>&amp;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people outside their own discipline</a:t>
            </a:r>
            <a:endParaRPr dirty="0"/>
          </a:p>
          <a:p>
            <a:pPr marL="341313" lvl="0" indent="-3667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able to use data across variables, platforms and sensors. </a:t>
            </a:r>
            <a:endParaRPr dirty="0"/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1"/>
          <p:cNvSpPr txBox="1"/>
          <p:nvPr/>
        </p:nvSpPr>
        <p:spPr>
          <a:xfrm>
            <a:off x="3340774" y="542756"/>
            <a:ext cx="8851226" cy="56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Deep Ocean Early-career Researchers (DOERs)</a:t>
            </a:r>
            <a:endParaRPr sz="3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p11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0" y="388620"/>
            <a:ext cx="2743200" cy="868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72255" y="2670093"/>
            <a:ext cx="4870561" cy="2220976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2"/>
          <p:cNvSpPr txBox="1">
            <a:spLocks noGrp="1"/>
          </p:cNvSpPr>
          <p:nvPr>
            <p:ph type="body" idx="1"/>
          </p:nvPr>
        </p:nvSpPr>
        <p:spPr>
          <a:xfrm>
            <a:off x="551775" y="1608451"/>
            <a:ext cx="10363200" cy="755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/>
              <a:t>PURPOSE: </a:t>
            </a:r>
            <a:r>
              <a:rPr lang="en-US" sz="2000"/>
              <a:t>improving deep sea data discovery across national and international data facilities by developing and implementing a deep sea profile in schema.org</a:t>
            </a:r>
            <a:endParaRPr sz="2000"/>
          </a:p>
        </p:txBody>
      </p:sp>
      <p:sp>
        <p:nvSpPr>
          <p:cNvPr id="235" name="Google Shape;235;p12"/>
          <p:cNvSpPr txBox="1"/>
          <p:nvPr/>
        </p:nvSpPr>
        <p:spPr>
          <a:xfrm>
            <a:off x="3340774" y="301533"/>
            <a:ext cx="8851226" cy="1042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EarthCube: Deep Schema Proposal (pending @ NSF)</a:t>
            </a:r>
            <a:endParaRPr sz="3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Google Shape;236;p12" descr="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500" y="388620"/>
            <a:ext cx="2743200" cy="86868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2"/>
          <p:cNvSpPr txBox="1"/>
          <p:nvPr/>
        </p:nvSpPr>
        <p:spPr>
          <a:xfrm>
            <a:off x="551775" y="2582862"/>
            <a:ext cx="6841246" cy="2057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COMPONENTS: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1) Develop a schema.org profile that captures critical concepts needed for discovering deep-ocean data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2) Support ocean data facilities to implement the profile for their data 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3) Develop a scientifically useful, cross-facility data discovery portal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4) Support “do-athons” where scientists use the portal to address their scientific research goals and provide feedback.</a:t>
            </a:r>
            <a:endParaRPr/>
          </a:p>
        </p:txBody>
      </p:sp>
      <p:sp>
        <p:nvSpPr>
          <p:cNvPr id="238" name="Google Shape;238;p12"/>
          <p:cNvSpPr/>
          <p:nvPr/>
        </p:nvSpPr>
        <p:spPr>
          <a:xfrm>
            <a:off x="454228" y="4978300"/>
            <a:ext cx="114681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FOCUS: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Clarion Clipperton Zone (CCZ) and the Azores, but promoted widely throughout the deep-ocean science community. </a:t>
            </a: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Awareness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larger schema.org efforts will foster compatibility and will provide lessons learned for other disciplines looking to create schema.org profiles.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3"/>
          <p:cNvSpPr txBox="1"/>
          <p:nvPr/>
        </p:nvSpPr>
        <p:spPr>
          <a:xfrm>
            <a:off x="3314700" y="269535"/>
            <a:ext cx="7261128" cy="987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DOOS for the UN Decade</a:t>
            </a:r>
            <a:endParaRPr/>
          </a:p>
        </p:txBody>
      </p:sp>
      <p:pic>
        <p:nvPicPr>
          <p:cNvPr id="244" name="Google Shape;244;p13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0" y="388620"/>
            <a:ext cx="2743200" cy="86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3" descr="Eurocean // IOC launches Alliance for Un Ocean Decad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60149" y="4400626"/>
            <a:ext cx="2910950" cy="219165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3"/>
          <p:cNvSpPr txBox="1"/>
          <p:nvPr/>
        </p:nvSpPr>
        <p:spPr>
          <a:xfrm>
            <a:off x="619106" y="1826700"/>
            <a:ext cx="8194154" cy="41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Ocean Decade US: Ocean Shots (submitted Dec. 2020)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IOC Decade for Ocean Science (submitted Jan. 2020)</a:t>
            </a: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IOC Deep Sea Cluster (April 2020) </a:t>
            </a:r>
            <a:endParaRPr sz="2400"/>
          </a:p>
          <a:p>
            <a:pPr marL="465138" marR="0" lvl="0" indent="-22383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Challenger 150</a:t>
            </a:r>
            <a:endParaRPr sz="1800"/>
          </a:p>
          <a:p>
            <a:pPr marL="465138" marR="0" lvl="0" indent="-22383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Deep Ocean Observing Strategy (DOOS)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5138" marR="0" lvl="0" indent="-22383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Geosystems and Mineral Resources (GEOMIR)</a:t>
            </a:r>
            <a:endParaRPr sz="1800"/>
          </a:p>
          <a:p>
            <a:pPr marL="465138" marR="0" lvl="0" indent="-22383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Ocean Network for Deep Observation (OneDeepOcean)</a:t>
            </a:r>
            <a:endParaRPr sz="1800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4"/>
          <p:cNvSpPr txBox="1">
            <a:spLocks noGrp="1"/>
          </p:cNvSpPr>
          <p:nvPr>
            <p:ph type="body" idx="1"/>
          </p:nvPr>
        </p:nvSpPr>
        <p:spPr>
          <a:xfrm>
            <a:off x="914400" y="1442925"/>
            <a:ext cx="110799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3" lvl="0" indent="-34131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/>
              <a:t>Resources/Funding</a:t>
            </a:r>
            <a:r>
              <a:rPr lang="en-US" sz="2000"/>
              <a:t>: DOOS management &amp; participant support (e.g., Leslie Smith)</a:t>
            </a:r>
            <a:endParaRPr/>
          </a:p>
          <a:p>
            <a:pPr marL="341313" lvl="0" indent="-341313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/>
              <a:t>Extend reach </a:t>
            </a:r>
            <a:r>
              <a:rPr lang="en-US" sz="2000"/>
              <a:t>within the science community (e.g., present at GOOS webinar, distribute DOOS information through GOOS network / mailing list)</a:t>
            </a:r>
            <a:endParaRPr/>
          </a:p>
          <a:p>
            <a:pPr marL="341313" lvl="0" indent="-341313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/>
              <a:t>Secretariat support</a:t>
            </a:r>
            <a:r>
              <a:rPr lang="en-US" sz="2000"/>
              <a:t>, e.g., with workshops (Azores and others)</a:t>
            </a:r>
            <a:endParaRPr/>
          </a:p>
          <a:p>
            <a:pPr marL="341313" lvl="0" indent="-341313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More prominently mention (and link) DOOS on GOOS website (mention as endorsed project)</a:t>
            </a:r>
            <a:endParaRPr/>
          </a:p>
          <a:p>
            <a:pPr marL="341313" lvl="0" indent="-341313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Connect more closely to GOOS EOV panels</a:t>
            </a:r>
            <a:endParaRPr/>
          </a:p>
          <a:p>
            <a:pPr marL="341313" lvl="0" indent="-341313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Coordinate data standards, approaches and technologies through GOOS</a:t>
            </a:r>
            <a:endParaRPr/>
          </a:p>
          <a:p>
            <a:pPr marL="341313" lvl="0" indent="-341313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Early Career Program Development (DOERS). Help us get DOERS off the ground (again, some management support, help to reach out). Connect to GOOS early career project (if that exists).</a:t>
            </a:r>
            <a:endParaRPr/>
          </a:p>
          <a:p>
            <a:pPr marL="341312" lvl="0" indent="-341312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Innovate and Collaborate on capacity building and tech transfer. </a:t>
            </a:r>
            <a:endParaRPr sz="2000"/>
          </a:p>
          <a:p>
            <a:pPr marL="341313" lvl="0" indent="-341313" algn="l" rtl="0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Assist with, enhance Decade for Ocean Science  engagement.</a:t>
            </a:r>
            <a:endParaRPr sz="2000"/>
          </a:p>
        </p:txBody>
      </p:sp>
      <p:sp>
        <p:nvSpPr>
          <p:cNvPr id="252" name="Google Shape;252;p14"/>
          <p:cNvSpPr txBox="1"/>
          <p:nvPr/>
        </p:nvSpPr>
        <p:spPr>
          <a:xfrm>
            <a:off x="3314699" y="269535"/>
            <a:ext cx="8358491" cy="987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DOOS Interaction with GOOS</a:t>
            </a:r>
            <a:endParaRPr sz="3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Google Shape;253;p14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0" y="388620"/>
            <a:ext cx="2743200" cy="868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5"/>
          <p:cNvSpPr txBox="1"/>
          <p:nvPr/>
        </p:nvSpPr>
        <p:spPr>
          <a:xfrm>
            <a:off x="3314699" y="269535"/>
            <a:ext cx="8358491" cy="987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Implementing a Deep Ocean Observing Strategy</a:t>
            </a:r>
            <a:endParaRPr/>
          </a:p>
        </p:txBody>
      </p:sp>
      <p:pic>
        <p:nvPicPr>
          <p:cNvPr id="259" name="Google Shape;259;p15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0" y="388620"/>
            <a:ext cx="2743200" cy="86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62263" y="1439694"/>
            <a:ext cx="8730148" cy="5148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24726" y="2719457"/>
            <a:ext cx="1661651" cy="1091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957" y="388620"/>
            <a:ext cx="2743200" cy="86868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/>
          <p:nvPr/>
        </p:nvSpPr>
        <p:spPr>
          <a:xfrm>
            <a:off x="3314700" y="353633"/>
            <a:ext cx="6988249" cy="895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Calibri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Deep Ocean Observing Strategy Presentation for GOOS SC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3976827" y="1592766"/>
            <a:ext cx="45513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Talk Outline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DOOS Goals and Structure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DOOS  Accomplishments and Activities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DOOS Pending Projects/Proposals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DOOS and the Decade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DOOS and GOOS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1793275" y="3814075"/>
            <a:ext cx="84297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DOOS is a GOOS project envisioning a globally integrated network of systems that observes the deep ocean (&gt; 200 m, with emphasis &gt; 2000 m) in support of strong science, policy and planning for sustainable oceans.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4276904" y="5643655"/>
            <a:ext cx="363818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46993"/>
                </a:solidFill>
                <a:latin typeface="Arial"/>
                <a:ea typeface="Arial"/>
                <a:cs typeface="Arial"/>
                <a:sym typeface="Arial"/>
              </a:rPr>
              <a:t>deepoceanobserving.org</a:t>
            </a:r>
            <a:endParaRPr sz="2400">
              <a:solidFill>
                <a:srgbClr val="24699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3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171" y="389028"/>
            <a:ext cx="2743200" cy="86868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"/>
          <p:cNvSpPr txBox="1"/>
          <p:nvPr/>
        </p:nvSpPr>
        <p:spPr>
          <a:xfrm>
            <a:off x="1122091" y="1712317"/>
            <a:ext cx="2939135" cy="1446550"/>
          </a:xfrm>
          <a:prstGeom prst="rect">
            <a:avLst/>
          </a:prstGeom>
          <a:solidFill>
            <a:srgbClr val="BDD7EE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8516F"/>
                </a:solidFill>
                <a:latin typeface="Arial"/>
                <a:ea typeface="Arial"/>
                <a:cs typeface="Arial"/>
                <a:sym typeface="Arial"/>
              </a:rPr>
              <a:t>PROJECT LEADS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8516F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38516F"/>
                </a:solidFill>
                <a:latin typeface="Arial"/>
                <a:ea typeface="Arial"/>
                <a:cs typeface="Arial"/>
                <a:sym typeface="Arial"/>
              </a:rPr>
              <a:t>Lisa Levin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8516F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38516F"/>
                </a:solidFill>
                <a:latin typeface="Arial"/>
                <a:ea typeface="Arial"/>
                <a:cs typeface="Arial"/>
                <a:sym typeface="Arial"/>
              </a:rPr>
              <a:t>Patrick Heimbach</a:t>
            </a:r>
            <a:endParaRPr sz="1400">
              <a:solidFill>
                <a:srgbClr val="38516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8516F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38516F"/>
                </a:solidFill>
                <a:latin typeface="Arial"/>
                <a:ea typeface="Arial"/>
                <a:cs typeface="Arial"/>
                <a:sym typeface="Arial"/>
              </a:rPr>
              <a:t>Felix Janssen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8516F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38516F"/>
                </a:solidFill>
                <a:latin typeface="Arial"/>
                <a:ea typeface="Arial"/>
                <a:cs typeface="Arial"/>
                <a:sym typeface="Arial"/>
              </a:rPr>
              <a:t>Henry Ruhl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8516F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38516F"/>
                </a:solidFill>
                <a:latin typeface="Arial"/>
                <a:ea typeface="Arial"/>
                <a:cs typeface="Arial"/>
                <a:sym typeface="Arial"/>
              </a:rPr>
              <a:t>Karen Stocks</a:t>
            </a:r>
            <a:endParaRPr/>
          </a:p>
        </p:txBody>
      </p:sp>
      <p:sp>
        <p:nvSpPr>
          <p:cNvPr id="110" name="Google Shape;110;p3"/>
          <p:cNvSpPr txBox="1"/>
          <p:nvPr/>
        </p:nvSpPr>
        <p:spPr>
          <a:xfrm>
            <a:off x="1122090" y="3256195"/>
            <a:ext cx="2939136" cy="1015663"/>
          </a:xfrm>
          <a:prstGeom prst="rect">
            <a:avLst/>
          </a:prstGeom>
          <a:solidFill>
            <a:srgbClr val="AFABAB">
              <a:alpha val="69411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8516F"/>
                </a:solidFill>
                <a:latin typeface="Arial"/>
                <a:ea typeface="Arial"/>
                <a:cs typeface="Arial"/>
                <a:sym typeface="Arial"/>
              </a:rPr>
              <a:t>STEERING COMMITEE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8516F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38516F"/>
                </a:solidFill>
                <a:latin typeface="Arial"/>
                <a:ea typeface="Arial"/>
                <a:cs typeface="Arial"/>
                <a:sym typeface="Arial"/>
              </a:rPr>
              <a:t>17 Members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8516F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38516F"/>
                </a:solidFill>
                <a:latin typeface="Arial"/>
                <a:ea typeface="Arial"/>
                <a:cs typeface="Arial"/>
                <a:sym typeface="Arial"/>
              </a:rPr>
              <a:t>8 Countries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8516F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38516F"/>
                </a:solidFill>
                <a:latin typeface="Arial"/>
                <a:ea typeface="Arial"/>
                <a:cs typeface="Arial"/>
                <a:sym typeface="Arial"/>
              </a:rPr>
              <a:t>13 Institutions</a:t>
            </a:r>
            <a:endParaRPr/>
          </a:p>
        </p:txBody>
      </p:sp>
      <p:sp>
        <p:nvSpPr>
          <p:cNvPr id="111" name="Google Shape;111;p3"/>
          <p:cNvSpPr txBox="1"/>
          <p:nvPr/>
        </p:nvSpPr>
        <p:spPr>
          <a:xfrm>
            <a:off x="1122090" y="4369186"/>
            <a:ext cx="2939136" cy="1231106"/>
          </a:xfrm>
          <a:prstGeom prst="rect">
            <a:avLst/>
          </a:prstGeom>
          <a:solidFill>
            <a:srgbClr val="D6DCE5">
              <a:alpha val="69411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8516F"/>
                </a:solidFill>
                <a:latin typeface="Arial"/>
                <a:ea typeface="Arial"/>
                <a:cs typeface="Arial"/>
                <a:sym typeface="Arial"/>
              </a:rPr>
              <a:t>TASK TEAMS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8516F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38516F"/>
                </a:solidFill>
                <a:latin typeface="Arial"/>
                <a:ea typeface="Arial"/>
                <a:cs typeface="Arial"/>
                <a:sym typeface="Arial"/>
              </a:rPr>
              <a:t>Physics EOVs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8516F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38516F"/>
                </a:solidFill>
                <a:latin typeface="Arial"/>
                <a:ea typeface="Arial"/>
                <a:cs typeface="Arial"/>
                <a:sym typeface="Arial"/>
              </a:rPr>
              <a:t>Biogeochemistry EOVs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8516F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38516F"/>
                </a:solidFill>
                <a:latin typeface="Arial"/>
                <a:ea typeface="Arial"/>
                <a:cs typeface="Arial"/>
                <a:sym typeface="Arial"/>
              </a:rPr>
              <a:t>Biology &amp; Ecosystem EOVs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8516F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38516F"/>
                </a:solidFill>
                <a:latin typeface="Arial"/>
                <a:ea typeface="Arial"/>
                <a:cs typeface="Arial"/>
                <a:sym typeface="Arial"/>
              </a:rPr>
              <a:t>Data &amp; Cyberinfrastructure</a:t>
            </a:r>
            <a:endParaRPr/>
          </a:p>
        </p:txBody>
      </p:sp>
      <p:sp>
        <p:nvSpPr>
          <p:cNvPr id="112" name="Google Shape;112;p3"/>
          <p:cNvSpPr txBox="1"/>
          <p:nvPr/>
        </p:nvSpPr>
        <p:spPr>
          <a:xfrm>
            <a:off x="7067223" y="649381"/>
            <a:ext cx="289774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Steering Committee</a:t>
            </a:r>
            <a:endParaRPr/>
          </a:p>
        </p:txBody>
      </p:sp>
      <p:graphicFrame>
        <p:nvGraphicFramePr>
          <p:cNvPr id="113" name="Google Shape;113;p3"/>
          <p:cNvGraphicFramePr/>
          <p:nvPr/>
        </p:nvGraphicFramePr>
        <p:xfrm>
          <a:off x="5307333" y="1159427"/>
          <a:ext cx="6417525" cy="5051085"/>
        </p:xfrm>
        <a:graphic>
          <a:graphicData uri="http://schemas.openxmlformats.org/drawingml/2006/table">
            <a:tbl>
              <a:tblPr>
                <a:noFill/>
                <a:tableStyleId>{D3E86661-56A8-4A15-A33A-16885B07A14D}</a:tableStyleId>
              </a:tblPr>
              <a:tblGrid>
                <a:gridCol w="1581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9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07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3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Name</a:t>
                      </a:r>
                      <a:endParaRPr/>
                    </a:p>
                  </a:txBody>
                  <a:tcPr marL="41250" marR="41250" marT="20625" marB="2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Country</a:t>
                      </a:r>
                      <a:endParaRPr/>
                    </a:p>
                  </a:txBody>
                  <a:tcPr marL="41250" marR="41250" marT="20625" marB="20625" anchor="ctr">
                    <a:lnL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Affiliation</a:t>
                      </a:r>
                      <a:endParaRPr/>
                    </a:p>
                  </a:txBody>
                  <a:tcPr marL="41250" marR="41250" marT="20625" marB="20625" anchor="ctr">
                    <a:lnL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Simone Baumann-Pickering</a:t>
                      </a:r>
                      <a:endParaRPr/>
                    </a:p>
                  </a:txBody>
                  <a:tcPr marL="41250" marR="41250" marT="20625" marB="2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USA</a:t>
                      </a:r>
                      <a:endParaRPr/>
                    </a:p>
                  </a:txBody>
                  <a:tcPr marL="41250" marR="41250" marT="20625" marB="20625" anchor="ctr">
                    <a:lnL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Scripps Institution of Oceanography</a:t>
                      </a:r>
                      <a:endParaRPr/>
                    </a:p>
                  </a:txBody>
                  <a:tcPr marL="41250" marR="41250" marT="20625" marB="20625" anchor="ctr">
                    <a:lnL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Kristina Gjerde</a:t>
                      </a:r>
                      <a:endParaRPr sz="1200"/>
                    </a:p>
                  </a:txBody>
                  <a:tcPr marL="41250" marR="41250" marT="20625" marB="2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Poland</a:t>
                      </a:r>
                      <a:endParaRPr/>
                    </a:p>
                  </a:txBody>
                  <a:tcPr marL="41250" marR="41250" marT="20625" marB="20625" anchor="ctr">
                    <a:lnL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International Union for Conservation of Nature</a:t>
                      </a:r>
                      <a:endParaRPr/>
                    </a:p>
                  </a:txBody>
                  <a:tcPr marL="41250" marR="41250" marT="20625" marB="20625" anchor="ctr">
                    <a:lnL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Bruce Howe</a:t>
                      </a:r>
                      <a:endParaRPr/>
                    </a:p>
                  </a:txBody>
                  <a:tcPr marL="41250" marR="41250" marT="20625" marB="2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USA</a:t>
                      </a:r>
                      <a:endParaRPr/>
                    </a:p>
                  </a:txBody>
                  <a:tcPr marL="41250" marR="41250" marT="20625" marB="20625" anchor="ctr">
                    <a:lnL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University of Hawaii at Manoa</a:t>
                      </a:r>
                      <a:endParaRPr/>
                    </a:p>
                  </a:txBody>
                  <a:tcPr marL="41250" marR="41250" marT="20625" marB="20625" anchor="ctr">
                    <a:lnL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Katsuro Katsumata</a:t>
                      </a:r>
                      <a:endParaRPr/>
                    </a:p>
                  </a:txBody>
                  <a:tcPr marL="41250" marR="41250" marT="20625" marB="2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Japan</a:t>
                      </a:r>
                      <a:endParaRPr/>
                    </a:p>
                  </a:txBody>
                  <a:tcPr marL="41250" marR="41250" marT="20625" marB="20625" anchor="ctr">
                    <a:lnL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Japan Agency for Marine-Earth Science and Technology</a:t>
                      </a:r>
                      <a:endParaRPr/>
                    </a:p>
                  </a:txBody>
                  <a:tcPr marL="41250" marR="41250" marT="20625" marB="20625" anchor="ctr">
                    <a:lnL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Deb Kelley</a:t>
                      </a:r>
                      <a:endParaRPr/>
                    </a:p>
                  </a:txBody>
                  <a:tcPr marL="41250" marR="41250" marT="20625" marB="2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USA</a:t>
                      </a:r>
                      <a:endParaRPr/>
                    </a:p>
                  </a:txBody>
                  <a:tcPr marL="41250" marR="41250" marT="20625" marB="20625" anchor="ctr">
                    <a:lnL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University of Washington</a:t>
                      </a:r>
                      <a:endParaRPr/>
                    </a:p>
                  </a:txBody>
                  <a:tcPr marL="41250" marR="41250" marT="20625" marB="20625" anchor="ctr">
                    <a:lnL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3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Nadine LeBris</a:t>
                      </a:r>
                      <a:endParaRPr sz="1200"/>
                    </a:p>
                  </a:txBody>
                  <a:tcPr marL="41250" marR="41250" marT="20625" marB="2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France</a:t>
                      </a:r>
                      <a:endParaRPr/>
                    </a:p>
                  </a:txBody>
                  <a:tcPr marL="41250" marR="41250" marT="20625" marB="20625" anchor="ctr">
                    <a:lnL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Universite Pierre et Marie Curie</a:t>
                      </a:r>
                      <a:endParaRPr/>
                    </a:p>
                  </a:txBody>
                  <a:tcPr marL="41250" marR="41250" marT="20625" marB="20625" anchor="ctr">
                    <a:lnL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3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Craig Smith</a:t>
                      </a:r>
                      <a:endParaRPr/>
                    </a:p>
                  </a:txBody>
                  <a:tcPr marL="41250" marR="41250" marT="20625" marB="2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USA</a:t>
                      </a:r>
                      <a:endParaRPr/>
                    </a:p>
                  </a:txBody>
                  <a:tcPr marL="41250" marR="41250" marT="20625" marB="20625" anchor="ctr">
                    <a:lnL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University of Hawaii at Manoa</a:t>
                      </a:r>
                      <a:endParaRPr/>
                    </a:p>
                  </a:txBody>
                  <a:tcPr marL="41250" marR="41250" marT="20625" marB="20625" anchor="ctr">
                    <a:lnL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3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Paul Snelgrove</a:t>
                      </a:r>
                      <a:endParaRPr sz="1200"/>
                    </a:p>
                  </a:txBody>
                  <a:tcPr marL="41250" marR="41250" marT="20625" marB="2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Canada</a:t>
                      </a:r>
                      <a:endParaRPr/>
                    </a:p>
                  </a:txBody>
                  <a:tcPr marL="41250" marR="41250" marT="20625" marB="20625" anchor="ctr">
                    <a:lnL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Memorial University</a:t>
                      </a:r>
                      <a:endParaRPr/>
                    </a:p>
                  </a:txBody>
                  <a:tcPr marL="41250" marR="41250" marT="20625" marB="20625" anchor="ctr">
                    <a:lnL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9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Sun Song</a:t>
                      </a:r>
                      <a:endParaRPr/>
                    </a:p>
                  </a:txBody>
                  <a:tcPr marL="41250" marR="41250" marT="20625" marB="2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China</a:t>
                      </a:r>
                      <a:endParaRPr/>
                    </a:p>
                  </a:txBody>
                  <a:tcPr marL="41250" marR="41250" marT="20625" marB="20625" anchor="ctr">
                    <a:lnL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Institute of Oceanology, Chinese Academy of Sciences</a:t>
                      </a:r>
                      <a:endParaRPr/>
                    </a:p>
                  </a:txBody>
                  <a:tcPr marL="41250" marR="41250" marT="20625" marB="20625" anchor="ctr">
                    <a:lnL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9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Adam Soule</a:t>
                      </a:r>
                      <a:endParaRPr/>
                    </a:p>
                  </a:txBody>
                  <a:tcPr marL="41250" marR="41250" marT="20625" marB="2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USA</a:t>
                      </a:r>
                      <a:endParaRPr/>
                    </a:p>
                  </a:txBody>
                  <a:tcPr marL="41250" marR="41250" marT="20625" marB="20625" anchor="ctr">
                    <a:lnL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University of Rhode Island</a:t>
                      </a:r>
                      <a:endParaRPr/>
                    </a:p>
                  </a:txBody>
                  <a:tcPr marL="41250" marR="41250" marT="20625" marB="20625" anchor="ctr">
                    <a:lnL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5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R. Venkatesan</a:t>
                      </a:r>
                      <a:endParaRPr/>
                    </a:p>
                  </a:txBody>
                  <a:tcPr marL="41250" marR="41250" marT="20625" marB="2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India</a:t>
                      </a:r>
                      <a:endParaRPr/>
                    </a:p>
                  </a:txBody>
                  <a:tcPr marL="41250" marR="41250" marT="20625" marB="20625" anchor="ctr">
                    <a:lnL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National Institute of Ocean Technology Ministry of Earth Science</a:t>
                      </a:r>
                      <a:endParaRPr/>
                    </a:p>
                  </a:txBody>
                  <a:tcPr marL="41250" marR="41250" marT="20625" marB="20625" anchor="ctr">
                    <a:lnL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9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Bob Weller</a:t>
                      </a:r>
                      <a:endParaRPr/>
                    </a:p>
                  </a:txBody>
                  <a:tcPr marL="41250" marR="41250" marT="20625" marB="206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USA</a:t>
                      </a:r>
                      <a:endParaRPr/>
                    </a:p>
                  </a:txBody>
                  <a:tcPr marL="41250" marR="41250" marT="20625" marB="20625" anchor="ctr">
                    <a:lnL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Woods Hole Oceanographic Institution</a:t>
                      </a:r>
                      <a:endParaRPr dirty="0"/>
                    </a:p>
                  </a:txBody>
                  <a:tcPr marL="41250" marR="41250" marT="20625" marB="20625" anchor="ctr">
                    <a:lnL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469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>
            <a:spLocks noGrp="1"/>
          </p:cNvSpPr>
          <p:nvPr>
            <p:ph type="title"/>
          </p:nvPr>
        </p:nvSpPr>
        <p:spPr>
          <a:xfrm>
            <a:off x="3314700" y="542488"/>
            <a:ext cx="4608095" cy="56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DOOS Science Goals</a:t>
            </a:r>
            <a:endParaRPr/>
          </a:p>
        </p:txBody>
      </p:sp>
      <p:sp>
        <p:nvSpPr>
          <p:cNvPr id="119" name="Google Shape;119;p4"/>
          <p:cNvSpPr txBox="1">
            <a:spLocks noGrp="1"/>
          </p:cNvSpPr>
          <p:nvPr>
            <p:ph type="body" idx="1"/>
          </p:nvPr>
        </p:nvSpPr>
        <p:spPr>
          <a:xfrm>
            <a:off x="419100" y="1676400"/>
            <a:ext cx="10896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10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2000" b="1">
                <a:solidFill>
                  <a:schemeClr val="dk1"/>
                </a:solidFill>
              </a:rPr>
              <a:t>Understand global deep- and bottom-water formation </a:t>
            </a:r>
            <a:r>
              <a:rPr lang="en-US" sz="2000">
                <a:solidFill>
                  <a:schemeClr val="dk1"/>
                </a:solidFill>
              </a:rPr>
              <a:t>rates, variability, &amp; the time scales of property changes while assessing heat sequestration, &amp; circulation dynamics </a:t>
            </a:r>
            <a:endParaRPr sz="2000"/>
          </a:p>
          <a:p>
            <a:pPr marL="381000" lvl="0" indent="-3429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2000" b="1">
                <a:solidFill>
                  <a:schemeClr val="dk1"/>
                </a:solidFill>
              </a:rPr>
              <a:t>Document deep-ocean transport and ventilation processes</a:t>
            </a:r>
            <a:r>
              <a:rPr lang="en-US" sz="2000">
                <a:solidFill>
                  <a:schemeClr val="dk1"/>
                </a:solidFill>
              </a:rPr>
              <a:t> &amp; assess their impact on ocean </a:t>
            </a:r>
            <a:r>
              <a:rPr lang="en-US" sz="2000"/>
              <a:t>biogeochemical</a:t>
            </a:r>
            <a:r>
              <a:rPr lang="en-US" sz="2000">
                <a:solidFill>
                  <a:schemeClr val="dk1"/>
                </a:solidFill>
              </a:rPr>
              <a:t> processes on the seafloor and in the water column</a:t>
            </a:r>
            <a:endParaRPr sz="2000"/>
          </a:p>
          <a:p>
            <a:pPr marL="381000" lvl="0" indent="-3429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2000" b="1">
                <a:solidFill>
                  <a:schemeClr val="dk1"/>
                </a:solidFill>
              </a:rPr>
              <a:t>Understand marine deep-sea biodiversity &amp; ecosystem services</a:t>
            </a:r>
            <a:r>
              <a:rPr lang="en-US" sz="2000">
                <a:solidFill>
                  <a:schemeClr val="dk1"/>
                </a:solidFill>
              </a:rPr>
              <a:t> in light of human-induced &amp; natural changes</a:t>
            </a:r>
            <a:endParaRPr sz="2000"/>
          </a:p>
          <a:p>
            <a:pPr marL="381000" lvl="0" indent="-3429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2000"/>
              <a:t>Advance u</a:t>
            </a:r>
            <a:r>
              <a:rPr lang="en-US" sz="2000">
                <a:solidFill>
                  <a:schemeClr val="dk1"/>
                </a:solidFill>
              </a:rPr>
              <a:t>nderstanding these processes </a:t>
            </a:r>
            <a:r>
              <a:rPr lang="en-US" sz="2000"/>
              <a:t>to </a:t>
            </a:r>
            <a:r>
              <a:rPr lang="en-US" sz="2000" b="1">
                <a:solidFill>
                  <a:schemeClr val="dk1"/>
                </a:solidFill>
              </a:rPr>
              <a:t>contribute to sustainability efforts and climate policy decisions</a:t>
            </a:r>
            <a:r>
              <a:rPr lang="en-US" sz="2000">
                <a:solidFill>
                  <a:schemeClr val="dk1"/>
                </a:solidFill>
              </a:rPr>
              <a:t> </a:t>
            </a:r>
            <a:endParaRPr sz="2000"/>
          </a:p>
        </p:txBody>
      </p:sp>
      <p:pic>
        <p:nvPicPr>
          <p:cNvPr id="120" name="Google Shape;120;p4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0" y="388620"/>
            <a:ext cx="2743200" cy="868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body" idx="1"/>
          </p:nvPr>
        </p:nvSpPr>
        <p:spPr>
          <a:xfrm>
            <a:off x="874986" y="1103431"/>
            <a:ext cx="10902600" cy="3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93963" lvl="0" indent="-276119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dirty="0"/>
              <a:t>Identify Essential Ocean Variables (EOVs) </a:t>
            </a:r>
            <a:r>
              <a:rPr lang="en-US" sz="2000" dirty="0"/>
              <a:t>and evolve their specifications to fully consider deep-ocean perspectives across physical, BGC, biological, and ecological variables</a:t>
            </a:r>
            <a:endParaRPr sz="2000" dirty="0"/>
          </a:p>
          <a:p>
            <a:pPr marL="393963" lvl="0" indent="-276119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dirty="0"/>
              <a:t>Incorporate modeling needs</a:t>
            </a:r>
            <a:r>
              <a:rPr lang="en-US" sz="2000" dirty="0"/>
              <a:t>, expand deep-observing community to embrace </a:t>
            </a:r>
            <a:r>
              <a:rPr lang="en-US" sz="2000" b="1" dirty="0"/>
              <a:t>exploration and industry,</a:t>
            </a:r>
            <a:r>
              <a:rPr lang="en-US" sz="2000" dirty="0"/>
              <a:t> promote multi-disciplinary observing</a:t>
            </a:r>
            <a:endParaRPr sz="2000" dirty="0"/>
          </a:p>
          <a:p>
            <a:pPr marL="393962" lvl="0" indent="-276119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dirty="0"/>
              <a:t>Design and evaluate observing systems and oversee demonstration projects</a:t>
            </a:r>
            <a:r>
              <a:rPr lang="en-US" sz="2000" dirty="0"/>
              <a:t> to provide a blueprint for global deep-ocean observation technology </a:t>
            </a:r>
            <a:r>
              <a:rPr lang="en-US" sz="2000" dirty="0" err="1"/>
              <a:t>r</a:t>
            </a:r>
            <a:r>
              <a:rPr lang="en-US" sz="2000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eadiness</a:t>
            </a:r>
            <a:r>
              <a:rPr lang="en-US" sz="2000" dirty="0" err="1"/>
              <a:t>.Currently</a:t>
            </a:r>
            <a:r>
              <a:rPr lang="en-US" sz="2000" dirty="0"/>
              <a:t> proposed demonstration projects: Clarion </a:t>
            </a:r>
            <a:r>
              <a:rPr lang="en-US" sz="2000" dirty="0" err="1"/>
              <a:t>Clipperton</a:t>
            </a:r>
            <a:r>
              <a:rPr lang="en-US" sz="2000" dirty="0"/>
              <a:t> Fracture Zone, Northeast Pacific, &amp; Azores Archipelago.</a:t>
            </a:r>
            <a:endParaRPr sz="2000" dirty="0"/>
          </a:p>
          <a:p>
            <a:pPr marL="341312" lvl="0" indent="-354012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/>
              <a:t>Promote </a:t>
            </a:r>
            <a:r>
              <a:rPr lang="en-US" sz="2000" b="1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FAIR data</a:t>
            </a:r>
            <a:r>
              <a:rPr lang="en-US" sz="2000" dirty="0"/>
              <a:t> across deep-ocean observing </a:t>
            </a:r>
            <a:endParaRPr sz="2000" dirty="0"/>
          </a:p>
          <a:p>
            <a:pPr marL="341312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100" dirty="0"/>
          </a:p>
          <a:p>
            <a:pPr marL="393963" lvl="0" indent="-276119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dirty="0"/>
              <a:t>Serve as a communication hub</a:t>
            </a:r>
            <a:r>
              <a:rPr lang="en-US" sz="2000" dirty="0"/>
              <a:t> for a broad spectrum of stakeholders in the deep-ocean science, data, and information user communities </a:t>
            </a:r>
            <a:endParaRPr sz="2000" dirty="0"/>
          </a:p>
          <a:p>
            <a:pPr marL="393963" lvl="0" indent="-276119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/>
              <a:t>Provide an avenue through which the deep ocean research community and the data they produce can </a:t>
            </a:r>
            <a:r>
              <a:rPr lang="en-US" sz="2000" b="1" dirty="0"/>
              <a:t>reach policy makers and inform policy decisions</a:t>
            </a:r>
            <a:endParaRPr sz="2000" dirty="0"/>
          </a:p>
        </p:txBody>
      </p:sp>
      <p:sp>
        <p:nvSpPr>
          <p:cNvPr id="126" name="Google Shape;126;p5"/>
          <p:cNvSpPr txBox="1"/>
          <p:nvPr/>
        </p:nvSpPr>
        <p:spPr>
          <a:xfrm>
            <a:off x="4975334" y="262017"/>
            <a:ext cx="4608095" cy="56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DOOS Mission</a:t>
            </a:r>
            <a:endParaRPr dirty="0"/>
          </a:p>
        </p:txBody>
      </p:sp>
      <p:pic>
        <p:nvPicPr>
          <p:cNvPr id="127" name="Google Shape;127;p5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969" y="108148"/>
            <a:ext cx="2743200" cy="86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43078" y="4101251"/>
            <a:ext cx="2743201" cy="993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 txBox="1"/>
          <p:nvPr/>
        </p:nvSpPr>
        <p:spPr>
          <a:xfrm>
            <a:off x="5418045" y="224465"/>
            <a:ext cx="4968313" cy="56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Timeline</a:t>
            </a:r>
            <a:endParaRPr dirty="0"/>
          </a:p>
        </p:txBody>
      </p:sp>
      <p:grpSp>
        <p:nvGrpSpPr>
          <p:cNvPr id="134" name="Google Shape;134;p6"/>
          <p:cNvGrpSpPr/>
          <p:nvPr/>
        </p:nvGrpSpPr>
        <p:grpSpPr>
          <a:xfrm>
            <a:off x="138544" y="3430933"/>
            <a:ext cx="10058400" cy="850192"/>
            <a:chOff x="10863904" y="19989798"/>
            <a:chExt cx="17623759" cy="1489688"/>
          </a:xfrm>
        </p:grpSpPr>
        <p:cxnSp>
          <p:nvCxnSpPr>
            <p:cNvPr id="135" name="Google Shape;135;p6"/>
            <p:cNvCxnSpPr/>
            <p:nvPr/>
          </p:nvCxnSpPr>
          <p:spPr>
            <a:xfrm>
              <a:off x="11126980" y="19989800"/>
              <a:ext cx="0" cy="534977"/>
            </a:xfrm>
            <a:prstGeom prst="straightConnector1">
              <a:avLst/>
            </a:prstGeom>
            <a:noFill/>
            <a:ln w="88900" cap="flat" cmpd="sng">
              <a:solidFill>
                <a:srgbClr val="24699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6" name="Google Shape;136;p6"/>
            <p:cNvCxnSpPr/>
            <p:nvPr/>
          </p:nvCxnSpPr>
          <p:spPr>
            <a:xfrm>
              <a:off x="12885138" y="20932598"/>
              <a:ext cx="0" cy="534977"/>
            </a:xfrm>
            <a:prstGeom prst="straightConnector1">
              <a:avLst/>
            </a:prstGeom>
            <a:noFill/>
            <a:ln w="88900" cap="flat" cmpd="sng">
              <a:solidFill>
                <a:srgbClr val="24699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7" name="Google Shape;137;p6"/>
            <p:cNvCxnSpPr/>
            <p:nvPr/>
          </p:nvCxnSpPr>
          <p:spPr>
            <a:xfrm>
              <a:off x="14642698" y="19989800"/>
              <a:ext cx="0" cy="534977"/>
            </a:xfrm>
            <a:prstGeom prst="straightConnector1">
              <a:avLst/>
            </a:prstGeom>
            <a:noFill/>
            <a:ln w="88900" cap="flat" cmpd="sng">
              <a:solidFill>
                <a:srgbClr val="24699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8" name="Google Shape;138;p6"/>
            <p:cNvCxnSpPr/>
            <p:nvPr/>
          </p:nvCxnSpPr>
          <p:spPr>
            <a:xfrm>
              <a:off x="16401619" y="20932597"/>
              <a:ext cx="0" cy="534977"/>
            </a:xfrm>
            <a:prstGeom prst="straightConnector1">
              <a:avLst/>
            </a:prstGeom>
            <a:noFill/>
            <a:ln w="88900" cap="flat" cmpd="sng">
              <a:solidFill>
                <a:srgbClr val="24699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9" name="Google Shape;139;p6"/>
            <p:cNvCxnSpPr/>
            <p:nvPr/>
          </p:nvCxnSpPr>
          <p:spPr>
            <a:xfrm>
              <a:off x="18178445" y="19989800"/>
              <a:ext cx="0" cy="534977"/>
            </a:xfrm>
            <a:prstGeom prst="straightConnector1">
              <a:avLst/>
            </a:prstGeom>
            <a:noFill/>
            <a:ln w="88900" cap="flat" cmpd="sng">
              <a:solidFill>
                <a:srgbClr val="24699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0" name="Google Shape;140;p6"/>
            <p:cNvCxnSpPr/>
            <p:nvPr/>
          </p:nvCxnSpPr>
          <p:spPr>
            <a:xfrm>
              <a:off x="19941448" y="20944509"/>
              <a:ext cx="0" cy="534977"/>
            </a:xfrm>
            <a:prstGeom prst="straightConnector1">
              <a:avLst/>
            </a:prstGeom>
            <a:noFill/>
            <a:ln w="88900" cap="flat" cmpd="sng">
              <a:solidFill>
                <a:srgbClr val="24699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1" name="Google Shape;141;p6"/>
            <p:cNvCxnSpPr/>
            <p:nvPr/>
          </p:nvCxnSpPr>
          <p:spPr>
            <a:xfrm>
              <a:off x="21705884" y="19989798"/>
              <a:ext cx="0" cy="534977"/>
            </a:xfrm>
            <a:prstGeom prst="straightConnector1">
              <a:avLst/>
            </a:prstGeom>
            <a:noFill/>
            <a:ln w="88900" cap="flat" cmpd="sng">
              <a:solidFill>
                <a:srgbClr val="24699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2" name="Google Shape;142;p6"/>
            <p:cNvCxnSpPr/>
            <p:nvPr/>
          </p:nvCxnSpPr>
          <p:spPr>
            <a:xfrm>
              <a:off x="23456570" y="20944509"/>
              <a:ext cx="0" cy="534977"/>
            </a:xfrm>
            <a:prstGeom prst="straightConnector1">
              <a:avLst/>
            </a:prstGeom>
            <a:noFill/>
            <a:ln w="88900" cap="flat" cmpd="sng">
              <a:solidFill>
                <a:srgbClr val="24699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3" name="Google Shape;143;p6"/>
            <p:cNvCxnSpPr/>
            <p:nvPr/>
          </p:nvCxnSpPr>
          <p:spPr>
            <a:xfrm>
              <a:off x="25227881" y="19989798"/>
              <a:ext cx="0" cy="534977"/>
            </a:xfrm>
            <a:prstGeom prst="straightConnector1">
              <a:avLst/>
            </a:prstGeom>
            <a:noFill/>
            <a:ln w="88900" cap="flat" cmpd="sng">
              <a:solidFill>
                <a:srgbClr val="24699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4" name="Google Shape;144;p6"/>
            <p:cNvCxnSpPr/>
            <p:nvPr/>
          </p:nvCxnSpPr>
          <p:spPr>
            <a:xfrm>
              <a:off x="26998509" y="20944508"/>
              <a:ext cx="0" cy="534977"/>
            </a:xfrm>
            <a:prstGeom prst="straightConnector1">
              <a:avLst/>
            </a:prstGeom>
            <a:noFill/>
            <a:ln w="88900" cap="flat" cmpd="sng">
              <a:solidFill>
                <a:srgbClr val="24699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5" name="Google Shape;145;p6"/>
            <p:cNvCxnSpPr/>
            <p:nvPr/>
          </p:nvCxnSpPr>
          <p:spPr>
            <a:xfrm>
              <a:off x="11202118" y="20741995"/>
              <a:ext cx="17285545" cy="0"/>
            </a:xfrm>
            <a:prstGeom prst="straightConnector1">
              <a:avLst/>
            </a:prstGeom>
            <a:noFill/>
            <a:ln w="88900" cap="flat" cmpd="sng">
              <a:solidFill>
                <a:srgbClr val="246993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46" name="Google Shape;146;p6"/>
            <p:cNvSpPr/>
            <p:nvPr/>
          </p:nvSpPr>
          <p:spPr>
            <a:xfrm>
              <a:off x="17913270" y="20477063"/>
              <a:ext cx="530352" cy="529863"/>
            </a:xfrm>
            <a:prstGeom prst="ellipse">
              <a:avLst/>
            </a:prstGeom>
            <a:solidFill>
              <a:srgbClr val="71C0DB"/>
            </a:solidFill>
            <a:ln w="25400" cap="flat" cmpd="sng">
              <a:solidFill>
                <a:srgbClr val="24699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19677706" y="20477063"/>
              <a:ext cx="530352" cy="529863"/>
            </a:xfrm>
            <a:prstGeom prst="ellipse">
              <a:avLst/>
            </a:prstGeom>
            <a:solidFill>
              <a:srgbClr val="71C0DB"/>
            </a:solidFill>
            <a:ln w="25400" cap="flat" cmpd="sng">
              <a:solidFill>
                <a:srgbClr val="24699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21442142" y="20477063"/>
              <a:ext cx="530352" cy="529863"/>
            </a:xfrm>
            <a:prstGeom prst="ellipse">
              <a:avLst/>
            </a:prstGeom>
            <a:solidFill>
              <a:srgbClr val="71C0DB"/>
            </a:solidFill>
            <a:ln w="25400" cap="flat" cmpd="sng">
              <a:solidFill>
                <a:srgbClr val="24699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23206578" y="20477063"/>
              <a:ext cx="530352" cy="529863"/>
            </a:xfrm>
            <a:prstGeom prst="ellipse">
              <a:avLst/>
            </a:prstGeom>
            <a:solidFill>
              <a:srgbClr val="71C0DB"/>
            </a:solidFill>
            <a:ln w="25400" cap="flat" cmpd="sng">
              <a:solidFill>
                <a:srgbClr val="24699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24971014" y="20477063"/>
              <a:ext cx="530352" cy="529863"/>
            </a:xfrm>
            <a:prstGeom prst="ellipse">
              <a:avLst/>
            </a:prstGeom>
            <a:solidFill>
              <a:srgbClr val="71C0DB"/>
            </a:solidFill>
            <a:ln w="25400" cap="flat" cmpd="sng">
              <a:solidFill>
                <a:srgbClr val="24699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26735450" y="20477063"/>
              <a:ext cx="530352" cy="529863"/>
            </a:xfrm>
            <a:prstGeom prst="ellipse">
              <a:avLst/>
            </a:prstGeom>
            <a:solidFill>
              <a:srgbClr val="71C0DB"/>
            </a:solidFill>
            <a:ln w="25400" cap="flat" cmpd="sng">
              <a:solidFill>
                <a:srgbClr val="24699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16143623" y="20477061"/>
              <a:ext cx="530352" cy="529863"/>
            </a:xfrm>
            <a:prstGeom prst="ellipse">
              <a:avLst/>
            </a:prstGeom>
            <a:solidFill>
              <a:srgbClr val="71C0DB"/>
            </a:solidFill>
            <a:ln w="25400" cap="flat" cmpd="sng">
              <a:solidFill>
                <a:srgbClr val="24699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14384398" y="20474148"/>
              <a:ext cx="530352" cy="529863"/>
            </a:xfrm>
            <a:prstGeom prst="ellipse">
              <a:avLst/>
            </a:prstGeom>
            <a:solidFill>
              <a:srgbClr val="71C0DB"/>
            </a:solidFill>
            <a:ln w="25400" cap="flat" cmpd="sng">
              <a:solidFill>
                <a:srgbClr val="24699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12619962" y="20473977"/>
              <a:ext cx="530352" cy="529863"/>
            </a:xfrm>
            <a:prstGeom prst="ellipse">
              <a:avLst/>
            </a:prstGeom>
            <a:solidFill>
              <a:srgbClr val="71C0DB"/>
            </a:solidFill>
            <a:ln w="25400" cap="flat" cmpd="sng">
              <a:solidFill>
                <a:srgbClr val="24699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10863904" y="20473977"/>
              <a:ext cx="530352" cy="529863"/>
            </a:xfrm>
            <a:prstGeom prst="ellipse">
              <a:avLst/>
            </a:prstGeom>
            <a:solidFill>
              <a:srgbClr val="71C0DB"/>
            </a:solidFill>
            <a:ln w="25400" cap="flat" cmpd="sng">
              <a:solidFill>
                <a:srgbClr val="24699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6" name="Google Shape;156;p6"/>
          <p:cNvSpPr txBox="1"/>
          <p:nvPr/>
        </p:nvSpPr>
        <p:spPr>
          <a:xfrm>
            <a:off x="237109" y="2622670"/>
            <a:ext cx="1710412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2011: ”From Space to Deep Seafloor” Workshop</a:t>
            </a:r>
            <a:endParaRPr/>
          </a:p>
        </p:txBody>
      </p:sp>
      <p:sp>
        <p:nvSpPr>
          <p:cNvPr id="157" name="Google Shape;157;p6"/>
          <p:cNvSpPr txBox="1"/>
          <p:nvPr/>
        </p:nvSpPr>
        <p:spPr>
          <a:xfrm>
            <a:off x="508779" y="4370242"/>
            <a:ext cx="156668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2014: Adopted as a GOOS Project (SC-3)</a:t>
            </a:r>
            <a:endParaRPr/>
          </a:p>
        </p:txBody>
      </p:sp>
      <p:sp>
        <p:nvSpPr>
          <p:cNvPr id="158" name="Google Shape;158;p6"/>
          <p:cNvSpPr txBox="1"/>
          <p:nvPr/>
        </p:nvSpPr>
        <p:spPr>
          <a:xfrm>
            <a:off x="2186800" y="2615788"/>
            <a:ext cx="169014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2013-2016: DOOS Consultative Draft Posted for Review</a:t>
            </a:r>
            <a:endParaRPr/>
          </a:p>
        </p:txBody>
      </p:sp>
      <p:sp>
        <p:nvSpPr>
          <p:cNvPr id="159" name="Google Shape;159;p6"/>
          <p:cNvSpPr txBox="1"/>
          <p:nvPr/>
        </p:nvSpPr>
        <p:spPr>
          <a:xfrm>
            <a:off x="4163750" y="2383172"/>
            <a:ext cx="169014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2016: DOOS Scoping Workshop (51 attendees , 9 countries)</a:t>
            </a:r>
            <a:endParaRPr/>
          </a:p>
        </p:txBody>
      </p:sp>
      <p:sp>
        <p:nvSpPr>
          <p:cNvPr id="160" name="Google Shape;160;p6"/>
          <p:cNvSpPr txBox="1"/>
          <p:nvPr/>
        </p:nvSpPr>
        <p:spPr>
          <a:xfrm>
            <a:off x="6240434" y="2612005"/>
            <a:ext cx="166176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2017: Project Plan and Engagement Plan Completed</a:t>
            </a:r>
            <a:endParaRPr/>
          </a:p>
        </p:txBody>
      </p:sp>
      <p:sp>
        <p:nvSpPr>
          <p:cNvPr id="161" name="Google Shape;161;p6"/>
          <p:cNvSpPr txBox="1"/>
          <p:nvPr/>
        </p:nvSpPr>
        <p:spPr>
          <a:xfrm>
            <a:off x="8220483" y="2819672"/>
            <a:ext cx="146094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2019: DOOS SIG Released</a:t>
            </a:r>
            <a:endParaRPr/>
          </a:p>
        </p:txBody>
      </p:sp>
      <p:sp>
        <p:nvSpPr>
          <p:cNvPr id="162" name="Google Shape;162;p6"/>
          <p:cNvSpPr txBox="1"/>
          <p:nvPr/>
        </p:nvSpPr>
        <p:spPr>
          <a:xfrm>
            <a:off x="2374493" y="4293405"/>
            <a:ext cx="1849177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2016: Deep-Ocean Observing Inventory Launched (Ongoing)</a:t>
            </a:r>
            <a:endParaRPr/>
          </a:p>
        </p:txBody>
      </p:sp>
      <p:sp>
        <p:nvSpPr>
          <p:cNvPr id="163" name="Google Shape;163;p6"/>
          <p:cNvSpPr txBox="1"/>
          <p:nvPr/>
        </p:nvSpPr>
        <p:spPr>
          <a:xfrm>
            <a:off x="4422175" y="4405105"/>
            <a:ext cx="1785084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2017: First DOOS Steering Committee Meeting</a:t>
            </a:r>
            <a:endParaRPr/>
          </a:p>
        </p:txBody>
      </p:sp>
      <p:sp>
        <p:nvSpPr>
          <p:cNvPr id="164" name="Google Shape;164;p6"/>
          <p:cNvSpPr txBox="1"/>
          <p:nvPr/>
        </p:nvSpPr>
        <p:spPr>
          <a:xfrm>
            <a:off x="6372100" y="4404875"/>
            <a:ext cx="1965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2018: Community Events (Townhall, OceanObs‘19 CWP)</a:t>
            </a:r>
            <a:endParaRPr/>
          </a:p>
        </p:txBody>
      </p:sp>
      <p:pic>
        <p:nvPicPr>
          <p:cNvPr id="165" name="Google Shape;165;p6" descr="Logo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115" y="1803939"/>
            <a:ext cx="914400" cy="756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6"/>
          <p:cNvPicPr preferRelativeResize="0"/>
          <p:nvPr/>
        </p:nvPicPr>
        <p:blipFill rotWithShape="1">
          <a:blip r:embed="rId4">
            <a:alphaModFix/>
          </a:blip>
          <a:srcRect b="39138"/>
          <a:stretch/>
        </p:blipFill>
        <p:spPr>
          <a:xfrm>
            <a:off x="529066" y="5203888"/>
            <a:ext cx="1371600" cy="507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6"/>
          <p:cNvPicPr preferRelativeResize="0"/>
          <p:nvPr/>
        </p:nvPicPr>
        <p:blipFill rotWithShape="1">
          <a:blip r:embed="rId5">
            <a:alphaModFix/>
          </a:blip>
          <a:srcRect b="20669"/>
          <a:stretch/>
        </p:blipFill>
        <p:spPr>
          <a:xfrm>
            <a:off x="2192948" y="5108906"/>
            <a:ext cx="2194971" cy="1399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6" descr="OceanObs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69226" y="5593998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6" descr="Eurocean // IOC launches Alliance for Un Ocean Decad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96944" y="5256069"/>
            <a:ext cx="1841852" cy="1386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6" descr="NSF Logo | NSF - National Science Foundati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730644" y="2025526"/>
            <a:ext cx="914400" cy="919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6"/>
          <p:cNvPicPr preferRelativeResize="0"/>
          <p:nvPr/>
        </p:nvPicPr>
        <p:blipFill rotWithShape="1">
          <a:blip r:embed="rId9">
            <a:alphaModFix/>
          </a:blip>
          <a:srcRect t="5486"/>
          <a:stretch/>
        </p:blipFill>
        <p:spPr>
          <a:xfrm>
            <a:off x="10226943" y="3707262"/>
            <a:ext cx="1965057" cy="1006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6" descr="Graphical user interface, text, applicati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471529" y="5449736"/>
            <a:ext cx="1971972" cy="1058662"/>
          </a:xfrm>
          <a:prstGeom prst="rect">
            <a:avLst/>
          </a:prstGeom>
          <a:noFill/>
          <a:ln w="9525" cap="flat" cmpd="sng">
            <a:solidFill>
              <a:srgbClr val="24699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3" name="Google Shape;173;p6" descr="Graphical user interface, website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286874" y="1821663"/>
            <a:ext cx="1661766" cy="710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6" descr="A picture containing text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 t="5695" b="8116"/>
          <a:stretch/>
        </p:blipFill>
        <p:spPr>
          <a:xfrm>
            <a:off x="2537458" y="1295933"/>
            <a:ext cx="967409" cy="1299191"/>
          </a:xfrm>
          <a:prstGeom prst="rect">
            <a:avLst/>
          </a:prstGeom>
          <a:noFill/>
          <a:ln w="9525" cap="flat" cmpd="sng">
            <a:solidFill>
              <a:srgbClr val="5087A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75" name="Google Shape;175;p6"/>
          <p:cNvSpPr txBox="1"/>
          <p:nvPr/>
        </p:nvSpPr>
        <p:spPr>
          <a:xfrm>
            <a:off x="10457370" y="3073852"/>
            <a:ext cx="1461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iDOOS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(proposed)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6" name="Google Shape;176;p6"/>
          <p:cNvSpPr txBox="1"/>
          <p:nvPr/>
        </p:nvSpPr>
        <p:spPr>
          <a:xfrm>
            <a:off x="8476225" y="4339575"/>
            <a:ext cx="18417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2020 Onward: Implementation of Deep Ocean Initiatives based on OceanObs‘19 outcomes</a:t>
            </a:r>
            <a:endParaRPr/>
          </a:p>
        </p:txBody>
      </p:sp>
      <p:pic>
        <p:nvPicPr>
          <p:cNvPr id="177" name="Google Shape;177;p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152500" y="1218863"/>
            <a:ext cx="1576436" cy="1182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6" descr="Text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90500" y="388620"/>
            <a:ext cx="2743200" cy="86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6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220475" y="1180500"/>
            <a:ext cx="1213018" cy="1562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"/>
          <p:cNvSpPr txBox="1"/>
          <p:nvPr/>
        </p:nvSpPr>
        <p:spPr>
          <a:xfrm>
            <a:off x="3314700" y="388406"/>
            <a:ext cx="7967983" cy="56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Adopting the GOOS EOV Framework</a:t>
            </a:r>
            <a:endParaRPr/>
          </a:p>
        </p:txBody>
      </p:sp>
      <p:sp>
        <p:nvSpPr>
          <p:cNvPr id="185" name="Google Shape;185;p7"/>
          <p:cNvSpPr txBox="1"/>
          <p:nvPr/>
        </p:nvSpPr>
        <p:spPr>
          <a:xfrm>
            <a:off x="3314700" y="865278"/>
            <a:ext cx="674415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Inclusion of deep ocean observing requirements</a:t>
            </a:r>
            <a:endParaRPr sz="24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7" descr="Timeli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746" y="1639981"/>
            <a:ext cx="5627954" cy="4502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21575" y="1371905"/>
            <a:ext cx="5933419" cy="4802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7" descr="Tex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500" y="388620"/>
            <a:ext cx="2743200" cy="868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8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0" y="388620"/>
            <a:ext cx="2743200" cy="86868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8"/>
          <p:cNvSpPr txBox="1"/>
          <p:nvPr/>
        </p:nvSpPr>
        <p:spPr>
          <a:xfrm>
            <a:off x="3314700" y="353759"/>
            <a:ext cx="8877300" cy="86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DOOS Interactions on the U.S. &amp; International Scene: 2020</a:t>
            </a:r>
            <a:endParaRPr sz="3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8"/>
          <p:cNvSpPr txBox="1"/>
          <p:nvPr/>
        </p:nvSpPr>
        <p:spPr>
          <a:xfrm>
            <a:off x="419100" y="1467293"/>
            <a:ext cx="9835116" cy="463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01638" marR="0" lvl="0" indent="-40163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Community Townhall at OSM - Feb. 2020 </a:t>
            </a:r>
            <a:endParaRPr/>
          </a:p>
          <a:p>
            <a:pPr marL="401638" marR="0" lvl="0" indent="-401638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Lenfest Biodiversity Project – June 2020 </a:t>
            </a:r>
            <a:endParaRPr/>
          </a:p>
          <a:p>
            <a:pPr marL="401638" marR="0" lvl="0" indent="-401638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AtlantOS - July 2020 </a:t>
            </a:r>
            <a:endParaRPr/>
          </a:p>
          <a:p>
            <a:pPr marL="401638" marR="0" lvl="0" indent="-401638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AIR Centre/MBON – July 29, 2020 </a:t>
            </a:r>
            <a:endParaRPr/>
          </a:p>
          <a:p>
            <a:pPr marL="401638" marR="0" lvl="0" indent="-401638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IOOC -  July 27, 2020 </a:t>
            </a:r>
            <a:endParaRPr/>
          </a:p>
          <a:p>
            <a:pPr marL="401638" marR="0" lvl="0" indent="-401638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GOOS Bio-Eco Panel - Sept. 2020 </a:t>
            </a:r>
            <a:endParaRPr/>
          </a:p>
          <a:p>
            <a:pPr marL="401638" marR="0" lvl="0" indent="-401638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OceanSITES  - Sept. 2020 </a:t>
            </a:r>
            <a:endParaRPr/>
          </a:p>
          <a:p>
            <a:pPr marL="401638" marR="0" lvl="0" indent="-401638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IMCC 6  - August 2020 </a:t>
            </a:r>
            <a:endParaRPr/>
          </a:p>
          <a:p>
            <a:pPr marL="401638" marR="0" lvl="0" indent="-401638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NOPP Biodiversity Interagency Working Group – Oct. 2020 </a:t>
            </a:r>
            <a:endParaRPr/>
          </a:p>
          <a:p>
            <a:pPr marL="401638" marR="0" lvl="0" indent="-401638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CNR Italy (Offshore Oil &amp; Gas to Seabed Mining) - Nov. 2020 </a:t>
            </a:r>
            <a:endParaRPr/>
          </a:p>
          <a:p>
            <a:pPr marL="401638" marR="0" lvl="0" indent="-401638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ISA Deep Data Workshop - Sep. 2020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"/>
          <p:cNvSpPr txBox="1"/>
          <p:nvPr/>
        </p:nvSpPr>
        <p:spPr>
          <a:xfrm>
            <a:off x="3314700" y="269535"/>
            <a:ext cx="7261128" cy="987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Demonstration Project Progress</a:t>
            </a:r>
            <a:endParaRPr/>
          </a:p>
        </p:txBody>
      </p:sp>
      <p:sp>
        <p:nvSpPr>
          <p:cNvPr id="201" name="Google Shape;201;p9"/>
          <p:cNvSpPr txBox="1">
            <a:spLocks noGrp="1"/>
          </p:cNvSpPr>
          <p:nvPr>
            <p:ph type="body" idx="1"/>
          </p:nvPr>
        </p:nvSpPr>
        <p:spPr>
          <a:xfrm>
            <a:off x="419100" y="1425069"/>
            <a:ext cx="8724900" cy="184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4808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Azores</a:t>
            </a:r>
            <a:endParaRPr dirty="0"/>
          </a:p>
          <a:p>
            <a:pPr marL="750888" lvl="1" indent="-3492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AtlantOS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- Use Case Discussion</a:t>
            </a:r>
            <a:endParaRPr dirty="0"/>
          </a:p>
          <a:p>
            <a:pPr marL="750888" lvl="1" indent="-3492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NOAA Office of Ocean Exploration and Research (ASPIRE)</a:t>
            </a:r>
            <a:endParaRPr dirty="0"/>
          </a:p>
          <a:p>
            <a:pPr marL="750888" lvl="1" indent="-349250">
              <a:lnSpc>
                <a:spcPct val="90000"/>
              </a:lnSpc>
              <a:spcBef>
                <a:spcPts val="600"/>
              </a:spcBef>
              <a:buSzPts val="1400"/>
              <a:buFont typeface="Arial"/>
              <a:buChar char="•"/>
            </a:pPr>
            <a:r>
              <a:rPr lang="en-US" sz="1400" dirty="0"/>
              <a:t>Univ. dos </a:t>
            </a:r>
            <a:r>
              <a:rPr lang="en-US" sz="1400" dirty="0" err="1"/>
              <a:t>Açores</a:t>
            </a:r>
            <a:r>
              <a:rPr lang="en-US" sz="1400" dirty="0"/>
              <a:t> 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Scientists (Ana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Colaco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Marina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Cariero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Silva,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Telmo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Morato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  <a:p>
            <a:pPr marL="750888" lvl="1" indent="-3492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MBON  - Azores Secretariat/  AIR Centre</a:t>
            </a:r>
            <a:endParaRPr dirty="0"/>
          </a:p>
          <a:p>
            <a:pPr marL="750888" lvl="1" indent="-3492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Scripps Geological Data Center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p9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0" y="388620"/>
            <a:ext cx="2743200" cy="86868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9"/>
          <p:cNvSpPr/>
          <p:nvPr/>
        </p:nvSpPr>
        <p:spPr>
          <a:xfrm>
            <a:off x="419100" y="3283096"/>
            <a:ext cx="6096000" cy="290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Azores Use case Workshop with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AtlantOS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 June 24, 2021</a:t>
            </a:r>
            <a:endParaRPr dirty="0"/>
          </a:p>
          <a:p>
            <a:pPr marL="45720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4965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CCZ</a:t>
            </a:r>
            <a:endParaRPr dirty="0"/>
          </a:p>
          <a:p>
            <a:pPr marL="750888" marR="0" lvl="1" indent="-3492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Deep Green Contractor Workshop (Feb. 2020)</a:t>
            </a:r>
            <a:endParaRPr dirty="0"/>
          </a:p>
          <a:p>
            <a:pPr marL="750888" marR="0" lvl="1" indent="-3492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ISA-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DeepData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Workshop (Sept. 2020)</a:t>
            </a:r>
            <a:endParaRPr dirty="0"/>
          </a:p>
          <a:p>
            <a:pPr marL="401638" marR="0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3688" marR="0" lvl="0" indent="-29368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 Pacific </a:t>
            </a:r>
            <a:endParaRPr dirty="0"/>
          </a:p>
          <a:p>
            <a:pPr marL="750888" marR="0" lvl="1" indent="-3492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Deep Ocean Observing Workshop with OOI (Aug. 2018)</a:t>
            </a:r>
            <a:endParaRPr dirty="0"/>
          </a:p>
        </p:txBody>
      </p:sp>
      <p:grpSp>
        <p:nvGrpSpPr>
          <p:cNvPr id="204" name="Google Shape;204;p9"/>
          <p:cNvGrpSpPr/>
          <p:nvPr/>
        </p:nvGrpSpPr>
        <p:grpSpPr>
          <a:xfrm>
            <a:off x="6358759" y="2585545"/>
            <a:ext cx="5743863" cy="3599884"/>
            <a:chOff x="6022665" y="2063036"/>
            <a:chExt cx="6384757" cy="3884003"/>
          </a:xfrm>
        </p:grpSpPr>
        <p:pic>
          <p:nvPicPr>
            <p:cNvPr id="205" name="Google Shape;205;p9" descr="Map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 t="1972" b="843"/>
            <a:stretch/>
          </p:blipFill>
          <p:spPr>
            <a:xfrm>
              <a:off x="6096000" y="2063036"/>
              <a:ext cx="6134832" cy="38130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6" name="Google Shape;206;p9"/>
            <p:cNvSpPr/>
            <p:nvPr/>
          </p:nvSpPr>
          <p:spPr>
            <a:xfrm>
              <a:off x="6022665" y="5740783"/>
              <a:ext cx="577515" cy="20625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9"/>
            <p:cNvSpPr/>
            <p:nvPr/>
          </p:nvSpPr>
          <p:spPr>
            <a:xfrm>
              <a:off x="11829907" y="5740783"/>
              <a:ext cx="577515" cy="20625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1432</Words>
  <Application>Microsoft Macintosh PowerPoint</Application>
  <PresentationFormat>Widescreen</PresentationFormat>
  <Paragraphs>235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Blank Presentation</vt:lpstr>
      <vt:lpstr>Reports from GOOS projects Deep Ocean Observing Strategy (DOOS)</vt:lpstr>
      <vt:lpstr>PowerPoint Presentation</vt:lpstr>
      <vt:lpstr>PowerPoint Presentation</vt:lpstr>
      <vt:lpstr>DOOS Science Goals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Reports from GOOS projects Deep Ocean Observing Strategy (DOOS)</dc:title>
  <dc:creator>Fischer, Albert</dc:creator>
  <cp:lastModifiedBy>Levin, Lisa</cp:lastModifiedBy>
  <cp:revision>4</cp:revision>
  <dcterms:created xsi:type="dcterms:W3CDTF">2020-02-11T12:50:32Z</dcterms:created>
  <dcterms:modified xsi:type="dcterms:W3CDTF">2021-04-21T15:47:14Z</dcterms:modified>
</cp:coreProperties>
</file>