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Lst>
  <p:notesMasterIdLst>
    <p:notesMasterId r:id="rId28"/>
  </p:notesMasterIdLst>
  <p:sldIdLst>
    <p:sldId id="256" r:id="rId3"/>
    <p:sldId id="451" r:id="rId4"/>
    <p:sldId id="452" r:id="rId5"/>
    <p:sldId id="463" r:id="rId6"/>
    <p:sldId id="419" r:id="rId7"/>
    <p:sldId id="265" r:id="rId8"/>
    <p:sldId id="456" r:id="rId9"/>
    <p:sldId id="462" r:id="rId10"/>
    <p:sldId id="257" r:id="rId11"/>
    <p:sldId id="466" r:id="rId12"/>
    <p:sldId id="458" r:id="rId13"/>
    <p:sldId id="457" r:id="rId14"/>
    <p:sldId id="460" r:id="rId15"/>
    <p:sldId id="459" r:id="rId16"/>
    <p:sldId id="461" r:id="rId17"/>
    <p:sldId id="464" r:id="rId18"/>
    <p:sldId id="449" r:id="rId19"/>
    <p:sldId id="260" r:id="rId20"/>
    <p:sldId id="465" r:id="rId21"/>
    <p:sldId id="264" r:id="rId22"/>
    <p:sldId id="266" r:id="rId23"/>
    <p:sldId id="448" r:id="rId24"/>
    <p:sldId id="443" r:id="rId25"/>
    <p:sldId id="454" r:id="rId26"/>
    <p:sldId id="259"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gqDIky5ZNErftFw//GIBcxh3teo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65"/>
    <p:restoredTop sz="94280"/>
  </p:normalViewPr>
  <p:slideViewPr>
    <p:cSldViewPr snapToGrid="0" snapToObjects="1">
      <p:cViewPr varScale="1">
        <p:scale>
          <a:sx n="67" d="100"/>
          <a:sy n="67" d="100"/>
        </p:scale>
        <p:origin x="192" y="24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10795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 name="Google Shape;86;p1:notes"/>
          <p:cNvSpPr txBox="1">
            <a:spLocks noGrp="1"/>
          </p:cNvSpPr>
          <p:nvPr>
            <p:ph type="body" idx="1"/>
          </p:nvPr>
        </p:nvSpPr>
        <p:spPr>
          <a:xfrm>
            <a:off x="465138" y="3708400"/>
            <a:ext cx="577215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a:latin typeface="Arial"/>
              <a:ea typeface="Arial"/>
              <a:cs typeface="Arial"/>
              <a:sym typeface="Arial"/>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d20e63fb09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d20e63fb09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highlight>
                  <a:srgbClr val="FFFFFF"/>
                </a:highlight>
              </a:rPr>
              <a:t>1) I suppose you can mention that </a:t>
            </a:r>
            <a:r>
              <a:rPr lang="en-US" b="1">
                <a:highlight>
                  <a:srgbClr val="FFFFFF"/>
                </a:highlight>
              </a:rPr>
              <a:t>OOPC has lacked Secretarial support</a:t>
            </a:r>
            <a:r>
              <a:rPr lang="en-US">
                <a:highlight>
                  <a:srgbClr val="FFFFFF"/>
                </a:highlight>
              </a:rPr>
              <a:t> for a long time and that has had an impact on the "performance" of the group. The panel has not met for several months.</a:t>
            </a:r>
            <a:endParaRPr>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a:highlight>
                  <a:srgbClr val="FFFFFF"/>
                </a:highlight>
              </a:rPr>
              <a:t>2) </a:t>
            </a:r>
            <a:r>
              <a:rPr lang="en-US" b="1">
                <a:highlight>
                  <a:srgbClr val="FFFFFF"/>
                </a:highlight>
              </a:rPr>
              <a:t>COVID has also had a clear impact,</a:t>
            </a:r>
            <a:r>
              <a:rPr lang="en-US">
                <a:highlight>
                  <a:srgbClr val="FFFFFF"/>
                </a:highlight>
              </a:rPr>
              <a:t> as many of the activities relied heavily on face-to-face meetings. Some of them were very advanced and had to be cancelled.</a:t>
            </a:r>
            <a:endParaRPr>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b="1">
                <a:highlight>
                  <a:srgbClr val="FFFFFF"/>
                </a:highlight>
              </a:rPr>
              <a:t>With respect to GOOS IP and OOPC</a:t>
            </a:r>
            <a:r>
              <a:rPr lang="en-US">
                <a:highlight>
                  <a:srgbClr val="FFFFFF"/>
                </a:highlight>
              </a:rPr>
              <a:t>:</a:t>
            </a:r>
            <a:endParaRPr>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a:highlight>
                  <a:srgbClr val="FFFFFF"/>
                </a:highlight>
              </a:rPr>
              <a:t>With the support of Emma Heslop, OOPC has made an effort to adjust the definition of its tasks, already described in the OOPC Workplan approved in 2019, so that they are better aligned with GOOS IP. In particular:</a:t>
            </a:r>
            <a:endParaRPr>
              <a:highlight>
                <a:srgbClr val="FFFFFF"/>
              </a:highlight>
            </a:endParaRPr>
          </a:p>
          <a:p>
            <a:pPr marL="457200" lvl="0" indent="-304800" algn="l" rtl="0">
              <a:lnSpc>
                <a:spcPct val="115000"/>
              </a:lnSpc>
              <a:spcBef>
                <a:spcPts val="1200"/>
              </a:spcBef>
              <a:spcAft>
                <a:spcPts val="0"/>
              </a:spcAft>
              <a:buClr>
                <a:schemeClr val="dk1"/>
              </a:buClr>
              <a:buSzPts val="1200"/>
              <a:buFont typeface="Calibri"/>
              <a:buChar char="●"/>
            </a:pPr>
            <a:r>
              <a:rPr lang="en-US">
                <a:highlight>
                  <a:srgbClr val="FFFFFF"/>
                </a:highlight>
              </a:rPr>
              <a:t>It has clarified the</a:t>
            </a:r>
            <a:r>
              <a:rPr lang="en-US" b="1">
                <a:highlight>
                  <a:srgbClr val="FFFFFF"/>
                </a:highlight>
              </a:rPr>
              <a:t> timeline and milestones</a:t>
            </a:r>
            <a:r>
              <a:rPr lang="en-US">
                <a:highlight>
                  <a:srgbClr val="FFFFFF"/>
                </a:highlight>
              </a:rPr>
              <a:t> for the activities</a:t>
            </a:r>
            <a:endParaRPr>
              <a:highlight>
                <a:srgbClr val="FFFFFF"/>
              </a:highlight>
            </a:endParaRPr>
          </a:p>
          <a:p>
            <a:pPr marL="457200" lvl="0" indent="-304800" algn="l" rtl="0">
              <a:lnSpc>
                <a:spcPct val="115000"/>
              </a:lnSpc>
              <a:spcBef>
                <a:spcPts val="0"/>
              </a:spcBef>
              <a:spcAft>
                <a:spcPts val="0"/>
              </a:spcAft>
              <a:buClr>
                <a:schemeClr val="dk1"/>
              </a:buClr>
              <a:buSzPts val="1200"/>
              <a:buFont typeface="Calibri"/>
              <a:buChar char="●"/>
            </a:pPr>
            <a:r>
              <a:rPr lang="en-US">
                <a:highlight>
                  <a:srgbClr val="FFFFFF"/>
                </a:highlight>
              </a:rPr>
              <a:t>It has identified and added information about </a:t>
            </a:r>
            <a:r>
              <a:rPr lang="en-US" b="1">
                <a:highlight>
                  <a:srgbClr val="FFFFFF"/>
                </a:highlight>
              </a:rPr>
              <a:t>connections with other GOOS elements </a:t>
            </a:r>
            <a:r>
              <a:rPr lang="en-US">
                <a:highlight>
                  <a:srgbClr val="FFFFFF"/>
                </a:highlight>
              </a:rPr>
              <a:t>as well as with </a:t>
            </a:r>
            <a:r>
              <a:rPr lang="en-US" b="1">
                <a:highlight>
                  <a:srgbClr val="FFFFFF"/>
                </a:highlight>
              </a:rPr>
              <a:t>non-GOOS partners.</a:t>
            </a:r>
            <a:endParaRPr b="1">
              <a:highlight>
                <a:srgbClr val="FFFFFF"/>
              </a:highlight>
            </a:endParaRPr>
          </a:p>
          <a:p>
            <a:pPr marL="457200" lvl="0" indent="-304800" algn="l" rtl="0">
              <a:lnSpc>
                <a:spcPct val="115000"/>
              </a:lnSpc>
              <a:spcBef>
                <a:spcPts val="0"/>
              </a:spcBef>
              <a:spcAft>
                <a:spcPts val="0"/>
              </a:spcAft>
              <a:buClr>
                <a:schemeClr val="dk1"/>
              </a:buClr>
              <a:buSzPts val="1200"/>
              <a:buFont typeface="Calibri"/>
              <a:buChar char="●"/>
            </a:pPr>
            <a:r>
              <a:rPr lang="en-US">
                <a:highlight>
                  <a:srgbClr val="FFFFFF"/>
                </a:highlight>
              </a:rPr>
              <a:t>It has included an </a:t>
            </a:r>
            <a:r>
              <a:rPr lang="en-US" b="1">
                <a:highlight>
                  <a:srgbClr val="FFFFFF"/>
                </a:highlight>
              </a:rPr>
              <a:t>estimation of the estimated costs,</a:t>
            </a:r>
            <a:r>
              <a:rPr lang="en-US">
                <a:highlight>
                  <a:srgbClr val="FFFFFF"/>
                </a:highlight>
              </a:rPr>
              <a:t> when resources beyond GOOS regular ones were required</a:t>
            </a:r>
            <a:endParaRPr>
              <a:highlight>
                <a:srgbClr val="FFFFFF"/>
              </a:highlight>
            </a:endParaRPr>
          </a:p>
          <a:p>
            <a:pPr marL="457200" lvl="0" indent="-304800" algn="l" rtl="0">
              <a:lnSpc>
                <a:spcPct val="115000"/>
              </a:lnSpc>
              <a:spcBef>
                <a:spcPts val="0"/>
              </a:spcBef>
              <a:spcAft>
                <a:spcPts val="0"/>
              </a:spcAft>
              <a:buClr>
                <a:schemeClr val="dk1"/>
              </a:buClr>
              <a:buSzPts val="1200"/>
              <a:buFont typeface="Calibri"/>
              <a:buChar char="●"/>
            </a:pPr>
            <a:r>
              <a:rPr lang="en-US">
                <a:highlight>
                  <a:srgbClr val="FFFFFF"/>
                </a:highlight>
              </a:rPr>
              <a:t>It has attempted to improve the definition of </a:t>
            </a:r>
            <a:r>
              <a:rPr lang="en-US" b="1">
                <a:highlight>
                  <a:srgbClr val="FFFFFF"/>
                </a:highlight>
              </a:rPr>
              <a:t>output/impact</a:t>
            </a:r>
            <a:r>
              <a:rPr lang="en-US">
                <a:highlight>
                  <a:srgbClr val="FFFFFF"/>
                </a:highlight>
              </a:rPr>
              <a:t> </a:t>
            </a:r>
            <a:r>
              <a:rPr lang="en-US" i="1">
                <a:highlight>
                  <a:srgbClr val="FFFFFF"/>
                </a:highlight>
              </a:rPr>
              <a:t>(even though I am not sure we succeeded) </a:t>
            </a:r>
            <a:endParaRPr i="1">
              <a:highlight>
                <a:srgbClr val="FFFFFF"/>
              </a:highlight>
            </a:endParaRPr>
          </a:p>
          <a:p>
            <a:pPr marL="457200" lvl="0" indent="-304800" algn="l" rtl="0">
              <a:lnSpc>
                <a:spcPct val="115000"/>
              </a:lnSpc>
              <a:spcBef>
                <a:spcPts val="0"/>
              </a:spcBef>
              <a:spcAft>
                <a:spcPts val="0"/>
              </a:spcAft>
              <a:buClr>
                <a:schemeClr val="dk1"/>
              </a:buClr>
              <a:buSzPts val="1200"/>
              <a:buFont typeface="Calibri"/>
              <a:buChar char="●"/>
            </a:pPr>
            <a:r>
              <a:rPr lang="en-US">
                <a:highlight>
                  <a:srgbClr val="FFFFFF"/>
                </a:highlight>
              </a:rPr>
              <a:t>One of OOPC activities was considered not suitable to be included in GOOS IP, so it was removed.</a:t>
            </a:r>
            <a:endParaRPr>
              <a:highlight>
                <a:srgbClr val="FFFFFF"/>
              </a:highlight>
            </a:endParaRPr>
          </a:p>
          <a:p>
            <a:pPr marL="0" lvl="0" indent="0" algn="l" rtl="0">
              <a:spcBef>
                <a:spcPts val="1200"/>
              </a:spcBef>
              <a:spcAft>
                <a:spcPts val="0"/>
              </a:spcAft>
              <a:buNone/>
            </a:pPr>
            <a:endParaRPr/>
          </a:p>
        </p:txBody>
      </p:sp>
      <p:sp>
        <p:nvSpPr>
          <p:cNvPr id="119" name="Google Shape;119;gd20e63fb09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ChangeArrowheads="1" noTextEdit="1"/>
          </p:cNvSpPr>
          <p:nvPr>
            <p:ph type="sldImg"/>
          </p:nvPr>
        </p:nvSpPr>
        <p:spPr>
          <a:ln/>
        </p:spPr>
      </p:sp>
      <p:sp>
        <p:nvSpPr>
          <p:cNvPr id="56322"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latin typeface="Arial" pitchFamily="34" charset="0"/>
            </a:endParaRPr>
          </a:p>
        </p:txBody>
      </p:sp>
      <p:sp>
        <p:nvSpPr>
          <p:cNvPr id="56323"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33150AB-05E6-450E-B741-411DE588AECC}" type="slidenum">
              <a:rPr lang="en-US" altLang="en-US"/>
              <a:pPr/>
              <a:t>19</a:t>
            </a:fld>
            <a:endParaRPr lang="en-US" altLang="en-US"/>
          </a:p>
        </p:txBody>
      </p:sp>
    </p:spTree>
    <p:extLst>
      <p:ext uri="{BB962C8B-B14F-4D97-AF65-F5344CB8AC3E}">
        <p14:creationId xmlns:p14="http://schemas.microsoft.com/office/powerpoint/2010/main" val="872589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d20e63fe5c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d20e63fe5c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d20e63fe5c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In</a:t>
            </a:r>
            <a:r>
              <a:rPr lang="fr-CH" baseline="0" dirty="0"/>
              <a:t> Blue, the </a:t>
            </a:r>
            <a:r>
              <a:rPr lang="fr-CH" baseline="0" dirty="0" err="1"/>
              <a:t>EOVs</a:t>
            </a:r>
            <a:r>
              <a:rPr lang="fr-CH" baseline="0" dirty="0"/>
              <a:t> </a:t>
            </a:r>
            <a:r>
              <a:rPr lang="fr-CH" baseline="0" dirty="0" err="1"/>
              <a:t>which</a:t>
            </a:r>
            <a:r>
              <a:rPr lang="fr-CH" baseline="0" dirty="0"/>
              <a:t> are </a:t>
            </a:r>
            <a:r>
              <a:rPr lang="fr-CH" baseline="0" dirty="0" err="1"/>
              <a:t>also</a:t>
            </a:r>
            <a:r>
              <a:rPr lang="fr-CH" baseline="0" dirty="0"/>
              <a:t> </a:t>
            </a:r>
            <a:r>
              <a:rPr lang="fr-CH" baseline="0" dirty="0" err="1"/>
              <a:t>ECVs</a:t>
            </a:r>
            <a:r>
              <a:rPr lang="fr-CH" baseline="0" dirty="0"/>
              <a:t>. </a:t>
            </a:r>
            <a:endParaRPr lang="en-US" dirty="0"/>
          </a:p>
        </p:txBody>
      </p:sp>
      <p:sp>
        <p:nvSpPr>
          <p:cNvPr id="4" name="Slide Number Placeholder 3"/>
          <p:cNvSpPr>
            <a:spLocks noGrp="1"/>
          </p:cNvSpPr>
          <p:nvPr>
            <p:ph type="sldNum" sz="quarter" idx="10"/>
          </p:nvPr>
        </p:nvSpPr>
        <p:spPr/>
        <p:txBody>
          <a:bodyPr/>
          <a:lstStyle/>
          <a:p>
            <a:fld id="{06994A6C-FBFE-4841-B127-BF5C7F4D9032}" type="slidenum">
              <a:rPr lang="en-US" smtClean="0"/>
              <a:t>23</a:t>
            </a:fld>
            <a:endParaRPr lang="en-US"/>
          </a:p>
        </p:txBody>
      </p:sp>
    </p:spTree>
    <p:extLst>
      <p:ext uri="{BB962C8B-B14F-4D97-AF65-F5344CB8AC3E}">
        <p14:creationId xmlns:p14="http://schemas.microsoft.com/office/powerpoint/2010/main" val="631443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d20e63fb0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gd20e63fb0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2233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326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ChangeArrowheads="1" noTextEdit="1"/>
          </p:cNvSpPr>
          <p:nvPr>
            <p:ph type="sldImg"/>
          </p:nvPr>
        </p:nvSpPr>
        <p:spPr>
          <a:ln/>
        </p:spPr>
      </p:sp>
      <p:sp>
        <p:nvSpPr>
          <p:cNvPr id="4813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charset="0"/>
            </a:endParaRPr>
          </a:p>
        </p:txBody>
      </p:sp>
      <p:sp>
        <p:nvSpPr>
          <p:cNvPr id="4813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9C14152-1E6B-4A80-A63F-6561AFFEDF73}" type="slidenum">
              <a:rPr lang="en-US" altLang="en-US" smtClean="0">
                <a:latin typeface="Arial" charset="0"/>
              </a:rPr>
              <a:pPr/>
              <a:t>3</a:t>
            </a:fld>
            <a:endParaRPr lang="en-US" altLang="en-US">
              <a:latin typeface="Arial" charset="0"/>
            </a:endParaRPr>
          </a:p>
        </p:txBody>
      </p:sp>
    </p:spTree>
    <p:extLst>
      <p:ext uri="{BB962C8B-B14F-4D97-AF65-F5344CB8AC3E}">
        <p14:creationId xmlns:p14="http://schemas.microsoft.com/office/powerpoint/2010/main" val="3047363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ChangeArrowheads="1" noTextEdit="1"/>
          </p:cNvSpPr>
          <p:nvPr>
            <p:ph type="sldImg"/>
          </p:nvPr>
        </p:nvSpPr>
        <p:spPr>
          <a:ln/>
        </p:spPr>
      </p:sp>
      <p:sp>
        <p:nvSpPr>
          <p:cNvPr id="56322"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latin typeface="Arial" pitchFamily="34" charset="0"/>
            </a:endParaRPr>
          </a:p>
        </p:txBody>
      </p:sp>
      <p:sp>
        <p:nvSpPr>
          <p:cNvPr id="56323"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33150AB-05E6-450E-B741-411DE588AECC}" type="slidenum">
              <a:rPr lang="en-US" altLang="en-US"/>
              <a:pPr/>
              <a:t>5</a:t>
            </a:fld>
            <a:endParaRPr lang="en-US" altLang="en-US"/>
          </a:p>
        </p:txBody>
      </p:sp>
    </p:spTree>
    <p:extLst>
      <p:ext uri="{BB962C8B-B14F-4D97-AF65-F5344CB8AC3E}">
        <p14:creationId xmlns:p14="http://schemas.microsoft.com/office/powerpoint/2010/main" val="266853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d20e63fe5c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d20e63fe5c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d20e63fe5c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526503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3F7B31-6672-6944-A67E-CCFA81A6B654}" type="slidenum">
              <a:rPr lang="en-US" smtClean="0"/>
              <a:t>10</a:t>
            </a:fld>
            <a:endParaRPr lang="en-US"/>
          </a:p>
        </p:txBody>
      </p:sp>
    </p:spTree>
    <p:extLst>
      <p:ext uri="{BB962C8B-B14F-4D97-AF65-F5344CB8AC3E}">
        <p14:creationId xmlns:p14="http://schemas.microsoft.com/office/powerpoint/2010/main" val="3005495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0931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7E1496C3-3B2B-0049-8111-B492EE028F95}"/>
              </a:ext>
            </a:extLst>
          </p:cNvPr>
          <p:cNvSpPr>
            <a:spLocks noGrp="1" noRot="1" noChangeAspect="1" noChangeArrowheads="1"/>
          </p:cNvSpPr>
          <p:nvPr>
            <p:ph type="sldImg"/>
          </p:nvPr>
        </p:nvSpPr>
        <p:spPr>
          <a:solidFill>
            <a:srgbClr val="FFFFFF"/>
          </a:solidFill>
          <a:ln/>
        </p:spPr>
      </p:sp>
      <p:sp>
        <p:nvSpPr>
          <p:cNvPr id="4098" name="Rectangle 2">
            <a:extLst>
              <a:ext uri="{FF2B5EF4-FFF2-40B4-BE49-F238E27FC236}">
                <a16:creationId xmlns:a16="http://schemas.microsoft.com/office/drawing/2014/main" id="{7FEE120A-4D94-204F-8844-EB20EF0BD5EB}"/>
              </a:ext>
            </a:extLst>
          </p:cNvPr>
          <p:cNvSpPr>
            <a:spLocks noGrp="1" noChangeArrowheads="1"/>
          </p:cNvSpPr>
          <p:nvPr>
            <p:ph type="body" idx="1"/>
          </p:nvPr>
        </p:nvSpPr>
        <p:spPr/>
        <p:txBody>
          <a:bodyPr/>
          <a:lstStyle/>
          <a:p>
            <a:pPr eaLnBrk="1" hangingPunct="1">
              <a:defRPr/>
            </a:pPr>
            <a:r>
              <a:rPr lang="en-US" altLang="en-US" sz="1600" dirty="0">
                <a:latin typeface="Helvetica" charset="0"/>
                <a:ea typeface="Helvetica" charset="0"/>
                <a:cs typeface="Helvetica" charset="0"/>
                <a:sym typeface="Helvetica" charset="0"/>
              </a:rPr>
              <a:t>We are in a fundamentally different environment than when TAO was designed (no satellites except SST, no Argo, weak models)</a:t>
            </a:r>
          </a:p>
          <a:p>
            <a:pPr eaLnBrk="1" hangingPunct="1">
              <a:defRPr/>
            </a:pPr>
            <a:r>
              <a:rPr lang="en-US" altLang="en-US" sz="1600" dirty="0">
                <a:latin typeface="Helvetica" charset="0"/>
                <a:ea typeface="Helvetica" charset="0"/>
                <a:cs typeface="Helvetica" charset="0"/>
                <a:sym typeface="Helvetica" charset="0"/>
              </a:rPr>
              <a:t>Now we can take advantage of complementary technologies … but these require integration in an assimilating model.</a:t>
            </a:r>
          </a:p>
        </p:txBody>
      </p:sp>
    </p:spTree>
    <p:extLst>
      <p:ext uri="{BB962C8B-B14F-4D97-AF65-F5344CB8AC3E}">
        <p14:creationId xmlns:p14="http://schemas.microsoft.com/office/powerpoint/2010/main" val="2433590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ChangeArrowheads="1" noTextEdit="1"/>
          </p:cNvSpPr>
          <p:nvPr>
            <p:ph type="sldImg"/>
          </p:nvPr>
        </p:nvSpPr>
        <p:spPr>
          <a:ln/>
        </p:spPr>
      </p:sp>
      <p:sp>
        <p:nvSpPr>
          <p:cNvPr id="56322"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latin typeface="Arial" pitchFamily="34" charset="0"/>
            </a:endParaRPr>
          </a:p>
        </p:txBody>
      </p:sp>
      <p:sp>
        <p:nvSpPr>
          <p:cNvPr id="56323"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33150AB-05E6-450E-B741-411DE588AECC}" type="slidenum">
              <a:rPr lang="en-US" altLang="en-US"/>
              <a:pPr/>
              <a:t>16</a:t>
            </a:fld>
            <a:endParaRPr lang="en-US" altLang="en-US"/>
          </a:p>
        </p:txBody>
      </p:sp>
    </p:spTree>
    <p:extLst>
      <p:ext uri="{BB962C8B-B14F-4D97-AF65-F5344CB8AC3E}">
        <p14:creationId xmlns:p14="http://schemas.microsoft.com/office/powerpoint/2010/main" val="3594180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
          <p:cNvSpPr txBox="1">
            <a:spLocks noGrp="1"/>
          </p:cNvSpPr>
          <p:nvPr>
            <p:ph type="ctrTitle"/>
          </p:nvPr>
        </p:nvSpPr>
        <p:spPr>
          <a:xfrm>
            <a:off x="914400" y="2130427"/>
            <a:ext cx="103632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a:lvl1pPr>
            <a:lvl2pPr lvl="1" algn="ctr">
              <a:spcBef>
                <a:spcPts val="400"/>
              </a:spcBef>
              <a:spcAft>
                <a:spcPts val="0"/>
              </a:spcAft>
              <a:buClr>
                <a:schemeClr val="dk1"/>
              </a:buClr>
              <a:buSzPts val="2000"/>
              <a:buFont typeface="Arial"/>
              <a:buNone/>
              <a:defRPr/>
            </a:lvl2pPr>
            <a:lvl3pPr lvl="2" algn="ctr">
              <a:spcBef>
                <a:spcPts val="360"/>
              </a:spcBef>
              <a:spcAft>
                <a:spcPts val="0"/>
              </a:spcAft>
              <a:buClr>
                <a:schemeClr val="dk1"/>
              </a:buClr>
              <a:buSzPts val="1800"/>
              <a:buFont typeface="Arial"/>
              <a:buNone/>
              <a:defRPr/>
            </a:lvl3pPr>
            <a:lvl4pPr lvl="3" algn="ctr">
              <a:spcBef>
                <a:spcPts val="320"/>
              </a:spcBef>
              <a:spcAft>
                <a:spcPts val="0"/>
              </a:spcAft>
              <a:buClr>
                <a:schemeClr val="dk1"/>
              </a:buClr>
              <a:buSzPts val="1600"/>
              <a:buFont typeface="Arial"/>
              <a:buNone/>
              <a:defRPr/>
            </a:lvl4pPr>
            <a:lvl5pPr lvl="4" algn="ctr">
              <a:spcBef>
                <a:spcPts val="320"/>
              </a:spcBef>
              <a:spcAft>
                <a:spcPts val="0"/>
              </a:spcAft>
              <a:buClr>
                <a:schemeClr val="dk1"/>
              </a:buClr>
              <a:buSzPts val="1600"/>
              <a:buFont typeface="Arial"/>
              <a:buNone/>
              <a:defRPr/>
            </a:lvl5pPr>
            <a:lvl6pPr lvl="5" algn="ctr">
              <a:spcBef>
                <a:spcPts val="320"/>
              </a:spcBef>
              <a:spcAft>
                <a:spcPts val="0"/>
              </a:spcAft>
              <a:buClr>
                <a:schemeClr val="dk1"/>
              </a:buClr>
              <a:buSzPts val="1600"/>
              <a:buFont typeface="Arial"/>
              <a:buNone/>
              <a:defRPr/>
            </a:lvl6pPr>
            <a:lvl7pPr lvl="6" algn="ctr">
              <a:spcBef>
                <a:spcPts val="320"/>
              </a:spcBef>
              <a:spcAft>
                <a:spcPts val="0"/>
              </a:spcAft>
              <a:buClr>
                <a:schemeClr val="dk1"/>
              </a:buClr>
              <a:buSzPts val="1600"/>
              <a:buFont typeface="Arial"/>
              <a:buNone/>
              <a:defRPr/>
            </a:lvl7pPr>
            <a:lvl8pPr lvl="7" algn="ctr">
              <a:spcBef>
                <a:spcPts val="320"/>
              </a:spcBef>
              <a:spcAft>
                <a:spcPts val="0"/>
              </a:spcAft>
              <a:buClr>
                <a:schemeClr val="dk1"/>
              </a:buClr>
              <a:buSzPts val="1600"/>
              <a:buFont typeface="Arial"/>
              <a:buNone/>
              <a:defRPr/>
            </a:lvl8pPr>
            <a:lvl9pPr lvl="8" algn="ctr">
              <a:spcBef>
                <a:spcPts val="320"/>
              </a:spcBef>
              <a:spcAft>
                <a:spcPts val="0"/>
              </a:spcAft>
              <a:buClr>
                <a:schemeClr val="dk1"/>
              </a:buClr>
              <a:buSzPts val="1600"/>
              <a:buFont typeface="Arial"/>
              <a:buNone/>
              <a:defRPr/>
            </a:lvl9pPr>
          </a:lstStyle>
          <a:p>
            <a:endParaRPr/>
          </a:p>
        </p:txBody>
      </p:sp>
      <p:sp>
        <p:nvSpPr>
          <p:cNvPr id="18" name="Google Shape;18;p5"/>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rot="5400000">
            <a:off x="7048500" y="1943101"/>
            <a:ext cx="5867400" cy="2590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5"/>
          <p:cNvSpPr txBox="1">
            <a:spLocks noGrp="1"/>
          </p:cNvSpPr>
          <p:nvPr>
            <p:ph type="body" idx="1"/>
          </p:nvPr>
        </p:nvSpPr>
        <p:spPr>
          <a:xfrm rot="5400000">
            <a:off x="1765301" y="-546099"/>
            <a:ext cx="5867400" cy="7569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5"/>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と表" type="tbl">
  <p:cSld name="タイトルと表">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609601" y="304800"/>
            <a:ext cx="10363200" cy="914400"/>
          </a:xfrm>
          <a:prstGeom prst="rect">
            <a:avLst/>
          </a:prstGeom>
          <a:noFill/>
          <a:ln>
            <a:noFill/>
          </a:ln>
        </p:spPr>
        <p:txBody>
          <a:bodyPr spcFirstLastPara="1" wrap="square" lIns="108832" tIns="54401" rIns="108832" bIns="54401" anchor="ctr" anchorCtr="0"/>
          <a:lstStyle>
            <a:lvl1pPr marR="0" lvl="0" algn="l" rtl="0">
              <a:spcBef>
                <a:spcPts val="0"/>
              </a:spcBef>
              <a:spcAft>
                <a:spcPts val="0"/>
              </a:spcAft>
              <a:buSzPts val="1400"/>
              <a:buNone/>
              <a:defRPr sz="4299"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4299" b="0"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4299" b="0"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4299" b="0"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4299" b="0"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4299" b="0"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4299" b="0"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4299" b="0"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4299" b="0" i="0" u="none" strike="noStrike" cap="none">
                <a:solidFill>
                  <a:schemeClr val="dk2"/>
                </a:solidFill>
                <a:latin typeface="Arial"/>
                <a:ea typeface="Arial"/>
                <a:cs typeface="Arial"/>
                <a:sym typeface="Arial"/>
              </a:defRPr>
            </a:lvl9pPr>
          </a:lstStyle>
          <a:p>
            <a:r>
              <a:rPr lang="en-US"/>
              <a:t>Click to edit Master title style</a:t>
            </a:r>
            <a:endParaRPr/>
          </a:p>
        </p:txBody>
      </p:sp>
      <p:sp>
        <p:nvSpPr>
          <p:cNvPr id="90" name="Shape 90"/>
          <p:cNvSpPr txBox="1">
            <a:spLocks noGrp="1"/>
          </p:cNvSpPr>
          <p:nvPr>
            <p:ph type="sldNum" idx="12"/>
          </p:nvPr>
        </p:nvSpPr>
        <p:spPr>
          <a:xfrm>
            <a:off x="8737601" y="6248400"/>
            <a:ext cx="2540000" cy="457200"/>
          </a:xfrm>
          <a:prstGeom prst="rect">
            <a:avLst/>
          </a:prstGeom>
          <a:noFill/>
          <a:ln>
            <a:noFill/>
          </a:ln>
        </p:spPr>
        <p:txBody>
          <a:bodyPr spcFirstLastPara="1" wrap="square" lIns="108832" tIns="54401" rIns="108832" bIns="54401" anchor="t" anchorCtr="0">
            <a:noAutofit/>
          </a:bodyPr>
          <a:lstStyle>
            <a:lvl1pPr marL="0" marR="0" lvl="0"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190087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16311245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Vide">
    <p:bg>
      <p:bgPr>
        <a:solidFill>
          <a:srgbClr val="FFFFFF"/>
        </a:solidFill>
        <a:effectLst/>
      </p:bgPr>
    </p:bg>
    <p:spTree>
      <p:nvGrpSpPr>
        <p:cNvPr id="1" name=""/>
        <p:cNvGrpSpPr/>
        <p:nvPr/>
      </p:nvGrpSpPr>
      <p:grpSpPr>
        <a:xfrm>
          <a:off x="0" y="0"/>
          <a:ext cx="0" cy="0"/>
          <a:chOff x="0" y="0"/>
          <a:chExt cx="0" cy="0"/>
        </a:xfrm>
      </p:grpSpPr>
      <p:sp>
        <p:nvSpPr>
          <p:cNvPr id="32" name="Slide Number"/>
          <p:cNvSpPr txBox="1">
            <a:spLocks noGrp="1"/>
          </p:cNvSpPr>
          <p:nvPr>
            <p:ph type="sldNum" sz="quarter" idx="2"/>
          </p:nvPr>
        </p:nvSpPr>
        <p:spPr>
          <a:xfrm>
            <a:off x="8593777" y="5561382"/>
            <a:ext cx="459737" cy="400105"/>
          </a:xfrm>
          <a:prstGeom prst="rect">
            <a:avLst/>
          </a:prstGeom>
        </p:spPr>
        <p:txBody>
          <a:bodyPr lIns="137158" tIns="137158" rIns="137158" bIns="137158"/>
          <a:lstStyle>
            <a:lvl1pPr defTabSz="685800">
              <a:defRPr sz="800"/>
            </a:lvl1pPr>
          </a:lstStyle>
          <a:p>
            <a:fld id="{86CB4B4D-7CA3-9044-876B-883B54F8677D}" type="slidenum">
              <a:t>‹N°›</a:t>
            </a:fld>
            <a:endParaRPr/>
          </a:p>
        </p:txBody>
      </p:sp>
    </p:spTree>
    <p:extLst>
      <p:ext uri="{BB962C8B-B14F-4D97-AF65-F5344CB8AC3E}">
        <p14:creationId xmlns:p14="http://schemas.microsoft.com/office/powerpoint/2010/main" val="394440840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DCE6F2"/>
        </a:solidFill>
        <a:effectLst/>
      </p:bgPr>
    </p:bg>
    <p:spTree>
      <p:nvGrpSpPr>
        <p:cNvPr id="1" name=""/>
        <p:cNvGrpSpPr/>
        <p:nvPr/>
      </p:nvGrpSpPr>
      <p:grpSpPr>
        <a:xfrm>
          <a:off x="0" y="0"/>
          <a:ext cx="0" cy="0"/>
          <a:chOff x="0" y="0"/>
          <a:chExt cx="0" cy="0"/>
        </a:xfrm>
      </p:grpSpPr>
      <p:sp>
        <p:nvSpPr>
          <p:cNvPr id="39" name="Slide Number"/>
          <p:cNvSpPr txBox="1">
            <a:spLocks noGrp="1"/>
          </p:cNvSpPr>
          <p:nvPr>
            <p:ph type="sldNum" sz="quarter" idx="2"/>
          </p:nvPr>
        </p:nvSpPr>
        <p:spPr>
          <a:xfrm>
            <a:off x="10182893" y="6467064"/>
            <a:ext cx="444350" cy="369330"/>
          </a:xfrm>
          <a:prstGeom prst="rect">
            <a:avLst/>
          </a:prstGeom>
        </p:spPr>
        <p:txBody>
          <a:bodyPr lIns="91439" tIns="91439" rIns="91439" bIns="91439"/>
          <a:lstStyle>
            <a:lvl1pPr>
              <a:defRPr sz="1200">
                <a:solidFill>
                  <a:srgbClr val="E3E1D6"/>
                </a:solidFill>
                <a:latin typeface="Corbel"/>
                <a:ea typeface="Corbel"/>
                <a:cs typeface="Corbel"/>
                <a:sym typeface="Corbel"/>
              </a:defRPr>
            </a:lvl1pPr>
          </a:lstStyle>
          <a:p>
            <a:fld id="{86CB4B4D-7CA3-9044-876B-883B54F8677D}" type="slidenum">
              <a:t>‹N°›</a:t>
            </a:fld>
            <a:endParaRPr/>
          </a:p>
        </p:txBody>
      </p:sp>
    </p:spTree>
    <p:extLst>
      <p:ext uri="{BB962C8B-B14F-4D97-AF65-F5344CB8AC3E}">
        <p14:creationId xmlns:p14="http://schemas.microsoft.com/office/powerpoint/2010/main" val="59646505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
          <p:cNvSpPr txBox="1">
            <a:spLocks noGrp="1"/>
          </p:cNvSpPr>
          <p:nvPr>
            <p:ph type="body" idx="1"/>
          </p:nvPr>
        </p:nvSpPr>
        <p:spPr>
          <a:xfrm>
            <a:off x="914400" y="1676400"/>
            <a:ext cx="10363200" cy="4495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6"/>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963084" y="4406902"/>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7"/>
          <p:cNvSpPr txBox="1">
            <a:spLocks noGrp="1"/>
          </p:cNvSpPr>
          <p:nvPr>
            <p:ph type="body" idx="1"/>
          </p:nvPr>
        </p:nvSpPr>
        <p:spPr>
          <a:xfrm>
            <a:off x="963084" y="2906715"/>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7"/>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body" idx="1"/>
          </p:nvPr>
        </p:nvSpPr>
        <p:spPr>
          <a:xfrm>
            <a:off x="914400" y="1676401"/>
            <a:ext cx="5080000" cy="4495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8"/>
          <p:cNvSpPr txBox="1">
            <a:spLocks noGrp="1"/>
          </p:cNvSpPr>
          <p:nvPr>
            <p:ph type="body" idx="2"/>
          </p:nvPr>
        </p:nvSpPr>
        <p:spPr>
          <a:xfrm>
            <a:off x="6197601" y="1676401"/>
            <a:ext cx="5080000" cy="4495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8"/>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9"/>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9"/>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609602" y="273051"/>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12"/>
          <p:cNvSpPr txBox="1">
            <a:spLocks noGrp="1"/>
          </p:cNvSpPr>
          <p:nvPr>
            <p:ph type="body" idx="2"/>
          </p:nvPr>
        </p:nvSpPr>
        <p:spPr>
          <a:xfrm>
            <a:off x="609602"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12"/>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2389717" y="4800601"/>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13"/>
          <p:cNvSpPr txBox="1">
            <a:spLocks noGrp="1"/>
          </p:cNvSpPr>
          <p:nvPr>
            <p:ph type="body" idx="1"/>
          </p:nvPr>
        </p:nvSpPr>
        <p:spPr>
          <a:xfrm>
            <a:off x="2389717" y="5367339"/>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3"/>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4"/>
          <p:cNvSpPr txBox="1">
            <a:spLocks noGrp="1"/>
          </p:cNvSpPr>
          <p:nvPr>
            <p:ph type="body" idx="1"/>
          </p:nvPr>
        </p:nvSpPr>
        <p:spPr>
          <a:xfrm rot="5400000">
            <a:off x="3848100" y="-1257300"/>
            <a:ext cx="4495800" cy="10363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4"/>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4"/>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png"/><Relationship Id="rId15" Type="http://schemas.openxmlformats.org/officeDocument/2006/relationships/image" Target="../media/image12.jpeg"/><Relationship Id="rId10" Type="http://schemas.openxmlformats.org/officeDocument/2006/relationships/image" Target="../media/image7.png"/><Relationship Id="rId4" Type="http://schemas.openxmlformats.org/officeDocument/2006/relationships/theme" Target="../theme/theme2.xml"/><Relationship Id="rId9" Type="http://schemas.openxmlformats.org/officeDocument/2006/relationships/image" Target="../media/image6.png"/><Relationship Id="rId14" Type="http://schemas.openxmlformats.org/officeDocument/2006/relationships/image" Target="../media/image1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3600" b="0"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3600" b="0"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3600" b="0"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3600" b="0"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3600" b="0"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3600" b="0"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3600" b="0" i="0" u="none" strike="noStrike" cap="none">
                <a:solidFill>
                  <a:schemeClr val="dk2"/>
                </a:solidFill>
                <a:latin typeface="Arial"/>
                <a:ea typeface="Arial"/>
                <a:cs typeface="Arial"/>
                <a:sym typeface="Arial"/>
              </a:defRPr>
            </a:lvl9pPr>
          </a:lstStyle>
          <a:p>
            <a:endParaRPr/>
          </a:p>
        </p:txBody>
      </p:sp>
      <p:sp>
        <p:nvSpPr>
          <p:cNvPr id="11" name="Google Shape;11;p4"/>
          <p:cNvSpPr txBox="1">
            <a:spLocks noGrp="1"/>
          </p:cNvSpPr>
          <p:nvPr>
            <p:ph type="body" idx="1"/>
          </p:nvPr>
        </p:nvSpPr>
        <p:spPr>
          <a:xfrm>
            <a:off x="914400" y="1676400"/>
            <a:ext cx="10363200" cy="44958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 name="Google Shape;12;p4"/>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Arial"/>
                <a:ea typeface="Arial"/>
                <a:cs typeface="Arial"/>
                <a:sym typeface="Arial"/>
              </a:defRPr>
            </a:lvl1pPr>
            <a:lvl2pPr marL="0" marR="0" lvl="1" indent="0" algn="r" rtl="0">
              <a:spcBef>
                <a:spcPts val="0"/>
              </a:spcBef>
              <a:buNone/>
              <a:defRPr sz="1400" b="0" i="0" u="none" strike="noStrike" cap="none">
                <a:solidFill>
                  <a:schemeClr val="dk1"/>
                </a:solidFill>
                <a:latin typeface="Arial"/>
                <a:ea typeface="Arial"/>
                <a:cs typeface="Arial"/>
                <a:sym typeface="Arial"/>
              </a:defRPr>
            </a:lvl2pPr>
            <a:lvl3pPr marL="0" marR="0" lvl="2" indent="0" algn="r" rtl="0">
              <a:spcBef>
                <a:spcPts val="0"/>
              </a:spcBef>
              <a:buNone/>
              <a:defRPr sz="1400" b="0" i="0" u="none" strike="noStrike" cap="none">
                <a:solidFill>
                  <a:schemeClr val="dk1"/>
                </a:solidFill>
                <a:latin typeface="Arial"/>
                <a:ea typeface="Arial"/>
                <a:cs typeface="Arial"/>
                <a:sym typeface="Arial"/>
              </a:defRPr>
            </a:lvl3pPr>
            <a:lvl4pPr marL="0" marR="0" lvl="3" indent="0" algn="r" rtl="0">
              <a:spcBef>
                <a:spcPts val="0"/>
              </a:spcBef>
              <a:buNone/>
              <a:defRPr sz="1400" b="0" i="0" u="none" strike="noStrike" cap="none">
                <a:solidFill>
                  <a:schemeClr val="dk1"/>
                </a:solidFill>
                <a:latin typeface="Arial"/>
                <a:ea typeface="Arial"/>
                <a:cs typeface="Arial"/>
                <a:sym typeface="Arial"/>
              </a:defRPr>
            </a:lvl4pPr>
            <a:lvl5pPr marL="0" marR="0" lvl="4" indent="0" algn="r" rtl="0">
              <a:spcBef>
                <a:spcPts val="0"/>
              </a:spcBef>
              <a:buNone/>
              <a:defRPr sz="1400" b="0" i="0" u="none" strike="noStrike" cap="none">
                <a:solidFill>
                  <a:schemeClr val="dk1"/>
                </a:solidFill>
                <a:latin typeface="Arial"/>
                <a:ea typeface="Arial"/>
                <a:cs typeface="Arial"/>
                <a:sym typeface="Arial"/>
              </a:defRPr>
            </a:lvl5pPr>
            <a:lvl6pPr marL="0" marR="0" lvl="5" indent="0" algn="r" rtl="0">
              <a:spcBef>
                <a:spcPts val="0"/>
              </a:spcBef>
              <a:buNone/>
              <a:defRPr sz="1400" b="0" i="0" u="none" strike="noStrike" cap="none">
                <a:solidFill>
                  <a:schemeClr val="dk1"/>
                </a:solidFill>
                <a:latin typeface="Arial"/>
                <a:ea typeface="Arial"/>
                <a:cs typeface="Arial"/>
                <a:sym typeface="Arial"/>
              </a:defRPr>
            </a:lvl6pPr>
            <a:lvl7pPr marL="0" marR="0" lvl="6" indent="0" algn="r" rtl="0">
              <a:spcBef>
                <a:spcPts val="0"/>
              </a:spcBef>
              <a:buNone/>
              <a:defRPr sz="1400" b="0" i="0" u="none" strike="noStrike" cap="none">
                <a:solidFill>
                  <a:schemeClr val="dk1"/>
                </a:solidFill>
                <a:latin typeface="Arial"/>
                <a:ea typeface="Arial"/>
                <a:cs typeface="Arial"/>
                <a:sym typeface="Arial"/>
              </a:defRPr>
            </a:lvl7pPr>
            <a:lvl8pPr marL="0" marR="0" lvl="7" indent="0" algn="r" rtl="0">
              <a:spcBef>
                <a:spcPts val="0"/>
              </a:spcBef>
              <a:buNone/>
              <a:defRPr sz="1400" b="0" i="0" u="none" strike="noStrike" cap="none">
                <a:solidFill>
                  <a:schemeClr val="dk1"/>
                </a:solidFill>
                <a:latin typeface="Arial"/>
                <a:ea typeface="Arial"/>
                <a:cs typeface="Arial"/>
                <a:sym typeface="Arial"/>
              </a:defRPr>
            </a:lvl8pPr>
            <a:lvl9pPr marL="0" marR="0" lvl="8" indent="0" algn="r" rtl="0">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9249">
              <a:srgbClr val="FFFFFF"/>
            </a:gs>
            <a:gs pos="82414">
              <a:srgbClr val="CBF0FF"/>
            </a:gs>
            <a:gs pos="100000">
              <a:srgbClr val="8FDAF9"/>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3423" y="277337"/>
            <a:ext cx="10943984" cy="9941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8580" tIns="68580" rIns="68580" bIns="68580" anchor="ctr">
            <a:normAutofit/>
          </a:bodyPr>
          <a:lstStyle/>
          <a:p>
            <a:r>
              <a:t>Title Text</a:t>
            </a:r>
          </a:p>
        </p:txBody>
      </p:sp>
      <p:sp>
        <p:nvSpPr>
          <p:cNvPr id="3" name="Body Level One…"/>
          <p:cNvSpPr txBox="1">
            <a:spLocks noGrp="1"/>
          </p:cNvSpPr>
          <p:nvPr>
            <p:ph type="body" idx="1"/>
          </p:nvPr>
        </p:nvSpPr>
        <p:spPr>
          <a:xfrm>
            <a:off x="713421" y="1936164"/>
            <a:ext cx="10783990" cy="35538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8580" tIns="68580" rIns="68580" bIns="68580">
            <a:normAutofit/>
          </a:bodyPr>
          <a:lstStyle>
            <a:lvl2pPr marL="963930" indent="-506730">
              <a:defRPr sz="3800"/>
            </a:lvl2pPr>
            <a:lvl3pPr marL="1503861" indent="-589461">
              <a:defRPr sz="3800"/>
            </a:lvl3pPr>
            <a:lvl4pPr marL="2032000" indent="-660400">
              <a:defRPr sz="5200"/>
            </a:lvl4pPr>
            <a:lvl5pPr marL="2489200" indent="-660400">
              <a:defRPr sz="5200"/>
            </a:lvl5pPr>
          </a:lstStyle>
          <a:p>
            <a:r>
              <a:t>Body Level One</a:t>
            </a:r>
          </a:p>
          <a:p>
            <a:pPr lvl="1"/>
            <a:r>
              <a:t>Body Level Two</a:t>
            </a:r>
          </a:p>
          <a:p>
            <a:pPr lvl="2"/>
            <a:r>
              <a:t>Body Level Three</a:t>
            </a:r>
          </a:p>
          <a:p>
            <a:pPr lvl="3"/>
            <a:r>
              <a:t>Body Level Four</a:t>
            </a:r>
          </a:p>
          <a:p>
            <a:pPr lvl="4"/>
            <a:r>
              <a:t>Body Level Five</a:t>
            </a:r>
          </a:p>
        </p:txBody>
      </p:sp>
      <p:grpSp>
        <p:nvGrpSpPr>
          <p:cNvPr id="15" name="Group"/>
          <p:cNvGrpSpPr/>
          <p:nvPr/>
        </p:nvGrpSpPr>
        <p:grpSpPr>
          <a:xfrm>
            <a:off x="-106540" y="5855597"/>
            <a:ext cx="12423911" cy="1069896"/>
            <a:chOff x="-292100" y="-342900"/>
            <a:chExt cx="24847819" cy="2139790"/>
          </a:xfrm>
        </p:grpSpPr>
        <p:pic>
          <p:nvPicPr>
            <p:cNvPr id="4" name="Rectangle Rectangle" descr="Rectangle Rectangle"/>
            <p:cNvPicPr>
              <a:picLocks/>
            </p:cNvPicPr>
            <p:nvPr/>
          </p:nvPicPr>
          <p:blipFill>
            <a:blip r:embed="rId5" cstate="print">
              <a:extLst>
                <a:ext uri="{28A0092B-C50C-407E-A947-70E740481C1C}">
                  <a14:useLocalDpi xmlns:a14="http://schemas.microsoft.com/office/drawing/2010/main"/>
                </a:ext>
              </a:extLst>
            </a:blip>
            <a:stretch>
              <a:fillRect/>
            </a:stretch>
          </p:blipFill>
          <p:spPr>
            <a:xfrm>
              <a:off x="-292100" y="-342901"/>
              <a:ext cx="24847820" cy="2139792"/>
            </a:xfrm>
            <a:prstGeom prst="rect">
              <a:avLst/>
            </a:prstGeom>
            <a:effectLst/>
          </p:spPr>
        </p:pic>
        <p:pic>
          <p:nvPicPr>
            <p:cNvPr id="5" name="image40.jpg" descr="image40.jpg"/>
            <p:cNvPicPr>
              <a:picLocks noChangeAspect="1"/>
            </p:cNvPicPr>
            <p:nvPr/>
          </p:nvPicPr>
          <p:blipFill>
            <a:blip r:embed="rId6">
              <a:extLst/>
            </a:blip>
            <a:stretch>
              <a:fillRect/>
            </a:stretch>
          </p:blipFill>
          <p:spPr>
            <a:xfrm>
              <a:off x="16564236" y="185501"/>
              <a:ext cx="2589382" cy="904892"/>
            </a:xfrm>
            <a:prstGeom prst="rect">
              <a:avLst/>
            </a:prstGeom>
            <a:ln w="12700" cap="flat">
              <a:noFill/>
              <a:miter lim="400000"/>
            </a:ln>
            <a:effectLst/>
          </p:spPr>
        </p:pic>
        <p:pic>
          <p:nvPicPr>
            <p:cNvPr id="6" name="image43.png" descr="image43.png"/>
            <p:cNvPicPr>
              <a:picLocks noChangeAspect="1"/>
            </p:cNvPicPr>
            <p:nvPr/>
          </p:nvPicPr>
          <p:blipFill>
            <a:blip r:embed="rId7">
              <a:extLst/>
            </a:blip>
            <a:stretch>
              <a:fillRect/>
            </a:stretch>
          </p:blipFill>
          <p:spPr>
            <a:xfrm>
              <a:off x="134709" y="374765"/>
              <a:ext cx="2327924" cy="800739"/>
            </a:xfrm>
            <a:prstGeom prst="rect">
              <a:avLst/>
            </a:prstGeom>
            <a:ln w="12700" cap="flat">
              <a:noFill/>
              <a:miter lim="400000"/>
            </a:ln>
            <a:effectLst/>
          </p:spPr>
        </p:pic>
        <p:pic>
          <p:nvPicPr>
            <p:cNvPr id="7" name="image37.png" descr="image37.png"/>
            <p:cNvPicPr>
              <a:picLocks noChangeAspect="1"/>
            </p:cNvPicPr>
            <p:nvPr/>
          </p:nvPicPr>
          <p:blipFill>
            <a:blip r:embed="rId8">
              <a:extLst/>
            </a:blip>
            <a:stretch>
              <a:fillRect/>
            </a:stretch>
          </p:blipFill>
          <p:spPr>
            <a:xfrm>
              <a:off x="5042670" y="289019"/>
              <a:ext cx="2240475" cy="1124631"/>
            </a:xfrm>
            <a:prstGeom prst="rect">
              <a:avLst/>
            </a:prstGeom>
            <a:ln w="12700" cap="flat">
              <a:noFill/>
              <a:miter lim="400000"/>
            </a:ln>
            <a:effectLst/>
          </p:spPr>
        </p:pic>
        <p:pic>
          <p:nvPicPr>
            <p:cNvPr id="8" name="image59.png" descr="image59.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031218" y="210901"/>
              <a:ext cx="2388991" cy="950269"/>
            </a:xfrm>
            <a:prstGeom prst="rect">
              <a:avLst/>
            </a:prstGeom>
            <a:ln w="12700" cap="flat">
              <a:noFill/>
              <a:miter lim="400000"/>
            </a:ln>
            <a:effectLst/>
          </p:spPr>
        </p:pic>
        <p:pic>
          <p:nvPicPr>
            <p:cNvPr id="9" name="内容占位符 24" descr="内容占位符 2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5473467" y="277779"/>
              <a:ext cx="1016963" cy="994711"/>
            </a:xfrm>
            <a:prstGeom prst="rect">
              <a:avLst/>
            </a:prstGeom>
            <a:ln w="12700" cap="flat">
              <a:noFill/>
              <a:miter lim="400000"/>
            </a:ln>
            <a:effectLst/>
          </p:spPr>
        </p:pic>
        <p:pic>
          <p:nvPicPr>
            <p:cNvPr id="10" name="图片 25" descr="图片 2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450582" y="196732"/>
              <a:ext cx="2792176" cy="994711"/>
            </a:xfrm>
            <a:prstGeom prst="rect">
              <a:avLst/>
            </a:prstGeom>
            <a:ln w="12700" cap="flat">
              <a:noFill/>
              <a:miter lim="400000"/>
            </a:ln>
            <a:effectLst/>
          </p:spPr>
        </p:pic>
        <p:pic>
          <p:nvPicPr>
            <p:cNvPr id="11" name="图片 15" descr="图片 1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3766463" y="322688"/>
              <a:ext cx="1644017" cy="904892"/>
            </a:xfrm>
            <a:prstGeom prst="rect">
              <a:avLst/>
            </a:prstGeom>
            <a:ln w="12700" cap="flat">
              <a:noFill/>
              <a:miter lim="400000"/>
            </a:ln>
            <a:effectLst/>
          </p:spPr>
        </p:pic>
        <p:pic>
          <p:nvPicPr>
            <p:cNvPr id="12" name="IndOOS-2_logo_orange_nosponsors.pdf" descr="IndOOS-2_logo_orange_nosponsors.pdf"/>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423258" y="62353"/>
              <a:ext cx="4376282" cy="1291183"/>
            </a:xfrm>
            <a:prstGeom prst="rect">
              <a:avLst/>
            </a:prstGeom>
            <a:ln w="12700" cap="flat">
              <a:noFill/>
              <a:miter lim="400000"/>
            </a:ln>
            <a:effectLst/>
          </p:spPr>
        </p:pic>
        <p:pic>
          <p:nvPicPr>
            <p:cNvPr id="13" name="goos_logo.jpeg" descr="goos_logo.jpe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385015" y="398888"/>
              <a:ext cx="1915550" cy="904892"/>
            </a:xfrm>
            <a:prstGeom prst="rect">
              <a:avLst/>
            </a:prstGeom>
            <a:ln w="12700" cap="flat">
              <a:noFill/>
              <a:miter lim="400000"/>
            </a:ln>
            <a:effectLst/>
          </p:spPr>
        </p:pic>
        <p:pic>
          <p:nvPicPr>
            <p:cNvPr id="14" name="iogoos2.jpg" descr="iogoos2.jp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605099" y="353979"/>
              <a:ext cx="2389042" cy="994711"/>
            </a:xfrm>
            <a:prstGeom prst="rect">
              <a:avLst/>
            </a:prstGeom>
            <a:ln w="12700" cap="flat">
              <a:noFill/>
              <a:miter lim="400000"/>
            </a:ln>
            <a:effectLst/>
          </p:spPr>
        </p:pic>
      </p:grpSp>
      <p:sp>
        <p:nvSpPr>
          <p:cNvPr id="16" name="Slide Number"/>
          <p:cNvSpPr txBox="1">
            <a:spLocks noGrp="1"/>
          </p:cNvSpPr>
          <p:nvPr>
            <p:ph type="sldNum" sz="quarter" idx="2"/>
          </p:nvPr>
        </p:nvSpPr>
        <p:spPr>
          <a:xfrm>
            <a:off x="9649180" y="5607546"/>
            <a:ext cx="390171" cy="307777"/>
          </a:xfrm>
          <a:prstGeom prst="rect">
            <a:avLst/>
          </a:prstGeom>
          <a:ln w="12700">
            <a:miter lim="400000"/>
          </a:ln>
        </p:spPr>
        <p:txBody>
          <a:bodyPr wrap="none" lIns="68580" tIns="68580" rIns="68580" bIns="68580" anchor="ctr">
            <a:spAutoFit/>
          </a:bodyPr>
          <a:lstStyle>
            <a:lvl1pPr algn="r">
              <a:defRPr sz="1100">
                <a:solidFill>
                  <a:srgbClr val="888888"/>
                </a:solidFill>
              </a:defRPr>
            </a:lvl1pPr>
          </a:lstStyle>
          <a:p>
            <a:fld id="{86CB4B4D-7CA3-9044-876B-883B54F8677D}" type="slidenum">
              <a:t>‹N°›</a:t>
            </a:fld>
            <a:endParaRPr/>
          </a:p>
        </p:txBody>
      </p:sp>
    </p:spTree>
    <p:extLst>
      <p:ext uri="{BB962C8B-B14F-4D97-AF65-F5344CB8AC3E}">
        <p14:creationId xmlns:p14="http://schemas.microsoft.com/office/powerpoint/2010/main" val="361388232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ransition spd="med"/>
  <p:txStyles>
    <p:titleStyle>
      <a:lvl1pPr marL="0" marR="0" indent="0" algn="ctr" defTabSz="914400" latinLnBrk="0">
        <a:lnSpc>
          <a:spcPct val="90000"/>
        </a:lnSpc>
        <a:spcBef>
          <a:spcPts val="0"/>
        </a:spcBef>
        <a:spcAft>
          <a:spcPts val="0"/>
        </a:spcAft>
        <a:buClrTx/>
        <a:buSzTx/>
        <a:buFontTx/>
        <a:buNone/>
        <a:tabLst/>
        <a:defRPr sz="4300" b="1" i="0" u="none" strike="noStrike" cap="none" spc="0" baseline="0">
          <a:solidFill>
            <a:schemeClr val="accent2"/>
          </a:solidFill>
          <a:uFillTx/>
          <a:latin typeface="Arial"/>
          <a:ea typeface="Arial"/>
          <a:cs typeface="Arial"/>
          <a:sym typeface="Arial"/>
        </a:defRPr>
      </a:lvl1pPr>
      <a:lvl2pPr marL="0" marR="0" indent="0" algn="ctr" defTabSz="914400" latinLnBrk="0">
        <a:lnSpc>
          <a:spcPct val="90000"/>
        </a:lnSpc>
        <a:spcBef>
          <a:spcPts val="0"/>
        </a:spcBef>
        <a:spcAft>
          <a:spcPts val="0"/>
        </a:spcAft>
        <a:buClrTx/>
        <a:buSzTx/>
        <a:buFontTx/>
        <a:buNone/>
        <a:tabLst/>
        <a:defRPr sz="4300" b="1" i="0" u="none" strike="noStrike" cap="none" spc="0" baseline="0">
          <a:solidFill>
            <a:schemeClr val="accent2"/>
          </a:solidFill>
          <a:uFillTx/>
          <a:latin typeface="Arial"/>
          <a:ea typeface="Arial"/>
          <a:cs typeface="Arial"/>
          <a:sym typeface="Arial"/>
        </a:defRPr>
      </a:lvl2pPr>
      <a:lvl3pPr marL="0" marR="0" indent="0" algn="ctr" defTabSz="914400" latinLnBrk="0">
        <a:lnSpc>
          <a:spcPct val="90000"/>
        </a:lnSpc>
        <a:spcBef>
          <a:spcPts val="0"/>
        </a:spcBef>
        <a:spcAft>
          <a:spcPts val="0"/>
        </a:spcAft>
        <a:buClrTx/>
        <a:buSzTx/>
        <a:buFontTx/>
        <a:buNone/>
        <a:tabLst/>
        <a:defRPr sz="4300" b="1" i="0" u="none" strike="noStrike" cap="none" spc="0" baseline="0">
          <a:solidFill>
            <a:schemeClr val="accent2"/>
          </a:solidFill>
          <a:uFillTx/>
          <a:latin typeface="Arial"/>
          <a:ea typeface="Arial"/>
          <a:cs typeface="Arial"/>
          <a:sym typeface="Arial"/>
        </a:defRPr>
      </a:lvl3pPr>
      <a:lvl4pPr marL="0" marR="0" indent="0" algn="ctr" defTabSz="914400" latinLnBrk="0">
        <a:lnSpc>
          <a:spcPct val="90000"/>
        </a:lnSpc>
        <a:spcBef>
          <a:spcPts val="0"/>
        </a:spcBef>
        <a:spcAft>
          <a:spcPts val="0"/>
        </a:spcAft>
        <a:buClrTx/>
        <a:buSzTx/>
        <a:buFontTx/>
        <a:buNone/>
        <a:tabLst/>
        <a:defRPr sz="4300" b="1" i="0" u="none" strike="noStrike" cap="none" spc="0" baseline="0">
          <a:solidFill>
            <a:schemeClr val="accent2"/>
          </a:solidFill>
          <a:uFillTx/>
          <a:latin typeface="Arial"/>
          <a:ea typeface="Arial"/>
          <a:cs typeface="Arial"/>
          <a:sym typeface="Arial"/>
        </a:defRPr>
      </a:lvl4pPr>
      <a:lvl5pPr marL="0" marR="0" indent="0" algn="ctr" defTabSz="914400" latinLnBrk="0">
        <a:lnSpc>
          <a:spcPct val="90000"/>
        </a:lnSpc>
        <a:spcBef>
          <a:spcPts val="0"/>
        </a:spcBef>
        <a:spcAft>
          <a:spcPts val="0"/>
        </a:spcAft>
        <a:buClrTx/>
        <a:buSzTx/>
        <a:buFontTx/>
        <a:buNone/>
        <a:tabLst/>
        <a:defRPr sz="4300" b="1" i="0" u="none" strike="noStrike" cap="none" spc="0" baseline="0">
          <a:solidFill>
            <a:schemeClr val="accent2"/>
          </a:solidFill>
          <a:uFillTx/>
          <a:latin typeface="Arial"/>
          <a:ea typeface="Arial"/>
          <a:cs typeface="Arial"/>
          <a:sym typeface="Arial"/>
        </a:defRPr>
      </a:lvl5pPr>
      <a:lvl6pPr marL="0" marR="0" indent="0" algn="ctr" defTabSz="914400" latinLnBrk="0">
        <a:lnSpc>
          <a:spcPct val="90000"/>
        </a:lnSpc>
        <a:spcBef>
          <a:spcPts val="0"/>
        </a:spcBef>
        <a:spcAft>
          <a:spcPts val="0"/>
        </a:spcAft>
        <a:buClrTx/>
        <a:buSzTx/>
        <a:buFontTx/>
        <a:buNone/>
        <a:tabLst/>
        <a:defRPr sz="4300" b="1" i="0" u="none" strike="noStrike" cap="none" spc="0" baseline="0">
          <a:solidFill>
            <a:schemeClr val="accent2"/>
          </a:solidFill>
          <a:uFillTx/>
          <a:latin typeface="Arial"/>
          <a:ea typeface="Arial"/>
          <a:cs typeface="Arial"/>
          <a:sym typeface="Arial"/>
        </a:defRPr>
      </a:lvl6pPr>
      <a:lvl7pPr marL="0" marR="0" indent="0" algn="ctr" defTabSz="914400" latinLnBrk="0">
        <a:lnSpc>
          <a:spcPct val="90000"/>
        </a:lnSpc>
        <a:spcBef>
          <a:spcPts val="0"/>
        </a:spcBef>
        <a:spcAft>
          <a:spcPts val="0"/>
        </a:spcAft>
        <a:buClrTx/>
        <a:buSzTx/>
        <a:buFontTx/>
        <a:buNone/>
        <a:tabLst/>
        <a:defRPr sz="4300" b="1" i="0" u="none" strike="noStrike" cap="none" spc="0" baseline="0">
          <a:solidFill>
            <a:schemeClr val="accent2"/>
          </a:solidFill>
          <a:uFillTx/>
          <a:latin typeface="Arial"/>
          <a:ea typeface="Arial"/>
          <a:cs typeface="Arial"/>
          <a:sym typeface="Arial"/>
        </a:defRPr>
      </a:lvl7pPr>
      <a:lvl8pPr marL="0" marR="0" indent="0" algn="ctr" defTabSz="914400" latinLnBrk="0">
        <a:lnSpc>
          <a:spcPct val="90000"/>
        </a:lnSpc>
        <a:spcBef>
          <a:spcPts val="0"/>
        </a:spcBef>
        <a:spcAft>
          <a:spcPts val="0"/>
        </a:spcAft>
        <a:buClrTx/>
        <a:buSzTx/>
        <a:buFontTx/>
        <a:buNone/>
        <a:tabLst/>
        <a:defRPr sz="4300" b="1" i="0" u="none" strike="noStrike" cap="none" spc="0" baseline="0">
          <a:solidFill>
            <a:schemeClr val="accent2"/>
          </a:solidFill>
          <a:uFillTx/>
          <a:latin typeface="Arial"/>
          <a:ea typeface="Arial"/>
          <a:cs typeface="Arial"/>
          <a:sym typeface="Arial"/>
        </a:defRPr>
      </a:lvl8pPr>
      <a:lvl9pPr marL="0" marR="0" indent="0" algn="ctr" defTabSz="914400" latinLnBrk="0">
        <a:lnSpc>
          <a:spcPct val="90000"/>
        </a:lnSpc>
        <a:spcBef>
          <a:spcPts val="0"/>
        </a:spcBef>
        <a:spcAft>
          <a:spcPts val="0"/>
        </a:spcAft>
        <a:buClrTx/>
        <a:buSzTx/>
        <a:buFontTx/>
        <a:buNone/>
        <a:tabLst/>
        <a:defRPr sz="4300" b="1" i="0" u="none" strike="noStrike" cap="none" spc="0" baseline="0">
          <a:solidFill>
            <a:schemeClr val="accent2"/>
          </a:solidFill>
          <a:uFillTx/>
          <a:latin typeface="Arial"/>
          <a:ea typeface="Arial"/>
          <a:cs typeface="Arial"/>
          <a:sym typeface="Arial"/>
        </a:defRPr>
      </a:lvl9pPr>
    </p:titleStyle>
    <p:bodyStyle>
      <a:lvl1pPr marL="219075" marR="0" indent="-219075" algn="l" defTabSz="914400" latinLnBrk="0">
        <a:lnSpc>
          <a:spcPct val="100000"/>
        </a:lnSpc>
        <a:spcBef>
          <a:spcPts val="1000"/>
        </a:spcBef>
        <a:spcAft>
          <a:spcPts val="0"/>
        </a:spcAft>
        <a:buClrTx/>
        <a:buSzPct val="100000"/>
        <a:buFont typeface="Arial"/>
        <a:buChar char="•"/>
        <a:tabLst/>
        <a:defRPr sz="2300" b="0" i="0" u="none" strike="noStrike" cap="none" spc="0" baseline="0">
          <a:solidFill>
            <a:schemeClr val="accent1">
              <a:satOff val="-3547"/>
              <a:lumOff val="-10352"/>
            </a:schemeClr>
          </a:solidFill>
          <a:uFillTx/>
          <a:latin typeface="+mn-lt"/>
          <a:ea typeface="+mn-ea"/>
          <a:cs typeface="+mn-cs"/>
          <a:sym typeface="Calibri"/>
        </a:defRPr>
      </a:lvl1pPr>
      <a:lvl2pPr marL="447675" marR="0" indent="-219075" algn="l" defTabSz="914400" latinLnBrk="0">
        <a:lnSpc>
          <a:spcPct val="100000"/>
        </a:lnSpc>
        <a:spcBef>
          <a:spcPts val="1000"/>
        </a:spcBef>
        <a:spcAft>
          <a:spcPts val="0"/>
        </a:spcAft>
        <a:buClrTx/>
        <a:buSzPct val="100000"/>
        <a:buFont typeface="Arial"/>
        <a:buChar char="•"/>
        <a:tabLst/>
        <a:defRPr sz="2300" b="0" i="0" u="none" strike="noStrike" cap="none" spc="0" baseline="0">
          <a:solidFill>
            <a:schemeClr val="accent1">
              <a:satOff val="-3547"/>
              <a:lumOff val="-10352"/>
            </a:schemeClr>
          </a:solidFill>
          <a:uFillTx/>
          <a:latin typeface="+mn-lt"/>
          <a:ea typeface="+mn-ea"/>
          <a:cs typeface="+mn-cs"/>
          <a:sym typeface="Calibri"/>
        </a:defRPr>
      </a:lvl2pPr>
      <a:lvl3pPr marL="720090" marR="0" indent="-262890" algn="l" defTabSz="914400" latinLnBrk="0">
        <a:lnSpc>
          <a:spcPct val="100000"/>
        </a:lnSpc>
        <a:spcBef>
          <a:spcPts val="1000"/>
        </a:spcBef>
        <a:spcAft>
          <a:spcPts val="0"/>
        </a:spcAft>
        <a:buClrTx/>
        <a:buSzPct val="100000"/>
        <a:buFont typeface="Arial"/>
        <a:buChar char="•"/>
        <a:tabLst/>
        <a:defRPr sz="2300" b="0" i="0" u="none" strike="noStrike" cap="none" spc="0" baseline="0">
          <a:solidFill>
            <a:schemeClr val="accent1">
              <a:satOff val="-3547"/>
              <a:lumOff val="-10352"/>
            </a:schemeClr>
          </a:solidFill>
          <a:uFillTx/>
          <a:latin typeface="+mn-lt"/>
          <a:ea typeface="+mn-ea"/>
          <a:cs typeface="+mn-cs"/>
          <a:sym typeface="Calibri"/>
        </a:defRPr>
      </a:lvl3pPr>
      <a:lvl4pPr marL="977900" marR="0" indent="-292100" algn="l" defTabSz="914400" latinLnBrk="0">
        <a:lnSpc>
          <a:spcPct val="100000"/>
        </a:lnSpc>
        <a:spcBef>
          <a:spcPts val="1000"/>
        </a:spcBef>
        <a:spcAft>
          <a:spcPts val="0"/>
        </a:spcAft>
        <a:buClrTx/>
        <a:buSzPct val="100000"/>
        <a:buFont typeface="Arial"/>
        <a:buChar char="•"/>
        <a:tabLst/>
        <a:defRPr sz="2300" b="0" i="0" u="none" strike="noStrike" cap="none" spc="0" baseline="0">
          <a:solidFill>
            <a:schemeClr val="accent1">
              <a:satOff val="-3547"/>
              <a:lumOff val="-10352"/>
            </a:schemeClr>
          </a:solidFill>
          <a:uFillTx/>
          <a:latin typeface="+mn-lt"/>
          <a:ea typeface="+mn-ea"/>
          <a:cs typeface="+mn-cs"/>
          <a:sym typeface="Calibri"/>
        </a:defRPr>
      </a:lvl4pPr>
      <a:lvl5pPr marL="1206500" marR="0" indent="-292100" algn="l" defTabSz="914400" latinLnBrk="0">
        <a:lnSpc>
          <a:spcPct val="100000"/>
        </a:lnSpc>
        <a:spcBef>
          <a:spcPts val="1000"/>
        </a:spcBef>
        <a:spcAft>
          <a:spcPts val="0"/>
        </a:spcAft>
        <a:buClrTx/>
        <a:buSzPct val="100000"/>
        <a:buFont typeface="Arial"/>
        <a:buChar char="•"/>
        <a:tabLst/>
        <a:defRPr sz="2300" b="0" i="0" u="none" strike="noStrike" cap="none" spc="0" baseline="0">
          <a:solidFill>
            <a:schemeClr val="accent1">
              <a:satOff val="-3547"/>
              <a:lumOff val="-10352"/>
            </a:schemeClr>
          </a:solidFill>
          <a:uFillTx/>
          <a:latin typeface="+mn-lt"/>
          <a:ea typeface="+mn-ea"/>
          <a:cs typeface="+mn-cs"/>
          <a:sym typeface="Calibri"/>
        </a:defRPr>
      </a:lvl5pPr>
      <a:lvl6pPr marL="1435100" marR="0" indent="-292100" algn="l" defTabSz="914400" latinLnBrk="0">
        <a:lnSpc>
          <a:spcPct val="100000"/>
        </a:lnSpc>
        <a:spcBef>
          <a:spcPts val="1000"/>
        </a:spcBef>
        <a:spcAft>
          <a:spcPts val="0"/>
        </a:spcAft>
        <a:buClrTx/>
        <a:buSzPct val="100000"/>
        <a:buFont typeface="Arial"/>
        <a:buChar char="•"/>
        <a:tabLst/>
        <a:defRPr sz="2300" b="0" i="0" u="none" strike="noStrike" cap="none" spc="0" baseline="0">
          <a:solidFill>
            <a:schemeClr val="accent1">
              <a:satOff val="-3547"/>
              <a:lumOff val="-10352"/>
            </a:schemeClr>
          </a:solidFill>
          <a:uFillTx/>
          <a:latin typeface="+mn-lt"/>
          <a:ea typeface="+mn-ea"/>
          <a:cs typeface="+mn-cs"/>
          <a:sym typeface="Calibri"/>
        </a:defRPr>
      </a:lvl6pPr>
      <a:lvl7pPr marL="1663700" marR="0" indent="-292100" algn="l" defTabSz="914400" latinLnBrk="0">
        <a:lnSpc>
          <a:spcPct val="100000"/>
        </a:lnSpc>
        <a:spcBef>
          <a:spcPts val="1000"/>
        </a:spcBef>
        <a:spcAft>
          <a:spcPts val="0"/>
        </a:spcAft>
        <a:buClrTx/>
        <a:buSzPct val="100000"/>
        <a:buFont typeface="Arial"/>
        <a:buChar char="•"/>
        <a:tabLst/>
        <a:defRPr sz="2300" b="0" i="0" u="none" strike="noStrike" cap="none" spc="0" baseline="0">
          <a:solidFill>
            <a:schemeClr val="accent1">
              <a:satOff val="-3547"/>
              <a:lumOff val="-10352"/>
            </a:schemeClr>
          </a:solidFill>
          <a:uFillTx/>
          <a:latin typeface="+mn-lt"/>
          <a:ea typeface="+mn-ea"/>
          <a:cs typeface="+mn-cs"/>
          <a:sym typeface="Calibri"/>
        </a:defRPr>
      </a:lvl7pPr>
      <a:lvl8pPr marL="1892300" marR="0" indent="-292100" algn="l" defTabSz="914400" latinLnBrk="0">
        <a:lnSpc>
          <a:spcPct val="100000"/>
        </a:lnSpc>
        <a:spcBef>
          <a:spcPts val="1000"/>
        </a:spcBef>
        <a:spcAft>
          <a:spcPts val="0"/>
        </a:spcAft>
        <a:buClrTx/>
        <a:buSzPct val="100000"/>
        <a:buFont typeface="Arial"/>
        <a:buChar char="•"/>
        <a:tabLst/>
        <a:defRPr sz="2300" b="0" i="0" u="none" strike="noStrike" cap="none" spc="0" baseline="0">
          <a:solidFill>
            <a:schemeClr val="accent1">
              <a:satOff val="-3547"/>
              <a:lumOff val="-10352"/>
            </a:schemeClr>
          </a:solidFill>
          <a:uFillTx/>
          <a:latin typeface="+mn-lt"/>
          <a:ea typeface="+mn-ea"/>
          <a:cs typeface="+mn-cs"/>
          <a:sym typeface="Calibri"/>
        </a:defRPr>
      </a:lvl8pPr>
      <a:lvl9pPr marL="2120900" marR="0" indent="-292100" algn="l" defTabSz="914400" latinLnBrk="0">
        <a:lnSpc>
          <a:spcPct val="100000"/>
        </a:lnSpc>
        <a:spcBef>
          <a:spcPts val="1000"/>
        </a:spcBef>
        <a:spcAft>
          <a:spcPts val="0"/>
        </a:spcAft>
        <a:buClrTx/>
        <a:buSzPct val="100000"/>
        <a:buFont typeface="Arial"/>
        <a:buChar char="•"/>
        <a:tabLst/>
        <a:defRPr sz="2300" b="0" i="0" u="none" strike="noStrike" cap="none" spc="0" baseline="0">
          <a:solidFill>
            <a:schemeClr val="accent1">
              <a:satOff val="-3547"/>
              <a:lumOff val="-10352"/>
            </a:schemeClr>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1pPr>
      <a:lvl2pPr marL="0" marR="0" indent="2286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2pPr>
      <a:lvl3pPr marL="0" marR="0" indent="4572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3pPr>
      <a:lvl4pPr marL="0" marR="0" indent="6858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4pPr>
      <a:lvl5pPr marL="0" marR="0" indent="9144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5pPr>
      <a:lvl6pPr marL="0" marR="0" indent="11430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6pPr>
      <a:lvl7pPr marL="0" marR="0" indent="13716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7pPr>
      <a:lvl8pPr marL="0" marR="0" indent="16002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8pPr>
      <a:lvl9pPr marL="0" marR="0" indent="18288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gif"/></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emf"/><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jpeg"/><Relationship Id="rId17" Type="http://schemas.openxmlformats.org/officeDocument/2006/relationships/image" Target="../media/image58.png"/><Relationship Id="rId2" Type="http://schemas.openxmlformats.org/officeDocument/2006/relationships/notesSlide" Target="../notesSlides/notesSlide8.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hyperlink" Target="https://nam01.safelinks.protection.outlook.com/?url=http%3A%2F%2Fdoi.org%2F10.36071%2Fclivar.rp.4-1.2019&amp;data=02%7C01%7Clbeal%40rsmas.miami.edu%7C14d8f8992ea94515fe4e08d7717ddb24%7C2a144b72f23942d48c0e6f0f17c48e33%7C0%7C1%7C637102657712138533&amp;sdata=s1kdnwZxDCK%2BN2kTCKeECV84b9cBv%2B2nL3hXXiTTltA%3D&amp;reserved=0" TargetMode="External"/><Relationship Id="rId2"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hyperlink" Target="http://www.goosocean.org/physicsclimat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hyperlink" Target="http://www.goosocean.org/physicsclimat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microsoft.com/office/2007/relationships/hdphoto" Target="../media/hdphoto1.wdp"/><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jpeg"/><Relationship Id="rId2" Type="http://schemas.openxmlformats.org/officeDocument/2006/relationships/image" Target="../media/image22.png"/><Relationship Id="rId16"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png"/><Relationship Id="rId15" Type="http://schemas.openxmlformats.org/officeDocument/2006/relationships/image" Target="../media/image3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hyperlink" Target="http://www.goosocean.org/physicsclimat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subTitle" idx="1"/>
          </p:nvPr>
        </p:nvSpPr>
        <p:spPr>
          <a:xfrm>
            <a:off x="1919463" y="2132335"/>
            <a:ext cx="7992888" cy="144016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800"/>
              <a:buFont typeface="Arial"/>
              <a:buNone/>
            </a:pPr>
            <a:endParaRPr sz="1800" i="1" dirty="0"/>
          </a:p>
          <a:p>
            <a:pPr marL="0" lvl="0" indent="0">
              <a:spcBef>
                <a:spcPts val="360"/>
              </a:spcBef>
              <a:buSzPts val="1800"/>
            </a:pPr>
            <a:r>
              <a:rPr lang="en-US" sz="1800" b="1" i="1" dirty="0"/>
              <a:t>The Ocean Observations Physics and Climate panel</a:t>
            </a:r>
          </a:p>
          <a:p>
            <a:pPr marL="0" lvl="0" indent="0">
              <a:spcBef>
                <a:spcPts val="360"/>
              </a:spcBef>
              <a:buSzPts val="1800"/>
            </a:pPr>
            <a:endParaRPr lang="en-US" sz="1800" b="1" i="1" dirty="0"/>
          </a:p>
          <a:p>
            <a:pPr marL="0" lvl="0" indent="0">
              <a:spcBef>
                <a:spcPts val="360"/>
              </a:spcBef>
              <a:buSzPts val="1800"/>
            </a:pPr>
            <a:r>
              <a:rPr lang="en-US" sz="1800" b="1" i="1" dirty="0"/>
              <a:t>A panel of the Global Climate Observing System (GCOS), the Global Ocean Observing System (GOOS), and the World Climate Research </a:t>
            </a:r>
            <a:r>
              <a:rPr lang="en-US" sz="1800" b="1" i="1" dirty="0" err="1"/>
              <a:t>Programme</a:t>
            </a:r>
            <a:r>
              <a:rPr lang="en-US" sz="1800" b="1" i="1"/>
              <a:t> (WCRP)</a:t>
            </a:r>
          </a:p>
          <a:p>
            <a:pPr marL="0" lvl="0" indent="0">
              <a:spcBef>
                <a:spcPts val="360"/>
              </a:spcBef>
              <a:buSzPts val="1800"/>
            </a:pPr>
            <a:endParaRPr lang="en-US" sz="1800" b="1" i="1"/>
          </a:p>
          <a:p>
            <a:pPr marL="0" lvl="0" indent="0">
              <a:spcBef>
                <a:spcPts val="360"/>
              </a:spcBef>
              <a:buSzPts val="1800"/>
            </a:pPr>
            <a:r>
              <a:rPr lang="en-US" sz="1800" b="1" i="1"/>
              <a:t>Chairs: Sabrina Speich (LMD/IPSL, France) &amp;</a:t>
            </a:r>
          </a:p>
          <a:p>
            <a:pPr marL="0" lvl="0" indent="0">
              <a:spcBef>
                <a:spcPts val="360"/>
              </a:spcBef>
              <a:buSzPts val="1800"/>
            </a:pPr>
            <a:r>
              <a:rPr lang="en-US" sz="1800" b="1" i="1"/>
              <a:t> </a:t>
            </a:r>
            <a:r>
              <a:rPr lang="en-US" sz="1800" b="1" i="1" err="1"/>
              <a:t>Weidong</a:t>
            </a:r>
            <a:r>
              <a:rPr lang="en-US" sz="1800" b="1" i="1"/>
              <a:t> Yu (SYSU, China)</a:t>
            </a:r>
          </a:p>
          <a:p>
            <a:pPr marL="0" lvl="0" indent="0">
              <a:spcBef>
                <a:spcPts val="360"/>
              </a:spcBef>
              <a:buSzPts val="1800"/>
            </a:pPr>
            <a:endParaRPr lang="en-US" sz="1800" b="1" i="1"/>
          </a:p>
          <a:p>
            <a:pPr marL="0" lvl="0" indent="0" algn="ctr" rtl="0">
              <a:spcBef>
                <a:spcPts val="320"/>
              </a:spcBef>
              <a:spcAft>
                <a:spcPts val="0"/>
              </a:spcAft>
              <a:buClr>
                <a:schemeClr val="dk1"/>
              </a:buClr>
              <a:buSzPts val="1600"/>
              <a:buFont typeface="Arial"/>
              <a:buNone/>
            </a:pPr>
            <a:r>
              <a:rPr lang="en-US" sz="1600" i="1"/>
              <a:t>GOOS 10</a:t>
            </a:r>
            <a:r>
              <a:rPr lang="en-US" sz="1600" i="1" baseline="30000"/>
              <a:t>th</a:t>
            </a:r>
            <a:r>
              <a:rPr lang="en-US" sz="1600" i="1"/>
              <a:t> Steering Committee meeting [online], April 2021</a:t>
            </a:r>
            <a:endParaRPr/>
          </a:p>
          <a:p>
            <a:pPr marL="0" lvl="0" indent="0" algn="ctr" rtl="0">
              <a:spcBef>
                <a:spcPts val="360"/>
              </a:spcBef>
              <a:spcAft>
                <a:spcPts val="0"/>
              </a:spcAft>
              <a:buClr>
                <a:schemeClr val="dk1"/>
              </a:buClr>
              <a:buSzPts val="1800"/>
              <a:buFont typeface="Arial"/>
              <a:buNone/>
            </a:pPr>
            <a:endParaRPr sz="1800" i="1"/>
          </a:p>
        </p:txBody>
      </p:sp>
      <p:sp>
        <p:nvSpPr>
          <p:cNvPr id="90" name="Google Shape;90;p1"/>
          <p:cNvSpPr/>
          <p:nvPr/>
        </p:nvSpPr>
        <p:spPr>
          <a:xfrm>
            <a:off x="6600826" y="333376"/>
            <a:ext cx="3311525" cy="5746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1" name="Google Shape;91;p1"/>
          <p:cNvSpPr txBox="1"/>
          <p:nvPr/>
        </p:nvSpPr>
        <p:spPr>
          <a:xfrm>
            <a:off x="6600056" y="406405"/>
            <a:ext cx="4662116"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The Global Ocean Observing System</a:t>
            </a:r>
            <a:endParaRPr/>
          </a:p>
          <a:p>
            <a:pPr marL="0" marR="0" lvl="0" indent="0" algn="r"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Arial"/>
                <a:ea typeface="Arial"/>
                <a:cs typeface="Arial"/>
                <a:sym typeface="Arial"/>
              </a:rPr>
              <a:t>www.goosocean.org</a:t>
            </a:r>
            <a:endParaRPr sz="1800" b="0" i="1" u="none" strike="noStrike" cap="none">
              <a:solidFill>
                <a:srgbClr val="000000"/>
              </a:solidFill>
              <a:latin typeface="Arial"/>
              <a:ea typeface="Arial"/>
              <a:cs typeface="Arial"/>
              <a:sym typeface="Arial"/>
            </a:endParaRPr>
          </a:p>
        </p:txBody>
      </p:sp>
      <p:sp>
        <p:nvSpPr>
          <p:cNvPr id="92" name="Google Shape;92;p1"/>
          <p:cNvSpPr txBox="1">
            <a:spLocks noGrp="1"/>
          </p:cNvSpPr>
          <p:nvPr>
            <p:ph type="ctrTitle"/>
          </p:nvPr>
        </p:nvSpPr>
        <p:spPr>
          <a:xfrm>
            <a:off x="1991544" y="1124173"/>
            <a:ext cx="7776864" cy="201622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dirty="0"/>
              <a:t>Reports from GOOS core team components</a:t>
            </a:r>
            <a:br>
              <a:rPr lang="en-US" sz="3200" dirty="0"/>
            </a:br>
            <a:r>
              <a:rPr lang="en-US" sz="4000" b="1" dirty="0">
                <a:solidFill>
                  <a:srgbClr val="002060"/>
                </a:solidFill>
              </a:rPr>
              <a:t>OOPC</a:t>
            </a:r>
            <a:endParaRPr sz="3200" b="1" dirty="0">
              <a:solidFill>
                <a:srgbClr val="002060"/>
              </a:solidFill>
            </a:endParaRPr>
          </a:p>
        </p:txBody>
      </p:sp>
      <p:sp>
        <p:nvSpPr>
          <p:cNvPr id="93" name="Google Shape;93;p1"/>
          <p:cNvSpPr/>
          <p:nvPr/>
        </p:nvSpPr>
        <p:spPr>
          <a:xfrm>
            <a:off x="3863976" y="6092826"/>
            <a:ext cx="4392613" cy="765175"/>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94" name="Google Shape;94;p1"/>
          <p:cNvPicPr preferRelativeResize="0"/>
          <p:nvPr/>
        </p:nvPicPr>
        <p:blipFill rotWithShape="1">
          <a:blip r:embed="rId4">
            <a:alphaModFix/>
          </a:blip>
          <a:srcRect/>
          <a:stretch/>
        </p:blipFill>
        <p:spPr>
          <a:xfrm>
            <a:off x="3729038" y="6021389"/>
            <a:ext cx="4660900" cy="771525"/>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C640-DDCC-8F4D-A640-F13C85B50D88}"/>
              </a:ext>
            </a:extLst>
          </p:cNvPr>
          <p:cNvSpPr>
            <a:spLocks noGrp="1"/>
          </p:cNvSpPr>
          <p:nvPr>
            <p:ph type="ctrTitle"/>
          </p:nvPr>
        </p:nvSpPr>
        <p:spPr>
          <a:xfrm>
            <a:off x="442127" y="923034"/>
            <a:ext cx="11208831" cy="1676400"/>
          </a:xfrm>
        </p:spPr>
        <p:txBody>
          <a:bodyPr>
            <a:noAutofit/>
          </a:bodyPr>
          <a:lstStyle/>
          <a:p>
            <a:r>
              <a:rPr lang="en-US" sz="2000" b="1" i="1" dirty="0">
                <a:solidFill>
                  <a:schemeClr val="accent2">
                    <a:lumMod val="75000"/>
                  </a:schemeClr>
                </a:solidFill>
              </a:rPr>
              <a:t>Ten year goal: To provide observational-based knowledge to fundamentally improve weather, climate and ocean prediction, promote healthy oceans, the blue economy, and sustainable food and energy. </a:t>
            </a:r>
            <a:br>
              <a:rPr lang="en-US" sz="4000" dirty="0"/>
            </a:br>
            <a:r>
              <a:rPr lang="en-US" sz="2000" b="1" dirty="0"/>
              <a:t>Update on Achievements and Status for the April 2021 GCOS Joint Panel Meeting</a:t>
            </a:r>
          </a:p>
        </p:txBody>
      </p:sp>
      <p:sp>
        <p:nvSpPr>
          <p:cNvPr id="3" name="Subtitle 2">
            <a:extLst>
              <a:ext uri="{FF2B5EF4-FFF2-40B4-BE49-F238E27FC236}">
                <a16:creationId xmlns:a16="http://schemas.microsoft.com/office/drawing/2014/main" id="{8C1D858D-54B7-7E48-A3AD-BA172ADE7E17}"/>
              </a:ext>
            </a:extLst>
          </p:cNvPr>
          <p:cNvSpPr>
            <a:spLocks noGrp="1"/>
          </p:cNvSpPr>
          <p:nvPr>
            <p:ph type="subTitle" idx="1"/>
          </p:nvPr>
        </p:nvSpPr>
        <p:spPr>
          <a:xfrm>
            <a:off x="442127" y="2599434"/>
            <a:ext cx="11559373" cy="4258566"/>
          </a:xfrm>
        </p:spPr>
        <p:txBody>
          <a:bodyPr>
            <a:normAutofit fontScale="92500" lnSpcReduction="20000"/>
          </a:bodyPr>
          <a:lstStyle/>
          <a:p>
            <a:pPr marL="342900" indent="-342900" algn="l">
              <a:buFont typeface="Arial" panose="020B0604020202020204" pitchFamily="34" charset="0"/>
              <a:buChar char="•"/>
            </a:pPr>
            <a:r>
              <a:rPr lang="en-US" sz="2000" b="1" dirty="0"/>
              <a:t>SCOR Working Group #162 was launched in November 2020. </a:t>
            </a:r>
            <a:r>
              <a:rPr lang="en-US" sz="2000" dirty="0"/>
              <a:t>Administrative support provided by Consortium for Ocean Leadership as a post-OceanObs19 contribution for the NSF Regional Coordination Network. </a:t>
            </a:r>
          </a:p>
          <a:p>
            <a:pPr marL="800100" lvl="1" indent="-342900" algn="l">
              <a:buFont typeface="Wingdings" pitchFamily="2" charset="2"/>
              <a:buChar char="Ø"/>
            </a:pPr>
            <a:r>
              <a:rPr lang="en-US" dirty="0"/>
              <a:t>See our webpage: </a:t>
            </a:r>
            <a:r>
              <a:rPr lang="en-US" b="1" i="1" u="sng" dirty="0" err="1">
                <a:solidFill>
                  <a:schemeClr val="accent2">
                    <a:lumMod val="75000"/>
                  </a:schemeClr>
                </a:solidFill>
              </a:rPr>
              <a:t>airseaobs.org</a:t>
            </a:r>
            <a:r>
              <a:rPr lang="en-US" dirty="0"/>
              <a:t>! Contact </a:t>
            </a:r>
            <a:r>
              <a:rPr lang="en-US" i="1" dirty="0" err="1"/>
              <a:t>Meghan.F.Cronin@noaa.gov</a:t>
            </a:r>
            <a:r>
              <a:rPr lang="en-US" dirty="0"/>
              <a:t> to Join our</a:t>
            </a:r>
            <a:r>
              <a:rPr lang="en-US" dirty="0">
                <a:solidFill>
                  <a:schemeClr val="accent2">
                    <a:lumMod val="75000"/>
                  </a:schemeClr>
                </a:solidFill>
              </a:rPr>
              <a:t> </a:t>
            </a:r>
            <a:r>
              <a:rPr lang="en-US" b="1" dirty="0" err="1">
                <a:solidFill>
                  <a:schemeClr val="accent2">
                    <a:lumMod val="75000"/>
                  </a:schemeClr>
                </a:solidFill>
              </a:rPr>
              <a:t>slackpage</a:t>
            </a:r>
            <a:r>
              <a:rPr lang="en-US" b="1" dirty="0">
                <a:solidFill>
                  <a:schemeClr val="accent2">
                    <a:lumMod val="75000"/>
                  </a:schemeClr>
                </a:solidFill>
              </a:rPr>
              <a:t> </a:t>
            </a:r>
            <a:r>
              <a:rPr lang="en-US" dirty="0"/>
              <a:t>or our next quarterly telecon, open to community (Apr 29, 2021).</a:t>
            </a:r>
          </a:p>
          <a:p>
            <a:pPr marL="342900" indent="-342900" algn="l">
              <a:buFont typeface="Arial" panose="020B0604020202020204" pitchFamily="34" charset="0"/>
              <a:buChar char="•"/>
            </a:pPr>
            <a:r>
              <a:rPr lang="en-US" sz="2000" dirty="0"/>
              <a:t>Strategy builds off of more than </a:t>
            </a:r>
            <a:r>
              <a:rPr lang="en-US" sz="2000" b="1" dirty="0"/>
              <a:t>40 OceanObs19 community strategy papers</a:t>
            </a:r>
            <a:r>
              <a:rPr lang="en-US" sz="2000" dirty="0"/>
              <a:t>. First </a:t>
            </a:r>
            <a:r>
              <a:rPr lang="en-US" sz="2000" b="1" dirty="0">
                <a:solidFill>
                  <a:schemeClr val="accent2">
                    <a:lumMod val="75000"/>
                  </a:schemeClr>
                </a:solidFill>
              </a:rPr>
              <a:t>synthesis report of recommendations </a:t>
            </a:r>
            <a:r>
              <a:rPr lang="en-US" sz="2000" dirty="0"/>
              <a:t>expected in June 2021.</a:t>
            </a:r>
          </a:p>
          <a:p>
            <a:pPr marL="342900" indent="-342900" algn="l">
              <a:buFont typeface="Arial" panose="020B0604020202020204" pitchFamily="34" charset="0"/>
              <a:buChar char="•"/>
            </a:pPr>
            <a:r>
              <a:rPr lang="en-US" sz="2000" b="1" dirty="0"/>
              <a:t>Encouraging &amp; Developing Best Practices: </a:t>
            </a:r>
            <a:r>
              <a:rPr lang="en-US" sz="2000" dirty="0"/>
              <a:t>Surface Radiation OBPS Workshop in 2020 &amp; 2021, Direct Covariance Flux SOLAS Workshop</a:t>
            </a:r>
          </a:p>
          <a:p>
            <a:pPr marL="342900" indent="-342900" algn="l">
              <a:buFont typeface="Arial" panose="020B0604020202020204" pitchFamily="34" charset="0"/>
              <a:buChar char="•"/>
            </a:pPr>
            <a:r>
              <a:rPr lang="en-US" sz="2000" b="1" dirty="0"/>
              <a:t>UN Decade Program proposal</a:t>
            </a:r>
            <a:r>
              <a:rPr lang="en-US" sz="2000" dirty="0"/>
              <a:t>: </a:t>
            </a:r>
            <a:r>
              <a:rPr lang="en-US" sz="2000" b="1" dirty="0">
                <a:solidFill>
                  <a:schemeClr val="accent2">
                    <a:lumMod val="75000"/>
                  </a:schemeClr>
                </a:solidFill>
              </a:rPr>
              <a:t>“Observing Air-Sea Interactions Strategy (OASIS)”</a:t>
            </a:r>
          </a:p>
          <a:p>
            <a:pPr marL="342900" indent="-342900" algn="l">
              <a:buFont typeface="Arial" panose="020B0604020202020204" pitchFamily="34" charset="0"/>
              <a:buChar char="•"/>
            </a:pPr>
            <a:r>
              <a:rPr lang="en-US" sz="2000" dirty="0"/>
              <a:t>US National Academy of Science </a:t>
            </a:r>
            <a:r>
              <a:rPr lang="en-US" sz="2000" b="1" dirty="0"/>
              <a:t>Ocean-Shot proposals</a:t>
            </a:r>
            <a:r>
              <a:rPr lang="en-US" sz="2000" dirty="0"/>
              <a:t>: </a:t>
            </a:r>
          </a:p>
          <a:p>
            <a:pPr marL="800100" lvl="1" indent="-342900" algn="l">
              <a:buFont typeface="Wingdings" pitchFamily="2" charset="2"/>
              <a:buChar char="Ø"/>
            </a:pPr>
            <a:r>
              <a:rPr lang="en-US" b="1" dirty="0">
                <a:solidFill>
                  <a:schemeClr val="accent2">
                    <a:lumMod val="75000"/>
                  </a:schemeClr>
                </a:solidFill>
              </a:rPr>
              <a:t>“A global network of surface platforms for Observing Air-Sea Interactions Strategy (OASIS)”</a:t>
            </a:r>
            <a:r>
              <a:rPr lang="en-US" b="1" dirty="0"/>
              <a:t> </a:t>
            </a:r>
          </a:p>
          <a:p>
            <a:pPr marL="800100" lvl="1" indent="-342900" algn="l">
              <a:buFont typeface="Wingdings" pitchFamily="2" charset="2"/>
              <a:buChar char="Ø"/>
            </a:pPr>
            <a:r>
              <a:rPr lang="en-US" b="1" dirty="0">
                <a:solidFill>
                  <a:schemeClr val="accent2">
                    <a:lumMod val="75000"/>
                  </a:schemeClr>
                </a:solidFill>
              </a:rPr>
              <a:t>“Super Sites for advancing understanding of the oceanic and atmospheric boundary layers”</a:t>
            </a:r>
          </a:p>
        </p:txBody>
      </p:sp>
      <p:pic>
        <p:nvPicPr>
          <p:cNvPr id="5" name="Picture 4">
            <a:extLst>
              <a:ext uri="{FF2B5EF4-FFF2-40B4-BE49-F238E27FC236}">
                <a16:creationId xmlns:a16="http://schemas.microsoft.com/office/drawing/2014/main" id="{2D696741-3192-BA46-B291-7D4FE3034E3E}"/>
              </a:ext>
            </a:extLst>
          </p:cNvPr>
          <p:cNvPicPr>
            <a:picLocks noChangeAspect="1"/>
          </p:cNvPicPr>
          <p:nvPr/>
        </p:nvPicPr>
        <p:blipFill>
          <a:blip r:embed="rId3"/>
          <a:stretch>
            <a:fillRect/>
          </a:stretch>
        </p:blipFill>
        <p:spPr>
          <a:xfrm>
            <a:off x="10652927" y="1725616"/>
            <a:ext cx="1539073" cy="559197"/>
          </a:xfrm>
          <a:prstGeom prst="rect">
            <a:avLst/>
          </a:prstGeom>
        </p:spPr>
      </p:pic>
      <p:sp>
        <p:nvSpPr>
          <p:cNvPr id="6" name="Google Shape;123;gacaf13b675_0_0">
            <a:extLst>
              <a:ext uri="{FF2B5EF4-FFF2-40B4-BE49-F238E27FC236}">
                <a16:creationId xmlns:a16="http://schemas.microsoft.com/office/drawing/2014/main" id="{1D5A2743-E72A-954A-9231-EF84A5F3D931}"/>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941175" algn="r"/>
              </a:tabLst>
            </a:pPr>
            <a:r>
              <a:rPr lang="pl-PL" sz="3600" b="1" spc="-1" dirty="0">
                <a:solidFill>
                  <a:srgbClr val="FFFFFF"/>
                </a:solidFill>
                <a:latin typeface="Calibri"/>
                <a:ea typeface="Calibri"/>
              </a:rPr>
              <a:t>	</a:t>
            </a:r>
            <a:r>
              <a:rPr lang="pl-PL" sz="3600" b="1" spc="-1" dirty="0">
                <a:solidFill>
                  <a:srgbClr val="FFC000"/>
                </a:solidFill>
                <a:latin typeface="Calibri"/>
                <a:ea typeface="Calibri"/>
              </a:rPr>
              <a:t>ACHIEVEMENTS</a:t>
            </a:r>
            <a:endParaRPr lang="fr-FR" sz="3600" b="0" strike="noStrike" spc="-1" dirty="0">
              <a:solidFill>
                <a:srgbClr val="FFC000"/>
              </a:solidFill>
            </a:endParaRPr>
          </a:p>
        </p:txBody>
      </p:sp>
      <p:sp>
        <p:nvSpPr>
          <p:cNvPr id="7" name="ZoneTexte 6">
            <a:extLst>
              <a:ext uri="{FF2B5EF4-FFF2-40B4-BE49-F238E27FC236}">
                <a16:creationId xmlns:a16="http://schemas.microsoft.com/office/drawing/2014/main" id="{AF1E8145-2F47-F244-958A-C14D902920FE}"/>
              </a:ext>
            </a:extLst>
          </p:cNvPr>
          <p:cNvSpPr txBox="1"/>
          <p:nvPr/>
        </p:nvSpPr>
        <p:spPr>
          <a:xfrm>
            <a:off x="3107614" y="77341"/>
            <a:ext cx="5960187" cy="830997"/>
          </a:xfrm>
          <a:prstGeom prst="rect">
            <a:avLst/>
          </a:prstGeom>
          <a:noFill/>
        </p:spPr>
        <p:txBody>
          <a:bodyPr wrap="square" rtlCol="0">
            <a:spAutoFit/>
          </a:bodyPr>
          <a:lstStyle/>
          <a:p>
            <a:pPr algn="ctr"/>
            <a:r>
              <a:rPr lang="fr-FR" sz="2400" b="1" dirty="0" err="1">
                <a:solidFill>
                  <a:schemeClr val="accent2">
                    <a:lumMod val="20000"/>
                    <a:lumOff val="80000"/>
                  </a:schemeClr>
                </a:solidFill>
                <a:latin typeface="Arial" panose="020B0604020202020204" pitchFamily="34" charset="0"/>
                <a:cs typeface="Arial" panose="020B0604020202020204" pitchFamily="34" charset="0"/>
              </a:rPr>
              <a:t>Observing</a:t>
            </a:r>
            <a:r>
              <a:rPr lang="fr-FR" sz="2400" b="1" dirty="0">
                <a:solidFill>
                  <a:schemeClr val="accent2">
                    <a:lumMod val="20000"/>
                    <a:lumOff val="80000"/>
                  </a:schemeClr>
                </a:solidFill>
                <a:latin typeface="Arial" panose="020B0604020202020204" pitchFamily="34" charset="0"/>
                <a:cs typeface="Arial" panose="020B0604020202020204" pitchFamily="34" charset="0"/>
              </a:rPr>
              <a:t> Air-</a:t>
            </a:r>
            <a:r>
              <a:rPr lang="fr-FR" sz="2400" b="1" dirty="0" err="1">
                <a:solidFill>
                  <a:schemeClr val="accent2">
                    <a:lumMod val="20000"/>
                    <a:lumOff val="80000"/>
                  </a:schemeClr>
                </a:solidFill>
                <a:latin typeface="Arial" panose="020B0604020202020204" pitchFamily="34" charset="0"/>
                <a:cs typeface="Arial" panose="020B0604020202020204" pitchFamily="34" charset="0"/>
              </a:rPr>
              <a:t>Sea</a:t>
            </a:r>
            <a:r>
              <a:rPr lang="fr-FR" sz="2400" b="1" dirty="0">
                <a:solidFill>
                  <a:schemeClr val="accent2">
                    <a:lumMod val="20000"/>
                    <a:lumOff val="80000"/>
                  </a:schemeClr>
                </a:solidFill>
                <a:latin typeface="Arial" panose="020B0604020202020204" pitchFamily="34" charset="0"/>
                <a:cs typeface="Arial" panose="020B0604020202020204" pitchFamily="34" charset="0"/>
              </a:rPr>
              <a:t> Interactions </a:t>
            </a:r>
            <a:r>
              <a:rPr lang="fr-FR" sz="2400" b="1" dirty="0" err="1">
                <a:solidFill>
                  <a:schemeClr val="accent2">
                    <a:lumMod val="20000"/>
                    <a:lumOff val="80000"/>
                  </a:schemeClr>
                </a:solidFill>
                <a:latin typeface="Arial" panose="020B0604020202020204" pitchFamily="34" charset="0"/>
                <a:cs typeface="Arial" panose="020B0604020202020204" pitchFamily="34" charset="0"/>
              </a:rPr>
              <a:t>Strategy</a:t>
            </a:r>
            <a:endParaRPr lang="fr-FR" sz="2400" b="1" dirty="0">
              <a:solidFill>
                <a:schemeClr val="accent2">
                  <a:lumMod val="20000"/>
                  <a:lumOff val="80000"/>
                </a:schemeClr>
              </a:solidFill>
              <a:latin typeface="Arial" panose="020B0604020202020204" pitchFamily="34" charset="0"/>
              <a:cs typeface="Arial" panose="020B0604020202020204" pitchFamily="34" charset="0"/>
            </a:endParaRPr>
          </a:p>
          <a:p>
            <a:pPr algn="ctr"/>
            <a:r>
              <a:rPr lang="fr-FR" sz="2400" b="1" dirty="0">
                <a:solidFill>
                  <a:schemeClr val="accent2">
                    <a:lumMod val="20000"/>
                    <a:lumOff val="80000"/>
                  </a:schemeClr>
                </a:solidFill>
                <a:latin typeface="Arial" panose="020B0604020202020204" pitchFamily="34" charset="0"/>
                <a:cs typeface="Arial" panose="020B0604020202020204" pitchFamily="34" charset="0"/>
              </a:rPr>
              <a:t>(OASIS)</a:t>
            </a:r>
          </a:p>
        </p:txBody>
      </p:sp>
      <p:pic>
        <p:nvPicPr>
          <p:cNvPr id="8" name="Picture 21">
            <a:extLst>
              <a:ext uri="{FF2B5EF4-FFF2-40B4-BE49-F238E27FC236}">
                <a16:creationId xmlns:a16="http://schemas.microsoft.com/office/drawing/2014/main" id="{33DBD835-9944-3C47-8FDE-8B19DCA674AF}"/>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Tree>
    <p:extLst>
      <p:ext uri="{BB962C8B-B14F-4D97-AF65-F5344CB8AC3E}">
        <p14:creationId xmlns:p14="http://schemas.microsoft.com/office/powerpoint/2010/main" val="412537087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4" name="Shape 144"/>
          <p:cNvSpPr txBox="1">
            <a:spLocks noGrp="1"/>
          </p:cNvSpPr>
          <p:nvPr>
            <p:ph type="title"/>
          </p:nvPr>
        </p:nvSpPr>
        <p:spPr>
          <a:xfrm>
            <a:off x="-254" y="-35836"/>
            <a:ext cx="7773988" cy="1143000"/>
          </a:xfrm>
          <a:prstGeom prst="rect">
            <a:avLst/>
          </a:prstGeom>
          <a:noFill/>
          <a:ln>
            <a:noFill/>
          </a:ln>
        </p:spPr>
        <p:txBody>
          <a:bodyPr spcFirstLastPara="1" vert="horz" wrap="square" lIns="108807" tIns="54388" rIns="108807" bIns="54388" rtlCol="0" anchor="ctr" anchorCtr="0">
            <a:noAutofit/>
          </a:bodyPr>
          <a:lstStyle/>
          <a:p>
            <a:pPr>
              <a:spcBef>
                <a:spcPts val="0"/>
              </a:spcBef>
              <a:buClr>
                <a:schemeClr val="dk2"/>
              </a:buClr>
              <a:buSzPts val="3600"/>
            </a:pPr>
            <a:r>
              <a:rPr lang="en-GB" sz="3600" b="1" dirty="0">
                <a:solidFill>
                  <a:schemeClr val="bg1"/>
                </a:solidFill>
                <a:latin typeface="Arial" charset="0"/>
                <a:ea typeface="Arial" charset="0"/>
                <a:cs typeface="Arial" charset="0"/>
                <a:sym typeface="Arial"/>
              </a:rPr>
              <a:t>Boundary Systems</a:t>
            </a:r>
            <a:endParaRPr lang="en-GB" sz="3600" b="1" noProof="0" dirty="0">
              <a:solidFill>
                <a:schemeClr val="bg1"/>
              </a:solidFill>
              <a:latin typeface="Arial" charset="0"/>
              <a:ea typeface="Arial" charset="0"/>
              <a:cs typeface="Arial" charset="0"/>
            </a:endParaRPr>
          </a:p>
        </p:txBody>
      </p:sp>
      <p:sp>
        <p:nvSpPr>
          <p:cNvPr id="4" name="Content Placeholder 3">
            <a:extLst>
              <a:ext uri="{FF2B5EF4-FFF2-40B4-BE49-F238E27FC236}">
                <a16:creationId xmlns:a16="http://schemas.microsoft.com/office/drawing/2014/main" id="{5A8501C0-23DB-4FF1-9096-1BD7318FB49D}"/>
              </a:ext>
            </a:extLst>
          </p:cNvPr>
          <p:cNvSpPr>
            <a:spLocks noGrp="1"/>
          </p:cNvSpPr>
          <p:nvPr>
            <p:ph idx="1"/>
          </p:nvPr>
        </p:nvSpPr>
        <p:spPr>
          <a:xfrm>
            <a:off x="236099" y="2363158"/>
            <a:ext cx="5505370" cy="3740953"/>
          </a:xfrm>
        </p:spPr>
        <p:txBody>
          <a:bodyPr>
            <a:noAutofit/>
          </a:bodyPr>
          <a:lstStyle/>
          <a:p>
            <a:pPr marL="0" indent="0">
              <a:spcBef>
                <a:spcPts val="0"/>
              </a:spcBef>
              <a:spcAft>
                <a:spcPts val="1200"/>
              </a:spcAft>
              <a:buNone/>
            </a:pPr>
            <a:r>
              <a:rPr lang="en-US" sz="1800" dirty="0"/>
              <a:t>The BSTT is launching a GOOS webinar series entitled “Dialogues towards integrated boundary current observing and forecasting systems” which aims to:</a:t>
            </a:r>
          </a:p>
          <a:p>
            <a:pPr marL="0" indent="0">
              <a:spcBef>
                <a:spcPts val="0"/>
              </a:spcBef>
              <a:spcAft>
                <a:spcPts val="1200"/>
              </a:spcAft>
              <a:buNone/>
            </a:pPr>
            <a:r>
              <a:rPr lang="en-US" sz="1800" dirty="0"/>
              <a:t>(1) derive knowledge from historically well-observed sub-tropical boundary current systems and mature observing systems</a:t>
            </a:r>
          </a:p>
          <a:p>
            <a:pPr marL="0" indent="0">
              <a:spcBef>
                <a:spcPts val="0"/>
              </a:spcBef>
              <a:spcAft>
                <a:spcPts val="1200"/>
              </a:spcAft>
              <a:buNone/>
            </a:pPr>
            <a:r>
              <a:rPr lang="en-US" sz="1800" dirty="0"/>
              <a:t>(2) engage the coastal-shelf, climate analysis and modelling communities to identify knowledge gaps and to inform observing system design and the synthesis of multi-platform observations </a:t>
            </a:r>
          </a:p>
          <a:p>
            <a:pPr marL="0" indent="0">
              <a:spcBef>
                <a:spcPts val="0"/>
              </a:spcBef>
              <a:spcAft>
                <a:spcPts val="1200"/>
              </a:spcAft>
              <a:buNone/>
            </a:pPr>
            <a:r>
              <a:rPr lang="en-US" sz="1800" dirty="0"/>
              <a:t>(3) discuss innovative approaches, including the potential of new technology, to observe ocean boundaries.</a:t>
            </a:r>
            <a:endParaRPr lang="en-GB" sz="1800" dirty="0"/>
          </a:p>
        </p:txBody>
      </p:sp>
      <p:graphicFrame>
        <p:nvGraphicFramePr>
          <p:cNvPr id="2" name="Table 1"/>
          <p:cNvGraphicFramePr>
            <a:graphicFrameLocks noGrp="1"/>
          </p:cNvGraphicFramePr>
          <p:nvPr>
            <p:extLst/>
          </p:nvPr>
        </p:nvGraphicFramePr>
        <p:xfrm>
          <a:off x="6069361" y="1639152"/>
          <a:ext cx="5905099" cy="3970422"/>
        </p:xfrm>
        <a:graphic>
          <a:graphicData uri="http://schemas.openxmlformats.org/drawingml/2006/table">
            <a:tbl>
              <a:tblPr firstRow="1" bandRow="1">
                <a:tableStyleId>{5C22544A-7EE6-4342-B048-85BDC9FD1C3A}</a:tableStyleId>
              </a:tblPr>
              <a:tblGrid>
                <a:gridCol w="1909230">
                  <a:extLst>
                    <a:ext uri="{9D8B030D-6E8A-4147-A177-3AD203B41FA5}">
                      <a16:colId xmlns:a16="http://schemas.microsoft.com/office/drawing/2014/main" val="2249087488"/>
                    </a:ext>
                  </a:extLst>
                </a:gridCol>
                <a:gridCol w="1661743">
                  <a:extLst>
                    <a:ext uri="{9D8B030D-6E8A-4147-A177-3AD203B41FA5}">
                      <a16:colId xmlns:a16="http://schemas.microsoft.com/office/drawing/2014/main" val="1976046447"/>
                    </a:ext>
                  </a:extLst>
                </a:gridCol>
                <a:gridCol w="2334126">
                  <a:extLst>
                    <a:ext uri="{9D8B030D-6E8A-4147-A177-3AD203B41FA5}">
                      <a16:colId xmlns:a16="http://schemas.microsoft.com/office/drawing/2014/main" val="360992031"/>
                    </a:ext>
                  </a:extLst>
                </a:gridCol>
              </a:tblGrid>
              <a:tr h="644682">
                <a:tc>
                  <a:txBody>
                    <a:bodyPr/>
                    <a:lstStyle/>
                    <a:p>
                      <a:pPr algn="ctr"/>
                      <a:r>
                        <a:rPr lang="en-US" dirty="0"/>
                        <a:t>Boundary System</a:t>
                      </a:r>
                      <a:endParaRPr lang="en-ZA" dirty="0"/>
                    </a:p>
                  </a:txBody>
                  <a:tcPr/>
                </a:tc>
                <a:tc>
                  <a:txBody>
                    <a:bodyPr/>
                    <a:lstStyle/>
                    <a:p>
                      <a:pPr algn="ctr"/>
                      <a:r>
                        <a:rPr lang="en-US" dirty="0"/>
                        <a:t>Webinar Date (2021)</a:t>
                      </a:r>
                      <a:endParaRPr lang="en-ZA" dirty="0"/>
                    </a:p>
                  </a:txBody>
                  <a:tcPr/>
                </a:tc>
                <a:tc>
                  <a:txBody>
                    <a:bodyPr/>
                    <a:lstStyle/>
                    <a:p>
                      <a:pPr algn="ctr"/>
                      <a:r>
                        <a:rPr lang="en-US" dirty="0"/>
                        <a:t>Presenters</a:t>
                      </a:r>
                      <a:endParaRPr lang="en-ZA" dirty="0"/>
                    </a:p>
                  </a:txBody>
                  <a:tcPr/>
                </a:tc>
                <a:extLst>
                  <a:ext uri="{0D108BD9-81ED-4DB2-BD59-A6C34878D82A}">
                    <a16:rowId xmlns:a16="http://schemas.microsoft.com/office/drawing/2014/main" val="1144323769"/>
                  </a:ext>
                </a:extLst>
              </a:tr>
              <a:tr h="644682">
                <a:tc>
                  <a:txBody>
                    <a:bodyPr/>
                    <a:lstStyle/>
                    <a:p>
                      <a:r>
                        <a:rPr lang="en-US" dirty="0"/>
                        <a:t>Iberian Upwelling System</a:t>
                      </a:r>
                      <a:endParaRPr lang="en-ZA" dirty="0"/>
                    </a:p>
                  </a:txBody>
                  <a:tcPr/>
                </a:tc>
                <a:tc>
                  <a:txBody>
                    <a:bodyPr/>
                    <a:lstStyle/>
                    <a:p>
                      <a:r>
                        <a:rPr lang="en-US" dirty="0"/>
                        <a:t>4 May</a:t>
                      </a:r>
                      <a:endParaRPr lang="en-ZA" dirty="0"/>
                    </a:p>
                  </a:txBody>
                  <a:tcPr/>
                </a:tc>
                <a:tc>
                  <a:txBody>
                    <a:bodyPr/>
                    <a:lstStyle/>
                    <a:p>
                      <a:r>
                        <a:rPr lang="en-ZA" sz="1800" b="0" i="0" kern="1200" dirty="0">
                          <a:solidFill>
                            <a:schemeClr val="dk1"/>
                          </a:solidFill>
                          <a:effectLst/>
                          <a:latin typeface="+mn-lt"/>
                          <a:ea typeface="+mn-ea"/>
                          <a:cs typeface="+mn-cs"/>
                        </a:rPr>
                        <a:t>Enrique </a:t>
                      </a:r>
                      <a:r>
                        <a:rPr lang="en-ZA" sz="1800" b="0" i="0" kern="1200" dirty="0" err="1">
                          <a:solidFill>
                            <a:schemeClr val="dk1"/>
                          </a:solidFill>
                          <a:effectLst/>
                          <a:latin typeface="+mn-lt"/>
                          <a:ea typeface="+mn-ea"/>
                          <a:cs typeface="+mn-cs"/>
                        </a:rPr>
                        <a:t>Álvarez-Fanjul</a:t>
                      </a:r>
                      <a:endParaRPr lang="en-ZA" dirty="0"/>
                    </a:p>
                  </a:txBody>
                  <a:tcPr/>
                </a:tc>
                <a:extLst>
                  <a:ext uri="{0D108BD9-81ED-4DB2-BD59-A6C34878D82A}">
                    <a16:rowId xmlns:a16="http://schemas.microsoft.com/office/drawing/2014/main" val="939311038"/>
                  </a:ext>
                </a:extLst>
              </a:tr>
              <a:tr h="373506">
                <a:tc>
                  <a:txBody>
                    <a:bodyPr/>
                    <a:lstStyle/>
                    <a:p>
                      <a:r>
                        <a:rPr lang="en-US" dirty="0"/>
                        <a:t>California Current</a:t>
                      </a:r>
                      <a:endParaRPr lang="en-ZA" dirty="0"/>
                    </a:p>
                  </a:txBody>
                  <a:tcPr/>
                </a:tc>
                <a:tc>
                  <a:txBody>
                    <a:bodyPr/>
                    <a:lstStyle/>
                    <a:p>
                      <a:r>
                        <a:rPr lang="en-US" dirty="0"/>
                        <a:t>8 Jun</a:t>
                      </a:r>
                      <a:endParaRPr lang="en-ZA" dirty="0"/>
                    </a:p>
                  </a:txBody>
                  <a:tcPr/>
                </a:tc>
                <a:tc>
                  <a:txBody>
                    <a:bodyPr/>
                    <a:lstStyle/>
                    <a:p>
                      <a:r>
                        <a:rPr lang="en-US" dirty="0"/>
                        <a:t>In discussion</a:t>
                      </a:r>
                      <a:endParaRPr lang="en-ZA" dirty="0"/>
                    </a:p>
                  </a:txBody>
                  <a:tcPr/>
                </a:tc>
                <a:extLst>
                  <a:ext uri="{0D108BD9-81ED-4DB2-BD59-A6C34878D82A}">
                    <a16:rowId xmlns:a16="http://schemas.microsoft.com/office/drawing/2014/main" val="4210840116"/>
                  </a:ext>
                </a:extLst>
              </a:tr>
              <a:tr h="644682">
                <a:tc>
                  <a:txBody>
                    <a:bodyPr/>
                    <a:lstStyle/>
                    <a:p>
                      <a:r>
                        <a:rPr lang="en-US" dirty="0"/>
                        <a:t>Kuroshio</a:t>
                      </a:r>
                      <a:endParaRPr lang="en-ZA" dirty="0"/>
                    </a:p>
                  </a:txBody>
                  <a:tcPr/>
                </a:tc>
                <a:tc>
                  <a:txBody>
                    <a:bodyPr/>
                    <a:lstStyle/>
                    <a:p>
                      <a:r>
                        <a:rPr lang="en-US" dirty="0"/>
                        <a:t>6 Jul</a:t>
                      </a:r>
                      <a:endParaRPr lang="en-ZA" dirty="0"/>
                    </a:p>
                  </a:txBody>
                  <a:tcPr/>
                </a:tc>
                <a:tc>
                  <a:txBody>
                    <a:bodyPr/>
                    <a:lstStyle/>
                    <a:p>
                      <a:r>
                        <a:rPr lang="en-US" dirty="0" err="1"/>
                        <a:t>Eitaro</a:t>
                      </a:r>
                      <a:r>
                        <a:rPr lang="en-US" dirty="0"/>
                        <a:t> Ota, </a:t>
                      </a:r>
                      <a:r>
                        <a:rPr lang="en-ZA" sz="1800" b="0" i="0" kern="1200" dirty="0" err="1">
                          <a:solidFill>
                            <a:schemeClr val="dk1"/>
                          </a:solidFill>
                          <a:effectLst/>
                          <a:latin typeface="+mn-lt"/>
                          <a:ea typeface="+mn-ea"/>
                          <a:cs typeface="+mn-cs"/>
                        </a:rPr>
                        <a:t>Yasumasa</a:t>
                      </a:r>
                      <a:r>
                        <a:rPr lang="en-ZA" sz="1800" b="0" i="0" kern="1200" dirty="0">
                          <a:solidFill>
                            <a:schemeClr val="dk1"/>
                          </a:solidFill>
                          <a:effectLst/>
                          <a:latin typeface="+mn-lt"/>
                          <a:ea typeface="+mn-ea"/>
                          <a:cs typeface="+mn-cs"/>
                        </a:rPr>
                        <a:t> Miyazawa</a:t>
                      </a:r>
                      <a:endParaRPr lang="en-ZA" dirty="0"/>
                    </a:p>
                  </a:txBody>
                  <a:tcPr/>
                </a:tc>
                <a:extLst>
                  <a:ext uri="{0D108BD9-81ED-4DB2-BD59-A6C34878D82A}">
                    <a16:rowId xmlns:a16="http://schemas.microsoft.com/office/drawing/2014/main" val="343796571"/>
                  </a:ext>
                </a:extLst>
              </a:tr>
              <a:tr h="644682">
                <a:tc>
                  <a:txBody>
                    <a:bodyPr/>
                    <a:lstStyle/>
                    <a:p>
                      <a:r>
                        <a:rPr lang="en-ZA" sz="1800" b="0" i="0" kern="1200" dirty="0">
                          <a:solidFill>
                            <a:schemeClr val="dk1"/>
                          </a:solidFill>
                          <a:effectLst/>
                          <a:latin typeface="+mn-lt"/>
                          <a:ea typeface="+mn-ea"/>
                          <a:cs typeface="+mn-cs"/>
                        </a:rPr>
                        <a:t>East Australian Current</a:t>
                      </a:r>
                      <a:endParaRPr lang="en-ZA" dirty="0"/>
                    </a:p>
                  </a:txBody>
                  <a:tcPr/>
                </a:tc>
                <a:tc>
                  <a:txBody>
                    <a:bodyPr/>
                    <a:lstStyle/>
                    <a:p>
                      <a:r>
                        <a:rPr lang="en-US" dirty="0"/>
                        <a:t>3 Aug</a:t>
                      </a:r>
                      <a:endParaRPr lang="en-ZA" dirty="0"/>
                    </a:p>
                  </a:txBody>
                  <a:tcPr/>
                </a:tc>
                <a:tc>
                  <a:txBody>
                    <a:bodyPr/>
                    <a:lstStyle/>
                    <a:p>
                      <a:r>
                        <a:rPr lang="en-US" dirty="0"/>
                        <a:t>Moninya Roughan, </a:t>
                      </a:r>
                      <a:r>
                        <a:rPr lang="en-ZA" sz="1800" b="0" i="0" kern="1200" dirty="0">
                          <a:solidFill>
                            <a:schemeClr val="dk1"/>
                          </a:solidFill>
                          <a:effectLst/>
                          <a:latin typeface="+mn-lt"/>
                          <a:ea typeface="+mn-ea"/>
                          <a:cs typeface="+mn-cs"/>
                        </a:rPr>
                        <a:t>Colette Kerry</a:t>
                      </a:r>
                      <a:endParaRPr lang="en-ZA" dirty="0"/>
                    </a:p>
                  </a:txBody>
                  <a:tcPr/>
                </a:tc>
                <a:extLst>
                  <a:ext uri="{0D108BD9-81ED-4DB2-BD59-A6C34878D82A}">
                    <a16:rowId xmlns:a16="http://schemas.microsoft.com/office/drawing/2014/main" val="675726501"/>
                  </a:ext>
                </a:extLst>
              </a:tr>
              <a:tr h="644682">
                <a:tc>
                  <a:txBody>
                    <a:bodyPr/>
                    <a:lstStyle/>
                    <a:p>
                      <a:r>
                        <a:rPr lang="en-US" dirty="0"/>
                        <a:t>Gulf Stream</a:t>
                      </a:r>
                      <a:endParaRPr lang="en-ZA" dirty="0"/>
                    </a:p>
                  </a:txBody>
                  <a:tcPr/>
                </a:tc>
                <a:tc>
                  <a:txBody>
                    <a:bodyPr/>
                    <a:lstStyle/>
                    <a:p>
                      <a:r>
                        <a:rPr lang="en-US" dirty="0"/>
                        <a:t>7 Sep / 5 Oct</a:t>
                      </a:r>
                      <a:endParaRPr lang="en-ZA" dirty="0"/>
                    </a:p>
                  </a:txBody>
                  <a:tcPr/>
                </a:tc>
                <a:tc>
                  <a:txBody>
                    <a:bodyPr/>
                    <a:lstStyle/>
                    <a:p>
                      <a:r>
                        <a:rPr lang="en-ZA" sz="1800" b="0" i="0" kern="1200" dirty="0">
                          <a:solidFill>
                            <a:schemeClr val="dk1"/>
                          </a:solidFill>
                          <a:effectLst/>
                          <a:latin typeface="+mn-lt"/>
                          <a:ea typeface="+mn-ea"/>
                          <a:cs typeface="+mn-cs"/>
                        </a:rPr>
                        <a:t>Magdalena Andres, Jonathan</a:t>
                      </a:r>
                      <a:r>
                        <a:rPr lang="en-ZA" sz="1800" b="0" i="0" kern="1200" baseline="0" dirty="0">
                          <a:solidFill>
                            <a:schemeClr val="dk1"/>
                          </a:solidFill>
                          <a:effectLst/>
                          <a:latin typeface="+mn-lt"/>
                          <a:ea typeface="+mn-ea"/>
                          <a:cs typeface="+mn-cs"/>
                        </a:rPr>
                        <a:t> </a:t>
                      </a:r>
                      <a:r>
                        <a:rPr lang="en-ZA" sz="1800" b="0" i="0" kern="1200" baseline="0" dirty="0" err="1">
                          <a:solidFill>
                            <a:schemeClr val="dk1"/>
                          </a:solidFill>
                          <a:effectLst/>
                          <a:latin typeface="+mn-lt"/>
                          <a:ea typeface="+mn-ea"/>
                          <a:cs typeface="+mn-cs"/>
                        </a:rPr>
                        <a:t>Gula</a:t>
                      </a:r>
                      <a:endParaRPr lang="en-ZA" dirty="0"/>
                    </a:p>
                  </a:txBody>
                  <a:tcPr/>
                </a:tc>
                <a:extLst>
                  <a:ext uri="{0D108BD9-81ED-4DB2-BD59-A6C34878D82A}">
                    <a16:rowId xmlns:a16="http://schemas.microsoft.com/office/drawing/2014/main" val="655344870"/>
                  </a:ext>
                </a:extLst>
              </a:tr>
              <a:tr h="373506">
                <a:tc>
                  <a:txBody>
                    <a:bodyPr/>
                    <a:lstStyle/>
                    <a:p>
                      <a:r>
                        <a:rPr lang="en-US" dirty="0"/>
                        <a:t>Mediterranean</a:t>
                      </a:r>
                      <a:endParaRPr lang="en-ZA" dirty="0"/>
                    </a:p>
                  </a:txBody>
                  <a:tcPr/>
                </a:tc>
                <a:tc>
                  <a:txBody>
                    <a:bodyPr/>
                    <a:lstStyle/>
                    <a:p>
                      <a:r>
                        <a:rPr lang="en-US" dirty="0"/>
                        <a:t>7 Sep / 5 Oct</a:t>
                      </a:r>
                      <a:r>
                        <a:rPr lang="en-US" baseline="0" dirty="0"/>
                        <a:t> </a:t>
                      </a:r>
                      <a:endParaRPr lang="en-ZA" dirty="0"/>
                    </a:p>
                  </a:txBody>
                  <a:tcPr/>
                </a:tc>
                <a:tc>
                  <a:txBody>
                    <a:bodyPr/>
                    <a:lstStyle/>
                    <a:p>
                      <a:r>
                        <a:rPr lang="en-US" dirty="0"/>
                        <a:t>In discussion</a:t>
                      </a:r>
                      <a:endParaRPr lang="en-ZA" dirty="0"/>
                    </a:p>
                  </a:txBody>
                  <a:tcPr/>
                </a:tc>
                <a:extLst>
                  <a:ext uri="{0D108BD9-81ED-4DB2-BD59-A6C34878D82A}">
                    <a16:rowId xmlns:a16="http://schemas.microsoft.com/office/drawing/2014/main" val="3136124648"/>
                  </a:ext>
                </a:extLst>
              </a:tr>
            </a:tbl>
          </a:graphicData>
        </a:graphic>
      </p:graphicFrame>
      <p:sp>
        <p:nvSpPr>
          <p:cNvPr id="3" name="Rectangle 2"/>
          <p:cNvSpPr/>
          <p:nvPr/>
        </p:nvSpPr>
        <p:spPr>
          <a:xfrm>
            <a:off x="103806" y="1089745"/>
            <a:ext cx="5637663" cy="1200329"/>
          </a:xfrm>
          <a:prstGeom prst="rect">
            <a:avLst/>
          </a:prstGeom>
        </p:spPr>
        <p:txBody>
          <a:bodyPr wrap="square">
            <a:spAutoFit/>
          </a:bodyPr>
          <a:lstStyle/>
          <a:p>
            <a:pPr algn="ctr">
              <a:spcAft>
                <a:spcPts val="1200"/>
              </a:spcAft>
            </a:pPr>
            <a:r>
              <a:rPr lang="en-US" b="1" dirty="0">
                <a:ea typeface="Calibri" charset="0"/>
                <a:cs typeface="Calibri" charset="0"/>
              </a:rPr>
              <a:t>The OOPC Boundary System Task Team (BSTT) provides guidance to GOOS observing networks and GOOS Regional Alliances on observing asset deployments in coastal and boundary current regions. </a:t>
            </a:r>
          </a:p>
        </p:txBody>
      </p:sp>
      <p:sp>
        <p:nvSpPr>
          <p:cNvPr id="5" name="Rectangle 4"/>
          <p:cNvSpPr/>
          <p:nvPr/>
        </p:nvSpPr>
        <p:spPr>
          <a:xfrm>
            <a:off x="6489040" y="1257788"/>
            <a:ext cx="5634612" cy="369332"/>
          </a:xfrm>
          <a:prstGeom prst="rect">
            <a:avLst/>
          </a:prstGeom>
        </p:spPr>
        <p:txBody>
          <a:bodyPr wrap="square">
            <a:spAutoFit/>
          </a:bodyPr>
          <a:lstStyle/>
          <a:p>
            <a:pPr>
              <a:spcAft>
                <a:spcPts val="1200"/>
              </a:spcAft>
            </a:pPr>
            <a:r>
              <a:rPr lang="en-US" dirty="0">
                <a:ea typeface="Calibri" charset="0"/>
                <a:cs typeface="Calibri" charset="0"/>
              </a:rPr>
              <a:t>6 well observed boundary systems will be discussed. </a:t>
            </a:r>
            <a:endParaRPr lang="en-GB" dirty="0">
              <a:cs typeface="Calibri" charset="0"/>
            </a:endParaRPr>
          </a:p>
        </p:txBody>
      </p:sp>
      <p:sp>
        <p:nvSpPr>
          <p:cNvPr id="6" name="Rectangle 5"/>
          <p:cNvSpPr/>
          <p:nvPr/>
        </p:nvSpPr>
        <p:spPr>
          <a:xfrm>
            <a:off x="6109154" y="5801962"/>
            <a:ext cx="6096000" cy="923330"/>
          </a:xfrm>
          <a:prstGeom prst="rect">
            <a:avLst/>
          </a:prstGeom>
        </p:spPr>
        <p:txBody>
          <a:bodyPr>
            <a:spAutoFit/>
          </a:bodyPr>
          <a:lstStyle/>
          <a:p>
            <a:pPr>
              <a:spcAft>
                <a:spcPts val="1200"/>
              </a:spcAft>
            </a:pPr>
            <a:r>
              <a:rPr lang="en-US" dirty="0">
                <a:ea typeface="Calibri" charset="0"/>
                <a:cs typeface="Calibri" charset="0"/>
              </a:rPr>
              <a:t>All pre-recorded </a:t>
            </a:r>
            <a:r>
              <a:rPr lang="en-GB" dirty="0">
                <a:cs typeface="Calibri" charset="0"/>
              </a:rPr>
              <a:t>presentations provided by experts in ocean observing and ocean modelling as well as the discussion of these systems, will be publically released.</a:t>
            </a:r>
          </a:p>
        </p:txBody>
      </p:sp>
      <p:sp>
        <p:nvSpPr>
          <p:cNvPr id="11" name="Google Shape;123;gacaf13b675_0_0">
            <a:extLst>
              <a:ext uri="{FF2B5EF4-FFF2-40B4-BE49-F238E27FC236}">
                <a16:creationId xmlns:a16="http://schemas.microsoft.com/office/drawing/2014/main" id="{1CB985F3-63BA-FA40-9451-02B2E717CCAA}"/>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r>
              <a:rPr lang="pl-PL" sz="3600" b="1" spc="-1" dirty="0">
                <a:solidFill>
                  <a:srgbClr val="FFC000"/>
                </a:solidFill>
                <a:latin typeface="Calibri"/>
                <a:ea typeface="Calibri"/>
              </a:rPr>
              <a:t>ACHIEVEMENTS</a:t>
            </a:r>
            <a:endParaRPr lang="fr-FR" sz="3600" b="0" strike="noStrike" spc="-1" dirty="0">
              <a:solidFill>
                <a:srgbClr val="FFC000"/>
              </a:solidFill>
            </a:endParaRPr>
          </a:p>
        </p:txBody>
      </p:sp>
      <p:sp>
        <p:nvSpPr>
          <p:cNvPr id="10" name="Title 1"/>
          <p:cNvSpPr txBox="1">
            <a:spLocks noChangeArrowheads="1"/>
          </p:cNvSpPr>
          <p:nvPr/>
        </p:nvSpPr>
        <p:spPr>
          <a:xfrm>
            <a:off x="3141212" y="61275"/>
            <a:ext cx="6071197" cy="89305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2">
                    <a:lumMod val="20000"/>
                    <a:lumOff val="80000"/>
                  </a:schemeClr>
                </a:solidFill>
                <a:latin typeface="+mn-lt"/>
              </a:rPr>
              <a:t>BOUNDARY SYSTEM TASK TEAM</a:t>
            </a:r>
            <a:endParaRPr lang="en-GB" altLang="en-US" sz="3200" b="1" dirty="0">
              <a:solidFill>
                <a:schemeClr val="accent2">
                  <a:lumMod val="20000"/>
                  <a:lumOff val="80000"/>
                </a:schemeClr>
              </a:solidFill>
            </a:endParaRPr>
          </a:p>
        </p:txBody>
      </p:sp>
      <p:pic>
        <p:nvPicPr>
          <p:cNvPr id="13" name="Picture 21">
            <a:extLst>
              <a:ext uri="{FF2B5EF4-FFF2-40B4-BE49-F238E27FC236}">
                <a16:creationId xmlns:a16="http://schemas.microsoft.com/office/drawing/2014/main" id="{B5E8BFB0-7F0B-2245-8477-9699309DCB9B}"/>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104276" y="93399"/>
            <a:ext cx="2894561" cy="644397"/>
          </a:xfrm>
          <a:prstGeom prst="rect">
            <a:avLst/>
          </a:prstGeom>
        </p:spPr>
      </p:pic>
    </p:spTree>
    <p:extLst>
      <p:ext uri="{BB962C8B-B14F-4D97-AF65-F5344CB8AC3E}">
        <p14:creationId xmlns:p14="http://schemas.microsoft.com/office/powerpoint/2010/main" val="9581725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D3C428-7671-834A-B65E-F4FC2561352C}"/>
              </a:ext>
            </a:extLst>
          </p:cNvPr>
          <p:cNvSpPr/>
          <p:nvPr/>
        </p:nvSpPr>
        <p:spPr>
          <a:xfrm>
            <a:off x="257995" y="1030371"/>
            <a:ext cx="11676010" cy="1231106"/>
          </a:xfrm>
          <a:prstGeom prst="rect">
            <a:avLst/>
          </a:prstGeom>
        </p:spPr>
        <p:txBody>
          <a:bodyPr wrap="square">
            <a:spAutoFit/>
          </a:bodyPr>
          <a:lstStyle/>
          <a:p>
            <a:pPr algn="ctr"/>
            <a:r>
              <a:rPr lang="en-US" sz="1800" dirty="0">
                <a:solidFill>
                  <a:srgbClr val="C00000"/>
                </a:solidFill>
                <a:latin typeface="Arial" panose="020B0604020202020204" pitchFamily="34" charset="0"/>
                <a:cs typeface="Arial" panose="020B0604020202020204" pitchFamily="34" charset="0"/>
              </a:rPr>
              <a:t>An ocean indicator can be defined as:</a:t>
            </a:r>
            <a:r>
              <a:rPr lang="fr-FR" sz="1800" dirty="0">
                <a:solidFill>
                  <a:srgbClr val="C00000"/>
                </a:solidFill>
                <a:latin typeface="Arial" panose="020B0604020202020204" pitchFamily="34" charset="0"/>
                <a:cs typeface="Arial" panose="020B0604020202020204" pitchFamily="34" charset="0"/>
              </a:rPr>
              <a:t> </a:t>
            </a:r>
          </a:p>
          <a:p>
            <a:pPr algn="ctr"/>
            <a:endParaRPr lang="fr-FR" sz="800" dirty="0">
              <a:solidFill>
                <a:schemeClr val="accent1">
                  <a:lumMod val="60000"/>
                  <a:lumOff val="40000"/>
                </a:schemeClr>
              </a:solidFill>
              <a:latin typeface="Arial" panose="020B0604020202020204" pitchFamily="34" charset="0"/>
              <a:cs typeface="Arial" panose="020B0604020202020204" pitchFamily="34" charset="0"/>
            </a:endParaRPr>
          </a:p>
          <a:p>
            <a:pPr algn="ctr"/>
            <a:r>
              <a:rPr lang="fr-FR" dirty="0">
                <a:solidFill>
                  <a:srgbClr val="002060"/>
                </a:solidFill>
                <a:effectLst/>
                <a:latin typeface="Arial" panose="020B0604020202020204" pitchFamily="34" charset="0"/>
                <a:cs typeface="Arial" panose="020B0604020202020204" pitchFamily="34" charset="0"/>
              </a:rPr>
              <a:t>A simple </a:t>
            </a:r>
            <a:r>
              <a:rPr lang="fr-FR" dirty="0" err="1">
                <a:solidFill>
                  <a:srgbClr val="002060"/>
                </a:solidFill>
                <a:effectLst/>
                <a:latin typeface="Arial" panose="020B0604020202020204" pitchFamily="34" charset="0"/>
                <a:cs typeface="Arial" panose="020B0604020202020204" pitchFamily="34" charset="0"/>
              </a:rPr>
              <a:t>easy</a:t>
            </a:r>
            <a:r>
              <a:rPr lang="fr-FR" dirty="0">
                <a:solidFill>
                  <a:srgbClr val="002060"/>
                </a:solidFill>
                <a:effectLst/>
                <a:latin typeface="Arial" panose="020B0604020202020204" pitchFamily="34" charset="0"/>
                <a:cs typeface="Arial" panose="020B0604020202020204" pitchFamily="34" charset="0"/>
              </a:rPr>
              <a:t> to </a:t>
            </a:r>
            <a:r>
              <a:rPr lang="fr-FR" dirty="0" err="1">
                <a:solidFill>
                  <a:srgbClr val="002060"/>
                </a:solidFill>
                <a:effectLst/>
                <a:latin typeface="Arial" panose="020B0604020202020204" pitchFamily="34" charset="0"/>
                <a:cs typeface="Arial" panose="020B0604020202020204" pitchFamily="34" charset="0"/>
              </a:rPr>
              <a:t>understand</a:t>
            </a:r>
            <a:r>
              <a:rPr lang="fr-FR" dirty="0">
                <a:solidFill>
                  <a:srgbClr val="002060"/>
                </a:solidFill>
                <a:effectLst/>
                <a:latin typeface="Arial" panose="020B0604020202020204" pitchFamily="34" charset="0"/>
                <a:cs typeface="Arial" panose="020B0604020202020204" pitchFamily="34" charset="0"/>
              </a:rPr>
              <a:t> </a:t>
            </a:r>
            <a:r>
              <a:rPr lang="fr-FR" dirty="0" err="1">
                <a:solidFill>
                  <a:srgbClr val="002060"/>
                </a:solidFill>
                <a:effectLst/>
                <a:latin typeface="Arial" panose="020B0604020202020204" pitchFamily="34" charset="0"/>
                <a:cs typeface="Arial" panose="020B0604020202020204" pitchFamily="34" charset="0"/>
              </a:rPr>
              <a:t>tool</a:t>
            </a:r>
            <a:r>
              <a:rPr lang="fr-FR" dirty="0">
                <a:solidFill>
                  <a:srgbClr val="002060"/>
                </a:solidFill>
                <a:effectLst/>
                <a:latin typeface="Arial" panose="020B0604020202020204" pitchFamily="34" charset="0"/>
                <a:cs typeface="Arial" panose="020B0604020202020204" pitchFamily="34" charset="0"/>
              </a:rPr>
              <a:t> to </a:t>
            </a:r>
            <a:r>
              <a:rPr lang="fr-FR" dirty="0" err="1">
                <a:solidFill>
                  <a:srgbClr val="002060"/>
                </a:solidFill>
                <a:effectLst/>
                <a:latin typeface="Arial" panose="020B0604020202020204" pitchFamily="34" charset="0"/>
                <a:cs typeface="Arial" panose="020B0604020202020204" pitchFamily="34" charset="0"/>
              </a:rPr>
              <a:t>describe</a:t>
            </a:r>
            <a:r>
              <a:rPr lang="fr-FR" dirty="0">
                <a:solidFill>
                  <a:srgbClr val="002060"/>
                </a:solidFill>
                <a:effectLst/>
                <a:latin typeface="Arial" panose="020B0604020202020204" pitchFamily="34" charset="0"/>
                <a:cs typeface="Arial" panose="020B0604020202020204" pitchFamily="34" charset="0"/>
              </a:rPr>
              <a:t>, </a:t>
            </a:r>
            <a:r>
              <a:rPr lang="fr-FR" dirty="0" err="1">
                <a:solidFill>
                  <a:srgbClr val="002060"/>
                </a:solidFill>
                <a:effectLst/>
                <a:latin typeface="Arial" panose="020B0604020202020204" pitchFamily="34" charset="0"/>
                <a:cs typeface="Arial" panose="020B0604020202020204" pitchFamily="34" charset="0"/>
              </a:rPr>
              <a:t>measure</a:t>
            </a:r>
            <a:r>
              <a:rPr lang="fr-FR" dirty="0">
                <a:solidFill>
                  <a:srgbClr val="002060"/>
                </a:solidFill>
                <a:effectLst/>
                <a:latin typeface="Arial" panose="020B0604020202020204" pitchFamily="34" charset="0"/>
                <a:cs typeface="Arial" panose="020B0604020202020204" pitchFamily="34" charset="0"/>
              </a:rPr>
              <a:t> and monitor a </a:t>
            </a:r>
            <a:r>
              <a:rPr lang="fr-FR" dirty="0" err="1">
                <a:solidFill>
                  <a:srgbClr val="002060"/>
                </a:solidFill>
                <a:effectLst/>
                <a:latin typeface="Arial" panose="020B0604020202020204" pitchFamily="34" charset="0"/>
                <a:cs typeface="Arial" panose="020B0604020202020204" pitchFamily="34" charset="0"/>
              </a:rPr>
              <a:t>complex</a:t>
            </a:r>
            <a:r>
              <a:rPr lang="fr-FR" dirty="0">
                <a:solidFill>
                  <a:srgbClr val="002060"/>
                </a:solidFill>
                <a:effectLst/>
                <a:latin typeface="Arial" panose="020B0604020202020204" pitchFamily="34" charset="0"/>
                <a:cs typeface="Arial" panose="020B0604020202020204" pitchFamily="34" charset="0"/>
              </a:rPr>
              <a:t> </a:t>
            </a:r>
            <a:r>
              <a:rPr lang="fr-FR" dirty="0" err="1">
                <a:solidFill>
                  <a:srgbClr val="002060"/>
                </a:solidFill>
                <a:effectLst/>
                <a:latin typeface="Arial" panose="020B0604020202020204" pitchFamily="34" charset="0"/>
                <a:cs typeface="Arial" panose="020B0604020202020204" pitchFamily="34" charset="0"/>
              </a:rPr>
              <a:t>Ocean</a:t>
            </a:r>
            <a:r>
              <a:rPr lang="fr-FR" dirty="0">
                <a:solidFill>
                  <a:srgbClr val="002060"/>
                </a:solidFill>
                <a:effectLst/>
                <a:latin typeface="Arial" panose="020B0604020202020204" pitchFamily="34" charset="0"/>
                <a:cs typeface="Arial" panose="020B0604020202020204" pitchFamily="34" charset="0"/>
              </a:rPr>
              <a:t> </a:t>
            </a:r>
            <a:r>
              <a:rPr lang="fr-FR" dirty="0" err="1">
                <a:solidFill>
                  <a:srgbClr val="002060"/>
                </a:solidFill>
                <a:effectLst/>
                <a:latin typeface="Arial" panose="020B0604020202020204" pitchFamily="34" charset="0"/>
                <a:cs typeface="Arial" panose="020B0604020202020204" pitchFamily="34" charset="0"/>
              </a:rPr>
              <a:t>phenomenon</a:t>
            </a:r>
            <a:r>
              <a:rPr lang="fr-FR" dirty="0">
                <a:solidFill>
                  <a:srgbClr val="002060"/>
                </a:solidFill>
                <a:effectLst/>
                <a:latin typeface="Arial" panose="020B0604020202020204" pitchFamily="34" charset="0"/>
                <a:cs typeface="Arial" panose="020B0604020202020204" pitchFamily="34" charset="0"/>
              </a:rPr>
              <a:t>. The </a:t>
            </a:r>
            <a:r>
              <a:rPr lang="fr-FR" dirty="0" err="1">
                <a:solidFill>
                  <a:srgbClr val="002060"/>
                </a:solidFill>
                <a:effectLst/>
                <a:latin typeface="Arial" panose="020B0604020202020204" pitchFamily="34" charset="0"/>
                <a:cs typeface="Arial" panose="020B0604020202020204" pitchFamily="34" charset="0"/>
              </a:rPr>
              <a:t>Ocean</a:t>
            </a:r>
            <a:r>
              <a:rPr lang="fr-FR" dirty="0">
                <a:solidFill>
                  <a:srgbClr val="002060"/>
                </a:solidFill>
                <a:effectLst/>
                <a:latin typeface="Arial" panose="020B0604020202020204" pitchFamily="34" charset="0"/>
                <a:cs typeface="Arial" panose="020B0604020202020204" pitchFamily="34" charset="0"/>
              </a:rPr>
              <a:t> </a:t>
            </a:r>
            <a:r>
              <a:rPr lang="fr-FR" dirty="0" err="1">
                <a:solidFill>
                  <a:srgbClr val="002060"/>
                </a:solidFill>
                <a:effectLst/>
                <a:latin typeface="Arial" panose="020B0604020202020204" pitchFamily="34" charset="0"/>
                <a:cs typeface="Arial" panose="020B0604020202020204" pitchFamily="34" charset="0"/>
              </a:rPr>
              <a:t>indicator</a:t>
            </a:r>
            <a:r>
              <a:rPr lang="fr-FR" dirty="0">
                <a:solidFill>
                  <a:srgbClr val="002060"/>
                </a:solidFill>
                <a:effectLst/>
                <a:latin typeface="Arial" panose="020B0604020202020204" pitchFamily="34" charset="0"/>
                <a:cs typeface="Arial" panose="020B0604020202020204" pitchFamily="34" charset="0"/>
              </a:rPr>
              <a:t> </a:t>
            </a:r>
            <a:r>
              <a:rPr lang="fr-FR" dirty="0" err="1">
                <a:solidFill>
                  <a:srgbClr val="002060"/>
                </a:solidFill>
                <a:effectLst/>
                <a:latin typeface="Arial" panose="020B0604020202020204" pitchFamily="34" charset="0"/>
                <a:cs typeface="Arial" panose="020B0604020202020204" pitchFamily="34" charset="0"/>
              </a:rPr>
              <a:t>may</a:t>
            </a:r>
            <a:r>
              <a:rPr lang="fr-FR" dirty="0">
                <a:solidFill>
                  <a:srgbClr val="002060"/>
                </a:solidFill>
                <a:effectLst/>
                <a:latin typeface="Arial" panose="020B0604020202020204" pitchFamily="34" charset="0"/>
                <a:cs typeface="Arial" panose="020B0604020202020204" pitchFamily="34" charset="0"/>
              </a:rPr>
              <a:t> change </a:t>
            </a:r>
            <a:r>
              <a:rPr lang="fr-FR" dirty="0" err="1">
                <a:solidFill>
                  <a:srgbClr val="002060"/>
                </a:solidFill>
                <a:effectLst/>
                <a:latin typeface="Arial" panose="020B0604020202020204" pitchFamily="34" charset="0"/>
                <a:cs typeface="Arial" panose="020B0604020202020204" pitchFamily="34" charset="0"/>
              </a:rPr>
              <a:t>globally</a:t>
            </a:r>
            <a:r>
              <a:rPr lang="fr-FR" dirty="0">
                <a:solidFill>
                  <a:srgbClr val="002060"/>
                </a:solidFill>
                <a:effectLst/>
                <a:latin typeface="Arial" panose="020B0604020202020204" pitchFamily="34" charset="0"/>
                <a:cs typeface="Arial" panose="020B0604020202020204" pitchFamily="34" charset="0"/>
              </a:rPr>
              <a:t> to </a:t>
            </a:r>
            <a:r>
              <a:rPr lang="fr-FR" dirty="0" err="1">
                <a:solidFill>
                  <a:srgbClr val="002060"/>
                </a:solidFill>
                <a:effectLst/>
                <a:latin typeface="Arial" panose="020B0604020202020204" pitchFamily="34" charset="0"/>
                <a:cs typeface="Arial" panose="020B0604020202020204" pitchFamily="34" charset="0"/>
              </a:rPr>
              <a:t>locally</a:t>
            </a:r>
            <a:r>
              <a:rPr lang="fr-FR" dirty="0">
                <a:solidFill>
                  <a:srgbClr val="002060"/>
                </a:solidFill>
                <a:effectLst/>
                <a:latin typeface="Arial" panose="020B0604020202020204" pitchFamily="34" charset="0"/>
                <a:cs typeface="Arial" panose="020B0604020202020204" pitchFamily="34" charset="0"/>
              </a:rPr>
              <a:t>, at </a:t>
            </a:r>
            <a:r>
              <a:rPr lang="fr-FR" dirty="0" err="1">
                <a:solidFill>
                  <a:srgbClr val="002060"/>
                </a:solidFill>
                <a:effectLst/>
                <a:latin typeface="Arial" panose="020B0604020202020204" pitchFamily="34" charset="0"/>
                <a:cs typeface="Arial" panose="020B0604020202020204" pitchFamily="34" charset="0"/>
              </a:rPr>
              <a:t>different</a:t>
            </a:r>
            <a:r>
              <a:rPr lang="fr-FR" dirty="0">
                <a:solidFill>
                  <a:srgbClr val="002060"/>
                </a:solidFill>
                <a:effectLst/>
                <a:latin typeface="Arial" panose="020B0604020202020204" pitchFamily="34" charset="0"/>
                <a:cs typeface="Arial" panose="020B0604020202020204" pitchFamily="34" charset="0"/>
              </a:rPr>
              <a:t> time </a:t>
            </a:r>
            <a:r>
              <a:rPr lang="fr-FR" dirty="0" err="1">
                <a:solidFill>
                  <a:srgbClr val="002060"/>
                </a:solidFill>
                <a:effectLst/>
                <a:latin typeface="Arial" panose="020B0604020202020204" pitchFamily="34" charset="0"/>
                <a:cs typeface="Arial" panose="020B0604020202020204" pitchFamily="34" charset="0"/>
              </a:rPr>
              <a:t>scales</a:t>
            </a:r>
            <a:r>
              <a:rPr lang="fr-FR" dirty="0">
                <a:solidFill>
                  <a:srgbClr val="002060"/>
                </a:solidFill>
                <a:effectLst/>
                <a:latin typeface="Arial" panose="020B0604020202020204" pitchFamily="34" charset="0"/>
                <a:cs typeface="Arial" panose="020B0604020202020204" pitchFamily="34" charset="0"/>
              </a:rPr>
              <a:t>, and </a:t>
            </a:r>
            <a:r>
              <a:rPr lang="fr-FR" dirty="0" err="1">
                <a:solidFill>
                  <a:srgbClr val="002060"/>
                </a:solidFill>
                <a:effectLst/>
                <a:latin typeface="Arial" panose="020B0604020202020204" pitchFamily="34" charset="0"/>
                <a:cs typeface="Arial" panose="020B0604020202020204" pitchFamily="34" charset="0"/>
              </a:rPr>
              <a:t>can</a:t>
            </a:r>
            <a:r>
              <a:rPr lang="fr-FR" dirty="0">
                <a:solidFill>
                  <a:srgbClr val="002060"/>
                </a:solidFill>
                <a:effectLst/>
                <a:latin typeface="Arial" panose="020B0604020202020204" pitchFamily="34" charset="0"/>
                <a:cs typeface="Arial" panose="020B0604020202020204" pitchFamily="34" charset="0"/>
              </a:rPr>
              <a:t> </a:t>
            </a:r>
            <a:r>
              <a:rPr lang="fr-FR" dirty="0" err="1">
                <a:solidFill>
                  <a:srgbClr val="002060"/>
                </a:solidFill>
                <a:effectLst/>
                <a:latin typeface="Arial" panose="020B0604020202020204" pitchFamily="34" charset="0"/>
                <a:cs typeface="Arial" panose="020B0604020202020204" pitchFamily="34" charset="0"/>
              </a:rPr>
              <a:t>be</a:t>
            </a:r>
            <a:r>
              <a:rPr lang="fr-FR" dirty="0">
                <a:solidFill>
                  <a:srgbClr val="002060"/>
                </a:solidFill>
                <a:effectLst/>
                <a:latin typeface="Arial" panose="020B0604020202020204" pitchFamily="34" charset="0"/>
                <a:cs typeface="Arial" panose="020B0604020202020204" pitchFamily="34" charset="0"/>
              </a:rPr>
              <a:t> </a:t>
            </a:r>
            <a:r>
              <a:rPr lang="fr-FR" dirty="0" err="1">
                <a:solidFill>
                  <a:srgbClr val="002060"/>
                </a:solidFill>
                <a:effectLst/>
                <a:latin typeface="Arial" panose="020B0604020202020204" pitchFamily="34" charset="0"/>
                <a:cs typeface="Arial" panose="020B0604020202020204" pitchFamily="34" charset="0"/>
              </a:rPr>
              <a:t>utilized</a:t>
            </a:r>
            <a:r>
              <a:rPr lang="fr-FR" dirty="0">
                <a:solidFill>
                  <a:srgbClr val="002060"/>
                </a:solidFill>
                <a:effectLst/>
                <a:latin typeface="Arial" panose="020B0604020202020204" pitchFamily="34" charset="0"/>
                <a:cs typeface="Arial" panose="020B0604020202020204" pitchFamily="34" charset="0"/>
              </a:rPr>
              <a:t> for </a:t>
            </a:r>
            <a:r>
              <a:rPr lang="fr-FR" dirty="0" err="1">
                <a:solidFill>
                  <a:srgbClr val="002060"/>
                </a:solidFill>
                <a:effectLst/>
                <a:latin typeface="Arial" panose="020B0604020202020204" pitchFamily="34" charset="0"/>
                <a:cs typeface="Arial" panose="020B0604020202020204" pitchFamily="34" charset="0"/>
              </a:rPr>
              <a:t>Ocean</a:t>
            </a:r>
            <a:r>
              <a:rPr lang="fr-FR" dirty="0">
                <a:solidFill>
                  <a:srgbClr val="002060"/>
                </a:solidFill>
                <a:effectLst/>
                <a:latin typeface="Arial" panose="020B0604020202020204" pitchFamily="34" charset="0"/>
                <a:cs typeface="Arial" panose="020B0604020202020204" pitchFamily="34" charset="0"/>
              </a:rPr>
              <a:t> </a:t>
            </a:r>
            <a:r>
              <a:rPr lang="fr-FR" dirty="0" err="1">
                <a:solidFill>
                  <a:srgbClr val="002060"/>
                </a:solidFill>
                <a:effectLst/>
                <a:latin typeface="Arial" panose="020B0604020202020204" pitchFamily="34" charset="0"/>
                <a:cs typeface="Arial" panose="020B0604020202020204" pitchFamily="34" charset="0"/>
              </a:rPr>
              <a:t>literacy</a:t>
            </a:r>
            <a:r>
              <a:rPr lang="fr-FR" dirty="0">
                <a:solidFill>
                  <a:srgbClr val="002060"/>
                </a:solidFill>
                <a:effectLst/>
                <a:latin typeface="Arial" panose="020B0604020202020204" pitchFamily="34" charset="0"/>
                <a:cs typeface="Arial" panose="020B0604020202020204" pitchFamily="34" charset="0"/>
              </a:rPr>
              <a:t>, and to </a:t>
            </a:r>
            <a:r>
              <a:rPr lang="fr-FR" dirty="0" err="1">
                <a:solidFill>
                  <a:srgbClr val="002060"/>
                </a:solidFill>
                <a:effectLst/>
                <a:latin typeface="Arial" panose="020B0604020202020204" pitchFamily="34" charset="0"/>
                <a:cs typeface="Arial" panose="020B0604020202020204" pitchFamily="34" charset="0"/>
              </a:rPr>
              <a:t>build</a:t>
            </a:r>
            <a:r>
              <a:rPr lang="fr-FR" dirty="0">
                <a:solidFill>
                  <a:srgbClr val="002060"/>
                </a:solidFill>
                <a:effectLst/>
                <a:latin typeface="Arial" panose="020B0604020202020204" pitchFamily="34" charset="0"/>
                <a:cs typeface="Arial" panose="020B0604020202020204" pitchFamily="34" charset="0"/>
              </a:rPr>
              <a:t> a </a:t>
            </a:r>
            <a:r>
              <a:rPr lang="fr-FR" dirty="0" err="1">
                <a:solidFill>
                  <a:srgbClr val="002060"/>
                </a:solidFill>
                <a:effectLst/>
                <a:latin typeface="Arial" panose="020B0604020202020204" pitchFamily="34" charset="0"/>
                <a:cs typeface="Arial" panose="020B0604020202020204" pitchFamily="34" charset="0"/>
              </a:rPr>
              <a:t>sustainable</a:t>
            </a:r>
            <a:r>
              <a:rPr lang="fr-FR" dirty="0">
                <a:solidFill>
                  <a:srgbClr val="002060"/>
                </a:solidFill>
                <a:effectLst/>
                <a:latin typeface="Arial" panose="020B0604020202020204" pitchFamily="34" charset="0"/>
                <a:cs typeface="Arial" panose="020B0604020202020204" pitchFamily="34" charset="0"/>
              </a:rPr>
              <a:t> </a:t>
            </a:r>
            <a:r>
              <a:rPr lang="fr-FR" dirty="0" err="1">
                <a:solidFill>
                  <a:srgbClr val="002060"/>
                </a:solidFill>
                <a:effectLst/>
                <a:latin typeface="Arial" panose="020B0604020202020204" pitchFamily="34" charset="0"/>
                <a:cs typeface="Arial" panose="020B0604020202020204" pitchFamily="34" charset="0"/>
              </a:rPr>
              <a:t>Ocean</a:t>
            </a:r>
            <a:r>
              <a:rPr lang="fr-FR" dirty="0">
                <a:solidFill>
                  <a:srgbClr val="002060"/>
                </a:solidFill>
                <a:effectLst/>
                <a:latin typeface="Arial" panose="020B0604020202020204" pitchFamily="34" charset="0"/>
                <a:cs typeface="Arial" panose="020B0604020202020204" pitchFamily="34" charset="0"/>
              </a:rPr>
              <a:t> </a:t>
            </a:r>
            <a:r>
              <a:rPr lang="fr-FR" dirty="0" err="1">
                <a:solidFill>
                  <a:srgbClr val="002060"/>
                </a:solidFill>
                <a:effectLst/>
                <a:latin typeface="Arial" panose="020B0604020202020204" pitchFamily="34" charset="0"/>
                <a:cs typeface="Arial" panose="020B0604020202020204" pitchFamily="34" charset="0"/>
              </a:rPr>
              <a:t>observing</a:t>
            </a:r>
            <a:r>
              <a:rPr lang="fr-FR" dirty="0">
                <a:solidFill>
                  <a:srgbClr val="002060"/>
                </a:solidFill>
                <a:effectLst/>
                <a:latin typeface="Arial" panose="020B0604020202020204" pitchFamily="34" charset="0"/>
                <a:cs typeface="Arial" panose="020B0604020202020204" pitchFamily="34" charset="0"/>
              </a:rPr>
              <a:t> system for </a:t>
            </a:r>
            <a:r>
              <a:rPr lang="fr-FR" dirty="0" err="1">
                <a:solidFill>
                  <a:srgbClr val="002060"/>
                </a:solidFill>
                <a:effectLst/>
                <a:latin typeface="Arial" panose="020B0604020202020204" pitchFamily="34" charset="0"/>
                <a:cs typeface="Arial" panose="020B0604020202020204" pitchFamily="34" charset="0"/>
              </a:rPr>
              <a:t>holistic</a:t>
            </a:r>
            <a:r>
              <a:rPr lang="fr-FR" dirty="0">
                <a:solidFill>
                  <a:srgbClr val="002060"/>
                </a:solidFill>
                <a:effectLst/>
                <a:latin typeface="Arial" panose="020B0604020202020204" pitchFamily="34" charset="0"/>
                <a:cs typeface="Arial" panose="020B0604020202020204" pitchFamily="34" charset="0"/>
              </a:rPr>
              <a:t> </a:t>
            </a:r>
            <a:r>
              <a:rPr lang="fr-FR" dirty="0" err="1">
                <a:solidFill>
                  <a:srgbClr val="002060"/>
                </a:solidFill>
                <a:effectLst/>
                <a:latin typeface="Arial" panose="020B0604020202020204" pitchFamily="34" charset="0"/>
                <a:cs typeface="Arial" panose="020B0604020202020204" pitchFamily="34" charset="0"/>
              </a:rPr>
              <a:t>scientific</a:t>
            </a:r>
            <a:r>
              <a:rPr lang="fr-FR" dirty="0">
                <a:solidFill>
                  <a:srgbClr val="002060"/>
                </a:solidFill>
                <a:effectLst/>
                <a:latin typeface="Arial" panose="020B0604020202020204" pitchFamily="34" charset="0"/>
                <a:cs typeface="Arial" panose="020B0604020202020204" pitchFamily="34" charset="0"/>
              </a:rPr>
              <a:t> </a:t>
            </a:r>
            <a:r>
              <a:rPr lang="fr-FR" dirty="0" err="1">
                <a:solidFill>
                  <a:srgbClr val="002060"/>
                </a:solidFill>
                <a:effectLst/>
                <a:latin typeface="Arial" panose="020B0604020202020204" pitchFamily="34" charset="0"/>
                <a:cs typeface="Arial" panose="020B0604020202020204" pitchFamily="34" charset="0"/>
              </a:rPr>
              <a:t>assessment</a:t>
            </a:r>
            <a:r>
              <a:rPr lang="fr-FR" dirty="0">
                <a:solidFill>
                  <a:srgbClr val="002060"/>
                </a:solidFill>
                <a:effectLst/>
                <a:latin typeface="Arial" panose="020B0604020202020204" pitchFamily="34" charset="0"/>
                <a:cs typeface="Arial" panose="020B0604020202020204" pitchFamily="34" charset="0"/>
              </a:rPr>
              <a:t> and </a:t>
            </a:r>
            <a:r>
              <a:rPr lang="fr-FR" dirty="0" err="1">
                <a:solidFill>
                  <a:srgbClr val="002060"/>
                </a:solidFill>
                <a:effectLst/>
                <a:latin typeface="Arial" panose="020B0604020202020204" pitchFamily="34" charset="0"/>
                <a:cs typeface="Arial" panose="020B0604020202020204" pitchFamily="34" charset="0"/>
              </a:rPr>
              <a:t>stewardship</a:t>
            </a:r>
            <a:r>
              <a:rPr lang="fr-FR" dirty="0">
                <a:solidFill>
                  <a:srgbClr val="002060"/>
                </a:solidFill>
                <a:effectLst/>
                <a:latin typeface="Arial" panose="020B0604020202020204" pitchFamily="34" charset="0"/>
                <a:cs typeface="Arial" panose="020B0604020202020204" pitchFamily="34" charset="0"/>
              </a:rPr>
              <a:t>.’</a:t>
            </a:r>
            <a:r>
              <a:rPr lang="fr-FR" sz="2000" dirty="0">
                <a:solidFill>
                  <a:schemeClr val="tx1"/>
                </a:solidFill>
                <a:effectLst/>
                <a:latin typeface="Arial" panose="020B0604020202020204" pitchFamily="34" charset="0"/>
                <a:cs typeface="Arial" panose="020B0604020202020204" pitchFamily="34" charset="0"/>
              </a:rPr>
              <a:t> </a:t>
            </a:r>
            <a:r>
              <a:rPr lang="fr-FR" sz="1000" b="1" dirty="0">
                <a:solidFill>
                  <a:schemeClr val="tx1"/>
                </a:solidFill>
                <a:effectLst/>
                <a:latin typeface="Arial" panose="020B0604020202020204" pitchFamily="34" charset="0"/>
                <a:cs typeface="Arial" panose="020B0604020202020204" pitchFamily="34" charset="0"/>
              </a:rPr>
              <a:t>(</a:t>
            </a:r>
            <a:r>
              <a:rPr lang="fr-FR" sz="1000" b="1" dirty="0" err="1">
                <a:solidFill>
                  <a:schemeClr val="tx1"/>
                </a:solidFill>
                <a:effectLst/>
                <a:latin typeface="Arial" panose="020B0604020202020204" pitchFamily="34" charset="0"/>
                <a:cs typeface="Arial" panose="020B0604020202020204" pitchFamily="34" charset="0"/>
              </a:rPr>
              <a:t>von</a:t>
            </a:r>
            <a:r>
              <a:rPr lang="fr-FR" sz="1000" b="1" dirty="0">
                <a:solidFill>
                  <a:schemeClr val="tx1"/>
                </a:solidFill>
                <a:effectLst/>
                <a:latin typeface="Arial" panose="020B0604020202020204" pitchFamily="34" charset="0"/>
                <a:cs typeface="Arial" panose="020B0604020202020204" pitchFamily="34" charset="0"/>
              </a:rPr>
              <a:t> </a:t>
            </a:r>
            <a:r>
              <a:rPr lang="fr-FR" sz="1000" b="1" dirty="0" err="1">
                <a:solidFill>
                  <a:schemeClr val="tx1"/>
                </a:solidFill>
                <a:effectLst/>
                <a:latin typeface="Arial" panose="020B0604020202020204" pitchFamily="34" charset="0"/>
                <a:cs typeface="Arial" panose="020B0604020202020204" pitchFamily="34" charset="0"/>
              </a:rPr>
              <a:t>Schuckmann</a:t>
            </a:r>
            <a:r>
              <a:rPr lang="fr-FR" sz="1000" b="1" dirty="0">
                <a:solidFill>
                  <a:schemeClr val="tx1"/>
                </a:solidFill>
                <a:effectLst/>
                <a:latin typeface="Arial" panose="020B0604020202020204" pitchFamily="34" charset="0"/>
                <a:cs typeface="Arial" panose="020B0604020202020204" pitchFamily="34" charset="0"/>
              </a:rPr>
              <a:t> et al. (2020), Journal of Marine Policy)</a:t>
            </a:r>
          </a:p>
        </p:txBody>
      </p:sp>
      <p:pic>
        <p:nvPicPr>
          <p:cNvPr id="8" name="Image 7">
            <a:extLst>
              <a:ext uri="{FF2B5EF4-FFF2-40B4-BE49-F238E27FC236}">
                <a16:creationId xmlns:a16="http://schemas.microsoft.com/office/drawing/2014/main" id="{3A8C470B-20F7-3746-AF54-383E43917F95}"/>
              </a:ext>
            </a:extLst>
          </p:cNvPr>
          <p:cNvPicPr>
            <a:picLocks noChangeAspect="1"/>
          </p:cNvPicPr>
          <p:nvPr/>
        </p:nvPicPr>
        <p:blipFill>
          <a:blip r:embed="rId2"/>
          <a:stretch>
            <a:fillRect/>
          </a:stretch>
        </p:blipFill>
        <p:spPr>
          <a:xfrm>
            <a:off x="4782395" y="2321862"/>
            <a:ext cx="7045794" cy="2390388"/>
          </a:xfrm>
          <a:prstGeom prst="rect">
            <a:avLst/>
          </a:prstGeom>
        </p:spPr>
      </p:pic>
      <p:pic>
        <p:nvPicPr>
          <p:cNvPr id="10" name="Image 9">
            <a:extLst>
              <a:ext uri="{FF2B5EF4-FFF2-40B4-BE49-F238E27FC236}">
                <a16:creationId xmlns:a16="http://schemas.microsoft.com/office/drawing/2014/main" id="{06FD193D-D1CC-A343-B939-439CF9602411}"/>
              </a:ext>
            </a:extLst>
          </p:cNvPr>
          <p:cNvPicPr>
            <a:picLocks noChangeAspect="1"/>
          </p:cNvPicPr>
          <p:nvPr/>
        </p:nvPicPr>
        <p:blipFill>
          <a:blip r:embed="rId3"/>
          <a:stretch>
            <a:fillRect/>
          </a:stretch>
        </p:blipFill>
        <p:spPr>
          <a:xfrm>
            <a:off x="462799" y="5162803"/>
            <a:ext cx="5505510" cy="1323440"/>
          </a:xfrm>
          <a:prstGeom prst="rect">
            <a:avLst/>
          </a:prstGeom>
        </p:spPr>
      </p:pic>
      <p:sp>
        <p:nvSpPr>
          <p:cNvPr id="11" name="ZoneTexte 10">
            <a:extLst>
              <a:ext uri="{FF2B5EF4-FFF2-40B4-BE49-F238E27FC236}">
                <a16:creationId xmlns:a16="http://schemas.microsoft.com/office/drawing/2014/main" id="{A800F3C1-9DA3-C24F-BFA8-81E00648F1B4}"/>
              </a:ext>
            </a:extLst>
          </p:cNvPr>
          <p:cNvSpPr txBox="1"/>
          <p:nvPr/>
        </p:nvSpPr>
        <p:spPr>
          <a:xfrm>
            <a:off x="86884" y="2069649"/>
            <a:ext cx="4617454" cy="2739211"/>
          </a:xfrm>
          <a:prstGeom prst="rect">
            <a:avLst/>
          </a:prstGeom>
          <a:noFill/>
        </p:spPr>
        <p:txBody>
          <a:bodyPr wrap="square" rtlCol="0">
            <a:spAutoFit/>
          </a:bodyPr>
          <a:lstStyle/>
          <a:p>
            <a:pPr algn="ctr"/>
            <a:r>
              <a:rPr lang="fr-FR" sz="2000" b="1" dirty="0">
                <a:solidFill>
                  <a:srgbClr val="C00000"/>
                </a:solidFill>
                <a:latin typeface="Arial" panose="020B0604020202020204" pitchFamily="34" charset="0"/>
                <a:cs typeface="Arial" panose="020B0604020202020204" pitchFamily="34" charset="0"/>
              </a:rPr>
              <a:t>WHY</a:t>
            </a:r>
            <a:r>
              <a:rPr lang="fr-FR" b="1" dirty="0">
                <a:solidFill>
                  <a:srgbClr val="C00000"/>
                </a:solidFill>
                <a:latin typeface="Arial" panose="020B0604020202020204" pitchFamily="34" charset="0"/>
                <a:cs typeface="Arial" panose="020B0604020202020204" pitchFamily="34" charset="0"/>
              </a:rPr>
              <a:t> ?</a:t>
            </a:r>
          </a:p>
          <a:p>
            <a:endParaRPr lang="fr-FR" sz="800" b="1"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600" dirty="0" err="1">
                <a:solidFill>
                  <a:srgbClr val="002060"/>
                </a:solidFill>
                <a:latin typeface="Arial" panose="020B0604020202020204" pitchFamily="34" charset="0"/>
                <a:cs typeface="Arial" panose="020B0604020202020204" pitchFamily="34" charset="0"/>
              </a:rPr>
              <a:t>providing</a:t>
            </a:r>
            <a:r>
              <a:rPr lang="fr-FR" sz="1600" dirty="0">
                <a:solidFill>
                  <a:srgbClr val="002060"/>
                </a:solidFill>
                <a:latin typeface="Arial" panose="020B0604020202020204" pitchFamily="34" charset="0"/>
                <a:cs typeface="Arial" panose="020B0604020202020204" pitchFamily="34" charset="0"/>
              </a:rPr>
              <a:t> science-</a:t>
            </a:r>
            <a:r>
              <a:rPr lang="fr-FR" sz="1600" dirty="0" err="1">
                <a:solidFill>
                  <a:srgbClr val="002060"/>
                </a:solidFill>
                <a:latin typeface="Arial" panose="020B0604020202020204" pitchFamily="34" charset="0"/>
                <a:cs typeface="Arial" panose="020B0604020202020204" pitchFamily="34" charset="0"/>
              </a:rPr>
              <a:t>based</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ocean</a:t>
            </a:r>
            <a:r>
              <a:rPr lang="fr-FR" sz="1600" dirty="0">
                <a:solidFill>
                  <a:srgbClr val="002060"/>
                </a:solidFill>
                <a:latin typeface="Arial" panose="020B0604020202020204" pitchFamily="34" charset="0"/>
                <a:cs typeface="Arial" panose="020B0604020202020204" pitchFamily="34" charset="0"/>
              </a:rPr>
              <a:t> information for </a:t>
            </a:r>
            <a:r>
              <a:rPr lang="fr-FR" sz="1600" dirty="0" err="1">
                <a:solidFill>
                  <a:srgbClr val="002060"/>
                </a:solidFill>
                <a:latin typeface="Arial" panose="020B0604020202020204" pitchFamily="34" charset="0"/>
                <a:cs typeface="Arial" panose="020B0604020202020204" pitchFamily="34" charset="0"/>
              </a:rPr>
              <a:t>ocean</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stewardship</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decision</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making</a:t>
            </a:r>
            <a:r>
              <a:rPr lang="fr-FR" sz="1600" dirty="0">
                <a:solidFill>
                  <a:srgbClr val="002060"/>
                </a:solidFill>
                <a:latin typeface="Arial" panose="020B0604020202020204" pitchFamily="34" charset="0"/>
                <a:cs typeface="Arial" panose="020B0604020202020204" pitchFamily="34" charset="0"/>
              </a:rPr>
              <a:t> management and </a:t>
            </a:r>
            <a:r>
              <a:rPr lang="fr-FR" sz="1600" dirty="0" err="1">
                <a:solidFill>
                  <a:srgbClr val="002060"/>
                </a:solidFill>
                <a:latin typeface="Arial" panose="020B0604020202020204" pitchFamily="34" charset="0"/>
                <a:cs typeface="Arial" panose="020B0604020202020204" pitchFamily="34" charset="0"/>
              </a:rPr>
              <a:t>ocean</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literacy</a:t>
            </a:r>
            <a:r>
              <a:rPr lang="fr-FR" sz="1600" dirty="0">
                <a:solidFill>
                  <a:srgbClr val="00206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fr-FR" sz="8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600" dirty="0" err="1">
                <a:solidFill>
                  <a:srgbClr val="002060"/>
                </a:solidFill>
                <a:latin typeface="Arial" panose="020B0604020202020204" pitchFamily="34" charset="0"/>
                <a:cs typeface="Arial" panose="020B0604020202020204" pitchFamily="34" charset="0"/>
              </a:rPr>
              <a:t>fostering</a:t>
            </a:r>
            <a:r>
              <a:rPr lang="fr-FR" sz="1600" dirty="0">
                <a:solidFill>
                  <a:srgbClr val="002060"/>
                </a:solidFill>
                <a:latin typeface="Arial" panose="020B0604020202020204" pitchFamily="34" charset="0"/>
                <a:cs typeface="Arial" panose="020B0604020202020204" pitchFamily="34" charset="0"/>
              </a:rPr>
              <a:t> international collaborations </a:t>
            </a:r>
            <a:r>
              <a:rPr lang="fr-FR" sz="1600" dirty="0" err="1">
                <a:solidFill>
                  <a:srgbClr val="002060"/>
                </a:solidFill>
                <a:latin typeface="Arial" panose="020B0604020202020204" pitchFamily="34" charset="0"/>
                <a:cs typeface="Arial" panose="020B0604020202020204" pitchFamily="34" charset="0"/>
              </a:rPr>
              <a:t>across</a:t>
            </a:r>
            <a:r>
              <a:rPr lang="fr-FR" sz="1600" dirty="0">
                <a:solidFill>
                  <a:srgbClr val="002060"/>
                </a:solidFill>
                <a:latin typeface="Arial" panose="020B0604020202020204" pitchFamily="34" charset="0"/>
                <a:cs typeface="Arial" panose="020B0604020202020204" pitchFamily="34" charset="0"/>
              </a:rPr>
              <a:t> multiple disciplines and key </a:t>
            </a:r>
            <a:r>
              <a:rPr lang="fr-FR" sz="1600" dirty="0" err="1">
                <a:solidFill>
                  <a:srgbClr val="002060"/>
                </a:solidFill>
                <a:latin typeface="Arial" panose="020B0604020202020204" pitchFamily="34" charset="0"/>
                <a:cs typeface="Arial" panose="020B0604020202020204" pitchFamily="34" charset="0"/>
              </a:rPr>
              <a:t>research</a:t>
            </a:r>
            <a:r>
              <a:rPr lang="fr-FR" sz="1600" dirty="0">
                <a:solidFill>
                  <a:srgbClr val="002060"/>
                </a:solidFill>
                <a:latin typeface="Arial" panose="020B0604020202020204" pitchFamily="34" charset="0"/>
                <a:cs typeface="Arial" panose="020B0604020202020204" pitchFamily="34" charset="0"/>
              </a:rPr>
              <a:t> areas</a:t>
            </a:r>
          </a:p>
          <a:p>
            <a:r>
              <a:rPr lang="fr-FR" sz="800" dirty="0">
                <a:solidFill>
                  <a:srgbClr val="00206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fr-FR" sz="1600" dirty="0" err="1">
                <a:solidFill>
                  <a:srgbClr val="002060"/>
                </a:solidFill>
                <a:latin typeface="Arial" panose="020B0604020202020204" pitchFamily="34" charset="0"/>
                <a:cs typeface="Arial" panose="020B0604020202020204" pitchFamily="34" charset="0"/>
              </a:rPr>
              <a:t>supporting</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observing</a:t>
            </a:r>
            <a:r>
              <a:rPr lang="fr-FR" sz="1600" dirty="0">
                <a:solidFill>
                  <a:srgbClr val="002060"/>
                </a:solidFill>
                <a:latin typeface="Arial" panose="020B0604020202020204" pitchFamily="34" charset="0"/>
                <a:cs typeface="Arial" panose="020B0604020202020204" pitchFamily="34" charset="0"/>
              </a:rPr>
              <a:t> system </a:t>
            </a:r>
            <a:r>
              <a:rPr lang="fr-FR" sz="1600" dirty="0" err="1">
                <a:solidFill>
                  <a:srgbClr val="002060"/>
                </a:solidFill>
                <a:latin typeface="Arial" panose="020B0604020202020204" pitchFamily="34" charset="0"/>
                <a:cs typeface="Arial" panose="020B0604020202020204" pitchFamily="34" charset="0"/>
              </a:rPr>
              <a:t>recommendations</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assessments</a:t>
            </a:r>
            <a:r>
              <a:rPr lang="fr-FR" sz="1600" dirty="0">
                <a:solidFill>
                  <a:srgbClr val="002060"/>
                </a:solidFill>
                <a:latin typeface="Arial" panose="020B0604020202020204" pitchFamily="34" charset="0"/>
                <a:cs typeface="Arial" panose="020B0604020202020204" pitchFamily="34" charset="0"/>
              </a:rPr>
              <a:t> and </a:t>
            </a:r>
            <a:r>
              <a:rPr lang="fr-FR" sz="1600" dirty="0" err="1">
                <a:solidFill>
                  <a:srgbClr val="002060"/>
                </a:solidFill>
                <a:latin typeface="Arial" panose="020B0604020202020204" pitchFamily="34" charset="0"/>
                <a:cs typeface="Arial" panose="020B0604020202020204" pitchFamily="34" charset="0"/>
              </a:rPr>
              <a:t>quality</a:t>
            </a:r>
            <a:r>
              <a:rPr lang="fr-FR" sz="1600" dirty="0">
                <a:solidFill>
                  <a:srgbClr val="002060"/>
                </a:solidFill>
                <a:latin typeface="Arial" panose="020B0604020202020204" pitchFamily="34" charset="0"/>
                <a:cs typeface="Arial" panose="020B0604020202020204" pitchFamily="34" charset="0"/>
              </a:rPr>
              <a:t> control</a:t>
            </a:r>
          </a:p>
        </p:txBody>
      </p:sp>
      <p:sp>
        <p:nvSpPr>
          <p:cNvPr id="12" name="ZoneTexte 11">
            <a:extLst>
              <a:ext uri="{FF2B5EF4-FFF2-40B4-BE49-F238E27FC236}">
                <a16:creationId xmlns:a16="http://schemas.microsoft.com/office/drawing/2014/main" id="{041627A2-66FF-3A42-81CA-8EAE702BE45A}"/>
              </a:ext>
            </a:extLst>
          </p:cNvPr>
          <p:cNvSpPr txBox="1"/>
          <p:nvPr/>
        </p:nvSpPr>
        <p:spPr>
          <a:xfrm>
            <a:off x="6096000" y="4712250"/>
            <a:ext cx="6096000" cy="2092881"/>
          </a:xfrm>
          <a:prstGeom prst="rect">
            <a:avLst/>
          </a:prstGeom>
          <a:noFill/>
        </p:spPr>
        <p:txBody>
          <a:bodyPr wrap="square" rtlCol="0">
            <a:spAutoFit/>
          </a:bodyPr>
          <a:lstStyle/>
          <a:p>
            <a:pPr algn="ctr"/>
            <a:r>
              <a:rPr lang="fr-FR" b="1" dirty="0">
                <a:solidFill>
                  <a:schemeClr val="accent1">
                    <a:lumMod val="40000"/>
                    <a:lumOff val="60000"/>
                  </a:schemeClr>
                </a:solidFill>
                <a:latin typeface="Arial" panose="020B0604020202020204" pitchFamily="34" charset="0"/>
                <a:cs typeface="Arial" panose="020B0604020202020204" pitchFamily="34" charset="0"/>
              </a:rPr>
              <a:t>HOW ?</a:t>
            </a:r>
          </a:p>
          <a:p>
            <a:endParaRPr lang="fr-FR" sz="800" b="1"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600" dirty="0" err="1">
                <a:solidFill>
                  <a:srgbClr val="002060"/>
                </a:solidFill>
                <a:latin typeface="Arial" panose="020B0604020202020204" pitchFamily="34" charset="0"/>
                <a:cs typeface="Arial" panose="020B0604020202020204" pitchFamily="34" charset="0"/>
              </a:rPr>
              <a:t>proposal</a:t>
            </a:r>
            <a:r>
              <a:rPr lang="fr-FR" sz="1600" dirty="0">
                <a:solidFill>
                  <a:srgbClr val="002060"/>
                </a:solidFill>
                <a:latin typeface="Arial" panose="020B0604020202020204" pitchFamily="34" charset="0"/>
                <a:cs typeface="Arial" panose="020B0604020202020204" pitchFamily="34" charset="0"/>
              </a:rPr>
              <a:t> on the </a:t>
            </a:r>
            <a:r>
              <a:rPr lang="fr-FR" sz="1600" dirty="0" err="1">
                <a:solidFill>
                  <a:srgbClr val="002060"/>
                </a:solidFill>
                <a:latin typeface="Arial" panose="020B0604020202020204" pitchFamily="34" charset="0"/>
                <a:cs typeface="Arial" panose="020B0604020202020204" pitchFamily="34" charset="0"/>
              </a:rPr>
              <a:t>development</a:t>
            </a:r>
            <a:r>
              <a:rPr lang="fr-FR" sz="1600" dirty="0">
                <a:solidFill>
                  <a:srgbClr val="002060"/>
                </a:solidFill>
                <a:latin typeface="Arial" panose="020B0604020202020204" pitchFamily="34" charset="0"/>
                <a:cs typeface="Arial" panose="020B0604020202020204" pitchFamily="34" charset="0"/>
              </a:rPr>
              <a:t> of an international global </a:t>
            </a:r>
            <a:r>
              <a:rPr lang="fr-FR" sz="1600" dirty="0" err="1">
                <a:solidFill>
                  <a:srgbClr val="002060"/>
                </a:solidFill>
                <a:latin typeface="Arial" panose="020B0604020202020204" pitchFamily="34" charset="0"/>
                <a:cs typeface="Arial" panose="020B0604020202020204" pitchFamily="34" charset="0"/>
              </a:rPr>
              <a:t>ocean</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indicator</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framework</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submitted</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September</a:t>
            </a:r>
            <a:r>
              <a:rPr lang="fr-FR" sz="1600" dirty="0">
                <a:solidFill>
                  <a:srgbClr val="002060"/>
                </a:solidFill>
                <a:latin typeface="Arial" panose="020B0604020202020204" pitchFamily="34" charset="0"/>
                <a:cs typeface="Arial" panose="020B0604020202020204" pitchFamily="34" charset="0"/>
              </a:rPr>
              <a:t> 2020) to GOOS as part of OOPC </a:t>
            </a:r>
            <a:r>
              <a:rPr lang="fr-FR" sz="1200" dirty="0">
                <a:solidFill>
                  <a:srgbClr val="002060"/>
                </a:solidFill>
                <a:latin typeface="Arial" panose="020B0604020202020204" pitchFamily="34" charset="0"/>
                <a:cs typeface="Arial" panose="020B0604020202020204" pitchFamily="34" charset="0"/>
              </a:rPr>
              <a:t>(Karina </a:t>
            </a:r>
            <a:r>
              <a:rPr lang="fr-FR" sz="1200" dirty="0" err="1">
                <a:solidFill>
                  <a:srgbClr val="002060"/>
                </a:solidFill>
                <a:latin typeface="Arial" panose="020B0604020202020204" pitchFamily="34" charset="0"/>
                <a:cs typeface="Arial" panose="020B0604020202020204" pitchFamily="34" charset="0"/>
              </a:rPr>
              <a:t>von</a:t>
            </a:r>
            <a:r>
              <a:rPr lang="fr-FR" sz="1200" dirty="0">
                <a:solidFill>
                  <a:srgbClr val="002060"/>
                </a:solidFill>
                <a:latin typeface="Arial" panose="020B0604020202020204" pitchFamily="34" charset="0"/>
                <a:cs typeface="Arial" panose="020B0604020202020204" pitchFamily="34" charset="0"/>
              </a:rPr>
              <a:t> </a:t>
            </a:r>
            <a:r>
              <a:rPr lang="fr-FR" sz="1200" dirty="0" err="1">
                <a:solidFill>
                  <a:srgbClr val="002060"/>
                </a:solidFill>
                <a:latin typeface="Arial" panose="020B0604020202020204" pitchFamily="34" charset="0"/>
                <a:cs typeface="Arial" panose="020B0604020202020204" pitchFamily="34" charset="0"/>
              </a:rPr>
              <a:t>Schuckmann</a:t>
            </a:r>
            <a:r>
              <a:rPr lang="fr-FR" sz="1200" dirty="0">
                <a:solidFill>
                  <a:srgbClr val="002060"/>
                </a:solidFill>
                <a:latin typeface="Arial" panose="020B0604020202020204" pitchFamily="34" charset="0"/>
                <a:cs typeface="Arial" panose="020B0604020202020204" pitchFamily="34" charset="0"/>
              </a:rPr>
              <a:t>, Marjolaine </a:t>
            </a:r>
            <a:r>
              <a:rPr lang="fr-FR" sz="1200" dirty="0" err="1">
                <a:solidFill>
                  <a:srgbClr val="002060"/>
                </a:solidFill>
                <a:latin typeface="Arial" panose="020B0604020202020204" pitchFamily="34" charset="0"/>
                <a:cs typeface="Arial" panose="020B0604020202020204" pitchFamily="34" charset="0"/>
              </a:rPr>
              <a:t>Krug</a:t>
            </a:r>
            <a:r>
              <a:rPr lang="fr-FR" sz="1200" dirty="0">
                <a:solidFill>
                  <a:srgbClr val="002060"/>
                </a:solidFill>
                <a:latin typeface="Arial" panose="020B0604020202020204" pitchFamily="34" charset="0"/>
                <a:cs typeface="Arial" panose="020B0604020202020204" pitchFamily="34" charset="0"/>
              </a:rPr>
              <a:t>, Sabrina </a:t>
            </a:r>
            <a:r>
              <a:rPr lang="fr-FR" sz="1200" dirty="0" err="1">
                <a:solidFill>
                  <a:srgbClr val="002060"/>
                </a:solidFill>
                <a:latin typeface="Arial" panose="020B0604020202020204" pitchFamily="34" charset="0"/>
                <a:cs typeface="Arial" panose="020B0604020202020204" pitchFamily="34" charset="0"/>
              </a:rPr>
              <a:t>Speich</a:t>
            </a:r>
            <a:r>
              <a:rPr lang="fr-FR" sz="1200" dirty="0">
                <a:solidFill>
                  <a:srgbClr val="002060"/>
                </a:solidFill>
                <a:latin typeface="Arial" panose="020B0604020202020204" pitchFamily="34" charset="0"/>
                <a:cs typeface="Arial" panose="020B0604020202020204" pitchFamily="34" charset="0"/>
              </a:rPr>
              <a:t>, </a:t>
            </a:r>
            <a:r>
              <a:rPr lang="fr-FR" sz="1200" dirty="0" err="1">
                <a:solidFill>
                  <a:srgbClr val="002060"/>
                </a:solidFill>
                <a:latin typeface="Arial" panose="020B0604020202020204" pitchFamily="34" charset="0"/>
                <a:cs typeface="Arial" panose="020B0604020202020204" pitchFamily="34" charset="0"/>
              </a:rPr>
              <a:t>Weidong</a:t>
            </a:r>
            <a:r>
              <a:rPr lang="fr-FR" sz="1200" dirty="0">
                <a:solidFill>
                  <a:srgbClr val="002060"/>
                </a:solidFill>
                <a:latin typeface="Arial" panose="020B0604020202020204" pitchFamily="34" charset="0"/>
                <a:cs typeface="Arial" panose="020B0604020202020204" pitchFamily="34" charset="0"/>
              </a:rPr>
              <a:t> </a:t>
            </a:r>
            <a:r>
              <a:rPr lang="fr-FR" sz="1200" dirty="0" err="1">
                <a:solidFill>
                  <a:srgbClr val="002060"/>
                </a:solidFill>
                <a:latin typeface="Arial" panose="020B0604020202020204" pitchFamily="34" charset="0"/>
                <a:cs typeface="Arial" panose="020B0604020202020204" pitchFamily="34" charset="0"/>
              </a:rPr>
              <a:t>Yu</a:t>
            </a:r>
            <a:r>
              <a:rPr lang="fr-FR" sz="1200" dirty="0">
                <a:solidFill>
                  <a:srgbClr val="002060"/>
                </a:solidFill>
                <a:latin typeface="Arial" panose="020B0604020202020204" pitchFamily="34" charset="0"/>
                <a:cs typeface="Arial" panose="020B0604020202020204" pitchFamily="34" charset="0"/>
              </a:rPr>
              <a:t>, Maria Hood)</a:t>
            </a:r>
          </a:p>
          <a:p>
            <a:pPr marL="285750" indent="-285750">
              <a:buFont typeface="Arial" panose="020B0604020202020204" pitchFamily="34" charset="0"/>
              <a:buChar char="•"/>
            </a:pPr>
            <a:endParaRPr lang="fr-FR" sz="8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600" dirty="0" err="1">
                <a:solidFill>
                  <a:srgbClr val="002060"/>
                </a:solidFill>
                <a:latin typeface="Arial" panose="020B0604020202020204" pitchFamily="34" charset="0"/>
                <a:cs typeface="Arial" panose="020B0604020202020204" pitchFamily="34" charset="0"/>
              </a:rPr>
              <a:t>Establish</a:t>
            </a:r>
            <a:r>
              <a:rPr lang="fr-FR" sz="1600" dirty="0">
                <a:solidFill>
                  <a:srgbClr val="002060"/>
                </a:solidFill>
                <a:latin typeface="Arial" panose="020B0604020202020204" pitchFamily="34" charset="0"/>
                <a:cs typeface="Arial" panose="020B0604020202020204" pitchFamily="34" charset="0"/>
              </a:rPr>
              <a:t> an international team </a:t>
            </a:r>
            <a:r>
              <a:rPr lang="fr-FR" sz="1600" dirty="0" err="1">
                <a:solidFill>
                  <a:srgbClr val="002060"/>
                </a:solidFill>
                <a:latin typeface="Arial" panose="020B0604020202020204" pitchFamily="34" charset="0"/>
                <a:cs typeface="Arial" panose="020B0604020202020204" pitchFamily="34" charset="0"/>
              </a:rPr>
              <a:t>dedicated</a:t>
            </a:r>
            <a:r>
              <a:rPr lang="fr-FR" sz="1600" dirty="0">
                <a:solidFill>
                  <a:srgbClr val="002060"/>
                </a:solidFill>
                <a:latin typeface="Arial" panose="020B0604020202020204" pitchFamily="34" charset="0"/>
                <a:cs typeface="Arial" panose="020B0604020202020204" pitchFamily="34" charset="0"/>
              </a:rPr>
              <a:t> to an international </a:t>
            </a:r>
            <a:r>
              <a:rPr lang="fr-FR" sz="1600" dirty="0" err="1">
                <a:solidFill>
                  <a:srgbClr val="002060"/>
                </a:solidFill>
                <a:latin typeface="Arial" panose="020B0604020202020204" pitchFamily="34" charset="0"/>
                <a:cs typeface="Arial" panose="020B0604020202020204" pitchFamily="34" charset="0"/>
              </a:rPr>
              <a:t>ocean</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indicator</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framework</a:t>
            </a:r>
            <a:endParaRPr lang="fr-FR" sz="1600" dirty="0">
              <a:solidFill>
                <a:srgbClr val="002060"/>
              </a:solidFill>
              <a:latin typeface="Arial" panose="020B0604020202020204" pitchFamily="34" charset="0"/>
              <a:cs typeface="Arial" panose="020B0604020202020204" pitchFamily="34" charset="0"/>
            </a:endParaRPr>
          </a:p>
        </p:txBody>
      </p:sp>
      <p:sp>
        <p:nvSpPr>
          <p:cNvPr id="9" name="Google Shape;123;gacaf13b675_0_0">
            <a:extLst>
              <a:ext uri="{FF2B5EF4-FFF2-40B4-BE49-F238E27FC236}">
                <a16:creationId xmlns:a16="http://schemas.microsoft.com/office/drawing/2014/main" id="{639D8A20-08E0-2A43-8287-0AB935B498A4}"/>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r>
              <a:rPr lang="pl-PL" sz="3600" b="1" spc="-1" dirty="0">
                <a:solidFill>
                  <a:srgbClr val="FFC000"/>
                </a:solidFill>
                <a:latin typeface="Calibri"/>
                <a:ea typeface="Calibri"/>
              </a:rPr>
              <a:t>ACHIEVEMENTS</a:t>
            </a:r>
            <a:endParaRPr lang="fr-FR" sz="3600" b="0" strike="noStrike" spc="-1" dirty="0">
              <a:solidFill>
                <a:srgbClr val="FFC000"/>
              </a:solidFill>
            </a:endParaRPr>
          </a:p>
        </p:txBody>
      </p:sp>
      <p:sp>
        <p:nvSpPr>
          <p:cNvPr id="13" name="ZoneTexte 12">
            <a:extLst>
              <a:ext uri="{FF2B5EF4-FFF2-40B4-BE49-F238E27FC236}">
                <a16:creationId xmlns:a16="http://schemas.microsoft.com/office/drawing/2014/main" id="{4B16D169-F495-024E-B864-88F9DE68E306}"/>
              </a:ext>
            </a:extLst>
          </p:cNvPr>
          <p:cNvSpPr txBox="1"/>
          <p:nvPr/>
        </p:nvSpPr>
        <p:spPr>
          <a:xfrm>
            <a:off x="3320667" y="-102856"/>
            <a:ext cx="5537091" cy="1077218"/>
          </a:xfrm>
          <a:prstGeom prst="rect">
            <a:avLst/>
          </a:prstGeom>
          <a:noFill/>
        </p:spPr>
        <p:txBody>
          <a:bodyPr wrap="square" rtlCol="0">
            <a:spAutoFit/>
          </a:bodyPr>
          <a:lstStyle/>
          <a:p>
            <a:r>
              <a:rPr lang="fr-FR" sz="3200" b="1" dirty="0">
                <a:solidFill>
                  <a:schemeClr val="accent2">
                    <a:lumMod val="20000"/>
                    <a:lumOff val="80000"/>
                  </a:schemeClr>
                </a:solidFill>
                <a:latin typeface="Arial" panose="020B0604020202020204" pitchFamily="34" charset="0"/>
                <a:cs typeface="Arial" panose="020B0604020202020204" pitchFamily="34" charset="0"/>
              </a:rPr>
              <a:t>OCEAN INDICATOR FRAMEWORK</a:t>
            </a:r>
          </a:p>
        </p:txBody>
      </p:sp>
      <p:pic>
        <p:nvPicPr>
          <p:cNvPr id="14" name="Picture 21">
            <a:extLst>
              <a:ext uri="{FF2B5EF4-FFF2-40B4-BE49-F238E27FC236}">
                <a16:creationId xmlns:a16="http://schemas.microsoft.com/office/drawing/2014/main" id="{2DF11CFD-9800-0349-8CD8-97F6F9EFDCAD}"/>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Tree>
    <p:extLst>
      <p:ext uri="{BB962C8B-B14F-4D97-AF65-F5344CB8AC3E}">
        <p14:creationId xmlns:p14="http://schemas.microsoft.com/office/powerpoint/2010/main" val="289611343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Content Placeholder 5">
            <a:extLst>
              <a:ext uri="{FF2B5EF4-FFF2-40B4-BE49-F238E27FC236}">
                <a16:creationId xmlns:a16="http://schemas.microsoft.com/office/drawing/2014/main" id="{6BCE796A-DB79-F046-9D44-56B5AE4EDB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128" r="11294"/>
          <a:stretch/>
        </p:blipFill>
        <p:spPr>
          <a:xfrm>
            <a:off x="7704257" y="1146753"/>
            <a:ext cx="4487744" cy="3807464"/>
          </a:xfrm>
          <a:prstGeom prst="rect">
            <a:avLst/>
          </a:prstGeom>
        </p:spPr>
      </p:pic>
      <p:pic>
        <p:nvPicPr>
          <p:cNvPr id="16385" name="Picture 18"/>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275094" y="5284143"/>
            <a:ext cx="193105"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386" name="Freeform 1"/>
          <p:cNvSpPr>
            <a:spLocks/>
          </p:cNvSpPr>
          <p:nvPr/>
        </p:nvSpPr>
        <p:spPr bwMode="auto">
          <a:xfrm>
            <a:off x="5928569" y="5432600"/>
            <a:ext cx="932036" cy="1157510"/>
          </a:xfrm>
          <a:custGeom>
            <a:avLst/>
            <a:gdLst>
              <a:gd name="T0" fmla="*/ 1309075 w 1325880"/>
              <a:gd name="T1" fmla="*/ 805528 h 1280160"/>
              <a:gd name="T2" fmla="*/ 547985 w 1325880"/>
              <a:gd name="T3" fmla="*/ 0 h 1280160"/>
              <a:gd name="T4" fmla="*/ 0 w 1325880"/>
              <a:gd name="T5" fmla="*/ 67130 h 1280160"/>
              <a:gd name="T6" fmla="*/ 0 w 1325880"/>
              <a:gd name="T7" fmla="*/ 5638688 h 1280160"/>
              <a:gd name="T8" fmla="*/ 1324295 w 1325880"/>
              <a:gd name="T9" fmla="*/ 5504437 h 1280160"/>
              <a:gd name="T10" fmla="*/ 1309075 w 1325880"/>
              <a:gd name="T11" fmla="*/ 805528 h 1280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25880" h="1280160">
                <a:moveTo>
                  <a:pt x="1310640" y="182880"/>
                </a:moveTo>
                <a:lnTo>
                  <a:pt x="548640" y="0"/>
                </a:lnTo>
                <a:lnTo>
                  <a:pt x="0" y="15240"/>
                </a:lnTo>
                <a:lnTo>
                  <a:pt x="0" y="1280160"/>
                </a:lnTo>
                <a:lnTo>
                  <a:pt x="1325880" y="1249680"/>
                </a:lnTo>
                <a:lnTo>
                  <a:pt x="1310640" y="182880"/>
                </a:lnTo>
                <a:close/>
              </a:path>
            </a:pathLst>
          </a:custGeom>
          <a:solidFill>
            <a:srgbClr val="CFF7F6">
              <a:alpha val="8588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a:ea typeface="PingFang SC Regular" charset="-122"/>
              <a:sym typeface="Gill Sans" charset="-79"/>
            </a:endParaRPr>
          </a:p>
        </p:txBody>
      </p:sp>
      <p:pic>
        <p:nvPicPr>
          <p:cNvPr id="16387" name="Picture 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93529" y="3784768"/>
            <a:ext cx="1422340" cy="80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6391" name="Picture 5"/>
          <p:cNvPicPr>
            <a:picLocks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35910" y="4558814"/>
            <a:ext cx="836179" cy="115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6392" name="Picture 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56749" y="4605529"/>
            <a:ext cx="867741" cy="37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6393" name="Picture 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219957" y="4457031"/>
            <a:ext cx="2130847" cy="203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394" name="Rectangle 8"/>
          <p:cNvSpPr>
            <a:spLocks/>
          </p:cNvSpPr>
          <p:nvPr/>
        </p:nvSpPr>
        <p:spPr bwMode="auto">
          <a:xfrm>
            <a:off x="996516" y="461583"/>
            <a:ext cx="8937826" cy="114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26789" tIns="26789" rIns="26789" bIns="26789" anchor="ctr"/>
          <a:lstStyle>
            <a:lvl1pPr>
              <a:spcBef>
                <a:spcPts val="1100"/>
              </a:spcBef>
              <a:buSzPct val="100000"/>
              <a:buFont typeface="Arial" panose="020B0604020202020204" pitchFamily="34" charset="0"/>
              <a:buChar char="•"/>
              <a:defRPr sz="4400">
                <a:solidFill>
                  <a:srgbClr val="FD6A03"/>
                </a:solidFill>
                <a:latin typeface="Gill Sans" charset="0"/>
                <a:ea typeface="PingFang SC Regular" charset="-122"/>
                <a:sym typeface="Gill Sans" charset="0"/>
              </a:defRPr>
            </a:lvl1pPr>
            <a:lvl2pPr marL="704850" indent="-285750">
              <a:spcBef>
                <a:spcPts val="1000"/>
              </a:spcBef>
              <a:buSzPct val="100000"/>
              <a:buFont typeface="Arial" panose="020B0604020202020204" pitchFamily="34" charset="0"/>
              <a:buChar char="–"/>
              <a:defRPr sz="3800">
                <a:solidFill>
                  <a:schemeClr val="tx1"/>
                </a:solidFill>
                <a:latin typeface="Gill Sans" charset="0"/>
                <a:ea typeface="PingFang SC Regular" charset="-122"/>
                <a:sym typeface="Gill Sans" charset="0"/>
              </a:defRPr>
            </a:lvl2pPr>
            <a:lvl3pPr marL="1104900" indent="-228600">
              <a:spcBef>
                <a:spcPts val="800"/>
              </a:spcBef>
              <a:buClr>
                <a:srgbClr val="000000"/>
              </a:buClr>
              <a:buSzPct val="100000"/>
              <a:buFont typeface="Arial" panose="020B0604020202020204" pitchFamily="34" charset="0"/>
              <a:buChar char="•"/>
              <a:defRPr sz="3400">
                <a:solidFill>
                  <a:schemeClr val="tx1"/>
                </a:solidFill>
                <a:latin typeface="Gill Sans" charset="0"/>
                <a:ea typeface="PingFang SC Regular" charset="-122"/>
                <a:sym typeface="Gill Sans" charset="0"/>
              </a:defRPr>
            </a:lvl3pPr>
            <a:lvl4pPr marL="15621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4pPr>
            <a:lvl5pPr marL="20193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5pPr>
            <a:lvl6pPr marL="24765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6pPr>
            <a:lvl7pPr marL="29337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7pPr>
            <a:lvl8pPr marL="33909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8pPr>
            <a:lvl9pPr marL="38481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9pPr>
          </a:lstStyle>
          <a:p>
            <a:pPr marL="0" marR="0" lvl="0" indent="0" algn="ctr" defTabSz="642915"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27F99"/>
                </a:solidFill>
                <a:effectLst/>
                <a:uLnTx/>
                <a:uFillTx/>
                <a:latin typeface="Calibri" panose="020F0502020204030204" pitchFamily="34" charset="0"/>
                <a:cs typeface="Calibri" panose="020F0502020204030204" pitchFamily="34" charset="0"/>
                <a:sym typeface="Gill Sans" charset="0"/>
              </a:rPr>
              <a:t>TPOS2020 Key outcomes: Demo of the integrated approach</a:t>
            </a:r>
          </a:p>
        </p:txBody>
      </p:sp>
      <p:pic>
        <p:nvPicPr>
          <p:cNvPr id="16395" name="Picture 9"/>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537770" y="5353348"/>
            <a:ext cx="1399729" cy="122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396" name="Rectangle 10"/>
          <p:cNvSpPr>
            <a:spLocks/>
          </p:cNvSpPr>
          <p:nvPr/>
        </p:nvSpPr>
        <p:spPr bwMode="auto">
          <a:xfrm>
            <a:off x="2888010" y="4621113"/>
            <a:ext cx="1519163" cy="1028031"/>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a:spcBef>
                <a:spcPts val="1100"/>
              </a:spcBef>
              <a:buSzPct val="100000"/>
              <a:buFont typeface="Arial" panose="020B0604020202020204" pitchFamily="34" charset="0"/>
              <a:buChar char="•"/>
              <a:defRPr sz="4400">
                <a:solidFill>
                  <a:srgbClr val="FD6A03"/>
                </a:solidFill>
                <a:latin typeface="Gill Sans" charset="0"/>
                <a:ea typeface="PingFang SC Regular" charset="-122"/>
                <a:sym typeface="Gill Sans" charset="0"/>
              </a:defRPr>
            </a:lvl1pPr>
            <a:lvl2pPr marL="742950" indent="-285750">
              <a:spcBef>
                <a:spcPts val="1000"/>
              </a:spcBef>
              <a:buSzPct val="100000"/>
              <a:buFont typeface="Arial" panose="020B0604020202020204" pitchFamily="34" charset="0"/>
              <a:buChar char="–"/>
              <a:defRPr sz="3800">
                <a:solidFill>
                  <a:schemeClr val="tx1"/>
                </a:solidFill>
                <a:latin typeface="Gill Sans" charset="0"/>
                <a:ea typeface="PingFang SC Regular" charset="-122"/>
                <a:sym typeface="Gill Sans" charset="0"/>
              </a:defRPr>
            </a:lvl2pPr>
            <a:lvl3pPr marL="1143000" indent="-228600">
              <a:spcBef>
                <a:spcPts val="800"/>
              </a:spcBef>
              <a:buClr>
                <a:srgbClr val="000000"/>
              </a:buClr>
              <a:buSzPct val="100000"/>
              <a:buFont typeface="Arial" panose="020B0604020202020204" pitchFamily="34" charset="0"/>
              <a:buChar char="•"/>
              <a:defRPr sz="3400">
                <a:solidFill>
                  <a:schemeClr val="tx1"/>
                </a:solidFill>
                <a:latin typeface="Gill Sans" charset="0"/>
                <a:ea typeface="PingFang SC Regular" charset="-122"/>
                <a:sym typeface="Gill Sans" charset="0"/>
              </a:defRPr>
            </a:lvl3pPr>
            <a:lvl4pPr marL="16002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4pPr>
            <a:lvl5pPr marL="20574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5pPr>
            <a:lvl6pPr marL="25146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6pPr>
            <a:lvl7pPr marL="29718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7pPr>
            <a:lvl8pPr marL="34290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8pPr>
            <a:lvl9pPr marL="38862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9pPr>
          </a:lstStyle>
          <a:p>
            <a:pPr marL="0" marR="0" lvl="0" indent="0" algn="ctr" defTabSz="64291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4078" b="0" i="0" u="none" strike="noStrike" kern="1200" cap="none" spc="0" normalizeH="0" baseline="0" noProof="0">
              <a:ln>
                <a:noFill/>
              </a:ln>
              <a:solidFill>
                <a:srgbClr val="000000"/>
              </a:solidFill>
              <a:effectLst/>
              <a:uLnTx/>
              <a:uFillTx/>
              <a:latin typeface="Gill Sans" charset="0"/>
              <a:ea typeface="PingFang SC Regular" charset="-122"/>
              <a:sym typeface="Gill Sans" charset="0"/>
            </a:endParaRPr>
          </a:p>
        </p:txBody>
      </p:sp>
      <p:sp>
        <p:nvSpPr>
          <p:cNvPr id="16397" name="Rectangle 12"/>
          <p:cNvSpPr>
            <a:spLocks/>
          </p:cNvSpPr>
          <p:nvPr/>
        </p:nvSpPr>
        <p:spPr bwMode="auto">
          <a:xfrm>
            <a:off x="5948660" y="6315522"/>
            <a:ext cx="634008" cy="175245"/>
          </a:xfrm>
          <a:prstGeom prst="rect">
            <a:avLst/>
          </a:prstGeom>
          <a:solidFill>
            <a:srgbClr val="CFF6F5"/>
          </a:solidFill>
          <a:ln w="25400">
            <a:solidFill>
              <a:srgbClr val="CFF6F5"/>
            </a:solidFill>
            <a:miter lim="800000"/>
            <a:headEnd/>
            <a:tailEnd/>
          </a:ln>
        </p:spPr>
        <p:txBody>
          <a:bodyPr lIns="0" tIns="0" rIns="0" bIns="0"/>
          <a:lstStyle>
            <a:lvl1pPr>
              <a:spcBef>
                <a:spcPts val="1100"/>
              </a:spcBef>
              <a:buSzPct val="100000"/>
              <a:buFont typeface="Arial" panose="020B0604020202020204" pitchFamily="34" charset="0"/>
              <a:buChar char="•"/>
              <a:defRPr sz="4400">
                <a:solidFill>
                  <a:srgbClr val="FD6A03"/>
                </a:solidFill>
                <a:latin typeface="Gill Sans" charset="0"/>
                <a:ea typeface="PingFang SC Regular" charset="-122"/>
                <a:sym typeface="Gill Sans" charset="0"/>
              </a:defRPr>
            </a:lvl1pPr>
            <a:lvl2pPr marL="742950" indent="-285750">
              <a:spcBef>
                <a:spcPts val="1000"/>
              </a:spcBef>
              <a:buSzPct val="100000"/>
              <a:buFont typeface="Arial" panose="020B0604020202020204" pitchFamily="34" charset="0"/>
              <a:buChar char="–"/>
              <a:defRPr sz="3800">
                <a:solidFill>
                  <a:schemeClr val="tx1"/>
                </a:solidFill>
                <a:latin typeface="Gill Sans" charset="0"/>
                <a:ea typeface="PingFang SC Regular" charset="-122"/>
                <a:sym typeface="Gill Sans" charset="0"/>
              </a:defRPr>
            </a:lvl2pPr>
            <a:lvl3pPr marL="1143000" indent="-228600">
              <a:spcBef>
                <a:spcPts val="800"/>
              </a:spcBef>
              <a:buClr>
                <a:srgbClr val="000000"/>
              </a:buClr>
              <a:buSzPct val="100000"/>
              <a:buFont typeface="Arial" panose="020B0604020202020204" pitchFamily="34" charset="0"/>
              <a:buChar char="•"/>
              <a:defRPr sz="3400">
                <a:solidFill>
                  <a:schemeClr val="tx1"/>
                </a:solidFill>
                <a:latin typeface="Gill Sans" charset="0"/>
                <a:ea typeface="PingFang SC Regular" charset="-122"/>
                <a:sym typeface="Gill Sans" charset="0"/>
              </a:defRPr>
            </a:lvl3pPr>
            <a:lvl4pPr marL="16002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4pPr>
            <a:lvl5pPr marL="20574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5pPr>
            <a:lvl6pPr marL="25146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6pPr>
            <a:lvl7pPr marL="29718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7pPr>
            <a:lvl8pPr marL="34290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8pPr>
            <a:lvl9pPr marL="38862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9pPr>
          </a:lstStyle>
          <a:p>
            <a:pPr marL="0" marR="0" lvl="0" indent="0" algn="ctr" defTabSz="64291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4078" b="0" i="0" u="none" strike="noStrike" kern="1200" cap="none" spc="0" normalizeH="0" baseline="0" noProof="0">
              <a:ln>
                <a:noFill/>
              </a:ln>
              <a:solidFill>
                <a:srgbClr val="000000"/>
              </a:solidFill>
              <a:effectLst/>
              <a:uLnTx/>
              <a:uFillTx/>
              <a:latin typeface="Gill Sans" charset="0"/>
              <a:ea typeface="PingFang SC Regular" charset="-122"/>
              <a:sym typeface="Gill Sans" charset="0"/>
            </a:endParaRPr>
          </a:p>
        </p:txBody>
      </p:sp>
      <p:pic>
        <p:nvPicPr>
          <p:cNvPr id="16398" name="Picture 13"/>
          <p:cNvPicPr preferRelativeResize="0">
            <a:picLocks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485683" y="5451574"/>
            <a:ext cx="1299270" cy="112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399" name="Picture 14"/>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849443" y="5480596"/>
            <a:ext cx="1395264" cy="86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400" name="Rectangle 15"/>
          <p:cNvSpPr>
            <a:spLocks/>
          </p:cNvSpPr>
          <p:nvPr/>
        </p:nvSpPr>
        <p:spPr bwMode="auto">
          <a:xfrm>
            <a:off x="5859363" y="6229574"/>
            <a:ext cx="1811611" cy="335979"/>
          </a:xfrm>
          <a:prstGeom prst="rect">
            <a:avLst/>
          </a:prstGeom>
          <a:solidFill>
            <a:srgbClr val="CFF6F5"/>
          </a:solidFill>
          <a:ln w="25400">
            <a:solidFill>
              <a:srgbClr val="CFF6F5"/>
            </a:solidFill>
            <a:miter lim="800000"/>
            <a:headEnd/>
            <a:tailEnd/>
          </a:ln>
        </p:spPr>
        <p:txBody>
          <a:bodyPr lIns="0" tIns="0" rIns="0" bIns="0"/>
          <a:lstStyle>
            <a:lvl1pPr>
              <a:spcBef>
                <a:spcPts val="1100"/>
              </a:spcBef>
              <a:buSzPct val="100000"/>
              <a:buFont typeface="Arial" panose="020B0604020202020204" pitchFamily="34" charset="0"/>
              <a:buChar char="•"/>
              <a:defRPr sz="4400">
                <a:solidFill>
                  <a:srgbClr val="FD6A03"/>
                </a:solidFill>
                <a:latin typeface="Gill Sans" charset="0"/>
                <a:ea typeface="PingFang SC Regular" charset="-122"/>
                <a:sym typeface="Gill Sans" charset="0"/>
              </a:defRPr>
            </a:lvl1pPr>
            <a:lvl2pPr marL="742950" indent="-285750">
              <a:spcBef>
                <a:spcPts val="1000"/>
              </a:spcBef>
              <a:buSzPct val="100000"/>
              <a:buFont typeface="Arial" panose="020B0604020202020204" pitchFamily="34" charset="0"/>
              <a:buChar char="–"/>
              <a:defRPr sz="3800">
                <a:solidFill>
                  <a:schemeClr val="tx1"/>
                </a:solidFill>
                <a:latin typeface="Gill Sans" charset="0"/>
                <a:ea typeface="PingFang SC Regular" charset="-122"/>
                <a:sym typeface="Gill Sans" charset="0"/>
              </a:defRPr>
            </a:lvl2pPr>
            <a:lvl3pPr marL="1143000" indent="-228600">
              <a:spcBef>
                <a:spcPts val="800"/>
              </a:spcBef>
              <a:buClr>
                <a:srgbClr val="000000"/>
              </a:buClr>
              <a:buSzPct val="100000"/>
              <a:buFont typeface="Arial" panose="020B0604020202020204" pitchFamily="34" charset="0"/>
              <a:buChar char="•"/>
              <a:defRPr sz="3400">
                <a:solidFill>
                  <a:schemeClr val="tx1"/>
                </a:solidFill>
                <a:latin typeface="Gill Sans" charset="0"/>
                <a:ea typeface="PingFang SC Regular" charset="-122"/>
                <a:sym typeface="Gill Sans" charset="0"/>
              </a:defRPr>
            </a:lvl3pPr>
            <a:lvl4pPr marL="16002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4pPr>
            <a:lvl5pPr marL="20574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5pPr>
            <a:lvl6pPr marL="25146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6pPr>
            <a:lvl7pPr marL="29718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7pPr>
            <a:lvl8pPr marL="34290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8pPr>
            <a:lvl9pPr marL="38862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9pPr>
          </a:lstStyle>
          <a:p>
            <a:pPr marL="0" marR="0" lvl="0" indent="0" algn="ctr" defTabSz="64291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4078" b="0" i="0" u="none" strike="noStrike" kern="1200" cap="none" spc="0" normalizeH="0" baseline="0" noProof="0">
              <a:ln>
                <a:noFill/>
              </a:ln>
              <a:solidFill>
                <a:srgbClr val="000000"/>
              </a:solidFill>
              <a:effectLst/>
              <a:uLnTx/>
              <a:uFillTx/>
              <a:latin typeface="Gill Sans" charset="0"/>
              <a:ea typeface="PingFang SC Regular" charset="-122"/>
              <a:sym typeface="Gill Sans" charset="0"/>
            </a:endParaRPr>
          </a:p>
        </p:txBody>
      </p:sp>
      <p:pic>
        <p:nvPicPr>
          <p:cNvPr id="16401" name="Picture 16"/>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780488" y="5447839"/>
            <a:ext cx="108942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402" name="Picture 17"/>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362033" y="5500688"/>
            <a:ext cx="928688" cy="85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403" name="Freeform 19"/>
          <p:cNvSpPr>
            <a:spLocks/>
          </p:cNvSpPr>
          <p:nvPr/>
        </p:nvSpPr>
        <p:spPr bwMode="auto">
          <a:xfrm>
            <a:off x="9873258" y="5891362"/>
            <a:ext cx="578197" cy="69316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0 h 21600"/>
              <a:gd name="T12" fmla="*/ 0 w 21600"/>
              <a:gd name="T13" fmla="*/ 2147483646 h 21600"/>
              <a:gd name="T14" fmla="*/ 2147483646 w 21600"/>
              <a:gd name="T15" fmla="*/ 2147483646 h 21600"/>
              <a:gd name="T16" fmla="*/ 2147483646 w 21600"/>
              <a:gd name="T17" fmla="*/ 2147483646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134" y="21600"/>
                </a:moveTo>
                <a:cubicBezTo>
                  <a:pt x="134" y="21600"/>
                  <a:pt x="5110" y="20668"/>
                  <a:pt x="8936" y="18957"/>
                </a:cubicBezTo>
                <a:cubicBezTo>
                  <a:pt x="10331" y="18333"/>
                  <a:pt x="13493" y="16067"/>
                  <a:pt x="14595" y="15106"/>
                </a:cubicBezTo>
                <a:cubicBezTo>
                  <a:pt x="15777" y="14077"/>
                  <a:pt x="18501" y="11134"/>
                  <a:pt x="19271" y="9873"/>
                </a:cubicBezTo>
                <a:cubicBezTo>
                  <a:pt x="20000" y="8677"/>
                  <a:pt x="21470" y="3965"/>
                  <a:pt x="21470" y="3965"/>
                </a:cubicBezTo>
                <a:lnTo>
                  <a:pt x="21600" y="0"/>
                </a:lnTo>
                <a:lnTo>
                  <a:pt x="0" y="875"/>
                </a:lnTo>
                <a:lnTo>
                  <a:pt x="134" y="21600"/>
                </a:lnTo>
                <a:close/>
                <a:moveTo>
                  <a:pt x="134" y="21600"/>
                </a:moveTo>
              </a:path>
            </a:pathLst>
          </a:custGeom>
          <a:solidFill>
            <a:srgbClr val="D0F6F5"/>
          </a:solidFill>
          <a:ln>
            <a:noFill/>
          </a:ln>
          <a:extLst>
            <a:ext uri="{91240B29-F687-4F45-9708-019B960494DF}">
              <a14:hiddenLine xmlns:a14="http://schemas.microsoft.com/office/drawing/2010/main" w="25400" cap="flat">
                <a:solidFill>
                  <a:srgbClr val="FB6B03"/>
                </a:solidFill>
                <a:miter lim="800000"/>
                <a:headEnd type="none" w="med" len="med"/>
                <a:tailEnd type="none" w="med" len="med"/>
              </a14:hiddenLine>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sym typeface="Gill Sans" charset="-79"/>
            </a:endParaRPr>
          </a:p>
        </p:txBody>
      </p:sp>
      <p:sp>
        <p:nvSpPr>
          <p:cNvPr id="16404" name="Rectangle 20"/>
          <p:cNvSpPr>
            <a:spLocks/>
          </p:cNvSpPr>
          <p:nvPr/>
        </p:nvSpPr>
        <p:spPr bwMode="auto">
          <a:xfrm>
            <a:off x="2318742" y="6445002"/>
            <a:ext cx="2321719" cy="133945"/>
          </a:xfrm>
          <a:prstGeom prst="rect">
            <a:avLst/>
          </a:prstGeom>
          <a:solidFill>
            <a:srgbClr val="CFF6F5"/>
          </a:solidFill>
          <a:ln w="25400">
            <a:solidFill>
              <a:srgbClr val="CFF6F5"/>
            </a:solidFill>
            <a:miter lim="800000"/>
            <a:headEnd/>
            <a:tailEnd/>
          </a:ln>
        </p:spPr>
        <p:txBody>
          <a:bodyPr lIns="0" tIns="0" rIns="0" bIns="0"/>
          <a:lstStyle>
            <a:lvl1pPr>
              <a:spcBef>
                <a:spcPts val="1100"/>
              </a:spcBef>
              <a:buSzPct val="100000"/>
              <a:buFont typeface="Arial" panose="020B0604020202020204" pitchFamily="34" charset="0"/>
              <a:buChar char="•"/>
              <a:defRPr sz="4400">
                <a:solidFill>
                  <a:srgbClr val="FD6A03"/>
                </a:solidFill>
                <a:latin typeface="Gill Sans" charset="0"/>
                <a:ea typeface="PingFang SC Regular" charset="-122"/>
                <a:sym typeface="Gill Sans" charset="0"/>
              </a:defRPr>
            </a:lvl1pPr>
            <a:lvl2pPr marL="742950" indent="-285750">
              <a:spcBef>
                <a:spcPts val="1000"/>
              </a:spcBef>
              <a:buSzPct val="100000"/>
              <a:buFont typeface="Arial" panose="020B0604020202020204" pitchFamily="34" charset="0"/>
              <a:buChar char="–"/>
              <a:defRPr sz="3800">
                <a:solidFill>
                  <a:schemeClr val="tx1"/>
                </a:solidFill>
                <a:latin typeface="Gill Sans" charset="0"/>
                <a:ea typeface="PingFang SC Regular" charset="-122"/>
                <a:sym typeface="Gill Sans" charset="0"/>
              </a:defRPr>
            </a:lvl2pPr>
            <a:lvl3pPr marL="1143000" indent="-228600">
              <a:spcBef>
                <a:spcPts val="800"/>
              </a:spcBef>
              <a:buClr>
                <a:srgbClr val="000000"/>
              </a:buClr>
              <a:buSzPct val="100000"/>
              <a:buFont typeface="Arial" panose="020B0604020202020204" pitchFamily="34" charset="0"/>
              <a:buChar char="•"/>
              <a:defRPr sz="3400">
                <a:solidFill>
                  <a:schemeClr val="tx1"/>
                </a:solidFill>
                <a:latin typeface="Gill Sans" charset="0"/>
                <a:ea typeface="PingFang SC Regular" charset="-122"/>
                <a:sym typeface="Gill Sans" charset="0"/>
              </a:defRPr>
            </a:lvl3pPr>
            <a:lvl4pPr marL="16002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4pPr>
            <a:lvl5pPr marL="20574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5pPr>
            <a:lvl6pPr marL="25146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6pPr>
            <a:lvl7pPr marL="29718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7pPr>
            <a:lvl8pPr marL="34290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8pPr>
            <a:lvl9pPr marL="38862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9pPr>
          </a:lstStyle>
          <a:p>
            <a:pPr marL="0" marR="0" lvl="0" indent="0" algn="ctr" defTabSz="64291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4078" b="0" i="0" u="none" strike="noStrike" kern="1200" cap="none" spc="0" normalizeH="0" baseline="0" noProof="0">
              <a:ln>
                <a:noFill/>
              </a:ln>
              <a:solidFill>
                <a:srgbClr val="000000"/>
              </a:solidFill>
              <a:effectLst/>
              <a:uLnTx/>
              <a:uFillTx/>
              <a:latin typeface="Gill Sans" charset="0"/>
              <a:ea typeface="PingFang SC Regular" charset="-122"/>
              <a:sym typeface="Gill Sans" charset="0"/>
            </a:endParaRPr>
          </a:p>
        </p:txBody>
      </p:sp>
      <p:sp>
        <p:nvSpPr>
          <p:cNvPr id="16405" name="Freeform 21"/>
          <p:cNvSpPr>
            <a:spLocks/>
          </p:cNvSpPr>
          <p:nvPr/>
        </p:nvSpPr>
        <p:spPr bwMode="auto">
          <a:xfrm flipH="1">
            <a:off x="343048" y="5575475"/>
            <a:ext cx="1975693" cy="1014635"/>
          </a:xfrm>
          <a:custGeom>
            <a:avLst/>
            <a:gdLst>
              <a:gd name="T0" fmla="*/ 2147483646 w 21149"/>
              <a:gd name="T1" fmla="*/ 2147483646 h 21600"/>
              <a:gd name="T2" fmla="*/ 2147483646 w 21149"/>
              <a:gd name="T3" fmla="*/ 2147483646 h 21600"/>
              <a:gd name="T4" fmla="*/ 2147483646 w 21149"/>
              <a:gd name="T5" fmla="*/ 2147483646 h 21600"/>
              <a:gd name="T6" fmla="*/ 2147483646 w 21149"/>
              <a:gd name="T7" fmla="*/ 2147483646 h 21600"/>
              <a:gd name="T8" fmla="*/ 2147483646 w 21149"/>
              <a:gd name="T9" fmla="*/ 2147483646 h 21600"/>
              <a:gd name="T10" fmla="*/ 2147483646 w 21149"/>
              <a:gd name="T11" fmla="*/ 0 h 21600"/>
              <a:gd name="T12" fmla="*/ 0 w 21149"/>
              <a:gd name="T13" fmla="*/ 2147483646 h 21600"/>
              <a:gd name="T14" fmla="*/ 2147483646 w 21149"/>
              <a:gd name="T15" fmla="*/ 2147483646 h 21600"/>
              <a:gd name="T16" fmla="*/ 2147483646 w 21149"/>
              <a:gd name="T17" fmla="*/ 2147483646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49" h="21600">
                <a:moveTo>
                  <a:pt x="129" y="21600"/>
                </a:moveTo>
                <a:cubicBezTo>
                  <a:pt x="129" y="21600"/>
                  <a:pt x="4933" y="20963"/>
                  <a:pt x="8625" y="19794"/>
                </a:cubicBezTo>
                <a:cubicBezTo>
                  <a:pt x="9971" y="19367"/>
                  <a:pt x="13024" y="17819"/>
                  <a:pt x="14088" y="17162"/>
                </a:cubicBezTo>
                <a:cubicBezTo>
                  <a:pt x="15228" y="16459"/>
                  <a:pt x="17858" y="14448"/>
                  <a:pt x="18601" y="13586"/>
                </a:cubicBezTo>
                <a:cubicBezTo>
                  <a:pt x="19305" y="12769"/>
                  <a:pt x="20426" y="10452"/>
                  <a:pt x="20724" y="9549"/>
                </a:cubicBezTo>
                <a:cubicBezTo>
                  <a:pt x="21600" y="6894"/>
                  <a:pt x="20849" y="0"/>
                  <a:pt x="20849" y="0"/>
                </a:cubicBezTo>
                <a:lnTo>
                  <a:pt x="0" y="2878"/>
                </a:lnTo>
                <a:lnTo>
                  <a:pt x="129" y="21600"/>
                </a:lnTo>
                <a:close/>
                <a:moveTo>
                  <a:pt x="129" y="21600"/>
                </a:moveTo>
              </a:path>
            </a:pathLst>
          </a:custGeom>
          <a:solidFill>
            <a:srgbClr val="D0F6F5"/>
          </a:solidFill>
          <a:ln>
            <a:noFill/>
          </a:ln>
          <a:extLst>
            <a:ext uri="{91240B29-F687-4F45-9708-019B960494DF}">
              <a14:hiddenLine xmlns:a14="http://schemas.microsoft.com/office/drawing/2010/main" w="25400" cap="flat">
                <a:solidFill>
                  <a:srgbClr val="FB6B03"/>
                </a:solidFill>
                <a:miter lim="800000"/>
                <a:headEnd type="none" w="med" len="med"/>
                <a:tailEnd type="none" w="med" len="med"/>
              </a14:hiddenLine>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sym typeface="Gill Sans" charset="-79"/>
            </a:endParaRPr>
          </a:p>
        </p:txBody>
      </p:sp>
      <p:grpSp>
        <p:nvGrpSpPr>
          <p:cNvPr id="16408" name="Group 26"/>
          <p:cNvGrpSpPr>
            <a:grpSpLocks/>
          </p:cNvGrpSpPr>
          <p:nvPr/>
        </p:nvGrpSpPr>
        <p:grpSpPr bwMode="auto">
          <a:xfrm>
            <a:off x="1018931" y="5660280"/>
            <a:ext cx="932036" cy="730002"/>
            <a:chOff x="0" y="0"/>
            <a:chExt cx="834" cy="653"/>
          </a:xfrm>
        </p:grpSpPr>
        <p:pic>
          <p:nvPicPr>
            <p:cNvPr id="16427" name="Picture 24"/>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7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428" name="Rectangle 25"/>
            <p:cNvSpPr>
              <a:spLocks/>
            </p:cNvSpPr>
            <p:nvPr/>
          </p:nvSpPr>
          <p:spPr bwMode="auto">
            <a:xfrm>
              <a:off x="266" y="493"/>
              <a:ext cx="568" cy="160"/>
            </a:xfrm>
            <a:prstGeom prst="rect">
              <a:avLst/>
            </a:prstGeom>
            <a:solidFill>
              <a:srgbClr val="CFF6F5"/>
            </a:solidFill>
            <a:ln w="25400">
              <a:solidFill>
                <a:srgbClr val="CFF6F5"/>
              </a:solidFill>
              <a:miter lim="800000"/>
              <a:headEnd/>
              <a:tailEnd/>
            </a:ln>
          </p:spPr>
          <p:txBody>
            <a:bodyPr lIns="0" tIns="0" rIns="0" bIns="0"/>
            <a:lstStyle>
              <a:lvl1pPr>
                <a:spcBef>
                  <a:spcPts val="1100"/>
                </a:spcBef>
                <a:buSzPct val="100000"/>
                <a:buFont typeface="Arial" panose="020B0604020202020204" pitchFamily="34" charset="0"/>
                <a:buChar char="•"/>
                <a:defRPr sz="4400">
                  <a:solidFill>
                    <a:srgbClr val="FD6A03"/>
                  </a:solidFill>
                  <a:latin typeface="Gill Sans" charset="0"/>
                  <a:ea typeface="PingFang SC Regular" charset="-122"/>
                  <a:sym typeface="Gill Sans" charset="0"/>
                </a:defRPr>
              </a:lvl1pPr>
              <a:lvl2pPr marL="742950" indent="-285750">
                <a:spcBef>
                  <a:spcPts val="1000"/>
                </a:spcBef>
                <a:buSzPct val="100000"/>
                <a:buFont typeface="Arial" panose="020B0604020202020204" pitchFamily="34" charset="0"/>
                <a:buChar char="–"/>
                <a:defRPr sz="3800">
                  <a:solidFill>
                    <a:schemeClr val="tx1"/>
                  </a:solidFill>
                  <a:latin typeface="Gill Sans" charset="0"/>
                  <a:ea typeface="PingFang SC Regular" charset="-122"/>
                  <a:sym typeface="Gill Sans" charset="0"/>
                </a:defRPr>
              </a:lvl2pPr>
              <a:lvl3pPr marL="1143000" indent="-228600">
                <a:spcBef>
                  <a:spcPts val="800"/>
                </a:spcBef>
                <a:buClr>
                  <a:srgbClr val="000000"/>
                </a:buClr>
                <a:buSzPct val="100000"/>
                <a:buFont typeface="Arial" panose="020B0604020202020204" pitchFamily="34" charset="0"/>
                <a:buChar char="•"/>
                <a:defRPr sz="3400">
                  <a:solidFill>
                    <a:schemeClr val="tx1"/>
                  </a:solidFill>
                  <a:latin typeface="Gill Sans" charset="0"/>
                  <a:ea typeface="PingFang SC Regular" charset="-122"/>
                  <a:sym typeface="Gill Sans" charset="0"/>
                </a:defRPr>
              </a:lvl3pPr>
              <a:lvl4pPr marL="16002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4pPr>
              <a:lvl5pPr marL="20574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5pPr>
              <a:lvl6pPr marL="25146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6pPr>
              <a:lvl7pPr marL="29718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7pPr>
              <a:lvl8pPr marL="34290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8pPr>
              <a:lvl9pPr marL="38862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9pPr>
            </a:lstStyle>
            <a:p>
              <a:pPr marL="0" marR="0" lvl="0" indent="0" algn="ctr" defTabSz="64291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4078" b="0" i="0" u="none" strike="noStrike" kern="1200" cap="none" spc="0" normalizeH="0" baseline="0" noProof="0">
                <a:ln>
                  <a:noFill/>
                </a:ln>
                <a:solidFill>
                  <a:srgbClr val="000000"/>
                </a:solidFill>
                <a:effectLst/>
                <a:uLnTx/>
                <a:uFillTx/>
                <a:latin typeface="Gill Sans" charset="0"/>
                <a:ea typeface="PingFang SC Regular" charset="-122"/>
                <a:sym typeface="Gill Sans" charset="0"/>
              </a:endParaRPr>
            </a:p>
          </p:txBody>
        </p:sp>
      </p:grpSp>
      <p:sp>
        <p:nvSpPr>
          <p:cNvPr id="2075" name="Rectangle 27">
            <a:extLst>
              <a:ext uri="{FF2B5EF4-FFF2-40B4-BE49-F238E27FC236}">
                <a16:creationId xmlns:a16="http://schemas.microsoft.com/office/drawing/2014/main" id="{8FC5F5C5-6395-0D42-A6FD-12C78E382C52}"/>
              </a:ext>
            </a:extLst>
          </p:cNvPr>
          <p:cNvSpPr>
            <a:spLocks noGrp="1" noChangeArrowheads="1"/>
          </p:cNvSpPr>
          <p:nvPr>
            <p:ph type="body" idx="1"/>
          </p:nvPr>
        </p:nvSpPr>
        <p:spPr>
          <a:xfrm>
            <a:off x="163406" y="1353488"/>
            <a:ext cx="5550918" cy="2352224"/>
          </a:xfrm>
        </p:spPr>
        <p:txBody>
          <a:bodyPr/>
          <a:lstStyle/>
          <a:p>
            <a:pPr marL="0" indent="0" eaLnBrk="1" hangingPunct="1">
              <a:buNone/>
              <a:defRPr/>
            </a:pPr>
            <a:r>
              <a:rPr lang="en-US" altLang="en-US" sz="1800" dirty="0">
                <a:solidFill>
                  <a:srgbClr val="F25A2C"/>
                </a:solidFill>
                <a:latin typeface="Calibri" panose="020F0502020204030204" pitchFamily="34" charset="0"/>
                <a:cs typeface="Calibri" panose="020F0502020204030204" pitchFamily="34" charset="0"/>
              </a:rPr>
              <a:t>Complementary “backbone” technologies:</a:t>
            </a:r>
          </a:p>
          <a:p>
            <a:pPr marL="281275" lvl="1" eaLnBrk="1" hangingPunct="1">
              <a:spcBef>
                <a:spcPts val="1266"/>
              </a:spcBef>
              <a:buClr>
                <a:srgbClr val="027F99"/>
              </a:buClr>
              <a:buFont typeface="Arial" charset="0"/>
              <a:buChar char="–"/>
              <a:defRPr/>
            </a:pPr>
            <a:r>
              <a:rPr lang="en-US" altLang="en-US" sz="1600" dirty="0">
                <a:latin typeface="Calibri" panose="020F0502020204030204" pitchFamily="34" charset="0"/>
                <a:cs typeface="Calibri" panose="020F0502020204030204" pitchFamily="34" charset="0"/>
              </a:rPr>
              <a:t>Satellites give global coverage, </a:t>
            </a:r>
            <a:r>
              <a:rPr lang="en-US" altLang="en-US" sz="1600" dirty="0">
                <a:solidFill>
                  <a:srgbClr val="F25A2C"/>
                </a:solidFill>
                <a:latin typeface="Calibri" panose="020F0502020204030204" pitchFamily="34" charset="0"/>
                <a:cs typeface="Calibri" panose="020F0502020204030204" pitchFamily="34" charset="0"/>
              </a:rPr>
              <a:t>horizontal</a:t>
            </a:r>
            <a:r>
              <a:rPr lang="en-US" altLang="en-US" sz="1600" dirty="0">
                <a:latin typeface="Calibri" panose="020F0502020204030204" pitchFamily="34" charset="0"/>
                <a:cs typeface="Calibri" panose="020F0502020204030204" pitchFamily="34" charset="0"/>
              </a:rPr>
              <a:t> detail</a:t>
            </a:r>
          </a:p>
          <a:p>
            <a:pPr marL="281275" lvl="1" eaLnBrk="1" hangingPunct="1">
              <a:spcBef>
                <a:spcPts val="914"/>
              </a:spcBef>
              <a:buClr>
                <a:srgbClr val="027F99"/>
              </a:buClr>
              <a:buFont typeface="Arial" charset="0"/>
              <a:buChar char="–"/>
              <a:defRPr/>
            </a:pPr>
            <a:r>
              <a:rPr lang="en-US" altLang="en-US" sz="1600" dirty="0">
                <a:latin typeface="Calibri" panose="020F0502020204030204" pitchFamily="34" charset="0"/>
                <a:cs typeface="Calibri" panose="020F0502020204030204" pitchFamily="34" charset="0"/>
              </a:rPr>
              <a:t>Moorings sample across </a:t>
            </a:r>
            <a:r>
              <a:rPr lang="en-US" altLang="en-US" sz="1600" dirty="0">
                <a:solidFill>
                  <a:srgbClr val="F25A2C"/>
                </a:solidFill>
                <a:latin typeface="Calibri" panose="020F0502020204030204" pitchFamily="34" charset="0"/>
                <a:cs typeface="Calibri" panose="020F0502020204030204" pitchFamily="34" charset="0"/>
              </a:rPr>
              <a:t>timescales</a:t>
            </a:r>
            <a:r>
              <a:rPr lang="en-US" altLang="en-US" sz="1600" dirty="0">
                <a:latin typeface="Calibri" panose="020F0502020204030204" pitchFamily="34" charset="0"/>
                <a:cs typeface="Calibri" panose="020F0502020204030204" pitchFamily="34" charset="0"/>
              </a:rPr>
              <a:t>, allow </a:t>
            </a:r>
          </a:p>
          <a:p>
            <a:pPr marL="80364" lvl="1" indent="0" eaLnBrk="1" hangingPunct="1">
              <a:spcBef>
                <a:spcPts val="0"/>
              </a:spcBef>
              <a:buClr>
                <a:srgbClr val="027F99"/>
              </a:buClr>
              <a:buNone/>
              <a:defRPr/>
            </a:pPr>
            <a:r>
              <a:rPr lang="en-US" altLang="en-US" sz="1600" dirty="0">
                <a:latin typeface="Calibri" panose="020F0502020204030204" pitchFamily="34" charset="0"/>
                <a:cs typeface="Calibri" panose="020F0502020204030204" pitchFamily="34" charset="0"/>
              </a:rPr>
              <a:t>   co-located ocean-atmosphere observations,   </a:t>
            </a:r>
          </a:p>
          <a:p>
            <a:pPr marL="80364" lvl="1" indent="0" eaLnBrk="1" hangingPunct="1">
              <a:spcBef>
                <a:spcPts val="0"/>
              </a:spcBef>
              <a:buClr>
                <a:srgbClr val="027F99"/>
              </a:buClr>
              <a:buNone/>
              <a:defRPr/>
            </a:pPr>
            <a:r>
              <a:rPr lang="en-US" altLang="en-US" sz="1600" dirty="0">
                <a:latin typeface="Calibri" panose="020F0502020204030204" pitchFamily="34" charset="0"/>
                <a:cs typeface="Calibri" panose="020F0502020204030204" pitchFamily="34" charset="0"/>
              </a:rPr>
              <a:t>   velocity sampling</a:t>
            </a:r>
          </a:p>
          <a:p>
            <a:pPr marL="281275" lvl="1" eaLnBrk="1" hangingPunct="1">
              <a:spcBef>
                <a:spcPts val="914"/>
              </a:spcBef>
              <a:buClr>
                <a:srgbClr val="027F99"/>
              </a:buClr>
              <a:buFont typeface="Arial" charset="0"/>
              <a:buChar char="–"/>
              <a:defRPr/>
            </a:pPr>
            <a:r>
              <a:rPr lang="en-US" altLang="en-US" sz="1600" dirty="0">
                <a:latin typeface="Calibri" panose="020F0502020204030204" pitchFamily="34" charset="0"/>
                <a:cs typeface="Calibri" panose="020F0502020204030204" pitchFamily="34" charset="0"/>
              </a:rPr>
              <a:t>Argo resolves fine </a:t>
            </a:r>
            <a:r>
              <a:rPr lang="en-US" altLang="en-US" sz="1600" dirty="0">
                <a:solidFill>
                  <a:srgbClr val="F25A2C"/>
                </a:solidFill>
                <a:latin typeface="Calibri" panose="020F0502020204030204" pitchFamily="34" charset="0"/>
                <a:cs typeface="Calibri" panose="020F0502020204030204" pitchFamily="34" charset="0"/>
              </a:rPr>
              <a:t>vertical structure</a:t>
            </a:r>
            <a:r>
              <a:rPr lang="en-US" altLang="en-US" sz="1600" dirty="0">
                <a:latin typeface="Calibri" panose="020F0502020204030204" pitchFamily="34" charset="0"/>
                <a:cs typeface="Calibri" panose="020F0502020204030204" pitchFamily="34" charset="0"/>
              </a:rPr>
              <a:t>, adds salinity,  </a:t>
            </a:r>
          </a:p>
          <a:p>
            <a:pPr marL="80364" lvl="1" indent="0" eaLnBrk="1" hangingPunct="1">
              <a:spcBef>
                <a:spcPts val="0"/>
              </a:spcBef>
              <a:buClr>
                <a:srgbClr val="027F99"/>
              </a:buClr>
              <a:buNone/>
              <a:defRPr/>
            </a:pPr>
            <a:r>
              <a:rPr lang="en-US" altLang="en-US" sz="1600" dirty="0">
                <a:latin typeface="Calibri" panose="020F0502020204030204" pitchFamily="34" charset="0"/>
                <a:cs typeface="Calibri" panose="020F0502020204030204" pitchFamily="34" charset="0"/>
              </a:rPr>
              <a:t>   maps subsurface T and S, connects to subtropics</a:t>
            </a:r>
          </a:p>
        </p:txBody>
      </p:sp>
      <p:sp>
        <p:nvSpPr>
          <p:cNvPr id="16410" name="Rectangle 28"/>
          <p:cNvSpPr>
            <a:spLocks/>
          </p:cNvSpPr>
          <p:nvPr/>
        </p:nvSpPr>
        <p:spPr bwMode="auto">
          <a:xfrm>
            <a:off x="4318992" y="5777508"/>
            <a:ext cx="321469" cy="651867"/>
          </a:xfrm>
          <a:prstGeom prst="rect">
            <a:avLst/>
          </a:prstGeom>
          <a:solidFill>
            <a:srgbClr val="CFF6F5"/>
          </a:solidFill>
          <a:ln w="25400">
            <a:solidFill>
              <a:srgbClr val="CFF6F5"/>
            </a:solidFill>
            <a:miter lim="800000"/>
            <a:headEnd/>
            <a:tailEnd/>
          </a:ln>
        </p:spPr>
        <p:txBody>
          <a:bodyPr lIns="0" tIns="0" rIns="0" bIns="0"/>
          <a:lstStyle>
            <a:lvl1pPr>
              <a:spcBef>
                <a:spcPts val="1100"/>
              </a:spcBef>
              <a:buSzPct val="100000"/>
              <a:buFont typeface="Arial" panose="020B0604020202020204" pitchFamily="34" charset="0"/>
              <a:buChar char="•"/>
              <a:defRPr sz="4400">
                <a:solidFill>
                  <a:srgbClr val="FD6A03"/>
                </a:solidFill>
                <a:latin typeface="Gill Sans" charset="0"/>
                <a:ea typeface="PingFang SC Regular" charset="-122"/>
                <a:sym typeface="Gill Sans" charset="0"/>
              </a:defRPr>
            </a:lvl1pPr>
            <a:lvl2pPr marL="742950" indent="-285750">
              <a:spcBef>
                <a:spcPts val="1000"/>
              </a:spcBef>
              <a:buSzPct val="100000"/>
              <a:buFont typeface="Arial" panose="020B0604020202020204" pitchFamily="34" charset="0"/>
              <a:buChar char="–"/>
              <a:defRPr sz="3800">
                <a:solidFill>
                  <a:schemeClr val="tx1"/>
                </a:solidFill>
                <a:latin typeface="Gill Sans" charset="0"/>
                <a:ea typeface="PingFang SC Regular" charset="-122"/>
                <a:sym typeface="Gill Sans" charset="0"/>
              </a:defRPr>
            </a:lvl2pPr>
            <a:lvl3pPr marL="1143000" indent="-228600">
              <a:spcBef>
                <a:spcPts val="800"/>
              </a:spcBef>
              <a:buClr>
                <a:srgbClr val="000000"/>
              </a:buClr>
              <a:buSzPct val="100000"/>
              <a:buFont typeface="Arial" panose="020B0604020202020204" pitchFamily="34" charset="0"/>
              <a:buChar char="•"/>
              <a:defRPr sz="3400">
                <a:solidFill>
                  <a:schemeClr val="tx1"/>
                </a:solidFill>
                <a:latin typeface="Gill Sans" charset="0"/>
                <a:ea typeface="PingFang SC Regular" charset="-122"/>
                <a:sym typeface="Gill Sans" charset="0"/>
              </a:defRPr>
            </a:lvl3pPr>
            <a:lvl4pPr marL="16002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4pPr>
            <a:lvl5pPr marL="20574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5pPr>
            <a:lvl6pPr marL="25146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6pPr>
            <a:lvl7pPr marL="29718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7pPr>
            <a:lvl8pPr marL="34290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8pPr>
            <a:lvl9pPr marL="38862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9pPr>
          </a:lstStyle>
          <a:p>
            <a:pPr marL="0" marR="0" lvl="0" indent="0" algn="ctr" defTabSz="64291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4078" b="0" i="0" u="none" strike="noStrike" kern="1200" cap="none" spc="0" normalizeH="0" baseline="0" noProof="0">
              <a:ln>
                <a:noFill/>
              </a:ln>
              <a:solidFill>
                <a:srgbClr val="000000"/>
              </a:solidFill>
              <a:effectLst/>
              <a:uLnTx/>
              <a:uFillTx/>
              <a:latin typeface="Gill Sans" charset="0"/>
              <a:ea typeface="PingFang SC Regular" charset="-122"/>
              <a:sym typeface="Gill Sans" charset="0"/>
            </a:endParaRPr>
          </a:p>
        </p:txBody>
      </p:sp>
      <p:grpSp>
        <p:nvGrpSpPr>
          <p:cNvPr id="16411" name="Group 37"/>
          <p:cNvGrpSpPr>
            <a:grpSpLocks/>
          </p:cNvGrpSpPr>
          <p:nvPr/>
        </p:nvGrpSpPr>
        <p:grpSpPr bwMode="auto">
          <a:xfrm rot="21126863">
            <a:off x="3198317" y="4048498"/>
            <a:ext cx="1511350" cy="2536031"/>
            <a:chOff x="0" y="0"/>
            <a:chExt cx="1354" cy="2271"/>
          </a:xfrm>
        </p:grpSpPr>
        <p:pic>
          <p:nvPicPr>
            <p:cNvPr id="16419" name="Picture 29"/>
            <p:cNvPicPr>
              <a:picLocks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rot="-239999">
              <a:off x="75" y="39"/>
              <a:ext cx="1208" cy="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420" name="Freeform 30"/>
            <p:cNvSpPr>
              <a:spLocks/>
            </p:cNvSpPr>
            <p:nvPr/>
          </p:nvSpPr>
          <p:spPr bwMode="auto">
            <a:xfrm>
              <a:off x="494" y="104"/>
              <a:ext cx="40" cy="13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1614"/>
                  </a:moveTo>
                  <a:lnTo>
                    <a:pt x="8433" y="0"/>
                  </a:lnTo>
                  <a:lnTo>
                    <a:pt x="11403" y="7908"/>
                  </a:lnTo>
                  <a:lnTo>
                    <a:pt x="13386" y="15669"/>
                  </a:lnTo>
                  <a:lnTo>
                    <a:pt x="13386" y="21600"/>
                  </a:lnTo>
                  <a:lnTo>
                    <a:pt x="21600" y="21600"/>
                  </a:lnTo>
                  <a:lnTo>
                    <a:pt x="16256" y="12545"/>
                  </a:lnTo>
                </a:path>
              </a:pathLst>
            </a:custGeom>
            <a:noFill/>
            <a:ln w="9525"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sym typeface="Gill Sans" charset="-79"/>
              </a:endParaRPr>
            </a:p>
          </p:txBody>
        </p:sp>
        <p:sp>
          <p:nvSpPr>
            <p:cNvPr id="16421" name="Freeform 31"/>
            <p:cNvSpPr>
              <a:spLocks/>
            </p:cNvSpPr>
            <p:nvPr/>
          </p:nvSpPr>
          <p:spPr bwMode="auto">
            <a:xfrm>
              <a:off x="561" y="49"/>
              <a:ext cx="251" cy="1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0" y="11448"/>
                  </a:moveTo>
                  <a:cubicBezTo>
                    <a:pt x="0" y="11448"/>
                    <a:pt x="10179" y="9561"/>
                    <a:pt x="12465" y="7789"/>
                  </a:cubicBezTo>
                  <a:cubicBezTo>
                    <a:pt x="13735" y="6803"/>
                    <a:pt x="15822" y="1882"/>
                    <a:pt x="17087" y="868"/>
                  </a:cubicBezTo>
                  <a:cubicBezTo>
                    <a:pt x="17565" y="485"/>
                    <a:pt x="19686" y="0"/>
                    <a:pt x="19686" y="0"/>
                  </a:cubicBezTo>
                  <a:lnTo>
                    <a:pt x="21600" y="13982"/>
                  </a:lnTo>
                  <a:cubicBezTo>
                    <a:pt x="21600" y="13982"/>
                    <a:pt x="19651" y="15332"/>
                    <a:pt x="19149" y="15248"/>
                  </a:cubicBezTo>
                  <a:cubicBezTo>
                    <a:pt x="18110" y="15074"/>
                    <a:pt x="15849" y="11380"/>
                    <a:pt x="14776" y="11050"/>
                  </a:cubicBezTo>
                  <a:cubicBezTo>
                    <a:pt x="13510" y="10660"/>
                    <a:pt x="8426" y="12456"/>
                    <a:pt x="8426" y="12456"/>
                  </a:cubicBezTo>
                  <a:lnTo>
                    <a:pt x="7905" y="21201"/>
                  </a:lnTo>
                  <a:lnTo>
                    <a:pt x="6707" y="21600"/>
                  </a:lnTo>
                  <a:lnTo>
                    <a:pt x="5253" y="13802"/>
                  </a:lnTo>
                  <a:lnTo>
                    <a:pt x="156" y="13333"/>
                  </a:lnTo>
                </a:path>
              </a:pathLst>
            </a:custGeom>
            <a:noFill/>
            <a:ln w="9525"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sym typeface="Gill Sans" charset="-79"/>
              </a:endParaRPr>
            </a:p>
          </p:txBody>
        </p:sp>
        <p:sp>
          <p:nvSpPr>
            <p:cNvPr id="16422" name="Line 32"/>
            <p:cNvSpPr>
              <a:spLocks noChangeShapeType="1"/>
            </p:cNvSpPr>
            <p:nvPr/>
          </p:nvSpPr>
          <p:spPr bwMode="auto">
            <a:xfrm>
              <a:off x="803" y="617"/>
              <a:ext cx="233" cy="982"/>
            </a:xfrm>
            <a:prstGeom prst="line">
              <a:avLst/>
            </a:prstGeom>
            <a:noFill/>
            <a:ln w="25400">
              <a:solidFill>
                <a:srgbClr val="80808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sym typeface="Gill Sans" charset="-79"/>
              </a:endParaRPr>
            </a:p>
          </p:txBody>
        </p:sp>
        <p:sp>
          <p:nvSpPr>
            <p:cNvPr id="16423" name="Line 33"/>
            <p:cNvSpPr>
              <a:spLocks noChangeShapeType="1"/>
            </p:cNvSpPr>
            <p:nvPr/>
          </p:nvSpPr>
          <p:spPr bwMode="auto">
            <a:xfrm flipH="1">
              <a:off x="441" y="643"/>
              <a:ext cx="102" cy="1000"/>
            </a:xfrm>
            <a:prstGeom prst="line">
              <a:avLst/>
            </a:prstGeom>
            <a:noFill/>
            <a:ln w="25400">
              <a:solidFill>
                <a:srgbClr val="80808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sym typeface="Gill Sans" charset="-79"/>
              </a:endParaRPr>
            </a:p>
          </p:txBody>
        </p:sp>
        <p:sp>
          <p:nvSpPr>
            <p:cNvPr id="16424" name="Line 34"/>
            <p:cNvSpPr>
              <a:spLocks noChangeShapeType="1"/>
            </p:cNvSpPr>
            <p:nvPr/>
          </p:nvSpPr>
          <p:spPr bwMode="auto">
            <a:xfrm>
              <a:off x="700" y="1054"/>
              <a:ext cx="8" cy="186"/>
            </a:xfrm>
            <a:prstGeom prst="line">
              <a:avLst/>
            </a:prstGeom>
            <a:noFill/>
            <a:ln w="25400">
              <a:solidFill>
                <a:srgbClr val="80808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sym typeface="Gill Sans" charset="-79"/>
              </a:endParaRPr>
            </a:p>
          </p:txBody>
        </p:sp>
        <p:sp>
          <p:nvSpPr>
            <p:cNvPr id="16425" name="AutoShape 35"/>
            <p:cNvSpPr>
              <a:spLocks/>
            </p:cNvSpPr>
            <p:nvPr/>
          </p:nvSpPr>
          <p:spPr bwMode="auto">
            <a:xfrm rot="-299999">
              <a:off x="376" y="439"/>
              <a:ext cx="568" cy="186"/>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80808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sym typeface="Gill Sans" charset="-79"/>
              </a:endParaRPr>
            </a:p>
          </p:txBody>
        </p:sp>
        <p:sp>
          <p:nvSpPr>
            <p:cNvPr id="16426" name="AutoShape 36"/>
            <p:cNvSpPr>
              <a:spLocks/>
            </p:cNvSpPr>
            <p:nvPr/>
          </p:nvSpPr>
          <p:spPr bwMode="auto">
            <a:xfrm rot="-299999">
              <a:off x="645" y="1935"/>
              <a:ext cx="255" cy="27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lnTo>
                    <a:pt x="21600" y="0"/>
                  </a:lnTo>
                  <a:lnTo>
                    <a:pt x="10800" y="21600"/>
                  </a:lnTo>
                  <a:lnTo>
                    <a:pt x="0" y="0"/>
                  </a:lnTo>
                  <a:close/>
                  <a:moveTo>
                    <a:pt x="0" y="0"/>
                  </a:moveTo>
                </a:path>
              </a:pathLst>
            </a:custGeom>
            <a:noFill/>
            <a:ln w="25400" cap="flat">
              <a:solidFill>
                <a:srgbClr val="80808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sym typeface="Gill Sans" charset="-79"/>
              </a:endParaRPr>
            </a:p>
          </p:txBody>
        </p:sp>
      </p:grpSp>
      <p:sp>
        <p:nvSpPr>
          <p:cNvPr id="4" name="Freeform 3">
            <a:extLst>
              <a:ext uri="{FF2B5EF4-FFF2-40B4-BE49-F238E27FC236}">
                <a16:creationId xmlns:a16="http://schemas.microsoft.com/office/drawing/2014/main" id="{13838A91-9E90-B649-8F67-E85E20277719}"/>
              </a:ext>
            </a:extLst>
          </p:cNvPr>
          <p:cNvSpPr>
            <a:spLocks/>
          </p:cNvSpPr>
          <p:nvPr/>
        </p:nvSpPr>
        <p:spPr bwMode="auto">
          <a:xfrm>
            <a:off x="5828110" y="5432599"/>
            <a:ext cx="1021333" cy="164083"/>
          </a:xfrm>
          <a:custGeom>
            <a:avLst/>
            <a:gdLst>
              <a:gd name="T0" fmla="*/ 1452260 w 1452866"/>
              <a:gd name="T1" fmla="*/ 233207 h 233517"/>
              <a:gd name="T2" fmla="*/ 657064 w 1452866"/>
              <a:gd name="T3" fmla="*/ 14043 h 233517"/>
              <a:gd name="T4" fmla="*/ 35532 w 1452866"/>
              <a:gd name="T5" fmla="*/ 23175 h 233517"/>
              <a:gd name="T6" fmla="*/ 72092 w 1452866"/>
              <a:gd name="T7" fmla="*/ 32307 h 2335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866" h="233517">
                <a:moveTo>
                  <a:pt x="1452866" y="233517"/>
                </a:moveTo>
                <a:cubicBezTo>
                  <a:pt x="1173212" y="141315"/>
                  <a:pt x="893558" y="49113"/>
                  <a:pt x="657338" y="14061"/>
                </a:cubicBezTo>
                <a:cubicBezTo>
                  <a:pt x="421118" y="-20991"/>
                  <a:pt x="133082" y="20157"/>
                  <a:pt x="35546" y="23205"/>
                </a:cubicBezTo>
                <a:cubicBezTo>
                  <a:pt x="-61990" y="26253"/>
                  <a:pt x="72122" y="32349"/>
                  <a:pt x="72122" y="32349"/>
                </a:cubicBezTo>
              </a:path>
            </a:pathLst>
          </a:custGeom>
          <a:noFill/>
          <a:ln w="63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808080"/>
              </a:solidFill>
              <a:effectLst/>
              <a:uLnTx/>
              <a:uFillTx/>
              <a:latin typeface="Gill Sans" panose="020B0502020104020203" pitchFamily="34" charset="-79"/>
              <a:ea typeface="PingFang SC Regular" panose="020B0400000000000000" pitchFamily="34" charset="-122"/>
              <a:sym typeface="Gill Sans" panose="020B0502020104020203" pitchFamily="34" charset="-79"/>
            </a:endParaRPr>
          </a:p>
        </p:txBody>
      </p:sp>
      <p:sp>
        <p:nvSpPr>
          <p:cNvPr id="2" name="Slide Number Placeholder 1">
            <a:extLst>
              <a:ext uri="{FF2B5EF4-FFF2-40B4-BE49-F238E27FC236}">
                <a16:creationId xmlns:a16="http://schemas.microsoft.com/office/drawing/2014/main" id="{432934E4-8A21-F047-AC71-DC0B0EB009EF}"/>
              </a:ext>
            </a:extLst>
          </p:cNvPr>
          <p:cNvSpPr>
            <a:spLocks noGrp="1"/>
          </p:cNvSpPr>
          <p:nvPr>
            <p:ph type="sldNum" sz="quarter" idx="10"/>
          </p:nvPr>
        </p:nvSpPr>
        <p:spPr>
          <a:xfrm>
            <a:off x="914400" y="6248400"/>
            <a:ext cx="2540000" cy="457200"/>
          </a:xfrm>
        </p:spPr>
        <p:txBody>
          <a:bodyPr/>
          <a:lstStyle/>
          <a:p>
            <a:pPr marL="0" marR="0" lvl="0" indent="0" algn="r" defTabSz="642915" rtl="0" eaLnBrk="1" fontAlgn="base" latinLnBrk="0" hangingPunct="1">
              <a:lnSpc>
                <a:spcPct val="100000"/>
              </a:lnSpc>
              <a:spcBef>
                <a:spcPct val="0"/>
              </a:spcBef>
              <a:spcAft>
                <a:spcPct val="0"/>
              </a:spcAft>
              <a:buClrTx/>
              <a:buSzTx/>
              <a:buFontTx/>
              <a:buNone/>
              <a:tabLst/>
              <a:defRPr/>
            </a:pPr>
            <a:fld id="{B60ADC1C-5994-49FA-AAA4-B2CA009B92EE}" type="slidenum">
              <a:rPr kumimoji="0" lang="en-US" altLang="en-US" sz="1125" b="0" i="0" u="none" strike="noStrike" kern="1200" cap="none" spc="0" normalizeH="0" baseline="0" noProof="0">
                <a:ln>
                  <a:noFill/>
                </a:ln>
                <a:solidFill>
                  <a:srgbClr val="027F99"/>
                </a:solidFill>
                <a:effectLst/>
                <a:uLnTx/>
                <a:uFillTx/>
                <a:latin typeface="Calibri" panose="020F0502020204030204" pitchFamily="34" charset="0"/>
                <a:ea typeface="PingFang SC Regular" panose="020B0400000000000000" pitchFamily="34" charset="-122"/>
                <a:cs typeface="Calibri" panose="020F0502020204030204" pitchFamily="34" charset="0"/>
                <a:sym typeface="Calibri" panose="020F0502020204030204" pitchFamily="34" charset="0"/>
              </a:rPr>
              <a:pPr marL="0" marR="0" lvl="0" indent="0" algn="r" defTabSz="642915" rtl="0" eaLnBrk="1" fontAlgn="base" latinLnBrk="0" hangingPunct="1">
                <a:lnSpc>
                  <a:spcPct val="100000"/>
                </a:lnSpc>
                <a:spcBef>
                  <a:spcPct val="0"/>
                </a:spcBef>
                <a:spcAft>
                  <a:spcPct val="0"/>
                </a:spcAft>
                <a:buClrTx/>
                <a:buSzTx/>
                <a:buFontTx/>
                <a:buNone/>
                <a:tabLst/>
                <a:defRPr/>
              </a:pPr>
              <a:t>13</a:t>
            </a:fld>
            <a:endParaRPr kumimoji="0" lang="en-US" altLang="en-US" sz="1125" b="0" i="0" u="none" strike="noStrike" kern="1200" cap="none" spc="0" normalizeH="0" baseline="0" noProof="0">
              <a:ln>
                <a:noFill/>
              </a:ln>
              <a:solidFill>
                <a:srgbClr val="027F99"/>
              </a:solidFill>
              <a:effectLst/>
              <a:uLnTx/>
              <a:uFillTx/>
              <a:latin typeface="Calibri" panose="020F0502020204030204" pitchFamily="34" charset="0"/>
              <a:ea typeface="PingFang SC Regular" panose="020B0400000000000000" pitchFamily="34" charset="-122"/>
              <a:cs typeface="Calibri" panose="020F0502020204030204" pitchFamily="34" charset="0"/>
              <a:sym typeface="Calibri" panose="020F0502020204030204" pitchFamily="34" charset="0"/>
            </a:endParaRPr>
          </a:p>
        </p:txBody>
      </p:sp>
      <p:sp>
        <p:nvSpPr>
          <p:cNvPr id="5" name="Freeform 4"/>
          <p:cNvSpPr/>
          <p:nvPr/>
        </p:nvSpPr>
        <p:spPr bwMode="auto">
          <a:xfrm>
            <a:off x="346841" y="5484316"/>
            <a:ext cx="1860331" cy="191270"/>
          </a:xfrm>
          <a:custGeom>
            <a:avLst/>
            <a:gdLst>
              <a:gd name="connsiteX0" fmla="*/ 1860331 w 1860331"/>
              <a:gd name="connsiteY0" fmla="*/ 191270 h 191270"/>
              <a:gd name="connsiteX1" fmla="*/ 1008993 w 1860331"/>
              <a:gd name="connsiteY1" fmla="*/ 159739 h 191270"/>
              <a:gd name="connsiteX2" fmla="*/ 315311 w 1860331"/>
              <a:gd name="connsiteY2" fmla="*/ 2084 h 191270"/>
              <a:gd name="connsiteX3" fmla="*/ 10511 w 1860331"/>
              <a:gd name="connsiteY3" fmla="*/ 65146 h 191270"/>
              <a:gd name="connsiteX4" fmla="*/ 10511 w 1860331"/>
              <a:gd name="connsiteY4" fmla="*/ 65146 h 191270"/>
              <a:gd name="connsiteX5" fmla="*/ 0 w 1860331"/>
              <a:gd name="connsiteY5" fmla="*/ 65146 h 1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0331" h="191270">
                <a:moveTo>
                  <a:pt x="1860331" y="191270"/>
                </a:moveTo>
                <a:cubicBezTo>
                  <a:pt x="1563413" y="191270"/>
                  <a:pt x="1266496" y="191270"/>
                  <a:pt x="1008993" y="159739"/>
                </a:cubicBezTo>
                <a:cubicBezTo>
                  <a:pt x="751490" y="128208"/>
                  <a:pt x="481725" y="17849"/>
                  <a:pt x="315311" y="2084"/>
                </a:cubicBezTo>
                <a:cubicBezTo>
                  <a:pt x="148897" y="-13682"/>
                  <a:pt x="10511" y="65146"/>
                  <a:pt x="10511" y="65146"/>
                </a:cubicBezTo>
                <a:lnTo>
                  <a:pt x="10511" y="65146"/>
                </a:lnTo>
                <a:lnTo>
                  <a:pt x="0" y="65146"/>
                </a:lnTo>
              </a:path>
            </a:pathLst>
          </a:custGeom>
          <a:noFill/>
          <a:ln w="254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800" b="0" i="0" u="none" strike="noStrike" kern="1200" cap="none" spc="0" normalizeH="0" baseline="0" noProof="0">
              <a:ln>
                <a:noFill/>
              </a:ln>
              <a:solidFill>
                <a:srgbClr val="000000"/>
              </a:solidFill>
              <a:effectLst/>
              <a:uLnTx/>
              <a:uFillTx/>
              <a:latin typeface="Gill Sans" charset="0"/>
              <a:ea typeface="PingFang SC Regular" charset="-122"/>
              <a:cs typeface="PingFang SC Regular" charset="-122"/>
              <a:sym typeface="Gill Sans" charset="0"/>
            </a:endParaRPr>
          </a:p>
        </p:txBody>
      </p:sp>
      <p:sp>
        <p:nvSpPr>
          <p:cNvPr id="50" name="Oval 49"/>
          <p:cNvSpPr/>
          <p:nvPr/>
        </p:nvSpPr>
        <p:spPr bwMode="auto">
          <a:xfrm>
            <a:off x="9844265" y="5748207"/>
            <a:ext cx="1955605" cy="836162"/>
          </a:xfrm>
          <a:prstGeom prst="ellipse">
            <a:avLst/>
          </a:prstGeom>
          <a:solidFill>
            <a:srgbClr val="CC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800" b="0" i="0" u="none" strike="noStrike" kern="1200" cap="none" spc="0" normalizeH="0" baseline="0" noProof="0">
              <a:ln>
                <a:noFill/>
              </a:ln>
              <a:solidFill>
                <a:srgbClr val="000000"/>
              </a:solidFill>
              <a:effectLst/>
              <a:uLnTx/>
              <a:uFillTx/>
              <a:latin typeface="Gill Sans" charset="0"/>
              <a:ea typeface="PingFang SC Regular" charset="-122"/>
              <a:cs typeface="PingFang SC Regular" charset="-122"/>
              <a:sym typeface="Gill Sans" charset="0"/>
            </a:endParaRPr>
          </a:p>
        </p:txBody>
      </p:sp>
      <p:sp>
        <p:nvSpPr>
          <p:cNvPr id="51" name="Freeform 50"/>
          <p:cNvSpPr/>
          <p:nvPr/>
        </p:nvSpPr>
        <p:spPr bwMode="auto">
          <a:xfrm>
            <a:off x="10337859" y="5627372"/>
            <a:ext cx="1538832" cy="134178"/>
          </a:xfrm>
          <a:custGeom>
            <a:avLst/>
            <a:gdLst>
              <a:gd name="connsiteX0" fmla="*/ 1860331 w 1860331"/>
              <a:gd name="connsiteY0" fmla="*/ 191270 h 191270"/>
              <a:gd name="connsiteX1" fmla="*/ 1008993 w 1860331"/>
              <a:gd name="connsiteY1" fmla="*/ 159739 h 191270"/>
              <a:gd name="connsiteX2" fmla="*/ 315311 w 1860331"/>
              <a:gd name="connsiteY2" fmla="*/ 2084 h 191270"/>
              <a:gd name="connsiteX3" fmla="*/ 10511 w 1860331"/>
              <a:gd name="connsiteY3" fmla="*/ 65146 h 191270"/>
              <a:gd name="connsiteX4" fmla="*/ 10511 w 1860331"/>
              <a:gd name="connsiteY4" fmla="*/ 65146 h 191270"/>
              <a:gd name="connsiteX5" fmla="*/ 0 w 1860331"/>
              <a:gd name="connsiteY5" fmla="*/ 65146 h 1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0331" h="191270">
                <a:moveTo>
                  <a:pt x="1860331" y="191270"/>
                </a:moveTo>
                <a:cubicBezTo>
                  <a:pt x="1563413" y="191270"/>
                  <a:pt x="1266496" y="191270"/>
                  <a:pt x="1008993" y="159739"/>
                </a:cubicBezTo>
                <a:cubicBezTo>
                  <a:pt x="751490" y="128208"/>
                  <a:pt x="481725" y="17849"/>
                  <a:pt x="315311" y="2084"/>
                </a:cubicBezTo>
                <a:cubicBezTo>
                  <a:pt x="148897" y="-13682"/>
                  <a:pt x="10511" y="65146"/>
                  <a:pt x="10511" y="65146"/>
                </a:cubicBezTo>
                <a:lnTo>
                  <a:pt x="10511" y="65146"/>
                </a:lnTo>
                <a:lnTo>
                  <a:pt x="0" y="65146"/>
                </a:lnTo>
              </a:path>
            </a:pathLst>
          </a:custGeom>
          <a:noFill/>
          <a:ln w="254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800" b="0" i="0" u="none" strike="noStrike" kern="1200" cap="none" spc="0" normalizeH="0" baseline="0" noProof="0">
              <a:ln>
                <a:noFill/>
              </a:ln>
              <a:solidFill>
                <a:srgbClr val="000000"/>
              </a:solidFill>
              <a:effectLst/>
              <a:uLnTx/>
              <a:uFillTx/>
              <a:latin typeface="Gill Sans" charset="0"/>
              <a:ea typeface="PingFang SC Regular" charset="-122"/>
              <a:cs typeface="PingFang SC Regular" charset="-122"/>
              <a:sym typeface="Gill Sans" charset="0"/>
            </a:endParaRPr>
          </a:p>
        </p:txBody>
      </p:sp>
      <p:sp>
        <p:nvSpPr>
          <p:cNvPr id="52" name="Oval 51"/>
          <p:cNvSpPr/>
          <p:nvPr/>
        </p:nvSpPr>
        <p:spPr bwMode="auto">
          <a:xfrm>
            <a:off x="10324119" y="5668529"/>
            <a:ext cx="597267" cy="592827"/>
          </a:xfrm>
          <a:prstGeom prst="ellipse">
            <a:avLst/>
          </a:prstGeom>
          <a:solidFill>
            <a:srgbClr val="CC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800" b="0" i="0" u="none" strike="noStrike" kern="1200" cap="none" spc="0" normalizeH="0" baseline="0" noProof="0">
              <a:ln>
                <a:noFill/>
              </a:ln>
              <a:solidFill>
                <a:srgbClr val="000000"/>
              </a:solidFill>
              <a:effectLst/>
              <a:uLnTx/>
              <a:uFillTx/>
              <a:latin typeface="Gill Sans" charset="0"/>
              <a:ea typeface="PingFang SC Regular" charset="-122"/>
              <a:cs typeface="PingFang SC Regular" charset="-122"/>
              <a:sym typeface="Gill Sans" charset="0"/>
            </a:endParaRPr>
          </a:p>
        </p:txBody>
      </p:sp>
      <p:sp>
        <p:nvSpPr>
          <p:cNvPr id="53" name="Oval 52"/>
          <p:cNvSpPr/>
          <p:nvPr/>
        </p:nvSpPr>
        <p:spPr bwMode="auto">
          <a:xfrm>
            <a:off x="11248756" y="5767231"/>
            <a:ext cx="597267" cy="592827"/>
          </a:xfrm>
          <a:prstGeom prst="ellipse">
            <a:avLst/>
          </a:prstGeom>
          <a:solidFill>
            <a:srgbClr val="CC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800" b="0" i="0" u="none" strike="noStrike" kern="1200" cap="none" spc="0" normalizeH="0" baseline="0" noProof="0">
              <a:ln>
                <a:noFill/>
              </a:ln>
              <a:solidFill>
                <a:srgbClr val="000000"/>
              </a:solidFill>
              <a:effectLst/>
              <a:uLnTx/>
              <a:uFillTx/>
              <a:latin typeface="Gill Sans" charset="0"/>
              <a:ea typeface="PingFang SC Regular" charset="-122"/>
              <a:cs typeface="PingFang SC Regular" charset="-122"/>
              <a:sym typeface="Gill Sans" charset="0"/>
            </a:endParaRPr>
          </a:p>
        </p:txBody>
      </p:sp>
      <p:sp>
        <p:nvSpPr>
          <p:cNvPr id="7" name="Rectangle 6"/>
          <p:cNvSpPr/>
          <p:nvPr/>
        </p:nvSpPr>
        <p:spPr bwMode="auto">
          <a:xfrm rot="171271">
            <a:off x="10707370" y="5756488"/>
            <a:ext cx="1123517" cy="384109"/>
          </a:xfrm>
          <a:prstGeom prst="rect">
            <a:avLst/>
          </a:prstGeom>
          <a:solidFill>
            <a:srgbClr val="CC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800" b="0" i="0" u="none" strike="noStrike" kern="1200" cap="none" spc="0" normalizeH="0" baseline="0" noProof="0">
              <a:ln>
                <a:noFill/>
              </a:ln>
              <a:solidFill>
                <a:srgbClr val="000000"/>
              </a:solidFill>
              <a:effectLst/>
              <a:uLnTx/>
              <a:uFillTx/>
              <a:latin typeface="Gill Sans" charset="0"/>
              <a:ea typeface="PingFang SC Regular" charset="-122"/>
              <a:cs typeface="PingFang SC Regular" charset="-122"/>
              <a:sym typeface="Gill Sans" charset="0"/>
            </a:endParaRPr>
          </a:p>
        </p:txBody>
      </p:sp>
      <p:grpSp>
        <p:nvGrpSpPr>
          <p:cNvPr id="16412" name="Group 1"/>
          <p:cNvGrpSpPr>
            <a:grpSpLocks/>
          </p:cNvGrpSpPr>
          <p:nvPr/>
        </p:nvGrpSpPr>
        <p:grpSpPr bwMode="auto">
          <a:xfrm>
            <a:off x="11150346" y="4973674"/>
            <a:ext cx="1111142" cy="1208284"/>
            <a:chOff x="10193437" y="6305550"/>
            <a:chExt cx="2020688" cy="2235200"/>
          </a:xfrm>
        </p:grpSpPr>
        <p:pic>
          <p:nvPicPr>
            <p:cNvPr id="16417" name="Picture 38"/>
            <p:cNvPicPr>
              <a:picLocks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rot="479999">
              <a:off x="10193437" y="6305550"/>
              <a:ext cx="202068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418" name="Rectangle 39"/>
            <p:cNvSpPr>
              <a:spLocks noChangeArrowheads="1"/>
            </p:cNvSpPr>
            <p:nvPr/>
          </p:nvSpPr>
          <p:spPr bwMode="auto">
            <a:xfrm rot="539999">
              <a:off x="11152946" y="6619875"/>
              <a:ext cx="173156" cy="1054100"/>
            </a:xfrm>
            <a:prstGeom prst="rect">
              <a:avLst/>
            </a:prstGeom>
            <a:solidFill>
              <a:srgbClr val="FD8E41">
                <a:alpha val="9764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100"/>
                </a:spcBef>
                <a:buSzPct val="100000"/>
                <a:buFont typeface="Arial" panose="020B0604020202020204" pitchFamily="34" charset="0"/>
                <a:buChar char="•"/>
                <a:defRPr sz="4400">
                  <a:solidFill>
                    <a:srgbClr val="FD6A03"/>
                  </a:solidFill>
                  <a:latin typeface="Gill Sans" charset="0"/>
                  <a:ea typeface="PingFang SC Regular" charset="-122"/>
                  <a:sym typeface="Gill Sans" charset="0"/>
                </a:defRPr>
              </a:lvl1pPr>
              <a:lvl2pPr marL="742950" indent="-285750">
                <a:spcBef>
                  <a:spcPts val="1000"/>
                </a:spcBef>
                <a:buSzPct val="100000"/>
                <a:buFont typeface="Arial" panose="020B0604020202020204" pitchFamily="34" charset="0"/>
                <a:buChar char="–"/>
                <a:defRPr sz="3800">
                  <a:solidFill>
                    <a:schemeClr val="tx1"/>
                  </a:solidFill>
                  <a:latin typeface="Gill Sans" charset="0"/>
                  <a:ea typeface="PingFang SC Regular" charset="-122"/>
                  <a:sym typeface="Gill Sans" charset="0"/>
                </a:defRPr>
              </a:lvl2pPr>
              <a:lvl3pPr marL="1143000" indent="-228600">
                <a:spcBef>
                  <a:spcPts val="800"/>
                </a:spcBef>
                <a:buClr>
                  <a:srgbClr val="000000"/>
                </a:buClr>
                <a:buSzPct val="100000"/>
                <a:buFont typeface="Arial" panose="020B0604020202020204" pitchFamily="34" charset="0"/>
                <a:buChar char="•"/>
                <a:defRPr sz="3400">
                  <a:solidFill>
                    <a:schemeClr val="tx1"/>
                  </a:solidFill>
                  <a:latin typeface="Gill Sans" charset="0"/>
                  <a:ea typeface="PingFang SC Regular" charset="-122"/>
                  <a:sym typeface="Gill Sans" charset="0"/>
                </a:defRPr>
              </a:lvl3pPr>
              <a:lvl4pPr marL="16002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4pPr>
              <a:lvl5pPr marL="20574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5pPr>
              <a:lvl6pPr marL="25146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6pPr>
              <a:lvl7pPr marL="29718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7pPr>
              <a:lvl8pPr marL="34290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8pPr>
              <a:lvl9pPr marL="38862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9pPr>
            </a:lstStyle>
            <a:p>
              <a:pPr marL="0" marR="0" lvl="0" indent="0" algn="ctr" defTabSz="64291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4078" b="0" i="0" u="none" strike="noStrike" kern="1200" cap="none" spc="0" normalizeH="0" baseline="0" noProof="0">
                <a:ln>
                  <a:noFill/>
                </a:ln>
                <a:solidFill>
                  <a:srgbClr val="000000"/>
                </a:solidFill>
                <a:effectLst/>
                <a:uLnTx/>
                <a:uFillTx/>
                <a:latin typeface="Gill Sans" charset="0"/>
                <a:ea typeface="PingFang SC Regular" charset="-122"/>
                <a:sym typeface="Gill Sans" charset="0"/>
              </a:endParaRPr>
            </a:p>
          </p:txBody>
        </p:sp>
      </p:grpSp>
      <p:sp>
        <p:nvSpPr>
          <p:cNvPr id="49" name="Google Shape;123;gacaf13b675_0_0">
            <a:extLst>
              <a:ext uri="{FF2B5EF4-FFF2-40B4-BE49-F238E27FC236}">
                <a16:creationId xmlns:a16="http://schemas.microsoft.com/office/drawing/2014/main" id="{37E980B6-7352-FC44-AE9E-D7C550EF3851}"/>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r>
              <a:rPr lang="pl-PL" sz="3600" b="1" spc="-1" dirty="0">
                <a:solidFill>
                  <a:srgbClr val="FFC000"/>
                </a:solidFill>
                <a:latin typeface="Calibri"/>
                <a:ea typeface="Calibri"/>
              </a:rPr>
              <a:t>ACHIEVEMENTS</a:t>
            </a:r>
            <a:endParaRPr lang="fr-FR" sz="3600" b="0" strike="noStrike" spc="-1" dirty="0">
              <a:solidFill>
                <a:srgbClr val="FFC000"/>
              </a:solidFill>
            </a:endParaRPr>
          </a:p>
        </p:txBody>
      </p:sp>
      <p:sp>
        <p:nvSpPr>
          <p:cNvPr id="54" name="ZoneTexte 53">
            <a:extLst>
              <a:ext uri="{FF2B5EF4-FFF2-40B4-BE49-F238E27FC236}">
                <a16:creationId xmlns:a16="http://schemas.microsoft.com/office/drawing/2014/main" id="{066E8547-E397-DC4F-BAC5-DF1A57138486}"/>
              </a:ext>
            </a:extLst>
          </p:cNvPr>
          <p:cNvSpPr txBox="1"/>
          <p:nvPr/>
        </p:nvSpPr>
        <p:spPr>
          <a:xfrm>
            <a:off x="3985607" y="35813"/>
            <a:ext cx="2212465" cy="584775"/>
          </a:xfrm>
          <a:prstGeom prst="rect">
            <a:avLst/>
          </a:prstGeom>
          <a:noFill/>
        </p:spPr>
        <p:txBody>
          <a:bodyPr wrap="none" rtlCol="0">
            <a:spAutoFit/>
          </a:bodyPr>
          <a:lstStyle/>
          <a:p>
            <a:r>
              <a:rPr lang="fr-FR" sz="3200" b="1" dirty="0">
                <a:solidFill>
                  <a:schemeClr val="accent2">
                    <a:lumMod val="20000"/>
                    <a:lumOff val="80000"/>
                  </a:schemeClr>
                </a:solidFill>
                <a:latin typeface="Arial" panose="020B0604020202020204" pitchFamily="34" charset="0"/>
                <a:cs typeface="Arial" panose="020B0604020202020204" pitchFamily="34" charset="0"/>
              </a:rPr>
              <a:t>TPOS2020</a:t>
            </a:r>
          </a:p>
        </p:txBody>
      </p:sp>
      <p:sp>
        <p:nvSpPr>
          <p:cNvPr id="16413" name="Rectangle 41"/>
          <p:cNvSpPr>
            <a:spLocks/>
          </p:cNvSpPr>
          <p:nvPr/>
        </p:nvSpPr>
        <p:spPr bwMode="auto">
          <a:xfrm>
            <a:off x="5194264" y="5017015"/>
            <a:ext cx="5136725" cy="1198048"/>
          </a:xfrm>
          <a:prstGeom prst="rect">
            <a:avLst/>
          </a:prstGeom>
          <a:solidFill>
            <a:schemeClr val="accent2">
              <a:alpha val="78000"/>
            </a:schemeClr>
          </a:solidFill>
          <a:ln>
            <a:noFill/>
          </a:ln>
          <a:extLst/>
        </p:spPr>
        <p:txBody>
          <a:bodyPr lIns="8930" tIns="8930" rIns="8930" bIns="8930"/>
          <a:lstStyle>
            <a:lvl1pPr>
              <a:spcBef>
                <a:spcPts val="1100"/>
              </a:spcBef>
              <a:buSzPct val="100000"/>
              <a:buFont typeface="Arial" panose="020B0604020202020204" pitchFamily="34" charset="0"/>
              <a:buChar char="•"/>
              <a:defRPr sz="4400">
                <a:solidFill>
                  <a:srgbClr val="FD6A03"/>
                </a:solidFill>
                <a:latin typeface="Gill Sans" charset="0"/>
                <a:ea typeface="PingFang SC Regular" charset="-122"/>
                <a:sym typeface="Gill Sans" charset="0"/>
              </a:defRPr>
            </a:lvl1pPr>
            <a:lvl2pPr marL="704850" indent="-285750">
              <a:spcBef>
                <a:spcPts val="1000"/>
              </a:spcBef>
              <a:buSzPct val="100000"/>
              <a:buFont typeface="Arial" panose="020B0604020202020204" pitchFamily="34" charset="0"/>
              <a:buChar char="–"/>
              <a:defRPr sz="3800">
                <a:solidFill>
                  <a:schemeClr val="tx1"/>
                </a:solidFill>
                <a:latin typeface="Gill Sans" charset="0"/>
                <a:ea typeface="PingFang SC Regular" charset="-122"/>
                <a:sym typeface="Gill Sans" charset="0"/>
              </a:defRPr>
            </a:lvl2pPr>
            <a:lvl3pPr marL="1104900" indent="-228600">
              <a:spcBef>
                <a:spcPts val="800"/>
              </a:spcBef>
              <a:buClr>
                <a:srgbClr val="000000"/>
              </a:buClr>
              <a:buSzPct val="100000"/>
              <a:buFont typeface="Arial" panose="020B0604020202020204" pitchFamily="34" charset="0"/>
              <a:buChar char="•"/>
              <a:defRPr sz="3400">
                <a:solidFill>
                  <a:schemeClr val="tx1"/>
                </a:solidFill>
                <a:latin typeface="Gill Sans" charset="0"/>
                <a:ea typeface="PingFang SC Regular" charset="-122"/>
                <a:sym typeface="Gill Sans" charset="0"/>
              </a:defRPr>
            </a:lvl3pPr>
            <a:lvl4pPr marL="15621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4pPr>
            <a:lvl5pPr marL="20193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5pPr>
            <a:lvl6pPr marL="24765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6pPr>
            <a:lvl7pPr marL="29337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7pPr>
            <a:lvl8pPr marL="33909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8pPr>
            <a:lvl9pPr marL="38481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9pPr>
          </a:lstStyle>
          <a:p>
            <a:pPr marL="0" marR="0" lvl="0" indent="0" algn="l" defTabSz="642915" rtl="0" eaLnBrk="1" fontAlgn="base" latinLnBrk="0" hangingPunct="1">
              <a:lnSpc>
                <a:spcPct val="80000"/>
              </a:lnSpc>
              <a:spcBef>
                <a:spcPts val="844"/>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accent3"/>
                </a:solidFill>
                <a:effectLst/>
                <a:uLnTx/>
                <a:uFillTx/>
                <a:latin typeface="Calibri" panose="020F0502020204030204" pitchFamily="34" charset="0"/>
                <a:ea typeface="PingFang SC Regular" charset="-122"/>
                <a:cs typeface="Calibri" panose="020F0502020204030204" pitchFamily="34" charset="0"/>
                <a:sym typeface="Gill Sans" charset="0"/>
              </a:rPr>
              <a:t>Assimilating models integrate diverse observations</a:t>
            </a:r>
          </a:p>
          <a:p>
            <a:pPr marL="0" marR="0" lvl="0" indent="0" algn="l" defTabSz="642915" rtl="0" eaLnBrk="1" fontAlgn="base" latinLnBrk="0" hangingPunct="1">
              <a:lnSpc>
                <a:spcPct val="80000"/>
              </a:lnSpc>
              <a:spcBef>
                <a:spcPts val="844"/>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accent3"/>
                </a:solidFill>
                <a:effectLst/>
                <a:uLnTx/>
                <a:uFillTx/>
                <a:latin typeface="Calibri" panose="020F0502020204030204" pitchFamily="34" charset="0"/>
                <a:ea typeface="PingFang SC Regular" charset="-122"/>
                <a:cs typeface="Calibri" panose="020F0502020204030204" pitchFamily="34" charset="0"/>
                <a:sym typeface="Gill Sans" charset="0"/>
              </a:rPr>
              <a:t>TPOS data reaches our stakeholders primarily as the output of an assimilation</a:t>
            </a:r>
          </a:p>
        </p:txBody>
      </p:sp>
      <p:grpSp>
        <p:nvGrpSpPr>
          <p:cNvPr id="56" name="Groupe 55">
            <a:extLst>
              <a:ext uri="{FF2B5EF4-FFF2-40B4-BE49-F238E27FC236}">
                <a16:creationId xmlns:a16="http://schemas.microsoft.com/office/drawing/2014/main" id="{0985C0E8-7B16-9849-B933-B0625650EF5A}"/>
              </a:ext>
            </a:extLst>
          </p:cNvPr>
          <p:cNvGrpSpPr/>
          <p:nvPr/>
        </p:nvGrpSpPr>
        <p:grpSpPr>
          <a:xfrm>
            <a:off x="4189901" y="1345359"/>
            <a:ext cx="4180760" cy="3288756"/>
            <a:chOff x="-210140" y="1909759"/>
            <a:chExt cx="5631226" cy="4773408"/>
          </a:xfrm>
        </p:grpSpPr>
        <p:pic>
          <p:nvPicPr>
            <p:cNvPr id="57" name="Picture 5">
              <a:extLst>
                <a:ext uri="{FF2B5EF4-FFF2-40B4-BE49-F238E27FC236}">
                  <a16:creationId xmlns:a16="http://schemas.microsoft.com/office/drawing/2014/main" id="{B4F9347D-5F7D-564E-BAA7-15DDEBA9B3D8}"/>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t="9807" r="-2976" b="2141"/>
            <a:stretch/>
          </p:blipFill>
          <p:spPr>
            <a:xfrm>
              <a:off x="516695" y="3874352"/>
              <a:ext cx="4904391" cy="2808815"/>
            </a:xfrm>
            <a:prstGeom prst="rect">
              <a:avLst/>
            </a:prstGeom>
          </p:spPr>
        </p:pic>
        <p:pic>
          <p:nvPicPr>
            <p:cNvPr id="58" name="Picture 2">
              <a:extLst>
                <a:ext uri="{FF2B5EF4-FFF2-40B4-BE49-F238E27FC236}">
                  <a16:creationId xmlns:a16="http://schemas.microsoft.com/office/drawing/2014/main" id="{BDFA4936-32DD-A646-9BB6-41E3A809283A}"/>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10140" y="2734733"/>
              <a:ext cx="1970856" cy="206052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a:extLst>
                <a:ext uri="{FF2B5EF4-FFF2-40B4-BE49-F238E27FC236}">
                  <a16:creationId xmlns:a16="http://schemas.microsoft.com/office/drawing/2014/main" id="{44BAC5FB-6327-3E44-A00D-0EAF038CB0B4}"/>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rot="1404225">
              <a:off x="3429157" y="1913885"/>
              <a:ext cx="1405149" cy="1906037"/>
            </a:xfrm>
            <a:prstGeom prst="rect">
              <a:avLst/>
            </a:prstGeom>
            <a:noFill/>
            <a:extLst>
              <a:ext uri="{909E8E84-426E-40DD-AFC4-6F175D3DCCD1}">
                <a14:hiddenFill xmlns:a14="http://schemas.microsoft.com/office/drawing/2010/main">
                  <a:solidFill>
                    <a:srgbClr val="FFFFFF"/>
                  </a:solidFill>
                </a14:hiddenFill>
              </a:ext>
            </a:extLst>
          </p:spPr>
        </p:pic>
        <p:pic>
          <p:nvPicPr>
            <p:cNvPr id="60" name="图片 11">
              <a:extLst>
                <a:ext uri="{FF2B5EF4-FFF2-40B4-BE49-F238E27FC236}">
                  <a16:creationId xmlns:a16="http://schemas.microsoft.com/office/drawing/2014/main" id="{6EC59FB9-40EE-AC40-998C-84A7E91800D1}"/>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526303" y="1909759"/>
              <a:ext cx="1316073" cy="1906037"/>
            </a:xfrm>
            <a:prstGeom prst="rect">
              <a:avLst/>
            </a:prstGeom>
          </p:spPr>
        </p:pic>
      </p:grpSp>
      <p:pic>
        <p:nvPicPr>
          <p:cNvPr id="16389" name="Picture 3"/>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346397" y="6032004"/>
            <a:ext cx="707678" cy="73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61" name="Picture 21">
            <a:extLst>
              <a:ext uri="{FF2B5EF4-FFF2-40B4-BE49-F238E27FC236}">
                <a16:creationId xmlns:a16="http://schemas.microsoft.com/office/drawing/2014/main" id="{09C0B309-4197-294A-8196-39DEECD8567D}"/>
              </a:ext>
            </a:extLst>
          </p:cNvPr>
          <p:cNvPicPr>
            <a:picLocks noChangeAspect="1"/>
          </p:cNvPicPr>
          <p:nvPr/>
        </p:nvPicPr>
        <p:blipFill>
          <a:blip r:embed="rId2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Tree>
    <p:extLst>
      <p:ext uri="{BB962C8B-B14F-4D97-AF65-F5344CB8AC3E}">
        <p14:creationId xmlns:p14="http://schemas.microsoft.com/office/powerpoint/2010/main" val="330456500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IndOOS has provided unprecedented knowledge of weather, ocean, and climate phenomena, among them:…"/>
          <p:cNvSpPr txBox="1">
            <a:spLocks noGrp="1"/>
          </p:cNvSpPr>
          <p:nvPr>
            <p:ph type="body" sz="half" idx="1"/>
          </p:nvPr>
        </p:nvSpPr>
        <p:spPr>
          <a:xfrm>
            <a:off x="503867" y="1096111"/>
            <a:ext cx="6077949" cy="4665778"/>
          </a:xfrm>
          <a:prstGeom prst="rect">
            <a:avLst/>
          </a:prstGeom>
        </p:spPr>
        <p:txBody>
          <a:bodyPr>
            <a:normAutofit/>
          </a:bodyPr>
          <a:lstStyle/>
          <a:p>
            <a:pPr marL="0" indent="0" defTabSz="713232">
              <a:spcBef>
                <a:spcPts val="750"/>
              </a:spcBef>
              <a:buSzTx/>
              <a:buNone/>
              <a:defRPr sz="4055"/>
            </a:pPr>
            <a:r>
              <a:rPr sz="2000" dirty="0" err="1"/>
              <a:t>IndOOS</a:t>
            </a:r>
            <a:r>
              <a:rPr sz="2000" dirty="0"/>
              <a:t> has provided unprecedented knowledge of weather, ocean, and climate phenomena</a:t>
            </a:r>
            <a:r>
              <a:rPr lang="fr-FR" sz="2000" dirty="0"/>
              <a:t>.</a:t>
            </a:r>
          </a:p>
          <a:p>
            <a:pPr marL="0" indent="0" defTabSz="713232">
              <a:spcBef>
                <a:spcPts val="750"/>
              </a:spcBef>
              <a:buSzTx/>
              <a:buNone/>
              <a:defRPr sz="4055"/>
            </a:pPr>
            <a:r>
              <a:rPr lang="fr-FR" sz="2000" dirty="0" err="1"/>
              <a:t>Remaining</a:t>
            </a:r>
            <a:r>
              <a:rPr lang="fr-FR" sz="2000" dirty="0"/>
              <a:t> gaps:</a:t>
            </a:r>
          </a:p>
          <a:p>
            <a:pPr marL="175260" indent="-175260" defTabSz="731520">
              <a:spcBef>
                <a:spcPts val="800"/>
              </a:spcBef>
              <a:defRPr sz="4160"/>
            </a:pPr>
            <a:r>
              <a:rPr lang="fr-FR" sz="2000" dirty="0" err="1"/>
              <a:t>Low</a:t>
            </a:r>
            <a:r>
              <a:rPr lang="fr-FR" sz="2000" dirty="0"/>
              <a:t> </a:t>
            </a:r>
            <a:r>
              <a:rPr lang="fr-FR" sz="2000" dirty="0" err="1"/>
              <a:t>prediction</a:t>
            </a:r>
            <a:r>
              <a:rPr lang="fr-FR" sz="2000" dirty="0"/>
              <a:t> </a:t>
            </a:r>
            <a:r>
              <a:rPr lang="fr-FR" sz="2000" dirty="0" err="1"/>
              <a:t>skill</a:t>
            </a:r>
            <a:r>
              <a:rPr lang="fr-FR" sz="2000" dirty="0"/>
              <a:t> of </a:t>
            </a:r>
            <a:r>
              <a:rPr lang="fr-FR" sz="2000" dirty="0" err="1"/>
              <a:t>sub-seasonal</a:t>
            </a:r>
            <a:r>
              <a:rPr lang="fr-FR" sz="2000" dirty="0"/>
              <a:t> to </a:t>
            </a:r>
            <a:r>
              <a:rPr lang="fr-FR" sz="2000" dirty="0" err="1"/>
              <a:t>seasonal</a:t>
            </a:r>
            <a:r>
              <a:rPr lang="fr-FR" sz="2000" dirty="0"/>
              <a:t> </a:t>
            </a:r>
            <a:r>
              <a:rPr lang="fr-FR" sz="2000" dirty="0" err="1"/>
              <a:t>forecasts</a:t>
            </a:r>
            <a:endParaRPr lang="fr-FR" sz="2000" dirty="0"/>
          </a:p>
          <a:p>
            <a:pPr marL="175260" indent="-175260" defTabSz="731520">
              <a:spcBef>
                <a:spcPts val="800"/>
              </a:spcBef>
              <a:defRPr sz="4160"/>
            </a:pPr>
            <a:r>
              <a:rPr lang="fr-FR" sz="2000" dirty="0"/>
              <a:t>Large </a:t>
            </a:r>
            <a:r>
              <a:rPr lang="fr-FR" sz="2000" dirty="0" err="1"/>
              <a:t>discrepancies</a:t>
            </a:r>
            <a:r>
              <a:rPr lang="fr-FR" sz="2000" dirty="0"/>
              <a:t> in climatologies of </a:t>
            </a:r>
            <a:r>
              <a:rPr lang="fr-FR" sz="2000" dirty="0" err="1"/>
              <a:t>heat</a:t>
            </a:r>
            <a:r>
              <a:rPr lang="fr-FR" sz="2000" dirty="0"/>
              <a:t> exchange at the air-</a:t>
            </a:r>
            <a:r>
              <a:rPr lang="fr-FR" sz="2000" dirty="0" err="1"/>
              <a:t>sea</a:t>
            </a:r>
            <a:r>
              <a:rPr lang="fr-FR" sz="2000" dirty="0"/>
              <a:t> interface</a:t>
            </a:r>
          </a:p>
          <a:p>
            <a:pPr marL="175260" indent="-175260" defTabSz="731520">
              <a:spcBef>
                <a:spcPts val="800"/>
              </a:spcBef>
              <a:defRPr sz="4160"/>
            </a:pPr>
            <a:r>
              <a:rPr lang="fr-FR" sz="2000" dirty="0" err="1"/>
              <a:t>Lack</a:t>
            </a:r>
            <a:r>
              <a:rPr lang="fr-FR" sz="2000" dirty="0"/>
              <a:t> of observations in western </a:t>
            </a:r>
            <a:r>
              <a:rPr lang="fr-FR" sz="2000" dirty="0" err="1"/>
              <a:t>equatorial</a:t>
            </a:r>
            <a:r>
              <a:rPr lang="fr-FR" sz="2000" dirty="0"/>
              <a:t> </a:t>
            </a:r>
            <a:r>
              <a:rPr lang="fr-FR" sz="2000" dirty="0" err="1"/>
              <a:t>Indian</a:t>
            </a:r>
            <a:r>
              <a:rPr lang="fr-FR" sz="2000" dirty="0"/>
              <a:t> </a:t>
            </a:r>
            <a:r>
              <a:rPr lang="fr-FR" sz="2000" dirty="0" err="1"/>
              <a:t>Ocean</a:t>
            </a:r>
            <a:r>
              <a:rPr lang="fr-FR" sz="2000" dirty="0"/>
              <a:t> (</a:t>
            </a:r>
            <a:r>
              <a:rPr lang="fr-FR" sz="2000" dirty="0" err="1"/>
              <a:t>piracy</a:t>
            </a:r>
            <a:r>
              <a:rPr lang="fr-FR" sz="2000" dirty="0"/>
              <a:t> and </a:t>
            </a:r>
            <a:r>
              <a:rPr lang="fr-FR" sz="2000" dirty="0" err="1"/>
              <a:t>vandalism</a:t>
            </a:r>
            <a:r>
              <a:rPr lang="fr-FR" sz="2000" dirty="0"/>
              <a:t>) and of </a:t>
            </a:r>
            <a:r>
              <a:rPr lang="fr-FR" sz="2000" dirty="0" err="1"/>
              <a:t>boundary</a:t>
            </a:r>
            <a:r>
              <a:rPr lang="fr-FR" sz="2000" dirty="0"/>
              <a:t> </a:t>
            </a:r>
            <a:r>
              <a:rPr lang="fr-FR" sz="2000" dirty="0" err="1"/>
              <a:t>currents</a:t>
            </a:r>
            <a:endParaRPr lang="fr-FR" sz="2000" dirty="0"/>
          </a:p>
          <a:p>
            <a:pPr marL="175260" indent="-175260" defTabSz="731520">
              <a:spcBef>
                <a:spcPts val="800"/>
              </a:spcBef>
              <a:defRPr sz="4160"/>
            </a:pPr>
            <a:r>
              <a:rPr lang="fr-FR" sz="2000" dirty="0"/>
              <a:t>No </a:t>
            </a:r>
            <a:r>
              <a:rPr lang="fr-FR" sz="2000" dirty="0" err="1"/>
              <a:t>sustained</a:t>
            </a:r>
            <a:r>
              <a:rPr lang="fr-FR" sz="2000" dirty="0"/>
              <a:t> </a:t>
            </a:r>
            <a:r>
              <a:rPr lang="fr-FR" sz="2000" dirty="0" err="1"/>
              <a:t>ecosystem</a:t>
            </a:r>
            <a:r>
              <a:rPr lang="fr-FR" sz="2000" dirty="0"/>
              <a:t> </a:t>
            </a:r>
            <a:r>
              <a:rPr lang="fr-FR" sz="2000" dirty="0" err="1"/>
              <a:t>measures</a:t>
            </a:r>
            <a:endParaRPr lang="fr-FR" sz="2000" dirty="0"/>
          </a:p>
          <a:p>
            <a:pPr marL="0" indent="0" defTabSz="731520">
              <a:spcBef>
                <a:spcPts val="800"/>
              </a:spcBef>
              <a:buNone/>
              <a:defRPr sz="4160"/>
            </a:pPr>
            <a:r>
              <a:rPr lang="fr-FR" sz="2000" dirty="0"/>
              <a:t>The </a:t>
            </a:r>
            <a:r>
              <a:rPr lang="fr-FR" sz="2000" dirty="0" err="1"/>
              <a:t>way</a:t>
            </a:r>
            <a:r>
              <a:rPr lang="fr-FR" sz="2000" dirty="0"/>
              <a:t> </a:t>
            </a:r>
            <a:r>
              <a:rPr lang="fr-FR" sz="2000" dirty="0" err="1"/>
              <a:t>forward</a:t>
            </a:r>
            <a:r>
              <a:rPr lang="fr-FR" sz="2000" dirty="0"/>
              <a:t>:</a:t>
            </a:r>
          </a:p>
          <a:p>
            <a:pPr marL="0" indent="0" defTabSz="713232">
              <a:spcBef>
                <a:spcPts val="750"/>
              </a:spcBef>
              <a:buSzTx/>
              <a:buNone/>
              <a:defRPr sz="4055"/>
            </a:pPr>
            <a:endParaRPr lang="fr-FR" sz="2000" dirty="0"/>
          </a:p>
          <a:p>
            <a:pPr marL="0" indent="0" defTabSz="713232">
              <a:spcBef>
                <a:spcPts val="750"/>
              </a:spcBef>
              <a:buSzTx/>
              <a:buNone/>
              <a:defRPr sz="4055"/>
            </a:pPr>
            <a:endParaRPr sz="2000" dirty="0"/>
          </a:p>
        </p:txBody>
      </p:sp>
      <p:pic>
        <p:nvPicPr>
          <p:cNvPr id="63" name="IndOOS_Map_201701.ai" descr="IndOOS_Map_201701.ai"/>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88888" y="1142050"/>
            <a:ext cx="3021862" cy="2824891"/>
          </a:xfrm>
          <a:prstGeom prst="rect">
            <a:avLst/>
          </a:prstGeom>
          <a:ln w="12700">
            <a:miter lim="400000"/>
          </a:ln>
        </p:spPr>
      </p:pic>
      <p:sp>
        <p:nvSpPr>
          <p:cNvPr id="5" name="Google Shape;123;gacaf13b675_0_0">
            <a:extLst>
              <a:ext uri="{FF2B5EF4-FFF2-40B4-BE49-F238E27FC236}">
                <a16:creationId xmlns:a16="http://schemas.microsoft.com/office/drawing/2014/main" id="{4078BD65-14CD-7F4C-A9B2-EFCCC591A3C5}"/>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r>
              <a:rPr lang="pl-PL" sz="3600" b="1" spc="-1" dirty="0">
                <a:solidFill>
                  <a:srgbClr val="FFC000"/>
                </a:solidFill>
                <a:latin typeface="Calibri"/>
                <a:ea typeface="Calibri"/>
              </a:rPr>
              <a:t>ACHIEVEMENTS</a:t>
            </a:r>
            <a:endParaRPr lang="fr-FR" sz="3600" b="0" strike="noStrike" spc="-1" dirty="0">
              <a:solidFill>
                <a:srgbClr val="FFC000"/>
              </a:solidFill>
            </a:endParaRPr>
          </a:p>
        </p:txBody>
      </p:sp>
      <p:sp>
        <p:nvSpPr>
          <p:cNvPr id="6" name="ZoneTexte 5">
            <a:extLst>
              <a:ext uri="{FF2B5EF4-FFF2-40B4-BE49-F238E27FC236}">
                <a16:creationId xmlns:a16="http://schemas.microsoft.com/office/drawing/2014/main" id="{67543DF8-1265-6C44-B0DC-5E7127D76051}"/>
              </a:ext>
            </a:extLst>
          </p:cNvPr>
          <p:cNvSpPr txBox="1"/>
          <p:nvPr/>
        </p:nvSpPr>
        <p:spPr>
          <a:xfrm>
            <a:off x="4210450" y="111803"/>
            <a:ext cx="3236784" cy="584775"/>
          </a:xfrm>
          <a:prstGeom prst="rect">
            <a:avLst/>
          </a:prstGeom>
          <a:noFill/>
        </p:spPr>
        <p:txBody>
          <a:bodyPr wrap="none" rtlCol="0">
            <a:spAutoFit/>
          </a:bodyPr>
          <a:lstStyle/>
          <a:p>
            <a:r>
              <a:rPr lang="fr-FR" sz="3200" b="1" dirty="0" err="1">
                <a:solidFill>
                  <a:schemeClr val="accent1">
                    <a:lumMod val="20000"/>
                    <a:lumOff val="80000"/>
                  </a:schemeClr>
                </a:solidFill>
                <a:latin typeface="Arial" panose="020B0604020202020204" pitchFamily="34" charset="0"/>
                <a:cs typeface="Arial" panose="020B0604020202020204" pitchFamily="34" charset="0"/>
              </a:rPr>
              <a:t>IndOOS</a:t>
            </a:r>
            <a:r>
              <a:rPr lang="fr-FR" sz="3200" b="1" dirty="0">
                <a:solidFill>
                  <a:schemeClr val="accent1">
                    <a:lumMod val="20000"/>
                    <a:lumOff val="80000"/>
                  </a:schemeClr>
                </a:solidFill>
                <a:latin typeface="Arial" panose="020B0604020202020204" pitchFamily="34" charset="0"/>
                <a:cs typeface="Arial" panose="020B0604020202020204" pitchFamily="34" charset="0"/>
              </a:rPr>
              <a:t> </a:t>
            </a:r>
            <a:r>
              <a:rPr lang="fr-FR" sz="3200" b="1" dirty="0" err="1">
                <a:solidFill>
                  <a:schemeClr val="accent1">
                    <a:lumMod val="20000"/>
                    <a:lumOff val="80000"/>
                  </a:schemeClr>
                </a:solidFill>
                <a:latin typeface="Arial" panose="020B0604020202020204" pitchFamily="34" charset="0"/>
                <a:cs typeface="Arial" panose="020B0604020202020204" pitchFamily="34" charset="0"/>
              </a:rPr>
              <a:t>Review</a:t>
            </a:r>
            <a:endParaRPr lang="fr-FR" sz="3200" b="1" dirty="0">
              <a:solidFill>
                <a:schemeClr val="accent1">
                  <a:lumMod val="20000"/>
                  <a:lumOff val="80000"/>
                </a:schemeClr>
              </a:solidFill>
              <a:latin typeface="Arial" panose="020B0604020202020204" pitchFamily="34" charset="0"/>
              <a:cs typeface="Arial" panose="020B0604020202020204" pitchFamily="34" charset="0"/>
            </a:endParaRPr>
          </a:p>
        </p:txBody>
      </p:sp>
      <p:grpSp>
        <p:nvGrpSpPr>
          <p:cNvPr id="9" name="IndOOS-2 roadmap: doi.org/10.36071/clivar.rp.4.2019">
            <a:extLst>
              <a:ext uri="{FF2B5EF4-FFF2-40B4-BE49-F238E27FC236}">
                <a16:creationId xmlns:a16="http://schemas.microsoft.com/office/drawing/2014/main" id="{836322E1-AB02-2842-ADC0-C3244D5305E9}"/>
              </a:ext>
            </a:extLst>
          </p:cNvPr>
          <p:cNvGrpSpPr/>
          <p:nvPr/>
        </p:nvGrpSpPr>
        <p:grpSpPr>
          <a:xfrm>
            <a:off x="180168" y="5279518"/>
            <a:ext cx="7001978" cy="716282"/>
            <a:chOff x="0" y="-1"/>
            <a:chExt cx="14003953" cy="1432562"/>
          </a:xfrm>
        </p:grpSpPr>
        <p:sp>
          <p:nvSpPr>
            <p:cNvPr id="10" name="IndOOS-2 roadmap: doi.org/10.36071/clivar.rp.4.2019">
              <a:extLst>
                <a:ext uri="{FF2B5EF4-FFF2-40B4-BE49-F238E27FC236}">
                  <a16:creationId xmlns:a16="http://schemas.microsoft.com/office/drawing/2014/main" id="{70303051-B364-BE4A-8388-8E09FAE46B1C}"/>
                </a:ext>
              </a:extLst>
            </p:cNvPr>
            <p:cNvSpPr txBox="1"/>
            <p:nvPr/>
          </p:nvSpPr>
          <p:spPr>
            <a:xfrm>
              <a:off x="171450" y="171449"/>
              <a:ext cx="13661053" cy="75405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t">
              <a:spAutoFit/>
            </a:bodyPr>
            <a:lstStyle/>
            <a:p>
              <a:pPr defTabSz="228600" hangingPunct="0">
                <a:buClrTx/>
                <a:defRPr sz="4000" b="1" u="sng">
                  <a:solidFill>
                    <a:srgbClr val="4472C4">
                      <a:satOff val="-3547"/>
                      <a:lumOff val="-10352"/>
                    </a:srgbClr>
                  </a:solidFill>
                  <a:uFill>
                    <a:solidFill>
                      <a:srgbClr val="0068DA"/>
                    </a:solidFill>
                  </a:uFill>
                  <a:latin typeface="+mj-lt"/>
                  <a:ea typeface="+mj-ea"/>
                  <a:cs typeface="+mj-cs"/>
                  <a:sym typeface="Helvetica"/>
                </a:defRPr>
              </a:pPr>
              <a:r>
                <a:rPr sz="2000" b="1">
                  <a:solidFill>
                    <a:srgbClr val="4472C4">
                      <a:satOff val="-3547"/>
                      <a:lumOff val="-10352"/>
                    </a:srgbClr>
                  </a:solidFill>
                  <a:uFill>
                    <a:solidFill>
                      <a:srgbClr val="0068DA"/>
                    </a:solidFill>
                  </a:uFill>
                  <a:latin typeface="Helvetica"/>
                  <a:sym typeface="Helvetica"/>
                </a:rPr>
                <a:t> IndOOS-2 roadmap: </a:t>
              </a:r>
              <a:r>
                <a:rPr sz="2000" b="1" u="sng">
                  <a:solidFill>
                    <a:srgbClr val="4472C4">
                      <a:satOff val="-3547"/>
                      <a:lumOff val="-10352"/>
                    </a:srgbClr>
                  </a:solidFill>
                  <a:uFill>
                    <a:solidFill>
                      <a:srgbClr val="0563C1"/>
                    </a:solidFill>
                  </a:uFill>
                  <a:latin typeface="Helvetica"/>
                  <a:sym typeface="Helvetica"/>
                  <a:hlinkClick r:id="rId3"/>
                </a:rPr>
                <a:t>doi.org/10.36071/clivar.rp.4.2019</a:t>
              </a:r>
            </a:p>
          </p:txBody>
        </p:sp>
        <p:pic>
          <p:nvPicPr>
            <p:cNvPr id="11" name="IndOOS-2 roadmap: doi.org/10.36071/clivar.rp.4.2019  IndOOS-2 roadmap: doi.org/10.36071/clivar.rp.4.2019" descr="IndOOS-2 roadmap: doi.org/10.36071/clivar.rp.4.2019  IndOOS-2 roadmap: doi.org/10.36071/clivar.rp.4.2019">
              <a:extLst>
                <a:ext uri="{FF2B5EF4-FFF2-40B4-BE49-F238E27FC236}">
                  <a16:creationId xmlns:a16="http://schemas.microsoft.com/office/drawing/2014/main" id="{B3DA9A08-AE15-8B4F-975F-FD269185512A}"/>
                </a:ext>
              </a:extLst>
            </p:cNvPr>
            <p:cNvPicPr>
              <a:picLocks/>
            </p:cNvPicPr>
            <p:nvPr/>
          </p:nvPicPr>
          <p:blipFill>
            <a:blip r:embed="rId4">
              <a:extLst/>
            </a:blip>
            <a:stretch>
              <a:fillRect/>
            </a:stretch>
          </p:blipFill>
          <p:spPr>
            <a:xfrm>
              <a:off x="0" y="-1"/>
              <a:ext cx="14003953" cy="1432562"/>
            </a:xfrm>
            <a:prstGeom prst="rect">
              <a:avLst/>
            </a:prstGeom>
            <a:effectLst/>
          </p:spPr>
        </p:pic>
      </p:grpSp>
      <p:grpSp>
        <p:nvGrpSpPr>
          <p:cNvPr id="12" name="Group">
            <a:extLst>
              <a:ext uri="{FF2B5EF4-FFF2-40B4-BE49-F238E27FC236}">
                <a16:creationId xmlns:a16="http://schemas.microsoft.com/office/drawing/2014/main" id="{5B7ECA62-E282-5B4C-B471-31037E971251}"/>
              </a:ext>
            </a:extLst>
          </p:cNvPr>
          <p:cNvGrpSpPr/>
          <p:nvPr/>
        </p:nvGrpSpPr>
        <p:grpSpPr>
          <a:xfrm>
            <a:off x="7243865" y="2896376"/>
            <a:ext cx="4898186" cy="3099424"/>
            <a:chOff x="0" y="0"/>
            <a:chExt cx="15141209" cy="8839666"/>
          </a:xfrm>
        </p:grpSpPr>
        <p:pic>
          <p:nvPicPr>
            <p:cNvPr id="13" name="IndOOS_2.0_v12.pdf" descr="IndOOS_2.0_v12.pdf">
              <a:extLst>
                <a:ext uri="{FF2B5EF4-FFF2-40B4-BE49-F238E27FC236}">
                  <a16:creationId xmlns:a16="http://schemas.microsoft.com/office/drawing/2014/main" id="{D06B82FB-3E26-4A45-BFAE-3A671EF4D12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0"/>
              <a:ext cx="15141210" cy="8839667"/>
            </a:xfrm>
            <a:prstGeom prst="rect">
              <a:avLst/>
            </a:prstGeom>
            <a:ln w="12700" cap="flat">
              <a:noFill/>
              <a:miter lim="400000"/>
            </a:ln>
            <a:effectLst/>
          </p:spPr>
        </p:pic>
        <p:sp>
          <p:nvSpPr>
            <p:cNvPr id="14" name="+ surface pressure">
              <a:extLst>
                <a:ext uri="{FF2B5EF4-FFF2-40B4-BE49-F238E27FC236}">
                  <a16:creationId xmlns:a16="http://schemas.microsoft.com/office/drawing/2014/main" id="{7EDB1AFA-BB06-1B49-9601-85C71030F7C3}"/>
                </a:ext>
              </a:extLst>
            </p:cNvPr>
            <p:cNvSpPr txBox="1"/>
            <p:nvPr/>
          </p:nvSpPr>
          <p:spPr>
            <a:xfrm>
              <a:off x="12459840" y="5592613"/>
              <a:ext cx="2585334" cy="447867"/>
            </a:xfrm>
            <a:prstGeom prst="rect">
              <a:avLst/>
            </a:prstGeom>
            <a:gradFill flip="none" rotWithShape="1">
              <a:gsLst>
                <a:gs pos="0">
                  <a:srgbClr val="EDFAFE"/>
                </a:gs>
                <a:gs pos="100000">
                  <a:srgbClr val="D1F2FF"/>
                </a:gs>
              </a:gsLst>
              <a:lin ang="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t">
              <a:noAutofit/>
            </a:bodyPr>
            <a:lstStyle>
              <a:lvl1pPr>
                <a:defRPr sz="2300">
                  <a:solidFill>
                    <a:srgbClr val="DB392F"/>
                  </a:solidFill>
                  <a:latin typeface="Helvetica Neue"/>
                  <a:ea typeface="Helvetica Neue"/>
                  <a:cs typeface="Helvetica Neue"/>
                  <a:sym typeface="Helvetica Neue"/>
                </a:defRPr>
              </a:lvl1pPr>
            </a:lstStyle>
            <a:p>
              <a:pPr hangingPunct="0">
                <a:buClrTx/>
              </a:pPr>
              <a:r>
                <a:rPr sz="1150"/>
                <a:t>+ surface pressure</a:t>
              </a:r>
            </a:p>
          </p:txBody>
        </p:sp>
        <p:sp>
          <p:nvSpPr>
            <p:cNvPr id="15" name="+ leadership for line I1">
              <a:extLst>
                <a:ext uri="{FF2B5EF4-FFF2-40B4-BE49-F238E27FC236}">
                  <a16:creationId xmlns:a16="http://schemas.microsoft.com/office/drawing/2014/main" id="{B1DB17F6-CAA6-5041-9AE8-F89CFEDF8F21}"/>
                </a:ext>
              </a:extLst>
            </p:cNvPr>
            <p:cNvSpPr txBox="1"/>
            <p:nvPr/>
          </p:nvSpPr>
          <p:spPr>
            <a:xfrm>
              <a:off x="11954089" y="8237563"/>
              <a:ext cx="3116258" cy="4478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t">
              <a:noAutofit/>
            </a:bodyPr>
            <a:lstStyle>
              <a:lvl1pPr>
                <a:defRPr sz="2300">
                  <a:solidFill>
                    <a:srgbClr val="DB392F"/>
                  </a:solidFill>
                  <a:latin typeface="Helvetica Neue"/>
                  <a:ea typeface="Helvetica Neue"/>
                  <a:cs typeface="Helvetica Neue"/>
                  <a:sym typeface="Helvetica Neue"/>
                </a:defRPr>
              </a:lvl1pPr>
            </a:lstStyle>
            <a:p>
              <a:pPr hangingPunct="0">
                <a:buClrTx/>
              </a:pPr>
              <a:r>
                <a:rPr sz="1150"/>
                <a:t>+ leadership for line I1</a:t>
              </a:r>
            </a:p>
          </p:txBody>
        </p:sp>
      </p:grpSp>
      <p:pic>
        <p:nvPicPr>
          <p:cNvPr id="16" name="Picture 21">
            <a:extLst>
              <a:ext uri="{FF2B5EF4-FFF2-40B4-BE49-F238E27FC236}">
                <a16:creationId xmlns:a16="http://schemas.microsoft.com/office/drawing/2014/main" id="{DB5D7E35-2768-BE40-BD62-D02FDF31812A}"/>
              </a:ext>
            </a:extLst>
          </p:cNvPr>
          <p:cNvPicPr>
            <a:picLocks noChangeAspect="1"/>
          </p:cNvPicPr>
          <p:nvPr/>
        </p:nvPicPr>
        <p:blipFill>
          <a:blip r:embed="rId6"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Tree>
    <p:extLst>
      <p:ext uri="{BB962C8B-B14F-4D97-AF65-F5344CB8AC3E}">
        <p14:creationId xmlns:p14="http://schemas.microsoft.com/office/powerpoint/2010/main" val="8230469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IndOOS has provided unprecedented knowledge of weather, ocean, and climate phenomena, among them:…"/>
          <p:cNvSpPr txBox="1">
            <a:spLocks noGrp="1"/>
          </p:cNvSpPr>
          <p:nvPr>
            <p:ph type="body" sz="half" idx="4294967295"/>
          </p:nvPr>
        </p:nvSpPr>
        <p:spPr>
          <a:xfrm>
            <a:off x="80326" y="992568"/>
            <a:ext cx="6556881" cy="5568950"/>
          </a:xfrm>
          <a:prstGeom prst="rect">
            <a:avLst/>
          </a:prstGeom>
          <a:solidFill>
            <a:schemeClr val="bg1"/>
          </a:solidFill>
        </p:spPr>
        <p:txBody>
          <a:bodyPr>
            <a:noAutofit/>
          </a:bodyPr>
          <a:lstStyle/>
          <a:p>
            <a:pPr marL="0" indent="0" defTabSz="713232">
              <a:spcBef>
                <a:spcPts val="0"/>
              </a:spcBef>
              <a:spcAft>
                <a:spcPts val="600"/>
              </a:spcAft>
              <a:buSzTx/>
              <a:buNone/>
              <a:defRPr sz="4055"/>
            </a:pPr>
            <a:r>
              <a:rPr lang="fr-FR" sz="2000" dirty="0" err="1">
                <a:solidFill>
                  <a:srgbClr val="002060"/>
                </a:solidFill>
              </a:rPr>
              <a:t>Ongoing</a:t>
            </a:r>
            <a:r>
              <a:rPr lang="fr-FR" sz="2000" dirty="0">
                <a:solidFill>
                  <a:srgbClr val="002060"/>
                </a:solidFill>
              </a:rPr>
              <a:t> and </a:t>
            </a:r>
            <a:r>
              <a:rPr lang="fr-FR" sz="2000" dirty="0" err="1">
                <a:solidFill>
                  <a:srgbClr val="002060"/>
                </a:solidFill>
              </a:rPr>
              <a:t>past</a:t>
            </a:r>
            <a:r>
              <a:rPr lang="fr-FR" sz="2000" dirty="0">
                <a:solidFill>
                  <a:srgbClr val="002060"/>
                </a:solidFill>
              </a:rPr>
              <a:t> </a:t>
            </a:r>
            <a:r>
              <a:rPr lang="fr-FR" sz="2000" dirty="0" err="1">
                <a:solidFill>
                  <a:srgbClr val="002060"/>
                </a:solidFill>
              </a:rPr>
              <a:t>observing</a:t>
            </a:r>
            <a:r>
              <a:rPr lang="fr-FR" sz="2000" dirty="0">
                <a:solidFill>
                  <a:srgbClr val="002060"/>
                </a:solidFill>
              </a:rPr>
              <a:t> </a:t>
            </a:r>
            <a:r>
              <a:rPr lang="fr-FR" sz="2000" dirty="0" err="1">
                <a:solidFill>
                  <a:srgbClr val="002060"/>
                </a:solidFill>
              </a:rPr>
              <a:t>projects</a:t>
            </a:r>
            <a:r>
              <a:rPr lang="fr-FR" sz="2000" dirty="0">
                <a:solidFill>
                  <a:srgbClr val="002060"/>
                </a:solidFill>
              </a:rPr>
              <a:t> </a:t>
            </a:r>
            <a:r>
              <a:rPr sz="2000" dirty="0">
                <a:solidFill>
                  <a:srgbClr val="002060"/>
                </a:solidFill>
              </a:rPr>
              <a:t> </a:t>
            </a:r>
            <a:r>
              <a:rPr lang="fr-FR" sz="2000" dirty="0">
                <a:solidFill>
                  <a:srgbClr val="002060"/>
                </a:solidFill>
              </a:rPr>
              <a:t>have</a:t>
            </a:r>
            <a:r>
              <a:rPr sz="2000" dirty="0">
                <a:solidFill>
                  <a:srgbClr val="002060"/>
                </a:solidFill>
              </a:rPr>
              <a:t> provided unprecedented knowledge of weather, ocean, and climate phenomena</a:t>
            </a:r>
            <a:r>
              <a:rPr lang="fr-FR" sz="2000" dirty="0">
                <a:solidFill>
                  <a:srgbClr val="002060"/>
                </a:solidFill>
              </a:rPr>
              <a:t> in a </a:t>
            </a:r>
            <a:r>
              <a:rPr lang="fr-FR" sz="2000" dirty="0" err="1">
                <a:solidFill>
                  <a:srgbClr val="002060"/>
                </a:solidFill>
              </a:rPr>
              <a:t>very</a:t>
            </a:r>
            <a:r>
              <a:rPr lang="fr-FR" sz="2000" dirty="0">
                <a:solidFill>
                  <a:srgbClr val="002060"/>
                </a:solidFill>
              </a:rPr>
              <a:t> </a:t>
            </a:r>
            <a:r>
              <a:rPr lang="fr-FR" sz="2000" dirty="0" err="1">
                <a:solidFill>
                  <a:srgbClr val="002060"/>
                </a:solidFill>
              </a:rPr>
              <a:t>complex</a:t>
            </a:r>
            <a:r>
              <a:rPr lang="fr-FR" sz="2000" dirty="0">
                <a:solidFill>
                  <a:srgbClr val="002060"/>
                </a:solidFill>
              </a:rPr>
              <a:t> system.</a:t>
            </a:r>
          </a:p>
          <a:p>
            <a:pPr marL="0" indent="0" defTabSz="713232">
              <a:spcBef>
                <a:spcPts val="0"/>
              </a:spcBef>
              <a:spcAft>
                <a:spcPts val="600"/>
              </a:spcAft>
              <a:buSzTx/>
              <a:buNone/>
              <a:defRPr sz="4055"/>
            </a:pPr>
            <a:r>
              <a:rPr lang="fr-FR" sz="2000" dirty="0" err="1">
                <a:solidFill>
                  <a:srgbClr val="002060"/>
                </a:solidFill>
              </a:rPr>
              <a:t>However</a:t>
            </a:r>
            <a:r>
              <a:rPr lang="fr-FR" sz="2000" dirty="0">
                <a:solidFill>
                  <a:srgbClr val="002060"/>
                </a:solidFill>
              </a:rPr>
              <a:t>, </a:t>
            </a:r>
            <a:r>
              <a:rPr lang="fr-FR" sz="2000" dirty="0" err="1">
                <a:solidFill>
                  <a:srgbClr val="002060"/>
                </a:solidFill>
              </a:rPr>
              <a:t>there</a:t>
            </a:r>
            <a:r>
              <a:rPr lang="fr-FR" sz="2000" dirty="0">
                <a:solidFill>
                  <a:srgbClr val="002060"/>
                </a:solidFill>
              </a:rPr>
              <a:t> </a:t>
            </a:r>
            <a:r>
              <a:rPr lang="fr-FR" sz="2000" dirty="0" err="1">
                <a:solidFill>
                  <a:srgbClr val="002060"/>
                </a:solidFill>
              </a:rPr>
              <a:t>is</a:t>
            </a:r>
            <a:r>
              <a:rPr lang="fr-FR" sz="2000" dirty="0">
                <a:solidFill>
                  <a:srgbClr val="002060"/>
                </a:solidFill>
              </a:rPr>
              <a:t> a </a:t>
            </a:r>
            <a:r>
              <a:rPr lang="fr-FR" sz="2000" dirty="0" err="1">
                <a:solidFill>
                  <a:srgbClr val="002060"/>
                </a:solidFill>
              </a:rPr>
              <a:t>need</a:t>
            </a:r>
            <a:r>
              <a:rPr lang="fr-FR" sz="2000" dirty="0">
                <a:solidFill>
                  <a:srgbClr val="002060"/>
                </a:solidFill>
              </a:rPr>
              <a:t> of an </a:t>
            </a:r>
            <a:r>
              <a:rPr lang="fr-FR" sz="2000" dirty="0" err="1">
                <a:solidFill>
                  <a:srgbClr val="002060"/>
                </a:solidFill>
              </a:rPr>
              <a:t>integrated</a:t>
            </a:r>
            <a:r>
              <a:rPr lang="fr-FR" sz="2000" dirty="0">
                <a:solidFill>
                  <a:srgbClr val="002060"/>
                </a:solidFill>
              </a:rPr>
              <a:t> Tropical Atlantic </a:t>
            </a:r>
            <a:r>
              <a:rPr lang="fr-FR" sz="2000" dirty="0" err="1">
                <a:solidFill>
                  <a:srgbClr val="002060"/>
                </a:solidFill>
              </a:rPr>
              <a:t>Observing</a:t>
            </a:r>
            <a:r>
              <a:rPr lang="fr-FR" sz="2000" dirty="0">
                <a:solidFill>
                  <a:srgbClr val="002060"/>
                </a:solidFill>
              </a:rPr>
              <a:t> System in </a:t>
            </a:r>
            <a:r>
              <a:rPr lang="fr-FR" sz="2000" dirty="0" err="1">
                <a:solidFill>
                  <a:srgbClr val="002060"/>
                </a:solidFill>
              </a:rPr>
              <a:t>order</a:t>
            </a:r>
            <a:r>
              <a:rPr lang="fr-FR" sz="2000" dirty="0">
                <a:solidFill>
                  <a:srgbClr val="002060"/>
                </a:solidFill>
              </a:rPr>
              <a:t> to</a:t>
            </a:r>
          </a:p>
          <a:p>
            <a:pPr marL="175260" indent="-175260" defTabSz="731520">
              <a:spcBef>
                <a:spcPts val="0"/>
              </a:spcBef>
              <a:spcAft>
                <a:spcPts val="600"/>
              </a:spcAft>
              <a:defRPr sz="4160"/>
            </a:pPr>
            <a:r>
              <a:rPr lang="fr-FR" sz="2000" dirty="0" err="1">
                <a:solidFill>
                  <a:srgbClr val="002060"/>
                </a:solidFill>
              </a:rPr>
              <a:t>Build</a:t>
            </a:r>
            <a:r>
              <a:rPr lang="fr-FR" sz="2000" dirty="0">
                <a:solidFill>
                  <a:srgbClr val="002060"/>
                </a:solidFill>
              </a:rPr>
              <a:t> a </a:t>
            </a:r>
            <a:r>
              <a:rPr lang="fr-FR" sz="2000" dirty="0" err="1">
                <a:solidFill>
                  <a:srgbClr val="002060"/>
                </a:solidFill>
              </a:rPr>
              <a:t>sustained</a:t>
            </a:r>
            <a:r>
              <a:rPr lang="fr-FR" sz="2000" dirty="0">
                <a:solidFill>
                  <a:srgbClr val="002060"/>
                </a:solidFill>
              </a:rPr>
              <a:t> </a:t>
            </a:r>
            <a:r>
              <a:rPr lang="fr-FR" sz="2000" dirty="0" err="1">
                <a:solidFill>
                  <a:srgbClr val="002060"/>
                </a:solidFill>
              </a:rPr>
              <a:t>observing</a:t>
            </a:r>
            <a:r>
              <a:rPr lang="fr-FR" sz="2000" dirty="0">
                <a:solidFill>
                  <a:srgbClr val="002060"/>
                </a:solidFill>
              </a:rPr>
              <a:t> system</a:t>
            </a:r>
          </a:p>
          <a:p>
            <a:pPr marL="175260" indent="-175260" defTabSz="731520">
              <a:spcBef>
                <a:spcPts val="0"/>
              </a:spcBef>
              <a:spcAft>
                <a:spcPts val="600"/>
              </a:spcAft>
              <a:defRPr sz="4160"/>
            </a:pPr>
            <a:r>
              <a:rPr lang="fr-FR" sz="2000" dirty="0" err="1">
                <a:solidFill>
                  <a:srgbClr val="002060"/>
                </a:solidFill>
              </a:rPr>
              <a:t>Identify</a:t>
            </a:r>
            <a:r>
              <a:rPr lang="fr-FR" sz="2000" dirty="0">
                <a:solidFill>
                  <a:srgbClr val="002060"/>
                </a:solidFill>
              </a:rPr>
              <a:t> gaps, </a:t>
            </a:r>
            <a:r>
              <a:rPr lang="fr-FR" sz="2000" dirty="0" err="1">
                <a:solidFill>
                  <a:srgbClr val="002060"/>
                </a:solidFill>
              </a:rPr>
              <a:t>coordinate</a:t>
            </a:r>
            <a:r>
              <a:rPr lang="fr-FR" sz="2000" dirty="0">
                <a:solidFill>
                  <a:srgbClr val="002060"/>
                </a:solidFill>
              </a:rPr>
              <a:t> solution and </a:t>
            </a:r>
            <a:r>
              <a:rPr lang="fr-FR" sz="2000" dirty="0" err="1">
                <a:solidFill>
                  <a:srgbClr val="002060"/>
                </a:solidFill>
              </a:rPr>
              <a:t>adapt</a:t>
            </a:r>
            <a:r>
              <a:rPr lang="fr-FR" sz="2000" dirty="0">
                <a:solidFill>
                  <a:srgbClr val="002060"/>
                </a:solidFill>
              </a:rPr>
              <a:t> </a:t>
            </a:r>
            <a:r>
              <a:rPr lang="fr-FR" sz="2000" dirty="0" err="1">
                <a:solidFill>
                  <a:srgbClr val="002060"/>
                </a:solidFill>
              </a:rPr>
              <a:t>swiftly</a:t>
            </a:r>
            <a:r>
              <a:rPr lang="fr-FR" sz="2000" dirty="0">
                <a:solidFill>
                  <a:srgbClr val="002060"/>
                </a:solidFill>
              </a:rPr>
              <a:t> to new </a:t>
            </a:r>
            <a:r>
              <a:rPr lang="fr-FR" sz="2000" dirty="0" err="1">
                <a:solidFill>
                  <a:srgbClr val="002060"/>
                </a:solidFill>
              </a:rPr>
              <a:t>requirements</a:t>
            </a:r>
            <a:endParaRPr lang="fr-FR" sz="2000" dirty="0">
              <a:solidFill>
                <a:srgbClr val="002060"/>
              </a:solidFill>
            </a:endParaRPr>
          </a:p>
          <a:p>
            <a:pPr marL="175260" indent="-175260" defTabSz="731520">
              <a:spcBef>
                <a:spcPts val="0"/>
              </a:spcBef>
              <a:spcAft>
                <a:spcPts val="600"/>
              </a:spcAft>
              <a:defRPr sz="4160"/>
            </a:pPr>
            <a:r>
              <a:rPr lang="fr-FR" sz="2000" dirty="0">
                <a:solidFill>
                  <a:srgbClr val="002060"/>
                </a:solidFill>
              </a:rPr>
              <a:t>The </a:t>
            </a:r>
            <a:r>
              <a:rPr lang="fr-FR" sz="2000" dirty="0" err="1">
                <a:solidFill>
                  <a:srgbClr val="002060"/>
                </a:solidFill>
              </a:rPr>
              <a:t>actual</a:t>
            </a:r>
            <a:r>
              <a:rPr lang="fr-FR" sz="2000" dirty="0">
                <a:solidFill>
                  <a:srgbClr val="002060"/>
                </a:solidFill>
              </a:rPr>
              <a:t> </a:t>
            </a:r>
            <a:r>
              <a:rPr lang="fr-FR" sz="2000" dirty="0" err="1">
                <a:solidFill>
                  <a:srgbClr val="002060"/>
                </a:solidFill>
              </a:rPr>
              <a:t>observing</a:t>
            </a:r>
            <a:r>
              <a:rPr lang="fr-FR" sz="2000" dirty="0">
                <a:solidFill>
                  <a:srgbClr val="002060"/>
                </a:solidFill>
              </a:rPr>
              <a:t> system </a:t>
            </a:r>
            <a:r>
              <a:rPr lang="fr-FR" sz="2000" dirty="0" err="1">
                <a:solidFill>
                  <a:srgbClr val="002060"/>
                </a:solidFill>
              </a:rPr>
              <a:t>is</a:t>
            </a:r>
            <a:r>
              <a:rPr lang="fr-FR" sz="2000" dirty="0">
                <a:solidFill>
                  <a:srgbClr val="002060"/>
                </a:solidFill>
              </a:rPr>
              <a:t> the minimal to </a:t>
            </a:r>
            <a:r>
              <a:rPr lang="fr-FR" sz="2000" dirty="0" err="1">
                <a:solidFill>
                  <a:srgbClr val="002060"/>
                </a:solidFill>
              </a:rPr>
              <a:t>ensure</a:t>
            </a:r>
            <a:r>
              <a:rPr lang="fr-FR" sz="2000" dirty="0">
                <a:solidFill>
                  <a:srgbClr val="002060"/>
                </a:solidFill>
              </a:rPr>
              <a:t> fit-for-</a:t>
            </a:r>
            <a:r>
              <a:rPr lang="fr-FR" sz="2000" dirty="0" err="1">
                <a:solidFill>
                  <a:srgbClr val="002060"/>
                </a:solidFill>
              </a:rPr>
              <a:t>purponess</a:t>
            </a:r>
            <a:r>
              <a:rPr lang="fr-FR" sz="2000" dirty="0">
                <a:solidFill>
                  <a:srgbClr val="002060"/>
                </a:solidFill>
              </a:rPr>
              <a:t> for at least </a:t>
            </a:r>
            <a:r>
              <a:rPr lang="fr-FR" sz="2000" dirty="0" err="1">
                <a:solidFill>
                  <a:srgbClr val="002060"/>
                </a:solidFill>
              </a:rPr>
              <a:t>some</a:t>
            </a:r>
            <a:r>
              <a:rPr lang="fr-FR" sz="2000" dirty="0">
                <a:solidFill>
                  <a:srgbClr val="002060"/>
                </a:solidFill>
              </a:rPr>
              <a:t> </a:t>
            </a:r>
            <a:r>
              <a:rPr lang="fr-FR" sz="2000" dirty="0" err="1">
                <a:solidFill>
                  <a:srgbClr val="002060"/>
                </a:solidFill>
              </a:rPr>
              <a:t>requirements</a:t>
            </a:r>
            <a:endParaRPr lang="fr-FR" sz="2000" dirty="0">
              <a:solidFill>
                <a:srgbClr val="002060"/>
              </a:solidFill>
            </a:endParaRPr>
          </a:p>
          <a:p>
            <a:pPr marL="175260" indent="-175260" defTabSz="731520">
              <a:spcBef>
                <a:spcPts val="0"/>
              </a:spcBef>
              <a:spcAft>
                <a:spcPts val="600"/>
              </a:spcAft>
              <a:defRPr sz="4160"/>
            </a:pPr>
            <a:r>
              <a:rPr lang="fr-FR" sz="2000" dirty="0">
                <a:solidFill>
                  <a:srgbClr val="002060"/>
                </a:solidFill>
              </a:rPr>
              <a:t>Evolution </a:t>
            </a:r>
            <a:r>
              <a:rPr lang="fr-FR" sz="2000" dirty="0" err="1">
                <a:solidFill>
                  <a:srgbClr val="002060"/>
                </a:solidFill>
              </a:rPr>
              <a:t>reccomended</a:t>
            </a:r>
            <a:r>
              <a:rPr lang="fr-FR" sz="2000" dirty="0">
                <a:solidFill>
                  <a:srgbClr val="002060"/>
                </a:solidFill>
              </a:rPr>
              <a:t> </a:t>
            </a:r>
            <a:r>
              <a:rPr lang="fr-FR" sz="2000" dirty="0" err="1">
                <a:solidFill>
                  <a:srgbClr val="002060"/>
                </a:solidFill>
              </a:rPr>
              <a:t>that</a:t>
            </a:r>
            <a:r>
              <a:rPr lang="fr-FR" sz="2000" dirty="0">
                <a:solidFill>
                  <a:srgbClr val="002060"/>
                </a:solidFill>
              </a:rPr>
              <a:t> </a:t>
            </a:r>
            <a:r>
              <a:rPr lang="fr-FR" sz="2000" dirty="0" err="1">
                <a:solidFill>
                  <a:srgbClr val="002060"/>
                </a:solidFill>
              </a:rPr>
              <a:t>includes</a:t>
            </a:r>
            <a:r>
              <a:rPr lang="fr-FR" sz="2000" dirty="0">
                <a:solidFill>
                  <a:srgbClr val="002060"/>
                </a:solidFill>
              </a:rPr>
              <a:t> an </a:t>
            </a:r>
            <a:r>
              <a:rPr lang="fr-FR" sz="2000" dirty="0" err="1">
                <a:solidFill>
                  <a:srgbClr val="002060"/>
                </a:solidFill>
              </a:rPr>
              <a:t>expantion</a:t>
            </a:r>
            <a:r>
              <a:rPr lang="fr-FR" sz="2000" dirty="0">
                <a:solidFill>
                  <a:srgbClr val="002060"/>
                </a:solidFill>
              </a:rPr>
              <a:t> </a:t>
            </a:r>
            <a:r>
              <a:rPr lang="fr-FR" sz="2000" dirty="0" err="1">
                <a:solidFill>
                  <a:srgbClr val="002060"/>
                </a:solidFill>
              </a:rPr>
              <a:t>toward</a:t>
            </a:r>
            <a:r>
              <a:rPr lang="fr-FR" sz="2000" dirty="0">
                <a:solidFill>
                  <a:srgbClr val="002060"/>
                </a:solidFill>
              </a:rPr>
              <a:t> the </a:t>
            </a:r>
            <a:r>
              <a:rPr lang="fr-FR" sz="2000" dirty="0" err="1">
                <a:solidFill>
                  <a:srgbClr val="002060"/>
                </a:solidFill>
              </a:rPr>
              <a:t>coast</a:t>
            </a:r>
            <a:r>
              <a:rPr lang="fr-FR" sz="2000" dirty="0">
                <a:solidFill>
                  <a:srgbClr val="002060"/>
                </a:solidFill>
              </a:rPr>
              <a:t> and Caribbean</a:t>
            </a:r>
          </a:p>
          <a:p>
            <a:pPr marL="175260" indent="-175260" defTabSz="731520">
              <a:spcBef>
                <a:spcPts val="0"/>
              </a:spcBef>
              <a:spcAft>
                <a:spcPts val="600"/>
              </a:spcAft>
              <a:defRPr sz="4160"/>
            </a:pPr>
            <a:r>
              <a:rPr lang="fr-FR" sz="2000" dirty="0" err="1">
                <a:solidFill>
                  <a:srgbClr val="002060"/>
                </a:solidFill>
              </a:rPr>
              <a:t>Insure</a:t>
            </a:r>
            <a:r>
              <a:rPr lang="fr-FR" sz="2000" dirty="0">
                <a:solidFill>
                  <a:srgbClr val="002060"/>
                </a:solidFill>
              </a:rPr>
              <a:t> a </a:t>
            </a:r>
            <a:r>
              <a:rPr lang="fr-FR" sz="2000" dirty="0" err="1">
                <a:solidFill>
                  <a:srgbClr val="002060"/>
                </a:solidFill>
              </a:rPr>
              <a:t>strong</a:t>
            </a:r>
            <a:r>
              <a:rPr lang="fr-FR" sz="2000" dirty="0">
                <a:solidFill>
                  <a:srgbClr val="002060"/>
                </a:solidFill>
              </a:rPr>
              <a:t> coordination and </a:t>
            </a:r>
            <a:r>
              <a:rPr lang="fr-FR" sz="2000" dirty="0" err="1">
                <a:solidFill>
                  <a:srgbClr val="002060"/>
                </a:solidFill>
              </a:rPr>
              <a:t>co</a:t>
            </a:r>
            <a:r>
              <a:rPr lang="fr-FR" sz="2000" dirty="0">
                <a:solidFill>
                  <a:srgbClr val="002060"/>
                </a:solidFill>
              </a:rPr>
              <a:t>-design </a:t>
            </a:r>
            <a:r>
              <a:rPr lang="fr-FR" sz="2000" dirty="0" err="1">
                <a:solidFill>
                  <a:srgbClr val="002060"/>
                </a:solidFill>
              </a:rPr>
              <a:t>with</a:t>
            </a:r>
            <a:r>
              <a:rPr lang="fr-FR" sz="2000" dirty="0">
                <a:solidFill>
                  <a:srgbClr val="002060"/>
                </a:solidFill>
              </a:rPr>
              <a:t> </a:t>
            </a:r>
            <a:r>
              <a:rPr lang="fr-FR" sz="2000" dirty="0" err="1">
                <a:solidFill>
                  <a:srgbClr val="002060"/>
                </a:solidFill>
              </a:rPr>
              <a:t>stakeholders</a:t>
            </a:r>
            <a:r>
              <a:rPr lang="fr-FR" sz="2000" dirty="0">
                <a:solidFill>
                  <a:srgbClr val="002060"/>
                </a:solidFill>
              </a:rPr>
              <a:t> and end </a:t>
            </a:r>
            <a:r>
              <a:rPr lang="fr-FR" sz="2000" dirty="0" err="1">
                <a:solidFill>
                  <a:srgbClr val="002060"/>
                </a:solidFill>
              </a:rPr>
              <a:t>users</a:t>
            </a:r>
            <a:r>
              <a:rPr lang="fr-FR" sz="2000" dirty="0">
                <a:solidFill>
                  <a:srgbClr val="002060"/>
                </a:solidFill>
              </a:rPr>
              <a:t> </a:t>
            </a:r>
            <a:r>
              <a:rPr lang="fr-FR" sz="2000" dirty="0" err="1">
                <a:solidFill>
                  <a:srgbClr val="002060"/>
                </a:solidFill>
              </a:rPr>
              <a:t>against</a:t>
            </a:r>
            <a:r>
              <a:rPr lang="fr-FR" sz="2000" dirty="0">
                <a:solidFill>
                  <a:srgbClr val="002060"/>
                </a:solidFill>
              </a:rPr>
              <a:t> the </a:t>
            </a:r>
            <a:r>
              <a:rPr lang="fr-FR" sz="2000" dirty="0" err="1">
                <a:solidFill>
                  <a:srgbClr val="002060"/>
                </a:solidFill>
              </a:rPr>
              <a:t>evolving</a:t>
            </a:r>
            <a:r>
              <a:rPr lang="fr-FR" sz="2000" dirty="0">
                <a:solidFill>
                  <a:srgbClr val="002060"/>
                </a:solidFill>
              </a:rPr>
              <a:t> </a:t>
            </a:r>
            <a:r>
              <a:rPr lang="fr-FR" sz="2000" dirty="0" err="1">
                <a:solidFill>
                  <a:srgbClr val="002060"/>
                </a:solidFill>
              </a:rPr>
              <a:t>requirements</a:t>
            </a:r>
            <a:endParaRPr lang="fr-FR" sz="2000" dirty="0">
              <a:solidFill>
                <a:srgbClr val="002060"/>
              </a:solidFill>
            </a:endParaRPr>
          </a:p>
          <a:p>
            <a:pPr marL="175260" indent="-175260" defTabSz="731520">
              <a:spcBef>
                <a:spcPts val="0"/>
              </a:spcBef>
              <a:spcAft>
                <a:spcPts val="600"/>
              </a:spcAft>
              <a:defRPr sz="4160"/>
            </a:pPr>
            <a:r>
              <a:rPr lang="fr-FR" sz="2000" dirty="0" err="1">
                <a:solidFill>
                  <a:srgbClr val="002060"/>
                </a:solidFill>
              </a:rPr>
              <a:t>Governance</a:t>
            </a:r>
            <a:r>
              <a:rPr lang="fr-FR" sz="2000" dirty="0">
                <a:solidFill>
                  <a:srgbClr val="002060"/>
                </a:solidFill>
              </a:rPr>
              <a:t> via a TAOS “Forum”</a:t>
            </a:r>
          </a:p>
          <a:p>
            <a:pPr marL="0" indent="0" defTabSz="713232">
              <a:spcBef>
                <a:spcPts val="750"/>
              </a:spcBef>
              <a:buSzTx/>
              <a:buNone/>
              <a:defRPr sz="4055"/>
            </a:pPr>
            <a:endParaRPr sz="2000" dirty="0">
              <a:solidFill>
                <a:srgbClr val="002060"/>
              </a:solidFill>
            </a:endParaRPr>
          </a:p>
        </p:txBody>
      </p:sp>
      <p:sp>
        <p:nvSpPr>
          <p:cNvPr id="5" name="Google Shape;123;gacaf13b675_0_0">
            <a:extLst>
              <a:ext uri="{FF2B5EF4-FFF2-40B4-BE49-F238E27FC236}">
                <a16:creationId xmlns:a16="http://schemas.microsoft.com/office/drawing/2014/main" id="{4078BD65-14CD-7F4C-A9B2-EFCCC591A3C5}"/>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r>
              <a:rPr lang="pl-PL" sz="3600" b="1" spc="-1" dirty="0">
                <a:solidFill>
                  <a:srgbClr val="FFC000"/>
                </a:solidFill>
                <a:latin typeface="Calibri"/>
                <a:ea typeface="Calibri"/>
              </a:rPr>
              <a:t>ACHIEVEMENTS</a:t>
            </a:r>
            <a:endParaRPr lang="fr-FR" sz="3600" b="0" strike="noStrike" spc="-1" dirty="0">
              <a:solidFill>
                <a:srgbClr val="FFC000"/>
              </a:solidFill>
            </a:endParaRPr>
          </a:p>
        </p:txBody>
      </p:sp>
      <p:sp>
        <p:nvSpPr>
          <p:cNvPr id="6" name="ZoneTexte 5">
            <a:extLst>
              <a:ext uri="{FF2B5EF4-FFF2-40B4-BE49-F238E27FC236}">
                <a16:creationId xmlns:a16="http://schemas.microsoft.com/office/drawing/2014/main" id="{67543DF8-1265-6C44-B0DC-5E7127D76051}"/>
              </a:ext>
            </a:extLst>
          </p:cNvPr>
          <p:cNvSpPr txBox="1"/>
          <p:nvPr/>
        </p:nvSpPr>
        <p:spPr>
          <a:xfrm>
            <a:off x="3320667" y="-87318"/>
            <a:ext cx="4985133" cy="1077218"/>
          </a:xfrm>
          <a:prstGeom prst="rect">
            <a:avLst/>
          </a:prstGeom>
          <a:noFill/>
        </p:spPr>
        <p:txBody>
          <a:bodyPr wrap="square" rtlCol="0">
            <a:spAutoFit/>
          </a:bodyPr>
          <a:lstStyle/>
          <a:p>
            <a:r>
              <a:rPr lang="fr-FR" sz="3200" b="1" dirty="0">
                <a:solidFill>
                  <a:schemeClr val="accent2">
                    <a:lumMod val="20000"/>
                    <a:lumOff val="80000"/>
                  </a:schemeClr>
                </a:solidFill>
                <a:latin typeface="Arial" panose="020B0604020202020204" pitchFamily="34" charset="0"/>
                <a:cs typeface="Arial" panose="020B0604020202020204" pitchFamily="34" charset="0"/>
              </a:rPr>
              <a:t>TAOS </a:t>
            </a:r>
            <a:r>
              <a:rPr lang="fr-FR" sz="3200" b="1" dirty="0" err="1">
                <a:solidFill>
                  <a:schemeClr val="accent2">
                    <a:lumMod val="20000"/>
                    <a:lumOff val="80000"/>
                  </a:schemeClr>
                </a:solidFill>
                <a:latin typeface="Arial" panose="020B0604020202020204" pitchFamily="34" charset="0"/>
                <a:cs typeface="Arial" panose="020B0604020202020204" pitchFamily="34" charset="0"/>
              </a:rPr>
              <a:t>Review</a:t>
            </a:r>
            <a:br>
              <a:rPr lang="fr-FR" sz="3200" b="1" dirty="0">
                <a:solidFill>
                  <a:schemeClr val="accent2">
                    <a:lumMod val="20000"/>
                    <a:lumOff val="80000"/>
                  </a:schemeClr>
                </a:solidFill>
                <a:latin typeface="Arial" panose="020B0604020202020204" pitchFamily="34" charset="0"/>
                <a:cs typeface="Arial" panose="020B0604020202020204" pitchFamily="34" charset="0"/>
              </a:rPr>
            </a:br>
            <a:r>
              <a:rPr lang="fr-FR" sz="3200" b="1" dirty="0">
                <a:solidFill>
                  <a:schemeClr val="accent2">
                    <a:lumMod val="20000"/>
                    <a:lumOff val="80000"/>
                  </a:schemeClr>
                </a:solidFill>
                <a:latin typeface="Arial" panose="020B0604020202020204" pitchFamily="34" charset="0"/>
                <a:cs typeface="Arial" panose="020B0604020202020204" pitchFamily="34" charset="0"/>
              </a:rPr>
              <a:t>(to </a:t>
            </a:r>
            <a:r>
              <a:rPr lang="fr-FR" sz="3200" b="1" dirty="0" err="1">
                <a:solidFill>
                  <a:schemeClr val="accent2">
                    <a:lumMod val="20000"/>
                    <a:lumOff val="80000"/>
                  </a:schemeClr>
                </a:solidFill>
                <a:latin typeface="Arial" panose="020B0604020202020204" pitchFamily="34" charset="0"/>
                <a:cs typeface="Arial" panose="020B0604020202020204" pitchFamily="34" charset="0"/>
              </a:rPr>
              <a:t>be</a:t>
            </a:r>
            <a:r>
              <a:rPr lang="fr-FR" sz="3200" b="1" dirty="0">
                <a:solidFill>
                  <a:schemeClr val="accent2">
                    <a:lumMod val="20000"/>
                    <a:lumOff val="80000"/>
                  </a:schemeClr>
                </a:solidFill>
                <a:latin typeface="Arial" panose="020B0604020202020204" pitchFamily="34" charset="0"/>
                <a:cs typeface="Arial" panose="020B0604020202020204" pitchFamily="34" charset="0"/>
              </a:rPr>
              <a:t> </a:t>
            </a:r>
            <a:r>
              <a:rPr lang="fr-FR" sz="3200" b="1" dirty="0" err="1">
                <a:solidFill>
                  <a:schemeClr val="accent2">
                    <a:lumMod val="20000"/>
                    <a:lumOff val="80000"/>
                  </a:schemeClr>
                </a:solidFill>
                <a:latin typeface="Arial" panose="020B0604020202020204" pitchFamily="34" charset="0"/>
                <a:cs typeface="Arial" panose="020B0604020202020204" pitchFamily="34" charset="0"/>
              </a:rPr>
              <a:t>published</a:t>
            </a:r>
            <a:r>
              <a:rPr lang="fr-FR" sz="3200" b="1" dirty="0">
                <a:solidFill>
                  <a:schemeClr val="accent2">
                    <a:lumMod val="20000"/>
                    <a:lumOff val="80000"/>
                  </a:schemeClr>
                </a:solidFill>
                <a:latin typeface="Arial" panose="020B0604020202020204" pitchFamily="34" charset="0"/>
                <a:cs typeface="Arial" panose="020B0604020202020204" pitchFamily="34" charset="0"/>
              </a:rPr>
              <a:t> </a:t>
            </a:r>
            <a:r>
              <a:rPr lang="fr-FR" sz="3200" b="1" dirty="0" err="1">
                <a:solidFill>
                  <a:schemeClr val="accent2">
                    <a:lumMod val="20000"/>
                    <a:lumOff val="80000"/>
                  </a:schemeClr>
                </a:solidFill>
                <a:latin typeface="Arial" panose="020B0604020202020204" pitchFamily="34" charset="0"/>
                <a:cs typeface="Arial" panose="020B0604020202020204" pitchFamily="34" charset="0"/>
              </a:rPr>
              <a:t>shortly</a:t>
            </a:r>
            <a:r>
              <a:rPr lang="fr-FR" sz="3200" b="1" dirty="0">
                <a:solidFill>
                  <a:schemeClr val="accent2">
                    <a:lumMod val="20000"/>
                    <a:lumOff val="80000"/>
                  </a:schemeClr>
                </a:solidFill>
                <a:latin typeface="Arial" panose="020B0604020202020204" pitchFamily="34" charset="0"/>
                <a:cs typeface="Arial" panose="020B0604020202020204" pitchFamily="34" charset="0"/>
              </a:rPr>
              <a:t>)</a:t>
            </a:r>
          </a:p>
        </p:txBody>
      </p:sp>
      <p:pic>
        <p:nvPicPr>
          <p:cNvPr id="16" name="image4.png">
            <a:extLst>
              <a:ext uri="{FF2B5EF4-FFF2-40B4-BE49-F238E27FC236}">
                <a16:creationId xmlns:a16="http://schemas.microsoft.com/office/drawing/2014/main" id="{F908FF51-FC05-5E4E-9142-D41DAFC2AE18}"/>
              </a:ext>
            </a:extLst>
          </p:cNvPr>
          <p:cNvPicPr/>
          <p:nvPr/>
        </p:nvPicPr>
        <p:blipFill>
          <a:blip r:embed="rId2" cstate="print">
            <a:extLst>
              <a:ext uri="{28A0092B-C50C-407E-A947-70E740481C1C}">
                <a14:useLocalDpi xmlns:a14="http://schemas.microsoft.com/office/drawing/2010/main"/>
              </a:ext>
            </a:extLst>
          </a:blip>
          <a:srcRect/>
          <a:stretch>
            <a:fillRect/>
          </a:stretch>
        </p:blipFill>
        <p:spPr>
          <a:xfrm>
            <a:off x="6513701" y="862200"/>
            <a:ext cx="5539740" cy="2946400"/>
          </a:xfrm>
          <a:prstGeom prst="rect">
            <a:avLst/>
          </a:prstGeom>
          <a:ln/>
        </p:spPr>
      </p:pic>
      <p:pic>
        <p:nvPicPr>
          <p:cNvPr id="17" name="image50.png">
            <a:extLst>
              <a:ext uri="{FF2B5EF4-FFF2-40B4-BE49-F238E27FC236}">
                <a16:creationId xmlns:a16="http://schemas.microsoft.com/office/drawing/2014/main" id="{23F28141-FBFD-E140-AF23-2E0E62D47B8F}"/>
              </a:ext>
            </a:extLst>
          </p:cNvPr>
          <p:cNvPicPr/>
          <p:nvPr/>
        </p:nvPicPr>
        <p:blipFill>
          <a:blip r:embed="rId3" cstate="print">
            <a:extLst>
              <a:ext uri="{28A0092B-C50C-407E-A947-70E740481C1C}">
                <a14:useLocalDpi xmlns:a14="http://schemas.microsoft.com/office/drawing/2010/main"/>
              </a:ext>
            </a:extLst>
          </a:blip>
          <a:srcRect t="4287" b="3864"/>
          <a:stretch>
            <a:fillRect/>
          </a:stretch>
        </p:blipFill>
        <p:spPr>
          <a:xfrm>
            <a:off x="6556881" y="3808600"/>
            <a:ext cx="5496560" cy="2654300"/>
          </a:xfrm>
          <a:prstGeom prst="rect">
            <a:avLst/>
          </a:prstGeom>
          <a:ln/>
        </p:spPr>
      </p:pic>
      <p:pic>
        <p:nvPicPr>
          <p:cNvPr id="18" name="Picture 21">
            <a:extLst>
              <a:ext uri="{FF2B5EF4-FFF2-40B4-BE49-F238E27FC236}">
                <a16:creationId xmlns:a16="http://schemas.microsoft.com/office/drawing/2014/main" id="{30ACC5EF-9064-214A-8AE2-4036A485CFF3}"/>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pic>
        <p:nvPicPr>
          <p:cNvPr id="4" name="Image 3">
            <a:extLst>
              <a:ext uri="{FF2B5EF4-FFF2-40B4-BE49-F238E27FC236}">
                <a16:creationId xmlns:a16="http://schemas.microsoft.com/office/drawing/2014/main" id="{2D1887A5-2105-5B41-A245-0C6CCDF437F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61162" y="5976190"/>
            <a:ext cx="978020" cy="625933"/>
          </a:xfrm>
          <a:prstGeom prst="rect">
            <a:avLst/>
          </a:prstGeom>
        </p:spPr>
      </p:pic>
      <p:pic>
        <p:nvPicPr>
          <p:cNvPr id="8" name="Image 7">
            <a:extLst>
              <a:ext uri="{FF2B5EF4-FFF2-40B4-BE49-F238E27FC236}">
                <a16:creationId xmlns:a16="http://schemas.microsoft.com/office/drawing/2014/main" id="{0338EB6A-A4BE-6340-9A5C-26280A2D29E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07675" y="5867928"/>
            <a:ext cx="1352363" cy="842456"/>
          </a:xfrm>
          <a:prstGeom prst="rect">
            <a:avLst/>
          </a:prstGeom>
        </p:spPr>
      </p:pic>
    </p:spTree>
    <p:extLst>
      <p:ext uri="{BB962C8B-B14F-4D97-AF65-F5344CB8AC3E}">
        <p14:creationId xmlns:p14="http://schemas.microsoft.com/office/powerpoint/2010/main" val="9718351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Content Placeholder 3" descr="GOOS image.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7673" y="-977124"/>
            <a:ext cx="12187591" cy="472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1"/>
          <p:cNvSpPr txBox="1">
            <a:spLocks/>
          </p:cNvSpPr>
          <p:nvPr/>
        </p:nvSpPr>
        <p:spPr bwMode="auto">
          <a:xfrm>
            <a:off x="2206" y="2349130"/>
            <a:ext cx="12187591" cy="3311601"/>
          </a:xfrm>
          <a:prstGeom prst="rect">
            <a:avLst/>
          </a:prstGeom>
          <a:gradFill flip="none" rotWithShape="1">
            <a:gsLst>
              <a:gs pos="93000">
                <a:srgbClr val="098F9C"/>
              </a:gs>
              <a:gs pos="0">
                <a:srgbClr val="0684C8"/>
              </a:gs>
            </a:gsLst>
            <a:lin ang="5400000" scaled="1"/>
            <a:tileRect/>
          </a:gradFill>
          <a:ln>
            <a:noFill/>
          </a:ln>
          <a:extLst/>
        </p:spPr>
        <p:txBody>
          <a:bodyPr lIns="0" tIns="48866" rIns="0" bIns="48866"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defTabSz="837727">
              <a:defRPr/>
            </a:pPr>
            <a:endParaRPr lang="en-US" altLang="en-US" sz="5899" kern="0">
              <a:solidFill>
                <a:srgbClr val="FFFFFF"/>
              </a:solidFill>
              <a:latin typeface="Arial Bold" pitchFamily="1" charset="0"/>
              <a:sym typeface="Arial Bold" pitchFamily="1" charset="0"/>
            </a:endParaRPr>
          </a:p>
        </p:txBody>
      </p:sp>
      <p:sp>
        <p:nvSpPr>
          <p:cNvPr id="55298" name="Rectangle 2"/>
          <p:cNvSpPr txBox="1">
            <a:spLocks noChangeArrowheads="1"/>
          </p:cNvSpPr>
          <p:nvPr/>
        </p:nvSpPr>
        <p:spPr bwMode="auto">
          <a:xfrm>
            <a:off x="618958" y="3263468"/>
            <a:ext cx="11326419"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5" tIns="54412" rIns="108825" bIns="54412"/>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fr-CH" altLang="en-US" sz="5399" b="1" dirty="0">
                <a:solidFill>
                  <a:schemeClr val="bg1"/>
                </a:solidFill>
                <a:latin typeface="+mj-lt"/>
              </a:rPr>
              <a:t>FUTURE PLANS </a:t>
            </a:r>
            <a:endParaRPr lang="en-US" altLang="en-US" sz="5399" b="1" dirty="0">
              <a:solidFill>
                <a:schemeClr val="bg1"/>
              </a:solidFill>
              <a:latin typeface="+mj-lt"/>
              <a:hlinkClick r:id="rId4"/>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0720" y="6236791"/>
            <a:ext cx="2156914" cy="476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012130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3B83DFB-1D9A-2D44-B3C1-F23CEF47B685}"/>
              </a:ext>
            </a:extLst>
          </p:cNvPr>
          <p:cNvSpPr txBox="1"/>
          <p:nvPr/>
        </p:nvSpPr>
        <p:spPr>
          <a:xfrm>
            <a:off x="684971" y="1165481"/>
            <a:ext cx="10821818" cy="4278094"/>
          </a:xfrm>
          <a:prstGeom prst="rect">
            <a:avLst/>
          </a:prstGeom>
          <a:noFill/>
        </p:spPr>
        <p:txBody>
          <a:bodyPr wrap="square" rtlCol="0">
            <a:spAutoFit/>
          </a:bodyPr>
          <a:lstStyle/>
          <a:p>
            <a:pPr marL="514350" indent="-514350">
              <a:spcAft>
                <a:spcPts val="1200"/>
              </a:spcAft>
              <a:buFont typeface="+mj-lt"/>
              <a:buAutoNum type="arabicPeriod"/>
            </a:pPr>
            <a:r>
              <a:rPr kumimoji="1" lang="en-US" altLang="zh-CN" sz="2800" b="1" dirty="0">
                <a:solidFill>
                  <a:srgbClr val="0070C0"/>
                </a:solidFill>
              </a:rPr>
              <a:t>OOPC mostly connects WCRP through its core project CLIVAR</a:t>
            </a:r>
            <a:r>
              <a:rPr kumimoji="1" lang="en-US" altLang="zh-CN" sz="2800" dirty="0"/>
              <a:t>, particular its regional panels, including Indian Ocean Panel (Lisa and </a:t>
            </a:r>
            <a:r>
              <a:rPr kumimoji="1" lang="en-US" altLang="zh-CN" sz="2800" dirty="0" err="1"/>
              <a:t>Weidong</a:t>
            </a:r>
            <a:r>
              <a:rPr kumimoji="1" lang="en-US" altLang="zh-CN" sz="2800" dirty="0"/>
              <a:t> served as the former co-chairs), Atlantic Ocean Panel (Sabrina served as co-chair), the Pacific Ocean Panel, Southern/Northern Ocean Panels where Ben </a:t>
            </a:r>
            <a:r>
              <a:rPr kumimoji="1" lang="en-US" altLang="zh-CN" sz="2800" dirty="0" err="1"/>
              <a:t>sitted</a:t>
            </a:r>
            <a:r>
              <a:rPr kumimoji="1" lang="en-US" altLang="zh-CN" sz="2800" dirty="0"/>
              <a:t>. </a:t>
            </a:r>
          </a:p>
          <a:p>
            <a:pPr marL="514350" indent="-514350">
              <a:spcAft>
                <a:spcPts val="1200"/>
              </a:spcAft>
              <a:buFont typeface="+mj-lt"/>
              <a:buAutoNum type="arabicPeriod"/>
            </a:pPr>
            <a:r>
              <a:rPr kumimoji="1" lang="en-US" altLang="zh-CN" sz="2800" b="1" dirty="0">
                <a:solidFill>
                  <a:srgbClr val="0070C0"/>
                </a:solidFill>
              </a:rPr>
              <a:t>OOPC needs strong links with the two new core projects</a:t>
            </a:r>
            <a:r>
              <a:rPr kumimoji="1" lang="en-US" altLang="zh-CN" sz="2800" dirty="0"/>
              <a:t> (i.e. model/data home and the Regional Climate Information for Society). </a:t>
            </a:r>
          </a:p>
          <a:p>
            <a:pPr marL="514350" indent="-514350">
              <a:spcAft>
                <a:spcPts val="1200"/>
              </a:spcAft>
              <a:buFont typeface="+mj-lt"/>
              <a:buAutoNum type="arabicPeriod"/>
            </a:pPr>
            <a:r>
              <a:rPr kumimoji="1" lang="en-US" altLang="zh-CN" sz="2800" b="1" dirty="0">
                <a:solidFill>
                  <a:srgbClr val="0070C0"/>
                </a:solidFill>
              </a:rPr>
              <a:t>CLIVAR-GOOS Observing System Workshop </a:t>
            </a:r>
            <a:r>
              <a:rPr kumimoji="1" lang="en-US" altLang="zh-CN" sz="2800" dirty="0"/>
              <a:t>will be convened in May 2022.</a:t>
            </a:r>
            <a:endParaRPr kumimoji="1" lang="zh-CN" altLang="en-US" sz="2800" dirty="0"/>
          </a:p>
        </p:txBody>
      </p:sp>
      <p:sp>
        <p:nvSpPr>
          <p:cNvPr id="5" name="Google Shape;123;gacaf13b675_0_0">
            <a:extLst>
              <a:ext uri="{FF2B5EF4-FFF2-40B4-BE49-F238E27FC236}">
                <a16:creationId xmlns:a16="http://schemas.microsoft.com/office/drawing/2014/main" id="{D450C5A3-E1D2-3C40-A9FD-64748C430AFC}"/>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r>
              <a:rPr lang="pl-PL" sz="3600" b="1" spc="-1" dirty="0">
                <a:solidFill>
                  <a:srgbClr val="FFC000"/>
                </a:solidFill>
                <a:latin typeface="Calibri"/>
                <a:ea typeface="Calibri"/>
              </a:rPr>
              <a:t>LINK WITH NEW WCRP</a:t>
            </a:r>
            <a:endParaRPr lang="fr-FR" sz="3600" b="0" strike="noStrike" spc="-1" dirty="0">
              <a:solidFill>
                <a:srgbClr val="FFC000"/>
              </a:solidFill>
            </a:endParaRPr>
          </a:p>
        </p:txBody>
      </p:sp>
      <p:pic>
        <p:nvPicPr>
          <p:cNvPr id="4" name="Picture 21">
            <a:extLst>
              <a:ext uri="{FF2B5EF4-FFF2-40B4-BE49-F238E27FC236}">
                <a16:creationId xmlns:a16="http://schemas.microsoft.com/office/drawing/2014/main" id="{24616C02-9A64-0D41-BD71-B2D5E8653476}"/>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Tree>
    <p:extLst>
      <p:ext uri="{BB962C8B-B14F-4D97-AF65-F5344CB8AC3E}">
        <p14:creationId xmlns:p14="http://schemas.microsoft.com/office/powerpoint/2010/main" val="213095325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gd20e63fb09_0_12"/>
          <p:cNvSpPr txBox="1">
            <a:spLocks noGrp="1"/>
          </p:cNvSpPr>
          <p:nvPr>
            <p:ph type="body" idx="1"/>
          </p:nvPr>
        </p:nvSpPr>
        <p:spPr>
          <a:xfrm>
            <a:off x="713232" y="1202697"/>
            <a:ext cx="10363200" cy="4836900"/>
          </a:xfrm>
          <a:prstGeom prst="rect">
            <a:avLst/>
          </a:prstGeom>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en-US" sz="2500" b="1" dirty="0">
                <a:solidFill>
                  <a:schemeClr val="accent6">
                    <a:lumMod val="75000"/>
                  </a:schemeClr>
                </a:solidFill>
                <a:latin typeface="Calibri"/>
                <a:ea typeface="Calibri"/>
                <a:cs typeface="Calibri"/>
                <a:sym typeface="Calibri"/>
              </a:rPr>
              <a:t>3.4 Global Ocean Indicators Framework</a:t>
            </a:r>
            <a:endParaRPr sz="2500" b="1" dirty="0">
              <a:solidFill>
                <a:schemeClr val="accent6">
                  <a:lumMod val="75000"/>
                </a:schemeClr>
              </a:solidFill>
              <a:latin typeface="Calibri"/>
              <a:ea typeface="Calibri"/>
              <a:cs typeface="Calibri"/>
              <a:sym typeface="Calibri"/>
            </a:endParaRPr>
          </a:p>
          <a:p>
            <a:pPr marL="0" lvl="0" indent="0" algn="l" rtl="0">
              <a:lnSpc>
                <a:spcPct val="150000"/>
              </a:lnSpc>
              <a:spcBef>
                <a:spcPts val="0"/>
              </a:spcBef>
              <a:spcAft>
                <a:spcPts val="0"/>
              </a:spcAft>
              <a:buNone/>
            </a:pPr>
            <a:r>
              <a:rPr lang="en-US" sz="2500" b="1" dirty="0">
                <a:solidFill>
                  <a:schemeClr val="accent6">
                    <a:lumMod val="75000"/>
                  </a:schemeClr>
                </a:solidFill>
                <a:latin typeface="Calibri"/>
                <a:ea typeface="Calibri"/>
                <a:cs typeface="Calibri"/>
                <a:sym typeface="Calibri"/>
              </a:rPr>
              <a:t>5.1 Essential Ocean / Climate Variables Stewardship</a:t>
            </a:r>
            <a:endParaRPr sz="2500" b="1" dirty="0">
              <a:solidFill>
                <a:schemeClr val="accent6">
                  <a:lumMod val="75000"/>
                </a:schemeClr>
              </a:solidFill>
              <a:latin typeface="Calibri"/>
              <a:ea typeface="Calibri"/>
              <a:cs typeface="Calibri"/>
              <a:sym typeface="Calibri"/>
            </a:endParaRPr>
          </a:p>
          <a:p>
            <a:pPr marL="0" lvl="0" indent="0" algn="l" rtl="0">
              <a:lnSpc>
                <a:spcPct val="150000"/>
              </a:lnSpc>
              <a:spcBef>
                <a:spcPts val="0"/>
              </a:spcBef>
              <a:spcAft>
                <a:spcPts val="0"/>
              </a:spcAft>
              <a:buNone/>
            </a:pPr>
            <a:r>
              <a:rPr lang="en-US" sz="2500" b="1" dirty="0">
                <a:solidFill>
                  <a:schemeClr val="accent6">
                    <a:lumMod val="75000"/>
                  </a:schemeClr>
                </a:solidFill>
                <a:latin typeface="Calibri"/>
                <a:ea typeface="Calibri"/>
                <a:cs typeface="Calibri"/>
                <a:sym typeface="Calibri"/>
              </a:rPr>
              <a:t>5.3 Observing System Evaluation and Reviews</a:t>
            </a:r>
            <a:endParaRPr sz="2500" b="1" dirty="0">
              <a:solidFill>
                <a:schemeClr val="accent6">
                  <a:lumMod val="75000"/>
                </a:schemeClr>
              </a:solidFill>
              <a:latin typeface="Calibri"/>
              <a:ea typeface="Calibri"/>
              <a:cs typeface="Calibri"/>
              <a:sym typeface="Calibri"/>
            </a:endParaRPr>
          </a:p>
          <a:p>
            <a:pPr marL="1214438" lvl="0" indent="-757238" algn="l" rtl="0">
              <a:lnSpc>
                <a:spcPct val="115000"/>
              </a:lnSpc>
              <a:spcBef>
                <a:spcPts val="0"/>
              </a:spcBef>
              <a:spcAft>
                <a:spcPts val="0"/>
              </a:spcAft>
              <a:buNone/>
            </a:pPr>
            <a:r>
              <a:rPr lang="en-US" sz="2300" b="1" dirty="0">
                <a:latin typeface="Calibri"/>
                <a:ea typeface="Calibri"/>
                <a:cs typeface="Calibri"/>
                <a:sym typeface="Calibri"/>
              </a:rPr>
              <a:t>5.3.1 	Strategy for Ocean Heat and Freshwater Cycles</a:t>
            </a:r>
            <a:endParaRPr sz="2300" b="1" dirty="0">
              <a:latin typeface="Calibri"/>
              <a:ea typeface="Calibri"/>
              <a:cs typeface="Calibri"/>
              <a:sym typeface="Calibri"/>
            </a:endParaRPr>
          </a:p>
          <a:p>
            <a:pPr marL="1214438" lvl="0" indent="-757238" algn="l" rtl="0">
              <a:lnSpc>
                <a:spcPct val="115000"/>
              </a:lnSpc>
              <a:spcBef>
                <a:spcPts val="0"/>
              </a:spcBef>
              <a:spcAft>
                <a:spcPts val="0"/>
              </a:spcAft>
              <a:buNone/>
            </a:pPr>
            <a:r>
              <a:rPr lang="en-US" sz="2300" b="1" dirty="0">
                <a:latin typeface="Calibri"/>
                <a:ea typeface="Calibri"/>
                <a:cs typeface="Calibri"/>
                <a:sym typeface="Calibri"/>
              </a:rPr>
              <a:t>5.3.2 	Observing System Evaluation and Strategy for the Ocean-Atmosphere Interface </a:t>
            </a:r>
            <a:endParaRPr sz="2300" b="1" dirty="0">
              <a:latin typeface="Calibri"/>
              <a:ea typeface="Calibri"/>
              <a:cs typeface="Calibri"/>
              <a:sym typeface="Calibri"/>
            </a:endParaRPr>
          </a:p>
          <a:p>
            <a:pPr marL="1214438" lvl="0" indent="-757238" algn="l" rtl="0">
              <a:lnSpc>
                <a:spcPct val="115000"/>
              </a:lnSpc>
              <a:spcBef>
                <a:spcPts val="0"/>
              </a:spcBef>
              <a:spcAft>
                <a:spcPts val="0"/>
              </a:spcAft>
              <a:buNone/>
            </a:pPr>
            <a:r>
              <a:rPr lang="en-US" sz="2300" b="1" dirty="0">
                <a:solidFill>
                  <a:srgbClr val="323130"/>
                </a:solidFill>
                <a:latin typeface="Calibri"/>
                <a:ea typeface="Calibri"/>
                <a:cs typeface="Calibri"/>
                <a:sym typeface="Calibri"/>
              </a:rPr>
              <a:t>5.3.3 	Observing System Evaluation and Strategy for Boundary Systems</a:t>
            </a:r>
            <a:endParaRPr sz="2300" b="1" dirty="0">
              <a:solidFill>
                <a:srgbClr val="323130"/>
              </a:solidFill>
              <a:latin typeface="Calibri"/>
              <a:ea typeface="Calibri"/>
              <a:cs typeface="Calibri"/>
              <a:sym typeface="Calibri"/>
            </a:endParaRPr>
          </a:p>
          <a:p>
            <a:pPr marL="457200" lvl="0" indent="0" algn="l" rtl="0">
              <a:lnSpc>
                <a:spcPct val="115000"/>
              </a:lnSpc>
              <a:spcBef>
                <a:spcPts val="0"/>
              </a:spcBef>
              <a:spcAft>
                <a:spcPts val="0"/>
              </a:spcAft>
              <a:buNone/>
            </a:pPr>
            <a:endParaRPr sz="2300" b="1" dirty="0">
              <a:solidFill>
                <a:srgbClr val="323130"/>
              </a:solidFill>
              <a:latin typeface="Calibri"/>
              <a:ea typeface="Calibri"/>
              <a:cs typeface="Calibri"/>
              <a:sym typeface="Calibri"/>
            </a:endParaRPr>
          </a:p>
          <a:p>
            <a:pPr marL="0" lvl="0" indent="0" algn="l" rtl="0">
              <a:lnSpc>
                <a:spcPct val="150000"/>
              </a:lnSpc>
              <a:spcBef>
                <a:spcPts val="0"/>
              </a:spcBef>
              <a:spcAft>
                <a:spcPts val="0"/>
              </a:spcAft>
              <a:buNone/>
            </a:pPr>
            <a:r>
              <a:rPr lang="en-US" sz="2500" b="1" dirty="0">
                <a:solidFill>
                  <a:schemeClr val="accent2">
                    <a:lumMod val="75000"/>
                  </a:schemeClr>
                </a:solidFill>
                <a:latin typeface="Calibri"/>
                <a:ea typeface="Calibri"/>
                <a:cs typeface="Calibri"/>
                <a:sym typeface="Calibri"/>
              </a:rPr>
              <a:t>5.4 GOOS Evaluation and Review Framework</a:t>
            </a:r>
            <a:endParaRPr sz="2500" b="1" dirty="0">
              <a:solidFill>
                <a:schemeClr val="accent2">
                  <a:lumMod val="75000"/>
                </a:schemeClr>
              </a:solidFill>
              <a:latin typeface="Calibri"/>
              <a:ea typeface="Calibri"/>
              <a:cs typeface="Calibri"/>
              <a:sym typeface="Calibri"/>
            </a:endParaRPr>
          </a:p>
          <a:p>
            <a:pPr marL="0" lvl="0" indent="0" algn="l" rtl="0">
              <a:lnSpc>
                <a:spcPct val="150000"/>
              </a:lnSpc>
              <a:spcBef>
                <a:spcPts val="0"/>
              </a:spcBef>
              <a:spcAft>
                <a:spcPts val="0"/>
              </a:spcAft>
              <a:buNone/>
            </a:pPr>
            <a:r>
              <a:rPr lang="en-US" sz="2500" b="1" dirty="0">
                <a:solidFill>
                  <a:schemeClr val="accent2">
                    <a:lumMod val="75000"/>
                  </a:schemeClr>
                </a:solidFill>
                <a:latin typeface="Calibri"/>
                <a:ea typeface="Calibri"/>
                <a:cs typeface="Calibri"/>
                <a:sym typeface="Calibri"/>
              </a:rPr>
              <a:t>5.5 Regional network coordination/OO19 synthesis/OO19 Action Plan</a:t>
            </a:r>
            <a:r>
              <a:rPr lang="en-US" sz="2500" b="1" dirty="0">
                <a:solidFill>
                  <a:srgbClr val="323130"/>
                </a:solidFill>
                <a:latin typeface="Calibri"/>
                <a:ea typeface="Calibri"/>
                <a:cs typeface="Calibri"/>
                <a:sym typeface="Calibri"/>
              </a:rPr>
              <a:t> </a:t>
            </a:r>
            <a:endParaRPr sz="2500" b="1" dirty="0">
              <a:solidFill>
                <a:srgbClr val="323130"/>
              </a:solidFill>
              <a:latin typeface="Calibri"/>
              <a:ea typeface="Calibri"/>
              <a:cs typeface="Calibri"/>
              <a:sym typeface="Calibri"/>
            </a:endParaRPr>
          </a:p>
          <a:p>
            <a:pPr marL="0" lvl="0" indent="0" algn="l" rtl="0">
              <a:lnSpc>
                <a:spcPct val="150000"/>
              </a:lnSpc>
              <a:spcBef>
                <a:spcPts val="0"/>
              </a:spcBef>
              <a:spcAft>
                <a:spcPts val="0"/>
              </a:spcAft>
              <a:buNone/>
            </a:pPr>
            <a:endParaRPr sz="2300" b="1" dirty="0">
              <a:latin typeface="Calibri"/>
              <a:ea typeface="Calibri"/>
              <a:cs typeface="Calibri"/>
              <a:sym typeface="Calibri"/>
            </a:endParaRPr>
          </a:p>
        </p:txBody>
      </p:sp>
      <p:sp>
        <p:nvSpPr>
          <p:cNvPr id="5" name="Google Shape;123;gacaf13b675_0_0">
            <a:extLst>
              <a:ext uri="{FF2B5EF4-FFF2-40B4-BE49-F238E27FC236}">
                <a16:creationId xmlns:a16="http://schemas.microsoft.com/office/drawing/2014/main" id="{31B66342-3A7B-9349-B151-5671A638E82C}"/>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11000" algn="r"/>
              </a:tabLst>
            </a:pPr>
            <a:r>
              <a:rPr lang="pl-PL" sz="3600" b="1" spc="-1" dirty="0">
                <a:solidFill>
                  <a:srgbClr val="FFFFFF"/>
                </a:solidFill>
                <a:latin typeface="Calibri"/>
                <a:ea typeface="Calibri"/>
              </a:rPr>
              <a:t>	</a:t>
            </a:r>
            <a:r>
              <a:rPr lang="pl-PL" sz="3600" b="1" spc="-1" dirty="0" err="1">
                <a:solidFill>
                  <a:srgbClr val="FFC000"/>
                </a:solidFill>
                <a:latin typeface="Calibri"/>
                <a:ea typeface="Calibri"/>
              </a:rPr>
              <a:t>Future</a:t>
            </a:r>
            <a:r>
              <a:rPr lang="pl-PL" sz="3600" b="1" spc="-1" dirty="0">
                <a:solidFill>
                  <a:srgbClr val="FFC000"/>
                </a:solidFill>
                <a:latin typeface="Calibri"/>
                <a:ea typeface="Calibri"/>
              </a:rPr>
              <a:t> </a:t>
            </a:r>
            <a:r>
              <a:rPr lang="pl-PL" sz="3600" b="1" spc="-1" dirty="0" err="1">
                <a:solidFill>
                  <a:srgbClr val="FFC000"/>
                </a:solidFill>
                <a:latin typeface="Calibri"/>
                <a:ea typeface="Calibri"/>
              </a:rPr>
              <a:t>plans</a:t>
            </a:r>
            <a:r>
              <a:rPr lang="pl-PL" sz="3600" b="1" spc="-1" dirty="0">
                <a:solidFill>
                  <a:srgbClr val="FFC000"/>
                </a:solidFill>
                <a:latin typeface="Calibri"/>
                <a:ea typeface="Calibri"/>
              </a:rPr>
              <a:t> – </a:t>
            </a:r>
            <a:r>
              <a:rPr lang="pl-PL" sz="3600" b="1" spc="-1" dirty="0" err="1">
                <a:solidFill>
                  <a:srgbClr val="FFC000"/>
                </a:solidFill>
                <a:latin typeface="Calibri"/>
                <a:ea typeface="Calibri"/>
              </a:rPr>
              <a:t>Contributions</a:t>
            </a:r>
            <a:r>
              <a:rPr lang="pl-PL" sz="3600" b="1" spc="-1" dirty="0">
                <a:solidFill>
                  <a:srgbClr val="FFC000"/>
                </a:solidFill>
                <a:latin typeface="Calibri"/>
                <a:ea typeface="Calibri"/>
              </a:rPr>
              <a:t> to GOOS IP</a:t>
            </a:r>
            <a:endParaRPr lang="fr-FR" sz="3600" b="0" strike="noStrike" spc="-1" dirty="0">
              <a:solidFill>
                <a:srgbClr val="FFC000"/>
              </a:solidFill>
            </a:endParaRPr>
          </a:p>
        </p:txBody>
      </p:sp>
      <p:sp>
        <p:nvSpPr>
          <p:cNvPr id="123" name="Google Shape;123;gd20e63fb09_0_12"/>
          <p:cNvSpPr txBox="1">
            <a:spLocks noGrp="1"/>
          </p:cNvSpPr>
          <p:nvPr>
            <p:ph type="title"/>
          </p:nvPr>
        </p:nvSpPr>
        <p:spPr>
          <a:xfrm rot="-2049550">
            <a:off x="8513367" y="1639374"/>
            <a:ext cx="3831387" cy="633294"/>
          </a:xfrm>
          <a:prstGeom prst="rect">
            <a:avLst/>
          </a:prstGeom>
          <a:solidFill>
            <a:srgbClr val="1155CC"/>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200" b="1">
                <a:solidFill>
                  <a:srgbClr val="D8D8D8"/>
                </a:solidFill>
              </a:rPr>
              <a:t>   OOPC leading</a:t>
            </a:r>
            <a:endParaRPr sz="3200" b="1">
              <a:solidFill>
                <a:srgbClr val="D8D8D8"/>
              </a:solidFill>
            </a:endParaRPr>
          </a:p>
        </p:txBody>
      </p:sp>
      <p:pic>
        <p:nvPicPr>
          <p:cNvPr id="6" name="Picture 21">
            <a:extLst>
              <a:ext uri="{FF2B5EF4-FFF2-40B4-BE49-F238E27FC236}">
                <a16:creationId xmlns:a16="http://schemas.microsoft.com/office/drawing/2014/main" id="{BAD9F41E-0FBB-7247-8132-C4F5AE59BA94}"/>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Content Placeholder 3" descr="GOOS image.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7673" y="-977124"/>
            <a:ext cx="12187591" cy="472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1"/>
          <p:cNvSpPr txBox="1">
            <a:spLocks/>
          </p:cNvSpPr>
          <p:nvPr/>
        </p:nvSpPr>
        <p:spPr bwMode="auto">
          <a:xfrm>
            <a:off x="2206" y="2349130"/>
            <a:ext cx="12187591" cy="3311601"/>
          </a:xfrm>
          <a:prstGeom prst="rect">
            <a:avLst/>
          </a:prstGeom>
          <a:gradFill flip="none" rotWithShape="1">
            <a:gsLst>
              <a:gs pos="93000">
                <a:srgbClr val="098F9C"/>
              </a:gs>
              <a:gs pos="0">
                <a:srgbClr val="0684C8"/>
              </a:gs>
            </a:gsLst>
            <a:lin ang="5400000" scaled="1"/>
            <a:tileRect/>
          </a:gradFill>
          <a:ln>
            <a:noFill/>
          </a:ln>
          <a:extLst/>
        </p:spPr>
        <p:txBody>
          <a:bodyPr lIns="0" tIns="48866" rIns="0" bIns="48866"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defTabSz="837727">
              <a:defRPr/>
            </a:pPr>
            <a:endParaRPr lang="en-US" altLang="en-US" sz="5899" kern="0">
              <a:solidFill>
                <a:srgbClr val="FFFFFF"/>
              </a:solidFill>
              <a:latin typeface="Arial Bold" pitchFamily="1" charset="0"/>
              <a:sym typeface="Arial Bold" pitchFamily="1" charset="0"/>
            </a:endParaRPr>
          </a:p>
        </p:txBody>
      </p:sp>
      <p:sp>
        <p:nvSpPr>
          <p:cNvPr id="55298" name="Rectangle 2"/>
          <p:cNvSpPr txBox="1">
            <a:spLocks noChangeArrowheads="1"/>
          </p:cNvSpPr>
          <p:nvPr/>
        </p:nvSpPr>
        <p:spPr bwMode="auto">
          <a:xfrm>
            <a:off x="618958" y="3263468"/>
            <a:ext cx="11326419"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5" tIns="54412" rIns="108825" bIns="54412"/>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fr-CH" altLang="en-US" sz="5399" b="1" dirty="0">
                <a:solidFill>
                  <a:schemeClr val="bg1"/>
                </a:solidFill>
                <a:latin typeface="+mj-lt"/>
              </a:rPr>
              <a:t>ISSUES </a:t>
            </a:r>
            <a:endParaRPr lang="en-US" altLang="en-US" sz="5399" b="1" dirty="0">
              <a:solidFill>
                <a:schemeClr val="bg1"/>
              </a:solidFill>
              <a:latin typeface="+mj-lt"/>
              <a:hlinkClick r:id="rId4"/>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0720" y="6236791"/>
            <a:ext cx="2156914" cy="476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424930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4" name="Picture 10">
            <a:extLst>
              <a:ext uri="{FF2B5EF4-FFF2-40B4-BE49-F238E27FC236}">
                <a16:creationId xmlns:a16="http://schemas.microsoft.com/office/drawing/2014/main" id="{7283E41D-DCA4-264F-9CE4-FF5933748F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34898" y="3130136"/>
            <a:ext cx="1576781" cy="457093"/>
          </a:xfrm>
          <a:prstGeom prst="rect">
            <a:avLst/>
          </a:prstGeom>
        </p:spPr>
      </p:pic>
      <p:sp>
        <p:nvSpPr>
          <p:cNvPr id="237" name="Shape 237" descr="「Bernadette sloyan」の画像検索結果"/>
          <p:cNvSpPr txBox="1"/>
          <p:nvPr/>
        </p:nvSpPr>
        <p:spPr>
          <a:xfrm>
            <a:off x="2206" y="-136524"/>
            <a:ext cx="1206064" cy="904876"/>
          </a:xfrm>
          <a:prstGeom prst="rect">
            <a:avLst/>
          </a:prstGeom>
          <a:noFill/>
          <a:ln>
            <a:noFill/>
          </a:ln>
        </p:spPr>
        <p:txBody>
          <a:bodyPr spcFirstLastPara="1" wrap="square" lIns="108807" tIns="54388" rIns="108807" bIns="54388" anchor="t" anchorCtr="0">
            <a:noAutofit/>
          </a:bodyPr>
          <a:lstStyle/>
          <a:p>
            <a:endParaRPr sz="2899">
              <a:solidFill>
                <a:schemeClr val="dk1"/>
              </a:solidFill>
              <a:latin typeface="Arial"/>
              <a:ea typeface="Arial"/>
              <a:cs typeface="Arial"/>
              <a:sym typeface="Arial"/>
            </a:endParaRPr>
          </a:p>
        </p:txBody>
      </p:sp>
      <p:sp>
        <p:nvSpPr>
          <p:cNvPr id="248" name="Shape 248" descr="Image result for Sabrina Speich"/>
          <p:cNvSpPr txBox="1"/>
          <p:nvPr/>
        </p:nvSpPr>
        <p:spPr>
          <a:xfrm>
            <a:off x="237070" y="-182561"/>
            <a:ext cx="406253" cy="304800"/>
          </a:xfrm>
          <a:prstGeom prst="rect">
            <a:avLst/>
          </a:prstGeom>
          <a:noFill/>
          <a:ln>
            <a:noFill/>
          </a:ln>
        </p:spPr>
        <p:txBody>
          <a:bodyPr spcFirstLastPara="1" wrap="square" lIns="108807" tIns="54388" rIns="108807" bIns="54388" anchor="t" anchorCtr="0">
            <a:noAutofit/>
          </a:bodyPr>
          <a:lstStyle/>
          <a:p>
            <a:endParaRPr sz="2899">
              <a:solidFill>
                <a:schemeClr val="dk1"/>
              </a:solidFill>
              <a:latin typeface="Arial"/>
              <a:ea typeface="Arial"/>
              <a:cs typeface="Arial"/>
              <a:sym typeface="Arial"/>
            </a:endParaRPr>
          </a:p>
        </p:txBody>
      </p:sp>
      <p:sp>
        <p:nvSpPr>
          <p:cNvPr id="249" name="Shape 249" descr="Image result for Sabrina Speich"/>
          <p:cNvSpPr txBox="1"/>
          <p:nvPr/>
        </p:nvSpPr>
        <p:spPr>
          <a:xfrm>
            <a:off x="440196" y="-30162"/>
            <a:ext cx="406253" cy="304800"/>
          </a:xfrm>
          <a:prstGeom prst="rect">
            <a:avLst/>
          </a:prstGeom>
          <a:noFill/>
          <a:ln>
            <a:noFill/>
          </a:ln>
        </p:spPr>
        <p:txBody>
          <a:bodyPr spcFirstLastPara="1" wrap="square" lIns="108807" tIns="54388" rIns="108807" bIns="54388" anchor="t" anchorCtr="0">
            <a:noAutofit/>
          </a:bodyPr>
          <a:lstStyle/>
          <a:p>
            <a:endParaRPr sz="2899">
              <a:solidFill>
                <a:schemeClr val="dk1"/>
              </a:solidFill>
              <a:latin typeface="Arial"/>
              <a:ea typeface="Arial"/>
              <a:cs typeface="Arial"/>
              <a:sym typeface="Arial"/>
            </a:endParaRPr>
          </a:p>
        </p:txBody>
      </p:sp>
      <p:grpSp>
        <p:nvGrpSpPr>
          <p:cNvPr id="3" name="Groupe 2">
            <a:extLst>
              <a:ext uri="{FF2B5EF4-FFF2-40B4-BE49-F238E27FC236}">
                <a16:creationId xmlns:a16="http://schemas.microsoft.com/office/drawing/2014/main" id="{841D65C3-E378-6048-BB81-746F88229D81}"/>
              </a:ext>
            </a:extLst>
          </p:cNvPr>
          <p:cNvGrpSpPr/>
          <p:nvPr/>
        </p:nvGrpSpPr>
        <p:grpSpPr>
          <a:xfrm>
            <a:off x="2810704" y="1364915"/>
            <a:ext cx="7731586" cy="2080305"/>
            <a:chOff x="237070" y="2669692"/>
            <a:chExt cx="9180513" cy="2909780"/>
          </a:xfrm>
        </p:grpSpPr>
        <p:grpSp>
          <p:nvGrpSpPr>
            <p:cNvPr id="11" name="Group 3"/>
            <p:cNvGrpSpPr>
              <a:grpSpLocks/>
            </p:cNvGrpSpPr>
            <p:nvPr/>
          </p:nvGrpSpPr>
          <p:grpSpPr bwMode="auto">
            <a:xfrm>
              <a:off x="237070" y="2669692"/>
              <a:ext cx="9180513" cy="2311400"/>
              <a:chOff x="-222101" y="2420243"/>
              <a:chExt cx="9439994" cy="2376909"/>
            </a:xfrm>
          </p:grpSpPr>
          <p:pic>
            <p:nvPicPr>
              <p:cNvPr id="12" name="Picture 9" descr="container-port-s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64136" y="2420243"/>
                <a:ext cx="3146425"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Coral-reef-near-Fiji-007.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84168" y="2420243"/>
                <a:ext cx="313372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INDIA_-_Drought.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22101" y="2422252"/>
                <a:ext cx="320992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p:nvPr/>
          </p:nvSpPr>
          <p:spPr>
            <a:xfrm>
              <a:off x="807762" y="5056252"/>
              <a:ext cx="1399101" cy="523220"/>
            </a:xfrm>
            <a:prstGeom prst="rect">
              <a:avLst/>
            </a:prstGeom>
            <a:noFill/>
          </p:spPr>
          <p:txBody>
            <a:bodyPr wrap="none" rtlCol="0">
              <a:spAutoFit/>
            </a:bodyPr>
            <a:lstStyle/>
            <a:p>
              <a:r>
                <a:rPr lang="en-US" sz="2800" b="1" dirty="0">
                  <a:solidFill>
                    <a:schemeClr val="accent5">
                      <a:lumMod val="50000"/>
                    </a:schemeClr>
                  </a:solidFill>
                  <a:latin typeface="Chalkboard" panose="03050602040202020205" pitchFamily="66" charset="77"/>
                </a:rPr>
                <a:t>Climate</a:t>
              </a:r>
            </a:p>
          </p:txBody>
        </p:sp>
        <p:sp>
          <p:nvSpPr>
            <p:cNvPr id="5" name="TextBox 4"/>
            <p:cNvSpPr txBox="1"/>
            <p:nvPr/>
          </p:nvSpPr>
          <p:spPr>
            <a:xfrm>
              <a:off x="3869108" y="5056251"/>
              <a:ext cx="1605889" cy="523220"/>
            </a:xfrm>
            <a:prstGeom prst="rect">
              <a:avLst/>
            </a:prstGeom>
            <a:noFill/>
          </p:spPr>
          <p:txBody>
            <a:bodyPr wrap="none" rtlCol="0">
              <a:spAutoFit/>
            </a:bodyPr>
            <a:lstStyle/>
            <a:p>
              <a:r>
                <a:rPr lang="en-US" sz="2800" b="1" dirty="0">
                  <a:solidFill>
                    <a:schemeClr val="accent5">
                      <a:lumMod val="50000"/>
                    </a:schemeClr>
                  </a:solidFill>
                  <a:latin typeface="Chalkboard" panose="03050602040202020205" pitchFamily="66" charset="77"/>
                </a:rPr>
                <a:t>Services</a:t>
              </a:r>
            </a:p>
          </p:txBody>
        </p:sp>
        <p:sp>
          <p:nvSpPr>
            <p:cNvPr id="6" name="TextBox 5"/>
            <p:cNvSpPr txBox="1"/>
            <p:nvPr/>
          </p:nvSpPr>
          <p:spPr>
            <a:xfrm>
              <a:off x="6823977" y="5056251"/>
              <a:ext cx="2445798" cy="523220"/>
            </a:xfrm>
            <a:prstGeom prst="rect">
              <a:avLst/>
            </a:prstGeom>
            <a:noFill/>
          </p:spPr>
          <p:txBody>
            <a:bodyPr wrap="none" rtlCol="0">
              <a:spAutoFit/>
            </a:bodyPr>
            <a:lstStyle/>
            <a:p>
              <a:r>
                <a:rPr lang="en-US" sz="2800" b="1" dirty="0">
                  <a:solidFill>
                    <a:schemeClr val="accent5">
                      <a:lumMod val="50000"/>
                    </a:schemeClr>
                  </a:solidFill>
                  <a:latin typeface="Chalkboard" panose="03050602040202020205" pitchFamily="66" charset="77"/>
                </a:rPr>
                <a:t>Ocean Health</a:t>
              </a:r>
            </a:p>
          </p:txBody>
        </p:sp>
      </p:grpSp>
      <p:grpSp>
        <p:nvGrpSpPr>
          <p:cNvPr id="2" name="Groupe 1">
            <a:extLst>
              <a:ext uri="{FF2B5EF4-FFF2-40B4-BE49-F238E27FC236}">
                <a16:creationId xmlns:a16="http://schemas.microsoft.com/office/drawing/2014/main" id="{85A1927C-82C6-0F4F-8B03-53CB902D8994}"/>
              </a:ext>
            </a:extLst>
          </p:cNvPr>
          <p:cNvGrpSpPr/>
          <p:nvPr/>
        </p:nvGrpSpPr>
        <p:grpSpPr>
          <a:xfrm>
            <a:off x="2556663" y="768352"/>
            <a:ext cx="8286704" cy="700797"/>
            <a:chOff x="378686" y="1557295"/>
            <a:chExt cx="8286704" cy="700797"/>
          </a:xfrm>
        </p:grpSpPr>
        <p:sp>
          <p:nvSpPr>
            <p:cNvPr id="7" name="TextBox 6"/>
            <p:cNvSpPr txBox="1"/>
            <p:nvPr/>
          </p:nvSpPr>
          <p:spPr>
            <a:xfrm>
              <a:off x="1510867" y="1611761"/>
              <a:ext cx="7154523" cy="646331"/>
            </a:xfrm>
            <a:prstGeom prst="rect">
              <a:avLst/>
            </a:prstGeom>
            <a:noFill/>
          </p:spPr>
          <p:txBody>
            <a:bodyPr wrap="none" rtlCol="0">
              <a:spAutoFit/>
            </a:bodyPr>
            <a:lstStyle/>
            <a:p>
              <a:r>
                <a:rPr lang="en-US" sz="3600" b="1" dirty="0">
                  <a:latin typeface="Avenir Next Demi Bold" panose="020B0503020202020204" pitchFamily="34" charset="0"/>
                </a:rPr>
                <a:t>Global Ocean Observing System</a:t>
              </a:r>
            </a:p>
          </p:txBody>
        </p:sp>
        <p:pic>
          <p:nvPicPr>
            <p:cNvPr id="17" name="Picture 11">
              <a:extLst>
                <a:ext uri="{FF2B5EF4-FFF2-40B4-BE49-F238E27FC236}">
                  <a16:creationId xmlns:a16="http://schemas.microsoft.com/office/drawing/2014/main" id="{AB6C6DA3-8459-1942-BC77-8E6D3CBEAB3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78686" y="1557295"/>
              <a:ext cx="1101902" cy="632152"/>
            </a:xfrm>
            <a:prstGeom prst="rect">
              <a:avLst/>
            </a:prstGeom>
          </p:spPr>
        </p:pic>
      </p:grpSp>
      <p:sp>
        <p:nvSpPr>
          <p:cNvPr id="8" name="Rectangle 7">
            <a:extLst>
              <a:ext uri="{FF2B5EF4-FFF2-40B4-BE49-F238E27FC236}">
                <a16:creationId xmlns:a16="http://schemas.microsoft.com/office/drawing/2014/main" id="{3A771EF9-2C19-6B47-BCF6-D7FBD2372F33}"/>
              </a:ext>
            </a:extLst>
          </p:cNvPr>
          <p:cNvSpPr/>
          <p:nvPr/>
        </p:nvSpPr>
        <p:spPr>
          <a:xfrm>
            <a:off x="3487899" y="6160305"/>
            <a:ext cx="4203202" cy="461665"/>
          </a:xfrm>
          <a:prstGeom prst="rect">
            <a:avLst/>
          </a:prstGeom>
        </p:spPr>
        <p:txBody>
          <a:bodyPr wrap="none">
            <a:spAutoFit/>
          </a:bodyPr>
          <a:lstStyle/>
          <a:p>
            <a:r>
              <a:rPr lang="fr-FR" sz="2400" b="1" dirty="0">
                <a:solidFill>
                  <a:schemeClr val="tx1">
                    <a:lumMod val="50000"/>
                    <a:lumOff val="50000"/>
                  </a:schemeClr>
                </a:solidFill>
                <a:latin typeface="Arial" panose="020B0604020202020204" pitchFamily="34" charset="0"/>
                <a:cs typeface="Arial" panose="020B0604020202020204" pitchFamily="34" charset="0"/>
              </a:rPr>
              <a:t>https://</a:t>
            </a:r>
            <a:r>
              <a:rPr lang="fr-FR" sz="2400" b="1" dirty="0" err="1">
                <a:solidFill>
                  <a:schemeClr val="tx1">
                    <a:lumMod val="50000"/>
                    <a:lumOff val="50000"/>
                  </a:schemeClr>
                </a:solidFill>
                <a:latin typeface="Arial" panose="020B0604020202020204" pitchFamily="34" charset="0"/>
                <a:cs typeface="Arial" panose="020B0604020202020204" pitchFamily="34" charset="0"/>
              </a:rPr>
              <a:t>www.goosocean.org</a:t>
            </a:r>
            <a:endParaRPr lang="fr-FR" sz="24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5" name="Picture 12">
            <a:extLst>
              <a:ext uri="{FF2B5EF4-FFF2-40B4-BE49-F238E27FC236}">
                <a16:creationId xmlns:a16="http://schemas.microsoft.com/office/drawing/2014/main" id="{F572FB40-46C8-624F-B6ED-F756974394D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676315" y="3084300"/>
            <a:ext cx="1149726" cy="492739"/>
          </a:xfrm>
          <a:prstGeom prst="rect">
            <a:avLst/>
          </a:prstGeom>
        </p:spPr>
      </p:pic>
      <p:sp>
        <p:nvSpPr>
          <p:cNvPr id="15" name="Rectangle 14">
            <a:extLst>
              <a:ext uri="{FF2B5EF4-FFF2-40B4-BE49-F238E27FC236}">
                <a16:creationId xmlns:a16="http://schemas.microsoft.com/office/drawing/2014/main" id="{7E0FA29A-7EDE-A645-AC9A-CDDD646EFACB}"/>
              </a:ext>
            </a:extLst>
          </p:cNvPr>
          <p:cNvSpPr/>
          <p:nvPr/>
        </p:nvSpPr>
        <p:spPr>
          <a:xfrm>
            <a:off x="7848315" y="6186613"/>
            <a:ext cx="3172663" cy="461665"/>
          </a:xfrm>
          <a:prstGeom prst="rect">
            <a:avLst/>
          </a:prstGeom>
        </p:spPr>
        <p:txBody>
          <a:bodyPr wrap="none">
            <a:spAutoFit/>
          </a:bodyPr>
          <a:lstStyle/>
          <a:p>
            <a:r>
              <a:rPr lang="fr-FR" sz="2400" b="1" dirty="0">
                <a:solidFill>
                  <a:schemeClr val="tx1">
                    <a:lumMod val="50000"/>
                    <a:lumOff val="50000"/>
                  </a:schemeClr>
                </a:solidFill>
                <a:latin typeface="Arial" panose="020B0604020202020204" pitchFamily="34" charset="0"/>
                <a:cs typeface="Arial" panose="020B0604020202020204" pitchFamily="34" charset="0"/>
              </a:rPr>
              <a:t>https://</a:t>
            </a:r>
            <a:r>
              <a:rPr lang="fr-FR" sz="2400" b="1" dirty="0" err="1">
                <a:solidFill>
                  <a:schemeClr val="tx1">
                    <a:lumMod val="50000"/>
                    <a:lumOff val="50000"/>
                  </a:schemeClr>
                </a:solidFill>
                <a:latin typeface="Arial" panose="020B0604020202020204" pitchFamily="34" charset="0"/>
                <a:cs typeface="Arial" panose="020B0604020202020204" pitchFamily="34" charset="0"/>
              </a:rPr>
              <a:t>gcos.wmo.int</a:t>
            </a:r>
            <a:endParaRPr lang="fr-FR" sz="24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6" name="矩形 2">
            <a:extLst>
              <a:ext uri="{FF2B5EF4-FFF2-40B4-BE49-F238E27FC236}">
                <a16:creationId xmlns:a16="http://schemas.microsoft.com/office/drawing/2014/main" id="{EB10000B-E1AF-4949-AAB3-65728510F409}"/>
              </a:ext>
            </a:extLst>
          </p:cNvPr>
          <p:cNvSpPr/>
          <p:nvPr/>
        </p:nvSpPr>
        <p:spPr>
          <a:xfrm>
            <a:off x="791094" y="3710042"/>
            <a:ext cx="11400666" cy="1846659"/>
          </a:xfrm>
          <a:prstGeom prst="rect">
            <a:avLst/>
          </a:prstGeom>
        </p:spPr>
        <p:txBody>
          <a:bodyPr wrap="square">
            <a:spAutoFit/>
          </a:bodyPr>
          <a:lstStyle/>
          <a:p>
            <a:pPr>
              <a:spcAft>
                <a:spcPts val="1200"/>
              </a:spcAft>
            </a:pPr>
            <a:r>
              <a:rPr lang="en" altLang="zh-CN" sz="2400" dirty="0">
                <a:latin typeface="Arial" panose="020B0604020202020204" pitchFamily="34" charset="0"/>
                <a:cs typeface="Arial" panose="020B0604020202020204" pitchFamily="34" charset="0"/>
              </a:rPr>
              <a:t>OOPC oversees </a:t>
            </a:r>
          </a:p>
          <a:p>
            <a:pPr marL="571500" indent="-571500">
              <a:spcAft>
                <a:spcPts val="1200"/>
              </a:spcAft>
              <a:buSzPct val="115000"/>
              <a:buFont typeface="Arial" panose="020B0604020202020204" pitchFamily="34" charset="0"/>
              <a:buChar char="•"/>
            </a:pPr>
            <a:r>
              <a:rPr lang="en" altLang="zh-CN" sz="2000" dirty="0">
                <a:solidFill>
                  <a:schemeClr val="accent5">
                    <a:lumMod val="50000"/>
                  </a:schemeClr>
                </a:solidFill>
                <a:latin typeface="Arial" panose="020B0604020202020204" pitchFamily="34" charset="0"/>
                <a:cs typeface="Arial" panose="020B0604020202020204" pitchFamily="34" charset="0"/>
              </a:rPr>
              <a:t>the Ocean component of </a:t>
            </a:r>
            <a:r>
              <a:rPr lang="en" altLang="zh-CN" sz="2000" b="1" dirty="0">
                <a:solidFill>
                  <a:srgbClr val="098E9E"/>
                </a:solidFill>
                <a:latin typeface="Arial" panose="020B0604020202020204" pitchFamily="34" charset="0"/>
                <a:cs typeface="Arial" panose="020B0604020202020204" pitchFamily="34" charset="0"/>
              </a:rPr>
              <a:t>GCOS</a:t>
            </a:r>
            <a:r>
              <a:rPr lang="en" altLang="zh-CN" sz="2000" dirty="0">
                <a:solidFill>
                  <a:schemeClr val="accent5">
                    <a:lumMod val="50000"/>
                  </a:schemeClr>
                </a:solidFill>
                <a:latin typeface="Arial" panose="020B0604020202020204" pitchFamily="34" charset="0"/>
                <a:cs typeface="Arial" panose="020B0604020202020204" pitchFamily="34" charset="0"/>
              </a:rPr>
              <a:t> and</a:t>
            </a:r>
          </a:p>
          <a:p>
            <a:pPr marL="571500" indent="-571500">
              <a:spcAft>
                <a:spcPts val="1200"/>
              </a:spcAft>
              <a:buSzPct val="115000"/>
              <a:buFont typeface="Arial" panose="020B0604020202020204" pitchFamily="34" charset="0"/>
              <a:buChar char="•"/>
            </a:pPr>
            <a:r>
              <a:rPr lang="en" altLang="zh-CN" sz="2000" dirty="0">
                <a:solidFill>
                  <a:schemeClr val="accent5">
                    <a:lumMod val="50000"/>
                  </a:schemeClr>
                </a:solidFill>
                <a:latin typeface="Arial" panose="020B0604020202020204" pitchFamily="34" charset="0"/>
                <a:cs typeface="Arial" panose="020B0604020202020204" pitchFamily="34" charset="0"/>
              </a:rPr>
              <a:t>the physical variables for </a:t>
            </a:r>
            <a:r>
              <a:rPr lang="en" altLang="zh-CN" sz="2000" b="1" dirty="0">
                <a:solidFill>
                  <a:srgbClr val="098E9E"/>
                </a:solidFill>
                <a:latin typeface="Arial" panose="020B0604020202020204" pitchFamily="34" charset="0"/>
                <a:cs typeface="Arial" panose="020B0604020202020204" pitchFamily="34" charset="0"/>
              </a:rPr>
              <a:t>GOOS</a:t>
            </a:r>
            <a:r>
              <a:rPr lang="en" altLang="zh-CN" sz="2000" dirty="0">
                <a:solidFill>
                  <a:schemeClr val="accent5">
                    <a:lumMod val="50000"/>
                  </a:schemeClr>
                </a:solidFill>
                <a:latin typeface="Arial" panose="020B0604020202020204" pitchFamily="34" charset="0"/>
                <a:cs typeface="Arial" panose="020B0604020202020204" pitchFamily="34" charset="0"/>
              </a:rPr>
              <a:t>, </a:t>
            </a:r>
          </a:p>
          <a:p>
            <a:pPr marL="571500" indent="-571500">
              <a:spcAft>
                <a:spcPts val="1200"/>
              </a:spcAft>
              <a:buSzPct val="115000"/>
              <a:buFont typeface="Arial" panose="020B0604020202020204" pitchFamily="34" charset="0"/>
              <a:buChar char="•"/>
            </a:pPr>
            <a:r>
              <a:rPr lang="en" altLang="zh-CN" sz="2000" dirty="0">
                <a:solidFill>
                  <a:schemeClr val="accent5">
                    <a:lumMod val="50000"/>
                  </a:schemeClr>
                </a:solidFill>
                <a:latin typeface="Arial" panose="020B0604020202020204" pitchFamily="34" charset="0"/>
                <a:cs typeface="Arial" panose="020B0604020202020204" pitchFamily="34" charset="0"/>
              </a:rPr>
              <a:t>while defining sustained ocean observing requirements for </a:t>
            </a:r>
            <a:r>
              <a:rPr lang="en" altLang="zh-CN" sz="2000" b="1" dirty="0">
                <a:solidFill>
                  <a:srgbClr val="098E9E"/>
                </a:solidFill>
                <a:latin typeface="Arial" panose="020B0604020202020204" pitchFamily="34" charset="0"/>
                <a:cs typeface="Arial" panose="020B0604020202020204" pitchFamily="34" charset="0"/>
              </a:rPr>
              <a:t>WCRP</a:t>
            </a:r>
            <a:endParaRPr lang="zh-CN" altLang="en-US" sz="2000" b="1" dirty="0">
              <a:solidFill>
                <a:srgbClr val="098E9E"/>
              </a:solidFill>
              <a:latin typeface="Arial" panose="020B0604020202020204" pitchFamily="34" charset="0"/>
              <a:cs typeface="Arial" panose="020B0604020202020204" pitchFamily="34" charset="0"/>
            </a:endParaRPr>
          </a:p>
        </p:txBody>
      </p:sp>
      <p:sp>
        <p:nvSpPr>
          <p:cNvPr id="27" name="文本框 3">
            <a:extLst>
              <a:ext uri="{FF2B5EF4-FFF2-40B4-BE49-F238E27FC236}">
                <a16:creationId xmlns:a16="http://schemas.microsoft.com/office/drawing/2014/main" id="{E5019A7B-BBE5-0B47-8035-33FA162F57CC}"/>
              </a:ext>
            </a:extLst>
          </p:cNvPr>
          <p:cNvSpPr txBox="1"/>
          <p:nvPr/>
        </p:nvSpPr>
        <p:spPr>
          <a:xfrm>
            <a:off x="4190528" y="3931110"/>
            <a:ext cx="6550090" cy="338554"/>
          </a:xfrm>
          <a:prstGeom prst="rect">
            <a:avLst/>
          </a:prstGeom>
          <a:noFill/>
        </p:spPr>
        <p:txBody>
          <a:bodyPr wrap="square" rtlCol="0">
            <a:spAutoFit/>
          </a:bodyPr>
          <a:lstStyle/>
          <a:p>
            <a:r>
              <a:rPr kumimoji="1" lang="en-US" altLang="zh-CN" sz="1600" b="1" i="1" dirty="0">
                <a:solidFill>
                  <a:schemeClr val="accent1">
                    <a:lumMod val="75000"/>
                  </a:schemeClr>
                </a:solidFill>
              </a:rPr>
              <a:t>(GOOS’s cross-panel climate interface with GCOS)</a:t>
            </a:r>
            <a:endParaRPr kumimoji="1" lang="zh-CN" altLang="en-US" sz="1600" b="1" i="1" dirty="0">
              <a:solidFill>
                <a:schemeClr val="accent1">
                  <a:lumMod val="75000"/>
                </a:schemeClr>
              </a:solidFill>
            </a:endParaRPr>
          </a:p>
        </p:txBody>
      </p:sp>
      <p:sp>
        <p:nvSpPr>
          <p:cNvPr id="28" name="文本框 4">
            <a:extLst>
              <a:ext uri="{FF2B5EF4-FFF2-40B4-BE49-F238E27FC236}">
                <a16:creationId xmlns:a16="http://schemas.microsoft.com/office/drawing/2014/main" id="{DD7249D5-8F3C-B542-A8E0-954AE5AAE9A7}"/>
              </a:ext>
            </a:extLst>
          </p:cNvPr>
          <p:cNvSpPr txBox="1"/>
          <p:nvPr/>
        </p:nvSpPr>
        <p:spPr>
          <a:xfrm>
            <a:off x="1170778" y="5668159"/>
            <a:ext cx="11724127" cy="369332"/>
          </a:xfrm>
          <a:prstGeom prst="rect">
            <a:avLst/>
          </a:prstGeom>
          <a:noFill/>
        </p:spPr>
        <p:txBody>
          <a:bodyPr wrap="square" rtlCol="0">
            <a:spAutoFit/>
          </a:bodyPr>
          <a:lstStyle/>
          <a:p>
            <a:r>
              <a:rPr kumimoji="1" lang="en-US" altLang="zh-CN" sz="1800" dirty="0">
                <a:solidFill>
                  <a:srgbClr val="002060"/>
                </a:solidFill>
              </a:rPr>
              <a:t>Support the value chain “observation/data – science/knowledge –service/policy”</a:t>
            </a:r>
            <a:endParaRPr kumimoji="1" lang="zh-CN" altLang="en-US" sz="1800" dirty="0">
              <a:solidFill>
                <a:srgbClr val="002060"/>
              </a:solidFill>
            </a:endParaRPr>
          </a:p>
        </p:txBody>
      </p:sp>
      <p:sp>
        <p:nvSpPr>
          <p:cNvPr id="29" name="Google Shape;123;gacaf13b675_0_0">
            <a:extLst>
              <a:ext uri="{FF2B5EF4-FFF2-40B4-BE49-F238E27FC236}">
                <a16:creationId xmlns:a16="http://schemas.microsoft.com/office/drawing/2014/main" id="{6AA0833E-76E0-3143-8821-B6E413CB7837}"/>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r>
              <a:rPr lang="pl-PL" sz="3600" b="1" spc="-1" dirty="0">
                <a:solidFill>
                  <a:srgbClr val="FFC000"/>
                </a:solidFill>
                <a:latin typeface="Calibri"/>
                <a:ea typeface="Calibri"/>
              </a:rPr>
              <a:t>ROLE</a:t>
            </a:r>
            <a:endParaRPr lang="fr-FR" sz="3600" b="0" strike="noStrike" spc="-1" dirty="0">
              <a:solidFill>
                <a:srgbClr val="FFC000"/>
              </a:solidFill>
            </a:endParaRPr>
          </a:p>
        </p:txBody>
      </p:sp>
      <p:pic>
        <p:nvPicPr>
          <p:cNvPr id="30" name="Picture 21">
            <a:extLst>
              <a:ext uri="{FF2B5EF4-FFF2-40B4-BE49-F238E27FC236}">
                <a16:creationId xmlns:a16="http://schemas.microsoft.com/office/drawing/2014/main" id="{1DCEE2EB-0CD4-674A-AFB1-4059D6EDC003}"/>
              </a:ext>
            </a:extLst>
          </p:cNvPr>
          <p:cNvPicPr>
            <a:picLocks noChangeAspect="1"/>
          </p:cNvPicPr>
          <p:nvPr/>
        </p:nvPicPr>
        <p:blipFill>
          <a:blip r:embed="rId9"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Tree>
    <p:extLst>
      <p:ext uri="{BB962C8B-B14F-4D97-AF65-F5344CB8AC3E}">
        <p14:creationId xmlns:p14="http://schemas.microsoft.com/office/powerpoint/2010/main" val="4040473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gd20e63fe5c_0_8"/>
          <p:cNvSpPr txBox="1">
            <a:spLocks noGrp="1"/>
          </p:cNvSpPr>
          <p:nvPr>
            <p:ph type="body" idx="1"/>
          </p:nvPr>
        </p:nvSpPr>
        <p:spPr>
          <a:xfrm>
            <a:off x="914400" y="1312425"/>
            <a:ext cx="10363200" cy="4836900"/>
          </a:xfrm>
          <a:prstGeom prst="rect">
            <a:avLst/>
          </a:prstGeom>
        </p:spPr>
        <p:txBody>
          <a:bodyPr spcFirstLastPara="1" wrap="square" lIns="91425" tIns="45700" rIns="91425" bIns="45700" anchor="t" anchorCtr="0">
            <a:noAutofit/>
          </a:bodyPr>
          <a:lstStyle/>
          <a:p>
            <a:pPr marL="285750" indent="-285750">
              <a:lnSpc>
                <a:spcPct val="115000"/>
              </a:lnSpc>
              <a:spcBef>
                <a:spcPts val="0"/>
              </a:spcBef>
            </a:pPr>
            <a:r>
              <a:rPr lang="en-US" b="1" dirty="0">
                <a:highlight>
                  <a:srgbClr val="FFFFFF"/>
                </a:highlight>
                <a:latin typeface="Calibri"/>
                <a:ea typeface="Calibri"/>
                <a:cs typeface="Calibri"/>
                <a:sym typeface="Calibri"/>
              </a:rPr>
              <a:t>OOPC has lacked Secretarial support</a:t>
            </a:r>
            <a:r>
              <a:rPr lang="en-US" dirty="0">
                <a:highlight>
                  <a:srgbClr val="FFFFFF"/>
                </a:highlight>
                <a:latin typeface="Calibri"/>
                <a:ea typeface="Calibri"/>
                <a:cs typeface="Calibri"/>
                <a:sym typeface="Calibri"/>
              </a:rPr>
              <a:t> for a long time and that has had an impact on the "performance" of the group. The panel has not met for several months.</a:t>
            </a:r>
          </a:p>
          <a:p>
            <a:pPr marL="0" indent="0">
              <a:lnSpc>
                <a:spcPct val="115000"/>
              </a:lnSpc>
              <a:spcBef>
                <a:spcPts val="0"/>
              </a:spcBef>
              <a:buNone/>
            </a:pPr>
            <a:endParaRPr sz="500" dirty="0">
              <a:highlight>
                <a:srgbClr val="FFFFFF"/>
              </a:highlight>
              <a:latin typeface="Calibri"/>
              <a:ea typeface="Calibri"/>
              <a:cs typeface="Calibri"/>
              <a:sym typeface="Calibri"/>
            </a:endParaRPr>
          </a:p>
          <a:p>
            <a:pPr marL="342900">
              <a:lnSpc>
                <a:spcPct val="115000"/>
              </a:lnSpc>
              <a:spcBef>
                <a:spcPts val="0"/>
              </a:spcBef>
            </a:pPr>
            <a:r>
              <a:rPr lang="en-US" b="1" dirty="0">
                <a:highlight>
                  <a:srgbClr val="FFFFFF"/>
                </a:highlight>
                <a:latin typeface="Calibri"/>
                <a:ea typeface="Calibri"/>
                <a:cs typeface="Calibri"/>
                <a:sym typeface="Calibri"/>
              </a:rPr>
              <a:t>COVID has also had a clear impact,</a:t>
            </a:r>
            <a:r>
              <a:rPr lang="en-US" dirty="0">
                <a:highlight>
                  <a:srgbClr val="FFFFFF"/>
                </a:highlight>
                <a:latin typeface="Calibri"/>
                <a:ea typeface="Calibri"/>
                <a:cs typeface="Calibri"/>
                <a:sym typeface="Calibri"/>
              </a:rPr>
              <a:t> as many of the activities relied heavily on face-to-face meetings. Some of them were very advanced and had to be cancelled (OOPC-OO19 Action Plan Meeting March 2020; Ocean Heat &amp; fresh Water Meeting October 2020; GOOS/CLIVAR Workshop May 2021).</a:t>
            </a:r>
          </a:p>
          <a:p>
            <a:pPr marL="342900">
              <a:lnSpc>
                <a:spcPct val="115000"/>
              </a:lnSpc>
              <a:spcBef>
                <a:spcPts val="0"/>
              </a:spcBef>
            </a:pPr>
            <a:r>
              <a:rPr lang="en-US" b="1" dirty="0">
                <a:highlight>
                  <a:srgbClr val="FFFFFF"/>
                </a:highlight>
                <a:latin typeface="Calibri"/>
                <a:ea typeface="Calibri"/>
                <a:cs typeface="Calibri"/>
                <a:sym typeface="Calibri"/>
              </a:rPr>
              <a:t>Important amount of work in connection with GCOS</a:t>
            </a:r>
            <a:r>
              <a:rPr lang="en-US" dirty="0">
                <a:highlight>
                  <a:srgbClr val="FFFFFF"/>
                </a:highlight>
                <a:latin typeface="Calibri"/>
                <a:ea typeface="Calibri"/>
                <a:cs typeface="Calibri"/>
                <a:sym typeface="Calibri"/>
              </a:rPr>
              <a:t>, probably more cross-actions with WCRP is needed, there will be very likely </a:t>
            </a:r>
            <a:r>
              <a:rPr lang="en-US" dirty="0" err="1">
                <a:highlight>
                  <a:srgbClr val="FFFFFF"/>
                </a:highlight>
                <a:latin typeface="Calibri"/>
                <a:ea typeface="Calibri"/>
                <a:cs typeface="Calibri"/>
                <a:sym typeface="Calibri"/>
              </a:rPr>
              <a:t>interseption</a:t>
            </a:r>
            <a:r>
              <a:rPr lang="en-US" dirty="0">
                <a:highlight>
                  <a:srgbClr val="FFFFFF"/>
                </a:highlight>
                <a:latin typeface="Calibri"/>
                <a:ea typeface="Calibri"/>
                <a:cs typeface="Calibri"/>
                <a:sym typeface="Calibri"/>
              </a:rPr>
              <a:t>/cross-actions with WMO </a:t>
            </a:r>
          </a:p>
          <a:p>
            <a:pPr marL="342900">
              <a:lnSpc>
                <a:spcPct val="115000"/>
              </a:lnSpc>
              <a:spcBef>
                <a:spcPts val="0"/>
              </a:spcBef>
            </a:pPr>
            <a:endParaRPr lang="en-US" sz="500" dirty="0">
              <a:highlight>
                <a:srgbClr val="FFFFFF"/>
              </a:highlight>
              <a:latin typeface="Calibri"/>
              <a:ea typeface="Calibri"/>
              <a:cs typeface="Calibri"/>
              <a:sym typeface="Calibri"/>
            </a:endParaRPr>
          </a:p>
          <a:p>
            <a:pPr marL="342900">
              <a:lnSpc>
                <a:spcPct val="115000"/>
              </a:lnSpc>
              <a:spcBef>
                <a:spcPts val="0"/>
              </a:spcBef>
            </a:pPr>
            <a:r>
              <a:rPr lang="fr-FR" b="1" dirty="0">
                <a:highlight>
                  <a:srgbClr val="FFFFFF"/>
                </a:highlight>
                <a:latin typeface="Calibri"/>
                <a:ea typeface="Calibri"/>
                <a:cs typeface="Calibri"/>
                <a:sym typeface="Calibri"/>
              </a:rPr>
              <a:t>COVID has </a:t>
            </a:r>
            <a:r>
              <a:rPr lang="fr-FR" b="1" dirty="0" err="1">
                <a:highlight>
                  <a:srgbClr val="FFFFFF"/>
                </a:highlight>
                <a:latin typeface="Calibri"/>
                <a:ea typeface="Calibri"/>
                <a:cs typeface="Calibri"/>
                <a:sym typeface="Calibri"/>
              </a:rPr>
              <a:t>exagerately</a:t>
            </a:r>
            <a:r>
              <a:rPr lang="fr-FR" b="1" dirty="0">
                <a:highlight>
                  <a:srgbClr val="FFFFFF"/>
                </a:highlight>
                <a:latin typeface="Calibri"/>
                <a:ea typeface="Calibri"/>
                <a:cs typeface="Calibri"/>
                <a:sym typeface="Calibri"/>
              </a:rPr>
              <a:t> </a:t>
            </a:r>
            <a:r>
              <a:rPr lang="fr-FR" b="1" dirty="0" err="1">
                <a:highlight>
                  <a:srgbClr val="FFFFFF"/>
                </a:highlight>
                <a:latin typeface="Calibri"/>
                <a:ea typeface="Calibri"/>
                <a:cs typeface="Calibri"/>
                <a:sym typeface="Calibri"/>
              </a:rPr>
              <a:t>expanded</a:t>
            </a:r>
            <a:r>
              <a:rPr lang="fr-FR" b="1" dirty="0">
                <a:highlight>
                  <a:srgbClr val="FFFFFF"/>
                </a:highlight>
                <a:latin typeface="Calibri"/>
                <a:ea typeface="Calibri"/>
                <a:cs typeface="Calibri"/>
                <a:sym typeface="Calibri"/>
              </a:rPr>
              <a:t> the time </a:t>
            </a:r>
            <a:r>
              <a:rPr lang="fr-FR" b="1" dirty="0" err="1">
                <a:highlight>
                  <a:srgbClr val="FFFFFF"/>
                </a:highlight>
                <a:latin typeface="Calibri"/>
                <a:ea typeface="Calibri"/>
                <a:cs typeface="Calibri"/>
                <a:sym typeface="Calibri"/>
              </a:rPr>
              <a:t>we</a:t>
            </a:r>
            <a:r>
              <a:rPr lang="fr-FR" b="1" dirty="0">
                <a:highlight>
                  <a:srgbClr val="FFFFFF"/>
                </a:highlight>
                <a:latin typeface="Calibri"/>
                <a:ea typeface="Calibri"/>
                <a:cs typeface="Calibri"/>
                <a:sym typeface="Calibri"/>
              </a:rPr>
              <a:t> </a:t>
            </a:r>
            <a:r>
              <a:rPr lang="fr-FR" b="1" dirty="0" err="1">
                <a:highlight>
                  <a:srgbClr val="FFFFFF"/>
                </a:highlight>
                <a:latin typeface="Calibri"/>
                <a:ea typeface="Calibri"/>
                <a:cs typeface="Calibri"/>
                <a:sym typeface="Calibri"/>
              </a:rPr>
              <a:t>spend</a:t>
            </a:r>
            <a:r>
              <a:rPr lang="fr-FR" b="1" dirty="0">
                <a:highlight>
                  <a:srgbClr val="FFFFFF"/>
                </a:highlight>
                <a:latin typeface="Calibri"/>
                <a:ea typeface="Calibri"/>
                <a:cs typeface="Calibri"/>
                <a:sym typeface="Calibri"/>
              </a:rPr>
              <a:t> in (e)meetings</a:t>
            </a:r>
            <a:endParaRPr dirty="0">
              <a:highlight>
                <a:srgbClr val="FFFFFF"/>
              </a:highlight>
              <a:latin typeface="Calibri"/>
              <a:ea typeface="Calibri"/>
              <a:cs typeface="Calibri"/>
              <a:sym typeface="Calibri"/>
            </a:endParaRPr>
          </a:p>
          <a:p>
            <a:pPr marL="571500" indent="-571500">
              <a:lnSpc>
                <a:spcPct val="150000"/>
              </a:lnSpc>
              <a:spcBef>
                <a:spcPts val="0"/>
              </a:spcBef>
            </a:pPr>
            <a:endParaRPr sz="4000" b="1" i="1" dirty="0">
              <a:latin typeface="Calibri"/>
              <a:ea typeface="Calibri"/>
              <a:cs typeface="Calibri"/>
              <a:sym typeface="Calibri"/>
            </a:endParaRPr>
          </a:p>
        </p:txBody>
      </p:sp>
      <p:sp>
        <p:nvSpPr>
          <p:cNvPr id="6" name="Google Shape;123;gacaf13b675_0_0">
            <a:extLst>
              <a:ext uri="{FF2B5EF4-FFF2-40B4-BE49-F238E27FC236}">
                <a16:creationId xmlns:a16="http://schemas.microsoft.com/office/drawing/2014/main" id="{714B7A66-178B-6740-9272-33E3889001F9}"/>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11000" algn="r"/>
              </a:tabLst>
            </a:pPr>
            <a:r>
              <a:rPr lang="pl-PL" sz="3600" b="1" spc="-1" dirty="0">
                <a:solidFill>
                  <a:srgbClr val="FFFFFF"/>
                </a:solidFill>
                <a:latin typeface="Calibri"/>
                <a:ea typeface="Calibri"/>
              </a:rPr>
              <a:t>	</a:t>
            </a:r>
            <a:r>
              <a:rPr lang="pl-PL" sz="3600" b="1" spc="-1" dirty="0" err="1">
                <a:solidFill>
                  <a:srgbClr val="FFC000"/>
                </a:solidFill>
                <a:latin typeface="Calibri"/>
                <a:ea typeface="Calibri"/>
              </a:rPr>
              <a:t>Issues</a:t>
            </a:r>
            <a:r>
              <a:rPr lang="pl-PL" sz="3600" b="1" spc="-1" dirty="0">
                <a:solidFill>
                  <a:srgbClr val="FFC000"/>
                </a:solidFill>
                <a:latin typeface="Calibri"/>
                <a:ea typeface="Calibri"/>
              </a:rPr>
              <a:t> - </a:t>
            </a:r>
            <a:r>
              <a:rPr lang="pl-PL" sz="3600" b="1" spc="-1" dirty="0" err="1">
                <a:solidFill>
                  <a:srgbClr val="FFC000"/>
                </a:solidFill>
                <a:latin typeface="Calibri"/>
                <a:ea typeface="Calibri"/>
              </a:rPr>
              <a:t>Optimize</a:t>
            </a:r>
            <a:r>
              <a:rPr lang="pl-PL" sz="3600" b="1" spc="-1" dirty="0">
                <a:solidFill>
                  <a:srgbClr val="FFC000"/>
                </a:solidFill>
                <a:latin typeface="Calibri"/>
                <a:ea typeface="Calibri"/>
              </a:rPr>
              <a:t> cross-</a:t>
            </a:r>
            <a:r>
              <a:rPr lang="pl-PL" sz="3600" b="1" spc="-1" dirty="0" err="1">
                <a:solidFill>
                  <a:srgbClr val="FFC000"/>
                </a:solidFill>
                <a:latin typeface="Calibri"/>
                <a:ea typeface="Calibri"/>
              </a:rPr>
              <a:t>work</a:t>
            </a:r>
            <a:r>
              <a:rPr lang="pl-PL" sz="3600" b="1" spc="-1" dirty="0">
                <a:solidFill>
                  <a:srgbClr val="FFC000"/>
                </a:solidFill>
                <a:latin typeface="Calibri"/>
                <a:ea typeface="Calibri"/>
              </a:rPr>
              <a:t> with GCOS/WCRP</a:t>
            </a:r>
            <a:endParaRPr lang="fr-FR" sz="3600" b="0" strike="noStrike" spc="-1" dirty="0">
              <a:solidFill>
                <a:srgbClr val="FFC000"/>
              </a:solidFill>
            </a:endParaRPr>
          </a:p>
        </p:txBody>
      </p:sp>
      <p:pic>
        <p:nvPicPr>
          <p:cNvPr id="4" name="Picture 21">
            <a:extLst>
              <a:ext uri="{FF2B5EF4-FFF2-40B4-BE49-F238E27FC236}">
                <a16:creationId xmlns:a16="http://schemas.microsoft.com/office/drawing/2014/main" id="{DC57D1BB-EBDF-F044-BEC1-A0EB30F7FBC9}"/>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38100" y="108901"/>
            <a:ext cx="2894561" cy="64439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 name="Google Shape;165;p5"/>
          <p:cNvPicPr/>
          <p:nvPr/>
        </p:nvPicPr>
        <p:blipFill>
          <a:blip r:embed="rId2"/>
          <a:stretch/>
        </p:blipFill>
        <p:spPr>
          <a:xfrm>
            <a:off x="0" y="0"/>
            <a:ext cx="12192120" cy="5735520"/>
          </a:xfrm>
          <a:prstGeom prst="rect">
            <a:avLst/>
          </a:prstGeom>
          <a:ln w="25560">
            <a:noFill/>
          </a:ln>
        </p:spPr>
      </p:pic>
      <p:grpSp>
        <p:nvGrpSpPr>
          <p:cNvPr id="565" name="Google Shape;170;p5"/>
          <p:cNvGrpSpPr/>
          <p:nvPr/>
        </p:nvGrpSpPr>
        <p:grpSpPr>
          <a:xfrm>
            <a:off x="6315480" y="5908680"/>
            <a:ext cx="5605920" cy="654840"/>
            <a:chOff x="6315480" y="5908680"/>
            <a:chExt cx="5605920" cy="654840"/>
          </a:xfrm>
        </p:grpSpPr>
        <p:pic>
          <p:nvPicPr>
            <p:cNvPr id="566" name="Google Shape;171;p5"/>
            <p:cNvPicPr/>
            <p:nvPr/>
          </p:nvPicPr>
          <p:blipFill>
            <a:blip r:embed="rId3"/>
            <a:stretch/>
          </p:blipFill>
          <p:spPr>
            <a:xfrm>
              <a:off x="8072640" y="5928120"/>
              <a:ext cx="3848760" cy="635400"/>
            </a:xfrm>
            <a:prstGeom prst="rect">
              <a:avLst/>
            </a:prstGeom>
            <a:ln w="25560">
              <a:noFill/>
            </a:ln>
          </p:spPr>
        </p:pic>
        <p:pic>
          <p:nvPicPr>
            <p:cNvPr id="567" name="Google Shape;172;p5"/>
            <p:cNvPicPr/>
            <p:nvPr/>
          </p:nvPicPr>
          <p:blipFill>
            <a:blip r:embed="rId4"/>
            <a:stretch/>
          </p:blipFill>
          <p:spPr>
            <a:xfrm>
              <a:off x="6315480" y="5908680"/>
              <a:ext cx="1714680" cy="606960"/>
            </a:xfrm>
            <a:prstGeom prst="rect">
              <a:avLst/>
            </a:prstGeom>
            <a:ln w="25560">
              <a:noFill/>
            </a:ln>
          </p:spPr>
        </p:pic>
      </p:grpSp>
      <p:sp>
        <p:nvSpPr>
          <p:cNvPr id="568" name="Google Shape;173;p5"/>
          <p:cNvSpPr/>
          <p:nvPr/>
        </p:nvSpPr>
        <p:spPr>
          <a:xfrm>
            <a:off x="-3197880" y="5908680"/>
            <a:ext cx="12192120" cy="9147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anchorCtr="1">
            <a:spAutoFit/>
          </a:bodyPr>
          <a:lstStyle/>
          <a:p>
            <a:pPr algn="ctr">
              <a:lnSpc>
                <a:spcPct val="100000"/>
              </a:lnSpc>
            </a:pPr>
            <a:r>
              <a:rPr lang="pl-PL" sz="5400" b="1" strike="noStrike" spc="-1" dirty="0" err="1">
                <a:solidFill>
                  <a:srgbClr val="002060"/>
                </a:solidFill>
                <a:latin typeface="Chalkboard"/>
                <a:ea typeface="Short Stack"/>
              </a:rPr>
              <a:t>Thank</a:t>
            </a:r>
            <a:r>
              <a:rPr lang="pl-PL" sz="5400" b="1" strike="noStrike" spc="-1" dirty="0">
                <a:solidFill>
                  <a:srgbClr val="002060"/>
                </a:solidFill>
                <a:latin typeface="Chalkboard"/>
                <a:ea typeface="Short Stack"/>
              </a:rPr>
              <a:t> </a:t>
            </a:r>
            <a:r>
              <a:rPr lang="pl-PL" sz="5400" b="1" strike="noStrike" spc="-1" dirty="0" err="1">
                <a:solidFill>
                  <a:srgbClr val="002060"/>
                </a:solidFill>
                <a:latin typeface="Chalkboard"/>
                <a:ea typeface="Short Stack"/>
              </a:rPr>
              <a:t>you</a:t>
            </a:r>
            <a:r>
              <a:rPr lang="pl-PL" sz="5400" b="1" strike="noStrike" spc="-1" dirty="0">
                <a:solidFill>
                  <a:srgbClr val="002060"/>
                </a:solidFill>
                <a:latin typeface="Chalkboard"/>
                <a:ea typeface="Short Stack"/>
              </a:rPr>
              <a:t>!</a:t>
            </a:r>
            <a:endParaRPr lang="fr-FR" sz="5400" b="0" strike="noStrike" spc="-1" dirty="0">
              <a:solidFill>
                <a:srgbClr val="002060"/>
              </a:solidFill>
              <a:latin typeface="Arial"/>
            </a:endParaRPr>
          </a:p>
        </p:txBody>
      </p:sp>
    </p:spTree>
    <p:extLst>
      <p:ext uri="{BB962C8B-B14F-4D97-AF65-F5344CB8AC3E}">
        <p14:creationId xmlns:p14="http://schemas.microsoft.com/office/powerpoint/2010/main" val="26751654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p15="http://schemas.microsoft.com/office/powerpoint/2012/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36B08AE-D50B-EF46-98DC-684631953EE7}"/>
              </a:ext>
            </a:extLst>
          </p:cNvPr>
          <p:cNvPicPr>
            <a:picLocks noChangeAspect="1"/>
          </p:cNvPicPr>
          <p:nvPr/>
        </p:nvPicPr>
        <p:blipFill>
          <a:blip r:embed="rId2"/>
          <a:stretch>
            <a:fillRect/>
          </a:stretch>
        </p:blipFill>
        <p:spPr>
          <a:xfrm>
            <a:off x="1518479" y="685800"/>
            <a:ext cx="9194800" cy="6172200"/>
          </a:xfrm>
          <a:prstGeom prst="rect">
            <a:avLst/>
          </a:prstGeom>
        </p:spPr>
      </p:pic>
      <p:sp>
        <p:nvSpPr>
          <p:cNvPr id="3" name="文本框 2">
            <a:extLst>
              <a:ext uri="{FF2B5EF4-FFF2-40B4-BE49-F238E27FC236}">
                <a16:creationId xmlns:a16="http://schemas.microsoft.com/office/drawing/2014/main" id="{87091574-6B6C-AC48-AE48-1A9E27415C95}"/>
              </a:ext>
            </a:extLst>
          </p:cNvPr>
          <p:cNvSpPr txBox="1"/>
          <p:nvPr/>
        </p:nvSpPr>
        <p:spPr>
          <a:xfrm>
            <a:off x="3101009" y="0"/>
            <a:ext cx="6599582" cy="646331"/>
          </a:xfrm>
          <a:prstGeom prst="rect">
            <a:avLst/>
          </a:prstGeom>
          <a:noFill/>
        </p:spPr>
        <p:txBody>
          <a:bodyPr wrap="square" rtlCol="0">
            <a:spAutoFit/>
          </a:bodyPr>
          <a:lstStyle/>
          <a:p>
            <a:pPr algn="ctr"/>
            <a:r>
              <a:rPr kumimoji="1" lang="en-US" altLang="zh-CN" sz="3600" dirty="0">
                <a:solidFill>
                  <a:srgbClr val="FF0000"/>
                </a:solidFill>
              </a:rPr>
              <a:t>WCRP’s New Structure</a:t>
            </a:r>
            <a:endParaRPr kumimoji="1" lang="zh-CN" altLang="en-US" sz="3600" dirty="0">
              <a:solidFill>
                <a:srgbClr val="FF0000"/>
              </a:solidFill>
            </a:endParaRPr>
          </a:p>
        </p:txBody>
      </p:sp>
      <p:sp>
        <p:nvSpPr>
          <p:cNvPr id="4" name="圆角矩形 3">
            <a:extLst>
              <a:ext uri="{FF2B5EF4-FFF2-40B4-BE49-F238E27FC236}">
                <a16:creationId xmlns:a16="http://schemas.microsoft.com/office/drawing/2014/main" id="{A099C155-8CF6-0D4B-8CD4-31A7C61B0150}"/>
              </a:ext>
            </a:extLst>
          </p:cNvPr>
          <p:cNvSpPr/>
          <p:nvPr/>
        </p:nvSpPr>
        <p:spPr>
          <a:xfrm>
            <a:off x="1808922" y="3518452"/>
            <a:ext cx="5605669" cy="310100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7504BC2B-2D78-FC42-8B1F-0F246F995640}"/>
              </a:ext>
            </a:extLst>
          </p:cNvPr>
          <p:cNvSpPr txBox="1"/>
          <p:nvPr/>
        </p:nvSpPr>
        <p:spPr>
          <a:xfrm>
            <a:off x="-1" y="4035287"/>
            <a:ext cx="1518479" cy="1477328"/>
          </a:xfrm>
          <a:prstGeom prst="rect">
            <a:avLst/>
          </a:prstGeom>
          <a:noFill/>
        </p:spPr>
        <p:txBody>
          <a:bodyPr wrap="square" rtlCol="0">
            <a:spAutoFit/>
          </a:bodyPr>
          <a:lstStyle/>
          <a:p>
            <a:pPr algn="ctr"/>
            <a:r>
              <a:rPr kumimoji="1" lang="en-US" altLang="zh-CN" b="1" dirty="0">
                <a:solidFill>
                  <a:srgbClr val="FF0000"/>
                </a:solidFill>
              </a:rPr>
              <a:t>Community Home</a:t>
            </a:r>
            <a:r>
              <a:rPr kumimoji="1" lang="en-US" altLang="zh-CN" dirty="0"/>
              <a:t>: </a:t>
            </a:r>
          </a:p>
          <a:p>
            <a:pPr algn="ctr"/>
            <a:r>
              <a:rPr kumimoji="1" lang="en-US" altLang="zh-CN" dirty="0"/>
              <a:t>Hosting core projects with </a:t>
            </a:r>
            <a:r>
              <a:rPr kumimoji="1" lang="en-US" altLang="zh-CN" dirty="0">
                <a:solidFill>
                  <a:srgbClr val="FF0000"/>
                </a:solidFill>
              </a:rPr>
              <a:t>two new ones</a:t>
            </a:r>
            <a:endParaRPr kumimoji="1" lang="zh-CN" altLang="en-US" dirty="0">
              <a:solidFill>
                <a:srgbClr val="FF0000"/>
              </a:solidFill>
            </a:endParaRPr>
          </a:p>
        </p:txBody>
      </p:sp>
      <p:cxnSp>
        <p:nvCxnSpPr>
          <p:cNvPr id="7" name="直线连接符 6">
            <a:extLst>
              <a:ext uri="{FF2B5EF4-FFF2-40B4-BE49-F238E27FC236}">
                <a16:creationId xmlns:a16="http://schemas.microsoft.com/office/drawing/2014/main" id="{A2BD0B83-56A7-2140-A442-42CE8CAB319A}"/>
              </a:ext>
            </a:extLst>
          </p:cNvPr>
          <p:cNvCxnSpPr/>
          <p:nvPr/>
        </p:nvCxnSpPr>
        <p:spPr>
          <a:xfrm>
            <a:off x="2425148" y="6162261"/>
            <a:ext cx="314076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线连接符 7">
            <a:extLst>
              <a:ext uri="{FF2B5EF4-FFF2-40B4-BE49-F238E27FC236}">
                <a16:creationId xmlns:a16="http://schemas.microsoft.com/office/drawing/2014/main" id="{A9BC8C5B-FDA1-0B4D-829D-B8593776C1CA}"/>
              </a:ext>
            </a:extLst>
          </p:cNvPr>
          <p:cNvCxnSpPr>
            <a:cxnSpLocks/>
          </p:cNvCxnSpPr>
          <p:nvPr/>
        </p:nvCxnSpPr>
        <p:spPr>
          <a:xfrm>
            <a:off x="2425148" y="5917096"/>
            <a:ext cx="399553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883589C1-4318-464B-80DE-076AF31750A1}"/>
              </a:ext>
            </a:extLst>
          </p:cNvPr>
          <p:cNvSpPr txBox="1"/>
          <p:nvPr/>
        </p:nvSpPr>
        <p:spPr>
          <a:xfrm>
            <a:off x="3995530" y="4595190"/>
            <a:ext cx="993913" cy="377687"/>
          </a:xfrm>
          <a:prstGeom prst="rect">
            <a:avLst/>
          </a:prstGeom>
          <a:noFill/>
        </p:spPr>
        <p:txBody>
          <a:bodyPr wrap="square" rtlCol="0">
            <a:spAutoFit/>
          </a:bodyPr>
          <a:lstStyle/>
          <a:p>
            <a:r>
              <a:rPr kumimoji="1" lang="en-US" altLang="zh-CN" dirty="0">
                <a:solidFill>
                  <a:srgbClr val="FF0000"/>
                </a:solidFill>
              </a:rPr>
              <a:t>CLIC</a:t>
            </a:r>
            <a:endParaRPr kumimoji="1" lang="zh-CN" altLang="en-US" dirty="0">
              <a:solidFill>
                <a:srgbClr val="FF0000"/>
              </a:solidFill>
            </a:endParaRPr>
          </a:p>
        </p:txBody>
      </p:sp>
      <p:sp>
        <p:nvSpPr>
          <p:cNvPr id="11" name="文本框 10">
            <a:extLst>
              <a:ext uri="{FF2B5EF4-FFF2-40B4-BE49-F238E27FC236}">
                <a16:creationId xmlns:a16="http://schemas.microsoft.com/office/drawing/2014/main" id="{46E9F8E7-660F-C948-BFF4-94A5AB2F123D}"/>
              </a:ext>
            </a:extLst>
          </p:cNvPr>
          <p:cNvSpPr txBox="1"/>
          <p:nvPr/>
        </p:nvSpPr>
        <p:spPr>
          <a:xfrm>
            <a:off x="6115879" y="4840211"/>
            <a:ext cx="993913" cy="377687"/>
          </a:xfrm>
          <a:prstGeom prst="rect">
            <a:avLst/>
          </a:prstGeom>
          <a:noFill/>
        </p:spPr>
        <p:txBody>
          <a:bodyPr wrap="square" rtlCol="0">
            <a:spAutoFit/>
          </a:bodyPr>
          <a:lstStyle/>
          <a:p>
            <a:r>
              <a:rPr kumimoji="1" lang="en-US" altLang="zh-CN" dirty="0">
                <a:solidFill>
                  <a:srgbClr val="FF0000"/>
                </a:solidFill>
              </a:rPr>
              <a:t>CLIVAR</a:t>
            </a:r>
            <a:endParaRPr kumimoji="1" lang="zh-CN" altLang="en-US" dirty="0">
              <a:solidFill>
                <a:srgbClr val="FF0000"/>
              </a:solidFill>
            </a:endParaRPr>
          </a:p>
        </p:txBody>
      </p:sp>
      <p:sp>
        <p:nvSpPr>
          <p:cNvPr id="12" name="文本框 11">
            <a:extLst>
              <a:ext uri="{FF2B5EF4-FFF2-40B4-BE49-F238E27FC236}">
                <a16:creationId xmlns:a16="http://schemas.microsoft.com/office/drawing/2014/main" id="{7FC0C595-A474-9746-A278-7085B5909444}"/>
              </a:ext>
            </a:extLst>
          </p:cNvPr>
          <p:cNvSpPr txBox="1"/>
          <p:nvPr/>
        </p:nvSpPr>
        <p:spPr>
          <a:xfrm>
            <a:off x="4913245" y="5095459"/>
            <a:ext cx="993913" cy="377687"/>
          </a:xfrm>
          <a:prstGeom prst="rect">
            <a:avLst/>
          </a:prstGeom>
          <a:noFill/>
        </p:spPr>
        <p:txBody>
          <a:bodyPr wrap="square" rtlCol="0">
            <a:spAutoFit/>
          </a:bodyPr>
          <a:lstStyle/>
          <a:p>
            <a:r>
              <a:rPr kumimoji="1" lang="en-US" altLang="zh-CN" dirty="0">
                <a:solidFill>
                  <a:srgbClr val="FF0000"/>
                </a:solidFill>
              </a:rPr>
              <a:t>GWEX</a:t>
            </a:r>
            <a:endParaRPr kumimoji="1" lang="zh-CN" altLang="en-US" dirty="0">
              <a:solidFill>
                <a:srgbClr val="FF0000"/>
              </a:solidFill>
            </a:endParaRPr>
          </a:p>
        </p:txBody>
      </p:sp>
      <p:sp>
        <p:nvSpPr>
          <p:cNvPr id="13" name="文本框 12">
            <a:extLst>
              <a:ext uri="{FF2B5EF4-FFF2-40B4-BE49-F238E27FC236}">
                <a16:creationId xmlns:a16="http://schemas.microsoft.com/office/drawing/2014/main" id="{AB2349CD-202F-7645-9DF8-32A6B7D1B165}"/>
              </a:ext>
            </a:extLst>
          </p:cNvPr>
          <p:cNvSpPr txBox="1"/>
          <p:nvPr/>
        </p:nvSpPr>
        <p:spPr>
          <a:xfrm>
            <a:off x="6525038" y="5395218"/>
            <a:ext cx="993913" cy="377687"/>
          </a:xfrm>
          <a:prstGeom prst="rect">
            <a:avLst/>
          </a:prstGeom>
          <a:noFill/>
        </p:spPr>
        <p:txBody>
          <a:bodyPr wrap="square" rtlCol="0">
            <a:spAutoFit/>
          </a:bodyPr>
          <a:lstStyle/>
          <a:p>
            <a:r>
              <a:rPr kumimoji="1" lang="en-US" altLang="zh-CN" dirty="0">
                <a:solidFill>
                  <a:srgbClr val="FF0000"/>
                </a:solidFill>
              </a:rPr>
              <a:t>SPARC</a:t>
            </a:r>
            <a:endParaRPr kumimoji="1" lang="zh-CN" altLang="en-US" dirty="0">
              <a:solidFill>
                <a:srgbClr val="FF0000"/>
              </a:solidFill>
            </a:endParaRPr>
          </a:p>
        </p:txBody>
      </p:sp>
      <p:sp>
        <p:nvSpPr>
          <p:cNvPr id="14" name="圆角矩形 13">
            <a:extLst>
              <a:ext uri="{FF2B5EF4-FFF2-40B4-BE49-F238E27FC236}">
                <a16:creationId xmlns:a16="http://schemas.microsoft.com/office/drawing/2014/main" id="{505AD5BD-AF5D-5C42-AF0A-D4F49C675DE8}"/>
              </a:ext>
            </a:extLst>
          </p:cNvPr>
          <p:cNvSpPr/>
          <p:nvPr/>
        </p:nvSpPr>
        <p:spPr>
          <a:xfrm>
            <a:off x="1808922" y="1828800"/>
            <a:ext cx="5605669" cy="1172817"/>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F55AF961-ED79-764C-ABB2-1CF76E37BF72}"/>
              </a:ext>
            </a:extLst>
          </p:cNvPr>
          <p:cNvSpPr txBox="1"/>
          <p:nvPr/>
        </p:nvSpPr>
        <p:spPr>
          <a:xfrm>
            <a:off x="0" y="2092042"/>
            <a:ext cx="1518478" cy="646331"/>
          </a:xfrm>
          <a:prstGeom prst="rect">
            <a:avLst/>
          </a:prstGeom>
          <a:noFill/>
        </p:spPr>
        <p:txBody>
          <a:bodyPr wrap="square" rtlCol="0">
            <a:spAutoFit/>
          </a:bodyPr>
          <a:lstStyle/>
          <a:p>
            <a:pPr algn="ctr"/>
            <a:r>
              <a:rPr kumimoji="1" lang="en-US" altLang="zh-CN" b="1" dirty="0">
                <a:solidFill>
                  <a:srgbClr val="FF0000"/>
                </a:solidFill>
              </a:rPr>
              <a:t>Lighthouse</a:t>
            </a:r>
          </a:p>
          <a:p>
            <a:pPr algn="ctr"/>
            <a:r>
              <a:rPr kumimoji="1" lang="en-US" altLang="zh-CN" b="1" dirty="0">
                <a:solidFill>
                  <a:srgbClr val="FF0000"/>
                </a:solidFill>
              </a:rPr>
              <a:t>Activities</a:t>
            </a:r>
            <a:endParaRPr kumimoji="1" lang="zh-CN" altLang="en-US" b="1" dirty="0">
              <a:solidFill>
                <a:srgbClr val="FF0000"/>
              </a:solidFill>
            </a:endParaRPr>
          </a:p>
        </p:txBody>
      </p:sp>
      <p:sp>
        <p:nvSpPr>
          <p:cNvPr id="16" name="圆角矩形 15">
            <a:extLst>
              <a:ext uri="{FF2B5EF4-FFF2-40B4-BE49-F238E27FC236}">
                <a16:creationId xmlns:a16="http://schemas.microsoft.com/office/drawing/2014/main" id="{562A750A-EBCB-0C4D-B6AE-7378A024E7E2}"/>
              </a:ext>
            </a:extLst>
          </p:cNvPr>
          <p:cNvSpPr/>
          <p:nvPr/>
        </p:nvSpPr>
        <p:spPr>
          <a:xfrm>
            <a:off x="7518951" y="1828800"/>
            <a:ext cx="2917136" cy="4532243"/>
          </a:xfrm>
          <a:prstGeom prst="roundRect">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a:extLst>
              <a:ext uri="{FF2B5EF4-FFF2-40B4-BE49-F238E27FC236}">
                <a16:creationId xmlns:a16="http://schemas.microsoft.com/office/drawing/2014/main" id="{E1E1612A-4C5C-734C-995E-54BED7B17FA9}"/>
              </a:ext>
            </a:extLst>
          </p:cNvPr>
          <p:cNvSpPr txBox="1"/>
          <p:nvPr/>
        </p:nvSpPr>
        <p:spPr>
          <a:xfrm>
            <a:off x="10713279" y="3518452"/>
            <a:ext cx="1478721" cy="923330"/>
          </a:xfrm>
          <a:prstGeom prst="rect">
            <a:avLst/>
          </a:prstGeom>
          <a:noFill/>
        </p:spPr>
        <p:txBody>
          <a:bodyPr wrap="square" rtlCol="0">
            <a:spAutoFit/>
          </a:bodyPr>
          <a:lstStyle/>
          <a:p>
            <a:r>
              <a:rPr kumimoji="1" lang="en-US" altLang="zh-CN" b="1" dirty="0">
                <a:solidFill>
                  <a:srgbClr val="FF0000"/>
                </a:solidFill>
              </a:rPr>
              <a:t>Additional activities and fora</a:t>
            </a:r>
            <a:endParaRPr kumimoji="1" lang="zh-CN" altLang="en-US" b="1" dirty="0">
              <a:solidFill>
                <a:srgbClr val="FF0000"/>
              </a:solidFill>
            </a:endParaRPr>
          </a:p>
        </p:txBody>
      </p:sp>
      <p:sp>
        <p:nvSpPr>
          <p:cNvPr id="18" name="七边形 17">
            <a:extLst>
              <a:ext uri="{FF2B5EF4-FFF2-40B4-BE49-F238E27FC236}">
                <a16:creationId xmlns:a16="http://schemas.microsoft.com/office/drawing/2014/main" id="{147000E2-A946-564E-A232-4A3962B55839}"/>
              </a:ext>
            </a:extLst>
          </p:cNvPr>
          <p:cNvSpPr/>
          <p:nvPr/>
        </p:nvSpPr>
        <p:spPr>
          <a:xfrm>
            <a:off x="397565" y="3548269"/>
            <a:ext cx="580334" cy="521804"/>
          </a:xfrm>
          <a:prstGeom prst="heptag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rgbClr val="FFFF00"/>
                </a:solidFill>
              </a:rPr>
              <a:t>1</a:t>
            </a:r>
            <a:endParaRPr kumimoji="1" lang="zh-CN" altLang="en-US" sz="2000" b="1" dirty="0">
              <a:solidFill>
                <a:srgbClr val="FFFF00"/>
              </a:solidFill>
            </a:endParaRPr>
          </a:p>
        </p:txBody>
      </p:sp>
      <p:sp>
        <p:nvSpPr>
          <p:cNvPr id="19" name="七边形 18">
            <a:extLst>
              <a:ext uri="{FF2B5EF4-FFF2-40B4-BE49-F238E27FC236}">
                <a16:creationId xmlns:a16="http://schemas.microsoft.com/office/drawing/2014/main" id="{F5B8688F-475B-F04C-AB0D-86D1D1DBEBC2}"/>
              </a:ext>
            </a:extLst>
          </p:cNvPr>
          <p:cNvSpPr/>
          <p:nvPr/>
        </p:nvSpPr>
        <p:spPr>
          <a:xfrm>
            <a:off x="397565" y="1587631"/>
            <a:ext cx="580334" cy="521804"/>
          </a:xfrm>
          <a:prstGeom prst="heptag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rgbClr val="FFFF00"/>
                </a:solidFill>
              </a:rPr>
              <a:t>2</a:t>
            </a:r>
            <a:endParaRPr kumimoji="1" lang="zh-CN" altLang="en-US" sz="2000" b="1" dirty="0">
              <a:solidFill>
                <a:srgbClr val="FFFF00"/>
              </a:solidFill>
            </a:endParaRPr>
          </a:p>
        </p:txBody>
      </p:sp>
      <p:sp>
        <p:nvSpPr>
          <p:cNvPr id="20" name="七边形 19">
            <a:extLst>
              <a:ext uri="{FF2B5EF4-FFF2-40B4-BE49-F238E27FC236}">
                <a16:creationId xmlns:a16="http://schemas.microsoft.com/office/drawing/2014/main" id="{5E6D1713-8EEA-B947-9192-BDAB49308A7B}"/>
              </a:ext>
            </a:extLst>
          </p:cNvPr>
          <p:cNvSpPr/>
          <p:nvPr/>
        </p:nvSpPr>
        <p:spPr>
          <a:xfrm>
            <a:off x="11162472" y="2996648"/>
            <a:ext cx="580334" cy="521804"/>
          </a:xfrm>
          <a:prstGeom prst="heptag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rgbClr val="FFFF00"/>
                </a:solidFill>
              </a:rPr>
              <a:t>3</a:t>
            </a:r>
            <a:endParaRPr kumimoji="1" lang="zh-CN" altLang="en-US" sz="2000" b="1" dirty="0">
              <a:solidFill>
                <a:srgbClr val="FFFF00"/>
              </a:solidFill>
            </a:endParaRPr>
          </a:p>
        </p:txBody>
      </p:sp>
    </p:spTree>
    <p:extLst>
      <p:ext uri="{BB962C8B-B14F-4D97-AF65-F5344CB8AC3E}">
        <p14:creationId xmlns:p14="http://schemas.microsoft.com/office/powerpoint/2010/main" val="95167779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728" y="6383219"/>
            <a:ext cx="2159740" cy="474781"/>
          </a:xfrm>
          <a:prstGeom prst="rect">
            <a:avLst/>
          </a:prstGeom>
        </p:spPr>
      </p:pic>
      <p:sp>
        <p:nvSpPr>
          <p:cNvPr id="15" name="Up Arrow 14">
            <a:extLst>
              <a:ext uri="{FF2B5EF4-FFF2-40B4-BE49-F238E27FC236}">
                <a16:creationId xmlns:a16="http://schemas.microsoft.com/office/drawing/2014/main" id="{06E16ED7-6C1D-7B44-A96F-76C09975E3E4}"/>
              </a:ext>
            </a:extLst>
          </p:cNvPr>
          <p:cNvSpPr/>
          <p:nvPr/>
        </p:nvSpPr>
        <p:spPr>
          <a:xfrm>
            <a:off x="7931250" y="3357451"/>
            <a:ext cx="118521" cy="231358"/>
          </a:xfrm>
          <a:prstGeom prst="upArrow">
            <a:avLst/>
          </a:prstGeom>
          <a:solidFill>
            <a:srgbClr val="00FDFF"/>
          </a:solidFill>
          <a:ln>
            <a:solidFill>
              <a:srgbClr val="00FD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1800" dirty="0">
                <a:solidFill>
                  <a:prstClr val="white"/>
                </a:solidFill>
              </a:rPr>
              <a:t>`</a:t>
            </a:r>
          </a:p>
        </p:txBody>
      </p:sp>
      <p:graphicFrame>
        <p:nvGraphicFramePr>
          <p:cNvPr id="16" name="Content Placeholder 3">
            <a:extLst>
              <a:ext uri="{FF2B5EF4-FFF2-40B4-BE49-F238E27FC236}">
                <a16:creationId xmlns:a16="http://schemas.microsoft.com/office/drawing/2014/main" id="{0393546A-33AB-4A4C-A422-CE01334DB963}"/>
              </a:ext>
            </a:extLst>
          </p:cNvPr>
          <p:cNvGraphicFramePr>
            <a:graphicFrameLocks noGrp="1"/>
          </p:cNvGraphicFramePr>
          <p:nvPr>
            <p:ph idx="1"/>
            <p:extLst/>
          </p:nvPr>
        </p:nvGraphicFramePr>
        <p:xfrm>
          <a:off x="716040" y="3671051"/>
          <a:ext cx="10734668" cy="370926"/>
        </p:xfrm>
        <a:graphic>
          <a:graphicData uri="http://schemas.openxmlformats.org/drawingml/2006/table">
            <a:tbl>
              <a:tblPr firstRow="1" bandRow="1">
                <a:tableStyleId>{5C22544A-7EE6-4342-B048-85BDC9FD1C3A}</a:tableStyleId>
              </a:tblPr>
              <a:tblGrid>
                <a:gridCol w="2683667">
                  <a:extLst>
                    <a:ext uri="{9D8B030D-6E8A-4147-A177-3AD203B41FA5}">
                      <a16:colId xmlns:a16="http://schemas.microsoft.com/office/drawing/2014/main" val="2150425300"/>
                    </a:ext>
                  </a:extLst>
                </a:gridCol>
                <a:gridCol w="2683667">
                  <a:extLst>
                    <a:ext uri="{9D8B030D-6E8A-4147-A177-3AD203B41FA5}">
                      <a16:colId xmlns:a16="http://schemas.microsoft.com/office/drawing/2014/main" val="2725298412"/>
                    </a:ext>
                  </a:extLst>
                </a:gridCol>
                <a:gridCol w="2683667">
                  <a:extLst>
                    <a:ext uri="{9D8B030D-6E8A-4147-A177-3AD203B41FA5}">
                      <a16:colId xmlns:a16="http://schemas.microsoft.com/office/drawing/2014/main" val="3442394076"/>
                    </a:ext>
                  </a:extLst>
                </a:gridCol>
                <a:gridCol w="2683667">
                  <a:extLst>
                    <a:ext uri="{9D8B030D-6E8A-4147-A177-3AD203B41FA5}">
                      <a16:colId xmlns:a16="http://schemas.microsoft.com/office/drawing/2014/main" val="1506677446"/>
                    </a:ext>
                  </a:extLst>
                </a:gridCol>
              </a:tblGrid>
              <a:tr h="370926">
                <a:tc>
                  <a:txBody>
                    <a:bodyPr/>
                    <a:lstStyle/>
                    <a:p>
                      <a:endParaRPr lang="en-GB" sz="1800" dirty="0"/>
                    </a:p>
                  </a:txBody>
                  <a:tcPr marL="91428" marR="91428" marT="45731" marB="45731"/>
                </a:tc>
                <a:tc>
                  <a:txBody>
                    <a:bodyPr/>
                    <a:lstStyle/>
                    <a:p>
                      <a:endParaRPr lang="en-GB" sz="1800"/>
                    </a:p>
                  </a:txBody>
                  <a:tcPr marL="91428" marR="91428" marT="45731" marB="45731"/>
                </a:tc>
                <a:tc>
                  <a:txBody>
                    <a:bodyPr/>
                    <a:lstStyle/>
                    <a:p>
                      <a:endParaRPr lang="en-GB" sz="1800" dirty="0"/>
                    </a:p>
                  </a:txBody>
                  <a:tcPr marL="91428" marR="91428" marT="45731" marB="45731"/>
                </a:tc>
                <a:tc>
                  <a:txBody>
                    <a:bodyPr/>
                    <a:lstStyle/>
                    <a:p>
                      <a:endParaRPr lang="en-GB" sz="1800" dirty="0"/>
                    </a:p>
                  </a:txBody>
                  <a:tcPr marL="91428" marR="91428" marT="45731" marB="45731"/>
                </a:tc>
                <a:extLst>
                  <a:ext uri="{0D108BD9-81ED-4DB2-BD59-A6C34878D82A}">
                    <a16:rowId xmlns:a16="http://schemas.microsoft.com/office/drawing/2014/main" val="3405580986"/>
                  </a:ext>
                </a:extLst>
              </a:tr>
            </a:tbl>
          </a:graphicData>
        </a:graphic>
      </p:graphicFrame>
      <p:sp>
        <p:nvSpPr>
          <p:cNvPr id="17" name="Up Arrow 16">
            <a:extLst>
              <a:ext uri="{FF2B5EF4-FFF2-40B4-BE49-F238E27FC236}">
                <a16:creationId xmlns:a16="http://schemas.microsoft.com/office/drawing/2014/main" id="{552CF4A7-788E-5B47-96D7-BD667439E4DE}"/>
              </a:ext>
            </a:extLst>
          </p:cNvPr>
          <p:cNvSpPr/>
          <p:nvPr/>
        </p:nvSpPr>
        <p:spPr>
          <a:xfrm>
            <a:off x="7760795" y="3357451"/>
            <a:ext cx="118521" cy="231358"/>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a:solidFill>
                <a:prstClr val="white"/>
              </a:solidFill>
            </a:endParaRPr>
          </a:p>
        </p:txBody>
      </p:sp>
      <p:sp>
        <p:nvSpPr>
          <p:cNvPr id="18" name="TextBox 17">
            <a:extLst>
              <a:ext uri="{FF2B5EF4-FFF2-40B4-BE49-F238E27FC236}">
                <a16:creationId xmlns:a16="http://schemas.microsoft.com/office/drawing/2014/main" id="{ED60A925-4B11-DB45-88C4-E346197F87E8}"/>
              </a:ext>
            </a:extLst>
          </p:cNvPr>
          <p:cNvSpPr txBox="1"/>
          <p:nvPr/>
        </p:nvSpPr>
        <p:spPr>
          <a:xfrm>
            <a:off x="3068083" y="4026133"/>
            <a:ext cx="790498" cy="307848"/>
          </a:xfrm>
          <a:prstGeom prst="rect">
            <a:avLst/>
          </a:prstGeom>
          <a:noFill/>
        </p:spPr>
        <p:txBody>
          <a:bodyPr wrap="none" rtlCol="0">
            <a:spAutoFit/>
          </a:bodyPr>
          <a:lstStyle/>
          <a:p>
            <a:pPr defTabSz="457200"/>
            <a:r>
              <a:rPr lang="en-GB" sz="1400" dirty="0">
                <a:solidFill>
                  <a:prstClr val="black"/>
                </a:solidFill>
                <a:latin typeface="Arial Narrow" panose="020B0604020202020204" pitchFamily="34" charset="0"/>
                <a:cs typeface="Arial Narrow" panose="020B0604020202020204" pitchFamily="34" charset="0"/>
              </a:rPr>
              <a:t>Jan 2020</a:t>
            </a:r>
          </a:p>
        </p:txBody>
      </p:sp>
      <p:sp>
        <p:nvSpPr>
          <p:cNvPr id="19" name="TextBox 18">
            <a:extLst>
              <a:ext uri="{FF2B5EF4-FFF2-40B4-BE49-F238E27FC236}">
                <a16:creationId xmlns:a16="http://schemas.microsoft.com/office/drawing/2014/main" id="{CEEAE2BF-8D96-D645-A238-735AAADAFC84}"/>
              </a:ext>
            </a:extLst>
          </p:cNvPr>
          <p:cNvSpPr txBox="1"/>
          <p:nvPr/>
        </p:nvSpPr>
        <p:spPr>
          <a:xfrm>
            <a:off x="5791303" y="4026133"/>
            <a:ext cx="790498" cy="307848"/>
          </a:xfrm>
          <a:prstGeom prst="rect">
            <a:avLst/>
          </a:prstGeom>
          <a:noFill/>
        </p:spPr>
        <p:txBody>
          <a:bodyPr wrap="none" rtlCol="0">
            <a:spAutoFit/>
          </a:bodyPr>
          <a:lstStyle/>
          <a:p>
            <a:pPr defTabSz="457200"/>
            <a:r>
              <a:rPr lang="en-GB" sz="1400" dirty="0">
                <a:solidFill>
                  <a:prstClr val="black"/>
                </a:solidFill>
                <a:latin typeface="Arial Narrow" panose="020B0604020202020204" pitchFamily="34" charset="0"/>
                <a:cs typeface="Arial Narrow" panose="020B0604020202020204" pitchFamily="34" charset="0"/>
              </a:rPr>
              <a:t>Jan 2021</a:t>
            </a:r>
          </a:p>
        </p:txBody>
      </p:sp>
      <p:sp>
        <p:nvSpPr>
          <p:cNvPr id="20" name="TextBox 19">
            <a:extLst>
              <a:ext uri="{FF2B5EF4-FFF2-40B4-BE49-F238E27FC236}">
                <a16:creationId xmlns:a16="http://schemas.microsoft.com/office/drawing/2014/main" id="{4A8673E1-734D-4D4E-8AFF-11F89940FD4A}"/>
              </a:ext>
            </a:extLst>
          </p:cNvPr>
          <p:cNvSpPr txBox="1"/>
          <p:nvPr/>
        </p:nvSpPr>
        <p:spPr>
          <a:xfrm>
            <a:off x="8469675" y="4030777"/>
            <a:ext cx="806526" cy="307848"/>
          </a:xfrm>
          <a:prstGeom prst="rect">
            <a:avLst/>
          </a:prstGeom>
          <a:noFill/>
        </p:spPr>
        <p:txBody>
          <a:bodyPr wrap="none" rtlCol="0">
            <a:spAutoFit/>
          </a:bodyPr>
          <a:lstStyle/>
          <a:p>
            <a:pPr defTabSz="457200"/>
            <a:r>
              <a:rPr lang="en-GB" sz="1400" dirty="0">
                <a:solidFill>
                  <a:prstClr val="black"/>
                </a:solidFill>
                <a:latin typeface="Arial Narrow" panose="020B0604020202020204" pitchFamily="34" charset="0"/>
                <a:cs typeface="Arial Narrow" panose="020B0604020202020204" pitchFamily="34" charset="0"/>
              </a:rPr>
              <a:t>Jan 2022</a:t>
            </a:r>
          </a:p>
        </p:txBody>
      </p:sp>
      <p:sp>
        <p:nvSpPr>
          <p:cNvPr id="21" name="TextBox 20">
            <a:extLst>
              <a:ext uri="{FF2B5EF4-FFF2-40B4-BE49-F238E27FC236}">
                <a16:creationId xmlns:a16="http://schemas.microsoft.com/office/drawing/2014/main" id="{F1F576ED-DDDA-4345-B10B-95E77BFB2989}"/>
              </a:ext>
            </a:extLst>
          </p:cNvPr>
          <p:cNvSpPr txBox="1"/>
          <p:nvPr/>
        </p:nvSpPr>
        <p:spPr>
          <a:xfrm>
            <a:off x="11124376" y="4226686"/>
            <a:ext cx="790498" cy="307848"/>
          </a:xfrm>
          <a:prstGeom prst="rect">
            <a:avLst/>
          </a:prstGeom>
          <a:noFill/>
        </p:spPr>
        <p:txBody>
          <a:bodyPr wrap="none" rtlCol="0">
            <a:spAutoFit/>
          </a:bodyPr>
          <a:lstStyle/>
          <a:p>
            <a:pPr defTabSz="457200"/>
            <a:r>
              <a:rPr lang="en-GB" sz="1400" dirty="0">
                <a:solidFill>
                  <a:prstClr val="black"/>
                </a:solidFill>
                <a:latin typeface="Arial Narrow" panose="020B0604020202020204" pitchFamily="34" charset="0"/>
                <a:cs typeface="Arial Narrow" panose="020B0604020202020204" pitchFamily="34" charset="0"/>
              </a:rPr>
              <a:t>Jan 2023</a:t>
            </a:r>
          </a:p>
        </p:txBody>
      </p:sp>
      <p:sp>
        <p:nvSpPr>
          <p:cNvPr id="22" name="Triangle 21">
            <a:extLst>
              <a:ext uri="{FF2B5EF4-FFF2-40B4-BE49-F238E27FC236}">
                <a16:creationId xmlns:a16="http://schemas.microsoft.com/office/drawing/2014/main" id="{16D6E0E7-8106-3241-B2F2-4C0C71803010}"/>
              </a:ext>
            </a:extLst>
          </p:cNvPr>
          <p:cNvSpPr/>
          <p:nvPr/>
        </p:nvSpPr>
        <p:spPr>
          <a:xfrm rot="5400000">
            <a:off x="11381021" y="3536961"/>
            <a:ext cx="825815" cy="639109"/>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400">
              <a:solidFill>
                <a:prstClr val="white"/>
              </a:solidFill>
              <a:latin typeface="Arial Narrow" panose="020B0604020202020204" pitchFamily="34" charset="0"/>
              <a:cs typeface="Arial Narrow" panose="020B0604020202020204" pitchFamily="34" charset="0"/>
            </a:endParaRPr>
          </a:p>
        </p:txBody>
      </p:sp>
      <p:cxnSp>
        <p:nvCxnSpPr>
          <p:cNvPr id="23" name="Straight Connector 22">
            <a:extLst>
              <a:ext uri="{FF2B5EF4-FFF2-40B4-BE49-F238E27FC236}">
                <a16:creationId xmlns:a16="http://schemas.microsoft.com/office/drawing/2014/main" id="{8205DD1D-8C72-DC40-AF94-50DB045D3542}"/>
              </a:ext>
            </a:extLst>
          </p:cNvPr>
          <p:cNvCxnSpPr>
            <a:cxnSpLocks/>
            <a:stCxn id="27" idx="2"/>
            <a:endCxn id="24" idx="0"/>
          </p:cNvCxnSpPr>
          <p:nvPr/>
        </p:nvCxnSpPr>
        <p:spPr>
          <a:xfrm>
            <a:off x="10821866" y="4140353"/>
            <a:ext cx="9955" cy="1798073"/>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2E606D04-D61D-1D42-A0DB-2CA911ED269F}"/>
              </a:ext>
            </a:extLst>
          </p:cNvPr>
          <p:cNvSpPr txBox="1"/>
          <p:nvPr/>
        </p:nvSpPr>
        <p:spPr>
          <a:xfrm>
            <a:off x="9935624" y="5938426"/>
            <a:ext cx="1792396" cy="738835"/>
          </a:xfrm>
          <a:prstGeom prst="rect">
            <a:avLst/>
          </a:prstGeom>
          <a:noFill/>
          <a:ln w="38100">
            <a:solidFill>
              <a:srgbClr val="FF0000"/>
            </a:solidFill>
          </a:ln>
        </p:spPr>
        <p:txBody>
          <a:bodyPr wrap="square" rtlCol="0">
            <a:spAutoFit/>
          </a:bodyPr>
          <a:lstStyle/>
          <a:p>
            <a:pPr defTabSz="457200"/>
            <a:r>
              <a:rPr lang="en-GB" sz="1400" dirty="0">
                <a:solidFill>
                  <a:prstClr val="black"/>
                </a:solidFill>
                <a:latin typeface="Arial Narrow" panose="020B0604020202020204" pitchFamily="34" charset="0"/>
                <a:cs typeface="Arial Narrow" panose="020B0604020202020204" pitchFamily="34" charset="0"/>
              </a:rPr>
              <a:t>OCTOBER: SC Meeting:  4th Implementation Plan published</a:t>
            </a:r>
          </a:p>
        </p:txBody>
      </p:sp>
      <p:cxnSp>
        <p:nvCxnSpPr>
          <p:cNvPr id="25" name="Straight Connector 24">
            <a:extLst>
              <a:ext uri="{FF2B5EF4-FFF2-40B4-BE49-F238E27FC236}">
                <a16:creationId xmlns:a16="http://schemas.microsoft.com/office/drawing/2014/main" id="{4817D05F-092B-5D4F-814D-486E2DF3FC6D}"/>
              </a:ext>
            </a:extLst>
          </p:cNvPr>
          <p:cNvCxnSpPr>
            <a:cxnSpLocks/>
            <a:stCxn id="42" idx="2"/>
            <a:endCxn id="26" idx="0"/>
          </p:cNvCxnSpPr>
          <p:nvPr/>
        </p:nvCxnSpPr>
        <p:spPr>
          <a:xfrm>
            <a:off x="7969007" y="4119399"/>
            <a:ext cx="508293" cy="1789096"/>
          </a:xfrm>
          <a:prstGeom prst="line">
            <a:avLst/>
          </a:prstGeom>
          <a:ln w="38100">
            <a:solidFill>
              <a:srgbClr val="00FDFF"/>
            </a:solidFill>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35FF135C-266D-134D-921E-73F530DE1F12}"/>
              </a:ext>
            </a:extLst>
          </p:cNvPr>
          <p:cNvSpPr txBox="1"/>
          <p:nvPr/>
        </p:nvSpPr>
        <p:spPr>
          <a:xfrm>
            <a:off x="7394608" y="5908495"/>
            <a:ext cx="2165384" cy="738664"/>
          </a:xfrm>
          <a:prstGeom prst="rect">
            <a:avLst/>
          </a:prstGeom>
          <a:noFill/>
          <a:ln w="38100">
            <a:solidFill>
              <a:srgbClr val="00FDFF"/>
            </a:solidFill>
          </a:ln>
        </p:spPr>
        <p:txBody>
          <a:bodyPr wrap="square" rtlCol="0">
            <a:spAutoFit/>
          </a:bodyPr>
          <a:lstStyle/>
          <a:p>
            <a:pPr defTabSz="457200"/>
            <a:r>
              <a:rPr lang="en-GB" sz="1400" dirty="0">
                <a:solidFill>
                  <a:prstClr val="black"/>
                </a:solidFill>
                <a:latin typeface="Arial Narrow" panose="020B0604020202020204" pitchFamily="34" charset="0"/>
                <a:cs typeface="Arial Narrow" panose="020B0604020202020204" pitchFamily="34" charset="0"/>
              </a:rPr>
              <a:t>SEPTEMBER: GCOS Climate Observation Conference (TBC)</a:t>
            </a:r>
          </a:p>
        </p:txBody>
      </p:sp>
      <p:sp>
        <p:nvSpPr>
          <p:cNvPr id="27" name="Diamond 26">
            <a:extLst>
              <a:ext uri="{FF2B5EF4-FFF2-40B4-BE49-F238E27FC236}">
                <a16:creationId xmlns:a16="http://schemas.microsoft.com/office/drawing/2014/main" id="{DD77FB40-C309-024C-A154-39B5359605F8}"/>
              </a:ext>
            </a:extLst>
          </p:cNvPr>
          <p:cNvSpPr/>
          <p:nvPr/>
        </p:nvSpPr>
        <p:spPr>
          <a:xfrm>
            <a:off x="10514147" y="3589763"/>
            <a:ext cx="615438" cy="550590"/>
          </a:xfrm>
          <a:prstGeom prst="diamon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400">
              <a:solidFill>
                <a:prstClr val="white"/>
              </a:solidFill>
              <a:latin typeface="Arial Narrow" panose="020B0604020202020204" pitchFamily="34" charset="0"/>
              <a:cs typeface="Arial Narrow" panose="020B0604020202020204" pitchFamily="34" charset="0"/>
            </a:endParaRPr>
          </a:p>
        </p:txBody>
      </p:sp>
      <p:sp>
        <p:nvSpPr>
          <p:cNvPr id="28" name="Rounded Rectangle 27">
            <a:extLst>
              <a:ext uri="{FF2B5EF4-FFF2-40B4-BE49-F238E27FC236}">
                <a16:creationId xmlns:a16="http://schemas.microsoft.com/office/drawing/2014/main" id="{F9EA8CB7-CF56-3F4B-9AD2-04DD2621623B}"/>
              </a:ext>
            </a:extLst>
          </p:cNvPr>
          <p:cNvSpPr/>
          <p:nvPr/>
        </p:nvSpPr>
        <p:spPr>
          <a:xfrm>
            <a:off x="4102786" y="4260924"/>
            <a:ext cx="2490828" cy="34692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1400" dirty="0">
                <a:solidFill>
                  <a:prstClr val="white"/>
                </a:solidFill>
                <a:latin typeface="Arial Narrow" panose="020B0604020202020204" pitchFamily="34" charset="0"/>
                <a:cs typeface="Arial Narrow" panose="020B0604020202020204" pitchFamily="34" charset="0"/>
              </a:rPr>
              <a:t>panels draft SR4</a:t>
            </a:r>
          </a:p>
        </p:txBody>
      </p:sp>
      <p:sp>
        <p:nvSpPr>
          <p:cNvPr id="29" name="Rounded Rectangle 28">
            <a:extLst>
              <a:ext uri="{FF2B5EF4-FFF2-40B4-BE49-F238E27FC236}">
                <a16:creationId xmlns:a16="http://schemas.microsoft.com/office/drawing/2014/main" id="{A99BCA0C-6B9F-4548-B3FD-57309128F6C2}"/>
              </a:ext>
            </a:extLst>
          </p:cNvPr>
          <p:cNvSpPr/>
          <p:nvPr/>
        </p:nvSpPr>
        <p:spPr>
          <a:xfrm>
            <a:off x="6650503" y="3002941"/>
            <a:ext cx="2553799" cy="34692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1400" dirty="0">
                <a:solidFill>
                  <a:prstClr val="white"/>
                </a:solidFill>
                <a:latin typeface="Arial Narrow" panose="020B0604020202020204" pitchFamily="34" charset="0"/>
                <a:cs typeface="Arial Narrow" panose="020B0604020202020204" pitchFamily="34" charset="0"/>
              </a:rPr>
              <a:t>panels draft IP4</a:t>
            </a:r>
          </a:p>
        </p:txBody>
      </p:sp>
      <p:cxnSp>
        <p:nvCxnSpPr>
          <p:cNvPr id="30" name="Straight Connector 29">
            <a:extLst>
              <a:ext uri="{FF2B5EF4-FFF2-40B4-BE49-F238E27FC236}">
                <a16:creationId xmlns:a16="http://schemas.microsoft.com/office/drawing/2014/main" id="{65C2BE3A-70B3-8D44-BEF1-DAF0E9DA66B2}"/>
              </a:ext>
            </a:extLst>
          </p:cNvPr>
          <p:cNvCxnSpPr>
            <a:cxnSpLocks/>
            <a:stCxn id="31" idx="2"/>
            <a:endCxn id="34" idx="0"/>
          </p:cNvCxnSpPr>
          <p:nvPr/>
        </p:nvCxnSpPr>
        <p:spPr>
          <a:xfrm flipH="1">
            <a:off x="4116276" y="1987394"/>
            <a:ext cx="27568" cy="1607263"/>
          </a:xfrm>
          <a:prstGeom prst="line">
            <a:avLst/>
          </a:prstGeom>
          <a:ln w="38100">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DE8E0E7-8E30-BF4E-A47B-2842C5BDC2BF}"/>
              </a:ext>
            </a:extLst>
          </p:cNvPr>
          <p:cNvSpPr txBox="1"/>
          <p:nvPr/>
        </p:nvSpPr>
        <p:spPr>
          <a:xfrm>
            <a:off x="2991383" y="1248557"/>
            <a:ext cx="2304924" cy="738835"/>
          </a:xfrm>
          <a:prstGeom prst="rect">
            <a:avLst/>
          </a:prstGeom>
          <a:noFill/>
          <a:ln w="38100">
            <a:solidFill>
              <a:srgbClr val="FFC000"/>
            </a:solidFill>
          </a:ln>
        </p:spPr>
        <p:txBody>
          <a:bodyPr wrap="square" rtlCol="0">
            <a:spAutoFit/>
          </a:bodyPr>
          <a:lstStyle/>
          <a:p>
            <a:pPr defTabSz="457200"/>
            <a:r>
              <a:rPr lang="en-GB" sz="1400" dirty="0">
                <a:solidFill>
                  <a:prstClr val="black"/>
                </a:solidFill>
                <a:latin typeface="Arial Narrow" panose="020B0604020202020204" pitchFamily="34" charset="0"/>
                <a:cs typeface="Arial Narrow" panose="020B0604020202020204" pitchFamily="34" charset="0"/>
              </a:rPr>
              <a:t>March Panel Meetings</a:t>
            </a:r>
          </a:p>
          <a:p>
            <a:pPr defTabSz="457200"/>
            <a:r>
              <a:rPr lang="en-GB" sz="1400" dirty="0">
                <a:solidFill>
                  <a:prstClr val="black"/>
                </a:solidFill>
                <a:latin typeface="Arial Narrow" panose="020B0604020202020204" pitchFamily="34" charset="0"/>
                <a:cs typeface="Arial Narrow" panose="020B0604020202020204" pitchFamily="34" charset="0"/>
              </a:rPr>
              <a:t>Revise Requirements based on public review</a:t>
            </a:r>
          </a:p>
        </p:txBody>
      </p:sp>
      <p:sp>
        <p:nvSpPr>
          <p:cNvPr id="32" name="Rounded Rectangle 31">
            <a:extLst>
              <a:ext uri="{FF2B5EF4-FFF2-40B4-BE49-F238E27FC236}">
                <a16:creationId xmlns:a16="http://schemas.microsoft.com/office/drawing/2014/main" id="{80EEB1BA-A702-8E40-8DC2-15F137FFA8E2}"/>
              </a:ext>
            </a:extLst>
          </p:cNvPr>
          <p:cNvSpPr/>
          <p:nvPr/>
        </p:nvSpPr>
        <p:spPr>
          <a:xfrm>
            <a:off x="3412518" y="2572593"/>
            <a:ext cx="690268" cy="510875"/>
          </a:xfrm>
          <a:prstGeom prst="roundRect">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1400" dirty="0">
                <a:solidFill>
                  <a:prstClr val="white"/>
                </a:solidFill>
                <a:latin typeface="Arial Narrow" panose="020B0604020202020204" pitchFamily="34" charset="0"/>
                <a:cs typeface="Arial Narrow" panose="020B0604020202020204" pitchFamily="34" charset="0"/>
              </a:rPr>
              <a:t>Public review</a:t>
            </a:r>
          </a:p>
        </p:txBody>
      </p:sp>
      <p:sp>
        <p:nvSpPr>
          <p:cNvPr id="33" name="Rounded Rectangle 32">
            <a:extLst>
              <a:ext uri="{FF2B5EF4-FFF2-40B4-BE49-F238E27FC236}">
                <a16:creationId xmlns:a16="http://schemas.microsoft.com/office/drawing/2014/main" id="{CB63D1C7-BC5D-104D-8F01-0A5B7EB99360}"/>
              </a:ext>
            </a:extLst>
          </p:cNvPr>
          <p:cNvSpPr/>
          <p:nvPr/>
        </p:nvSpPr>
        <p:spPr>
          <a:xfrm>
            <a:off x="727252" y="2583855"/>
            <a:ext cx="2679789" cy="34692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1400" dirty="0">
                <a:solidFill>
                  <a:prstClr val="white"/>
                </a:solidFill>
                <a:latin typeface="Arial Narrow" panose="020B0604020202020204" pitchFamily="34" charset="0"/>
                <a:cs typeface="Arial Narrow" panose="020B0604020202020204" pitchFamily="34" charset="0"/>
              </a:rPr>
              <a:t>Panels revise requirements</a:t>
            </a:r>
          </a:p>
        </p:txBody>
      </p:sp>
      <p:sp>
        <p:nvSpPr>
          <p:cNvPr id="34" name="Diamond 33">
            <a:extLst>
              <a:ext uri="{FF2B5EF4-FFF2-40B4-BE49-F238E27FC236}">
                <a16:creationId xmlns:a16="http://schemas.microsoft.com/office/drawing/2014/main" id="{5BA6C45A-33EE-7E4C-A5BC-616894894358}"/>
              </a:ext>
            </a:extLst>
          </p:cNvPr>
          <p:cNvSpPr/>
          <p:nvPr/>
        </p:nvSpPr>
        <p:spPr>
          <a:xfrm>
            <a:off x="3808557" y="3594656"/>
            <a:ext cx="615438" cy="550590"/>
          </a:xfrm>
          <a:prstGeom prst="diamond">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400">
              <a:solidFill>
                <a:prstClr val="white"/>
              </a:solidFill>
              <a:latin typeface="Arial Narrow" panose="020B0604020202020204" pitchFamily="34" charset="0"/>
              <a:cs typeface="Arial Narrow" panose="020B0604020202020204" pitchFamily="34" charset="0"/>
            </a:endParaRPr>
          </a:p>
        </p:txBody>
      </p:sp>
      <p:cxnSp>
        <p:nvCxnSpPr>
          <p:cNvPr id="35" name="Straight Connector 34">
            <a:extLst>
              <a:ext uri="{FF2B5EF4-FFF2-40B4-BE49-F238E27FC236}">
                <a16:creationId xmlns:a16="http://schemas.microsoft.com/office/drawing/2014/main" id="{805B380B-7D1E-C445-BFCF-9E1B0F052588}"/>
              </a:ext>
            </a:extLst>
          </p:cNvPr>
          <p:cNvCxnSpPr>
            <a:cxnSpLocks/>
            <a:stCxn id="36" idx="2"/>
            <a:endCxn id="39" idx="0"/>
          </p:cNvCxnSpPr>
          <p:nvPr/>
        </p:nvCxnSpPr>
        <p:spPr>
          <a:xfrm flipH="1">
            <a:off x="9252275" y="1771898"/>
            <a:ext cx="15991" cy="1809321"/>
          </a:xfrm>
          <a:prstGeom prst="line">
            <a:avLst/>
          </a:prstGeom>
          <a:ln w="38100">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7BAA911A-8CA8-3644-8746-F780F3E89595}"/>
              </a:ext>
            </a:extLst>
          </p:cNvPr>
          <p:cNvSpPr txBox="1"/>
          <p:nvPr/>
        </p:nvSpPr>
        <p:spPr>
          <a:xfrm>
            <a:off x="8420166" y="1248557"/>
            <a:ext cx="1696199" cy="523341"/>
          </a:xfrm>
          <a:prstGeom prst="rect">
            <a:avLst/>
          </a:prstGeom>
          <a:noFill/>
          <a:ln w="38100">
            <a:solidFill>
              <a:srgbClr val="FFC000"/>
            </a:solidFill>
          </a:ln>
        </p:spPr>
        <p:txBody>
          <a:bodyPr wrap="square" rtlCol="0">
            <a:spAutoFit/>
          </a:bodyPr>
          <a:lstStyle/>
          <a:p>
            <a:pPr defTabSz="457200"/>
            <a:r>
              <a:rPr lang="en-GB" sz="1400" dirty="0">
                <a:solidFill>
                  <a:prstClr val="black"/>
                </a:solidFill>
                <a:latin typeface="Arial Narrow" panose="020B0604020202020204" pitchFamily="34" charset="0"/>
                <a:cs typeface="Arial Narrow" panose="020B0604020202020204" pitchFamily="34" charset="0"/>
              </a:rPr>
              <a:t>March Panel Meetings</a:t>
            </a:r>
          </a:p>
          <a:p>
            <a:pPr defTabSz="457200"/>
            <a:r>
              <a:rPr lang="en-GB" sz="1400" dirty="0">
                <a:solidFill>
                  <a:prstClr val="black"/>
                </a:solidFill>
                <a:latin typeface="Arial Narrow" panose="020B0604020202020204" pitchFamily="34" charset="0"/>
                <a:cs typeface="Arial Narrow" panose="020B0604020202020204" pitchFamily="34" charset="0"/>
              </a:rPr>
              <a:t>Agree revised IP</a:t>
            </a:r>
          </a:p>
        </p:txBody>
      </p:sp>
      <p:sp>
        <p:nvSpPr>
          <p:cNvPr id="37" name="TextBox 36">
            <a:extLst>
              <a:ext uri="{FF2B5EF4-FFF2-40B4-BE49-F238E27FC236}">
                <a16:creationId xmlns:a16="http://schemas.microsoft.com/office/drawing/2014/main" id="{0D443512-91E5-1044-9D31-65CC7B9789E5}"/>
              </a:ext>
            </a:extLst>
          </p:cNvPr>
          <p:cNvSpPr txBox="1"/>
          <p:nvPr/>
        </p:nvSpPr>
        <p:spPr>
          <a:xfrm>
            <a:off x="5753508" y="1248557"/>
            <a:ext cx="1680209" cy="523341"/>
          </a:xfrm>
          <a:prstGeom prst="rect">
            <a:avLst/>
          </a:prstGeom>
          <a:noFill/>
          <a:ln w="38100">
            <a:solidFill>
              <a:srgbClr val="FFC000"/>
            </a:solidFill>
          </a:ln>
        </p:spPr>
        <p:txBody>
          <a:bodyPr wrap="square" rtlCol="0">
            <a:spAutoFit/>
          </a:bodyPr>
          <a:lstStyle/>
          <a:p>
            <a:pPr defTabSz="457200"/>
            <a:r>
              <a:rPr lang="en-GB" sz="1400" dirty="0">
                <a:solidFill>
                  <a:prstClr val="black"/>
                </a:solidFill>
                <a:latin typeface="Arial Narrow" panose="020B0604020202020204" pitchFamily="34" charset="0"/>
                <a:cs typeface="Arial Narrow" panose="020B0604020202020204" pitchFamily="34" charset="0"/>
              </a:rPr>
              <a:t>March Panel Meetings</a:t>
            </a:r>
          </a:p>
          <a:p>
            <a:pPr defTabSz="457200"/>
            <a:r>
              <a:rPr lang="en-GB" sz="1400" dirty="0">
                <a:solidFill>
                  <a:prstClr val="black"/>
                </a:solidFill>
                <a:latin typeface="Arial Narrow" panose="020B0604020202020204" pitchFamily="34" charset="0"/>
                <a:cs typeface="Arial Narrow" panose="020B0604020202020204" pitchFamily="34" charset="0"/>
              </a:rPr>
              <a:t>Agree revised SR</a:t>
            </a:r>
          </a:p>
        </p:txBody>
      </p:sp>
      <p:cxnSp>
        <p:nvCxnSpPr>
          <p:cNvPr id="38" name="Straight Connector 37">
            <a:extLst>
              <a:ext uri="{FF2B5EF4-FFF2-40B4-BE49-F238E27FC236}">
                <a16:creationId xmlns:a16="http://schemas.microsoft.com/office/drawing/2014/main" id="{F2BBD3A9-0F23-824B-804E-9B48DC5DACA4}"/>
              </a:ext>
            </a:extLst>
          </p:cNvPr>
          <p:cNvCxnSpPr>
            <a:cxnSpLocks/>
            <a:stCxn id="37" idx="2"/>
            <a:endCxn id="40" idx="0"/>
          </p:cNvCxnSpPr>
          <p:nvPr/>
        </p:nvCxnSpPr>
        <p:spPr>
          <a:xfrm>
            <a:off x="6593613" y="1771898"/>
            <a:ext cx="0" cy="1809321"/>
          </a:xfrm>
          <a:prstGeom prst="line">
            <a:avLst/>
          </a:prstGeom>
          <a:ln w="38100">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39" name="Diamond 38">
            <a:extLst>
              <a:ext uri="{FF2B5EF4-FFF2-40B4-BE49-F238E27FC236}">
                <a16:creationId xmlns:a16="http://schemas.microsoft.com/office/drawing/2014/main" id="{D31542C0-160C-674D-A79C-B62DFB4AA925}"/>
              </a:ext>
            </a:extLst>
          </p:cNvPr>
          <p:cNvSpPr/>
          <p:nvPr/>
        </p:nvSpPr>
        <p:spPr>
          <a:xfrm>
            <a:off x="8944554" y="3581220"/>
            <a:ext cx="615438" cy="550590"/>
          </a:xfrm>
          <a:prstGeom prst="diamond">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400">
              <a:solidFill>
                <a:prstClr val="white"/>
              </a:solidFill>
              <a:latin typeface="Arial Narrow" panose="020B0604020202020204" pitchFamily="34" charset="0"/>
              <a:cs typeface="Arial Narrow" panose="020B0604020202020204" pitchFamily="34" charset="0"/>
            </a:endParaRPr>
          </a:p>
        </p:txBody>
      </p:sp>
      <p:sp>
        <p:nvSpPr>
          <p:cNvPr id="40" name="Diamond 39">
            <a:extLst>
              <a:ext uri="{FF2B5EF4-FFF2-40B4-BE49-F238E27FC236}">
                <a16:creationId xmlns:a16="http://schemas.microsoft.com/office/drawing/2014/main" id="{DC7BE4A2-3D34-5C48-AF5D-A0AE2AF3D3A3}"/>
              </a:ext>
            </a:extLst>
          </p:cNvPr>
          <p:cNvSpPr/>
          <p:nvPr/>
        </p:nvSpPr>
        <p:spPr>
          <a:xfrm>
            <a:off x="6285894" y="3581220"/>
            <a:ext cx="615438" cy="550590"/>
          </a:xfrm>
          <a:prstGeom prst="diamond">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400">
              <a:solidFill>
                <a:prstClr val="white"/>
              </a:solidFill>
              <a:latin typeface="Arial Narrow" panose="020B0604020202020204" pitchFamily="34" charset="0"/>
              <a:cs typeface="Arial Narrow" panose="020B0604020202020204" pitchFamily="34" charset="0"/>
            </a:endParaRPr>
          </a:p>
        </p:txBody>
      </p:sp>
      <p:sp>
        <p:nvSpPr>
          <p:cNvPr id="41" name="Rounded Rectangle 40">
            <a:extLst>
              <a:ext uri="{FF2B5EF4-FFF2-40B4-BE49-F238E27FC236}">
                <a16:creationId xmlns:a16="http://schemas.microsoft.com/office/drawing/2014/main" id="{556EEBC4-BA30-F341-9A8F-1D9E7FB01CDA}"/>
              </a:ext>
            </a:extLst>
          </p:cNvPr>
          <p:cNvSpPr/>
          <p:nvPr/>
        </p:nvSpPr>
        <p:spPr>
          <a:xfrm>
            <a:off x="9273741" y="2978934"/>
            <a:ext cx="1558080" cy="391880"/>
          </a:xfrm>
          <a:prstGeom prst="roundRect">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1400" dirty="0">
                <a:solidFill>
                  <a:prstClr val="white"/>
                </a:solidFill>
                <a:latin typeface="Arial Narrow" panose="020B0604020202020204" pitchFamily="34" charset="0"/>
                <a:cs typeface="Arial Narrow" panose="020B0604020202020204" pitchFamily="34" charset="0"/>
              </a:rPr>
              <a:t>IP4 finalise &amp; review</a:t>
            </a:r>
          </a:p>
        </p:txBody>
      </p:sp>
      <p:sp>
        <p:nvSpPr>
          <p:cNvPr id="43" name="Bent-Up Arrow 42">
            <a:extLst>
              <a:ext uri="{FF2B5EF4-FFF2-40B4-BE49-F238E27FC236}">
                <a16:creationId xmlns:a16="http://schemas.microsoft.com/office/drawing/2014/main" id="{8856707B-D19F-F44E-9DD5-606877409DF2}"/>
              </a:ext>
            </a:extLst>
          </p:cNvPr>
          <p:cNvSpPr/>
          <p:nvPr/>
        </p:nvSpPr>
        <p:spPr>
          <a:xfrm flipV="1">
            <a:off x="4130062" y="2757315"/>
            <a:ext cx="2827345" cy="245626"/>
          </a:xfrm>
          <a:prstGeom prst="bentUp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a:solidFill>
                <a:prstClr val="white"/>
              </a:solidFill>
            </a:endParaRPr>
          </a:p>
        </p:txBody>
      </p:sp>
      <p:sp>
        <p:nvSpPr>
          <p:cNvPr id="44" name="Diamond 43">
            <a:extLst>
              <a:ext uri="{FF2B5EF4-FFF2-40B4-BE49-F238E27FC236}">
                <a16:creationId xmlns:a16="http://schemas.microsoft.com/office/drawing/2014/main" id="{99689FD0-0D1A-6646-9D6B-177D0604092D}"/>
              </a:ext>
            </a:extLst>
          </p:cNvPr>
          <p:cNvSpPr/>
          <p:nvPr/>
        </p:nvSpPr>
        <p:spPr>
          <a:xfrm>
            <a:off x="7507035" y="3583467"/>
            <a:ext cx="615438" cy="550590"/>
          </a:xfrm>
          <a:prstGeom prst="diamon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400">
              <a:solidFill>
                <a:prstClr val="white"/>
              </a:solidFill>
              <a:latin typeface="Arial Narrow" panose="020B0604020202020204" pitchFamily="34" charset="0"/>
              <a:cs typeface="Arial Narrow" panose="020B0604020202020204" pitchFamily="34" charset="0"/>
            </a:endParaRPr>
          </a:p>
        </p:txBody>
      </p:sp>
      <p:cxnSp>
        <p:nvCxnSpPr>
          <p:cNvPr id="45" name="Straight Connector 44">
            <a:extLst>
              <a:ext uri="{FF2B5EF4-FFF2-40B4-BE49-F238E27FC236}">
                <a16:creationId xmlns:a16="http://schemas.microsoft.com/office/drawing/2014/main" id="{16ED8655-0546-C948-AE77-73FBD9EAE14C}"/>
              </a:ext>
            </a:extLst>
          </p:cNvPr>
          <p:cNvCxnSpPr>
            <a:cxnSpLocks/>
            <a:stCxn id="44" idx="2"/>
            <a:endCxn id="46" idx="0"/>
          </p:cNvCxnSpPr>
          <p:nvPr/>
        </p:nvCxnSpPr>
        <p:spPr>
          <a:xfrm flipH="1">
            <a:off x="7243528" y="4134055"/>
            <a:ext cx="571227" cy="939361"/>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FBFBC1AE-3016-834F-AD30-D98A39B7F68D}"/>
              </a:ext>
            </a:extLst>
          </p:cNvPr>
          <p:cNvSpPr txBox="1"/>
          <p:nvPr/>
        </p:nvSpPr>
        <p:spPr>
          <a:xfrm>
            <a:off x="6409718" y="5073418"/>
            <a:ext cx="1667621" cy="738835"/>
          </a:xfrm>
          <a:prstGeom prst="rect">
            <a:avLst/>
          </a:prstGeom>
          <a:noFill/>
          <a:ln w="38100">
            <a:solidFill>
              <a:srgbClr val="FF0000"/>
            </a:solidFill>
          </a:ln>
        </p:spPr>
        <p:txBody>
          <a:bodyPr wrap="square" rtlCol="0">
            <a:spAutoFit/>
          </a:bodyPr>
          <a:lstStyle/>
          <a:p>
            <a:pPr defTabSz="457200"/>
            <a:r>
              <a:rPr lang="en-GB" sz="1400" dirty="0">
                <a:solidFill>
                  <a:prstClr val="black"/>
                </a:solidFill>
                <a:latin typeface="Arial Narrow" panose="020B0604020202020204" pitchFamily="34" charset="0"/>
                <a:cs typeface="Arial Narrow" panose="020B0604020202020204" pitchFamily="34" charset="0"/>
              </a:rPr>
              <a:t>SEPTEMBER: 4</a:t>
            </a:r>
            <a:r>
              <a:rPr lang="en-GB" sz="1400" baseline="30000" dirty="0">
                <a:solidFill>
                  <a:prstClr val="black"/>
                </a:solidFill>
                <a:latin typeface="Arial Narrow" panose="020B0604020202020204" pitchFamily="34" charset="0"/>
                <a:cs typeface="Arial Narrow" panose="020B0604020202020204" pitchFamily="34" charset="0"/>
              </a:rPr>
              <a:t>th</a:t>
            </a:r>
            <a:r>
              <a:rPr lang="en-GB" sz="1400" dirty="0">
                <a:solidFill>
                  <a:prstClr val="black"/>
                </a:solidFill>
                <a:latin typeface="Arial Narrow" panose="020B0604020202020204" pitchFamily="34" charset="0"/>
                <a:cs typeface="Arial Narrow" panose="020B0604020202020204" pitchFamily="34" charset="0"/>
              </a:rPr>
              <a:t> Status Report published</a:t>
            </a:r>
          </a:p>
        </p:txBody>
      </p:sp>
      <p:sp>
        <p:nvSpPr>
          <p:cNvPr id="47" name="Rounded Rectangle 46">
            <a:extLst>
              <a:ext uri="{FF2B5EF4-FFF2-40B4-BE49-F238E27FC236}">
                <a16:creationId xmlns:a16="http://schemas.microsoft.com/office/drawing/2014/main" id="{C3429843-36F1-DF49-BE75-1012F34D5D6F}"/>
              </a:ext>
            </a:extLst>
          </p:cNvPr>
          <p:cNvSpPr/>
          <p:nvPr/>
        </p:nvSpPr>
        <p:spPr>
          <a:xfrm>
            <a:off x="6617282" y="4260925"/>
            <a:ext cx="1331823" cy="381955"/>
          </a:xfrm>
          <a:prstGeom prst="roundRect">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1400" dirty="0">
                <a:solidFill>
                  <a:prstClr val="white"/>
                </a:solidFill>
                <a:latin typeface="Arial Narrow" panose="020B0604020202020204" pitchFamily="34" charset="0"/>
                <a:cs typeface="Arial Narrow" panose="020B0604020202020204" pitchFamily="34" charset="0"/>
              </a:rPr>
              <a:t>SR4 finalise &amp; review</a:t>
            </a:r>
          </a:p>
        </p:txBody>
      </p:sp>
      <p:sp>
        <p:nvSpPr>
          <p:cNvPr id="42" name="Diamond 41">
            <a:extLst>
              <a:ext uri="{FF2B5EF4-FFF2-40B4-BE49-F238E27FC236}">
                <a16:creationId xmlns:a16="http://schemas.microsoft.com/office/drawing/2014/main" id="{9F15AD57-C536-BA4A-B9BD-BADDFD40B542}"/>
              </a:ext>
            </a:extLst>
          </p:cNvPr>
          <p:cNvSpPr/>
          <p:nvPr/>
        </p:nvSpPr>
        <p:spPr>
          <a:xfrm>
            <a:off x="7661288" y="3568809"/>
            <a:ext cx="615438" cy="550590"/>
          </a:xfrm>
          <a:prstGeom prst="diamond">
            <a:avLst/>
          </a:prstGeom>
          <a:solidFill>
            <a:srgbClr val="00FDFF"/>
          </a:solidFill>
          <a:ln>
            <a:solidFill>
              <a:srgbClr val="00FD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400">
              <a:solidFill>
                <a:prstClr val="white"/>
              </a:solidFill>
              <a:latin typeface="Arial Narrow" panose="020B0604020202020204" pitchFamily="34" charset="0"/>
              <a:cs typeface="Arial Narrow" panose="020B0604020202020204" pitchFamily="34" charset="0"/>
            </a:endParaRPr>
          </a:p>
        </p:txBody>
      </p:sp>
      <p:sp>
        <p:nvSpPr>
          <p:cNvPr id="5" name="ZoneTexte 4">
            <a:extLst>
              <a:ext uri="{FF2B5EF4-FFF2-40B4-BE49-F238E27FC236}">
                <a16:creationId xmlns:a16="http://schemas.microsoft.com/office/drawing/2014/main" id="{35B4924B-11D9-6043-901F-20189D7CBDBA}"/>
              </a:ext>
            </a:extLst>
          </p:cNvPr>
          <p:cNvSpPr txBox="1"/>
          <p:nvPr/>
        </p:nvSpPr>
        <p:spPr>
          <a:xfrm>
            <a:off x="1427581" y="5013947"/>
            <a:ext cx="4065537" cy="523220"/>
          </a:xfrm>
          <a:prstGeom prst="rect">
            <a:avLst/>
          </a:prstGeom>
          <a:ln w="38100">
            <a:prstDash val="dash"/>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2800" b="1" dirty="0">
                <a:solidFill>
                  <a:srgbClr val="002060"/>
                </a:solidFill>
              </a:rPr>
              <a:t>+ JSG GCOS evolution</a:t>
            </a:r>
          </a:p>
        </p:txBody>
      </p:sp>
      <p:cxnSp>
        <p:nvCxnSpPr>
          <p:cNvPr id="7" name="Connecteur droit avec flèche 6">
            <a:extLst>
              <a:ext uri="{FF2B5EF4-FFF2-40B4-BE49-F238E27FC236}">
                <a16:creationId xmlns:a16="http://schemas.microsoft.com/office/drawing/2014/main" id="{752BD126-907B-6044-BDA9-60011C30CDE5}"/>
              </a:ext>
            </a:extLst>
          </p:cNvPr>
          <p:cNvCxnSpPr>
            <a:cxnSpLocks/>
          </p:cNvCxnSpPr>
          <p:nvPr/>
        </p:nvCxnSpPr>
        <p:spPr>
          <a:xfrm>
            <a:off x="958614" y="4852323"/>
            <a:ext cx="9157751" cy="13297"/>
          </a:xfrm>
          <a:prstGeom prst="straightConnector1">
            <a:avLst/>
          </a:prstGeom>
          <a:ln w="57150">
            <a:solidFill>
              <a:srgbClr val="002060"/>
            </a:solidFill>
            <a:prstDash val="dash"/>
            <a:headEnd type="triangl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Google Shape;123;gacaf13b675_0_0">
            <a:extLst>
              <a:ext uri="{FF2B5EF4-FFF2-40B4-BE49-F238E27FC236}">
                <a16:creationId xmlns:a16="http://schemas.microsoft.com/office/drawing/2014/main" id="{566B75B1-64AD-B44C-AFEC-9F2EF88B4112}"/>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r>
              <a:rPr lang="pl-PL" sz="3600" b="1" spc="-1" dirty="0">
                <a:solidFill>
                  <a:srgbClr val="FFC000"/>
                </a:solidFill>
                <a:latin typeface="Calibri"/>
                <a:ea typeface="Calibri"/>
              </a:rPr>
              <a:t>ACHIEVEMENTS</a:t>
            </a:r>
            <a:endParaRPr lang="fr-FR" sz="3600" b="0" strike="noStrike" spc="-1" dirty="0">
              <a:solidFill>
                <a:srgbClr val="FFC000"/>
              </a:solidFill>
            </a:endParaRPr>
          </a:p>
        </p:txBody>
      </p:sp>
      <p:sp>
        <p:nvSpPr>
          <p:cNvPr id="49" name="ZoneTexte 48">
            <a:extLst>
              <a:ext uri="{FF2B5EF4-FFF2-40B4-BE49-F238E27FC236}">
                <a16:creationId xmlns:a16="http://schemas.microsoft.com/office/drawing/2014/main" id="{5465624C-D301-0A44-B043-C666EB1648E3}"/>
              </a:ext>
            </a:extLst>
          </p:cNvPr>
          <p:cNvSpPr txBox="1"/>
          <p:nvPr/>
        </p:nvSpPr>
        <p:spPr>
          <a:xfrm>
            <a:off x="3690370" y="-105118"/>
            <a:ext cx="3946280" cy="1077218"/>
          </a:xfrm>
          <a:prstGeom prst="rect">
            <a:avLst/>
          </a:prstGeom>
          <a:noFill/>
        </p:spPr>
        <p:txBody>
          <a:bodyPr wrap="square" rtlCol="0">
            <a:spAutoFit/>
          </a:bodyPr>
          <a:lstStyle/>
          <a:p>
            <a:r>
              <a:rPr lang="en-GB" sz="3200" b="1" dirty="0">
                <a:solidFill>
                  <a:schemeClr val="accent6">
                    <a:lumMod val="20000"/>
                    <a:lumOff val="80000"/>
                  </a:schemeClr>
                </a:solidFill>
              </a:rPr>
              <a:t>GCOS REPORTING TIMELINE</a:t>
            </a:r>
          </a:p>
        </p:txBody>
      </p:sp>
      <p:pic>
        <p:nvPicPr>
          <p:cNvPr id="50" name="Picture 21">
            <a:extLst>
              <a:ext uri="{FF2B5EF4-FFF2-40B4-BE49-F238E27FC236}">
                <a16:creationId xmlns:a16="http://schemas.microsoft.com/office/drawing/2014/main" id="{DDA4FB1C-B2D7-A64E-9A79-EB4F3CE96E2F}"/>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Tree>
    <p:extLst>
      <p:ext uri="{BB962C8B-B14F-4D97-AF65-F5344CB8AC3E}">
        <p14:creationId xmlns:p14="http://schemas.microsoft.com/office/powerpoint/2010/main" val="289794576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97C87DB-A288-5F4B-BA09-790C98A96538}"/>
              </a:ext>
            </a:extLst>
          </p:cNvPr>
          <p:cNvSpPr txBox="1"/>
          <p:nvPr/>
        </p:nvSpPr>
        <p:spPr>
          <a:xfrm>
            <a:off x="432858" y="939541"/>
            <a:ext cx="11758902" cy="5940088"/>
          </a:xfrm>
          <a:prstGeom prst="rect">
            <a:avLst/>
          </a:prstGeom>
          <a:noFill/>
        </p:spPr>
        <p:txBody>
          <a:bodyPr wrap="square" rtlCol="0">
            <a:spAutoFit/>
          </a:bodyPr>
          <a:lstStyle/>
          <a:p>
            <a:pPr>
              <a:spcAft>
                <a:spcPts val="1200"/>
              </a:spcAft>
            </a:pPr>
            <a:r>
              <a:rPr lang="fr-FR" sz="2000" dirty="0" err="1">
                <a:solidFill>
                  <a:srgbClr val="002060"/>
                </a:solidFill>
              </a:rPr>
              <a:t>Recognize</a:t>
            </a:r>
            <a:r>
              <a:rPr lang="fr-FR" sz="2000" dirty="0">
                <a:solidFill>
                  <a:srgbClr val="002060"/>
                </a:solidFill>
              </a:rPr>
              <a:t> the </a:t>
            </a:r>
            <a:r>
              <a:rPr lang="fr-FR" sz="2000" dirty="0" err="1">
                <a:solidFill>
                  <a:srgbClr val="002060"/>
                </a:solidFill>
              </a:rPr>
              <a:t>need</a:t>
            </a:r>
            <a:r>
              <a:rPr lang="fr-FR" sz="2000" dirty="0">
                <a:solidFill>
                  <a:srgbClr val="002060"/>
                </a:solidFill>
              </a:rPr>
              <a:t> for </a:t>
            </a:r>
            <a:r>
              <a:rPr lang="fr-FR" sz="2000" dirty="0" err="1">
                <a:solidFill>
                  <a:srgbClr val="002060"/>
                </a:solidFill>
              </a:rPr>
              <a:t>ocean</a:t>
            </a:r>
            <a:r>
              <a:rPr lang="fr-FR" sz="2000" dirty="0">
                <a:solidFill>
                  <a:srgbClr val="002060"/>
                </a:solidFill>
              </a:rPr>
              <a:t> observations </a:t>
            </a:r>
            <a:r>
              <a:rPr lang="fr-FR" sz="2000" dirty="0" err="1">
                <a:solidFill>
                  <a:srgbClr val="002060"/>
                </a:solidFill>
              </a:rPr>
              <a:t>beyond</a:t>
            </a:r>
            <a:r>
              <a:rPr lang="fr-FR" sz="2000" dirty="0">
                <a:solidFill>
                  <a:srgbClr val="002060"/>
                </a:solidFill>
              </a:rPr>
              <a:t> </a:t>
            </a:r>
            <a:r>
              <a:rPr lang="fr-FR" sz="2000" dirty="0" err="1">
                <a:solidFill>
                  <a:srgbClr val="002060"/>
                </a:solidFill>
              </a:rPr>
              <a:t>those</a:t>
            </a:r>
            <a:r>
              <a:rPr lang="fr-FR" sz="2000" dirty="0">
                <a:solidFill>
                  <a:srgbClr val="002060"/>
                </a:solidFill>
              </a:rPr>
              <a:t> for </a:t>
            </a:r>
            <a:r>
              <a:rPr lang="fr-FR" sz="2000" dirty="0" err="1">
                <a:solidFill>
                  <a:srgbClr val="002060"/>
                </a:solidFill>
              </a:rPr>
              <a:t>climate</a:t>
            </a:r>
            <a:r>
              <a:rPr lang="fr-FR" sz="2000" dirty="0">
                <a:solidFill>
                  <a:srgbClr val="002060"/>
                </a:solidFill>
              </a:rPr>
              <a:t>, and the </a:t>
            </a:r>
            <a:r>
              <a:rPr lang="fr-FR" sz="2000" dirty="0" err="1">
                <a:solidFill>
                  <a:srgbClr val="002060"/>
                </a:solidFill>
              </a:rPr>
              <a:t>increased</a:t>
            </a:r>
            <a:r>
              <a:rPr lang="fr-FR" sz="2000" dirty="0">
                <a:solidFill>
                  <a:srgbClr val="002060"/>
                </a:solidFill>
              </a:rPr>
              <a:t> </a:t>
            </a:r>
            <a:r>
              <a:rPr lang="fr-FR" sz="2000" dirty="0" err="1">
                <a:solidFill>
                  <a:srgbClr val="002060"/>
                </a:solidFill>
              </a:rPr>
              <a:t>need</a:t>
            </a:r>
            <a:r>
              <a:rPr lang="fr-FR" sz="2000" dirty="0">
                <a:solidFill>
                  <a:srgbClr val="002060"/>
                </a:solidFill>
              </a:rPr>
              <a:t> to </a:t>
            </a:r>
            <a:r>
              <a:rPr lang="fr-FR" sz="2000" dirty="0" err="1">
                <a:solidFill>
                  <a:srgbClr val="002060"/>
                </a:solidFill>
              </a:rPr>
              <a:t>connect</a:t>
            </a:r>
            <a:r>
              <a:rPr lang="fr-FR" sz="2000" dirty="0">
                <a:solidFill>
                  <a:srgbClr val="002060"/>
                </a:solidFill>
              </a:rPr>
              <a:t> to </a:t>
            </a:r>
            <a:r>
              <a:rPr lang="fr-FR" sz="2000" dirty="0" err="1">
                <a:solidFill>
                  <a:srgbClr val="002060"/>
                </a:solidFill>
              </a:rPr>
              <a:t>societal</a:t>
            </a:r>
            <a:r>
              <a:rPr lang="fr-FR" sz="2000" dirty="0">
                <a:solidFill>
                  <a:srgbClr val="002060"/>
                </a:solidFill>
              </a:rPr>
              <a:t> issues in the </a:t>
            </a:r>
            <a:r>
              <a:rPr lang="fr-FR" sz="2000" dirty="0" err="1">
                <a:solidFill>
                  <a:srgbClr val="002060"/>
                </a:solidFill>
              </a:rPr>
              <a:t>coastal</a:t>
            </a:r>
            <a:r>
              <a:rPr lang="fr-FR" sz="2000" dirty="0">
                <a:solidFill>
                  <a:srgbClr val="002060"/>
                </a:solidFill>
              </a:rPr>
              <a:t> zone </a:t>
            </a:r>
          </a:p>
          <a:p>
            <a:pPr>
              <a:spcAft>
                <a:spcPts val="1200"/>
              </a:spcAft>
            </a:pPr>
            <a:r>
              <a:rPr lang="fr-FR" sz="2000" dirty="0">
                <a:solidFill>
                  <a:srgbClr val="002060"/>
                </a:solidFill>
              </a:rPr>
              <a:t>OOPC </a:t>
            </a:r>
            <a:r>
              <a:rPr lang="fr-FR" sz="2000" dirty="0" err="1">
                <a:solidFill>
                  <a:srgbClr val="002060"/>
                </a:solidFill>
              </a:rPr>
              <a:t>sits</a:t>
            </a:r>
            <a:r>
              <a:rPr lang="fr-FR" sz="2000" dirty="0">
                <a:solidFill>
                  <a:srgbClr val="002060"/>
                </a:solidFill>
              </a:rPr>
              <a:t> at the nexus </a:t>
            </a:r>
            <a:r>
              <a:rPr lang="fr-FR" sz="2000" dirty="0" err="1">
                <a:solidFill>
                  <a:srgbClr val="002060"/>
                </a:solidFill>
              </a:rPr>
              <a:t>between</a:t>
            </a:r>
            <a:r>
              <a:rPr lang="fr-FR" sz="2000" dirty="0">
                <a:solidFill>
                  <a:srgbClr val="002060"/>
                </a:solidFill>
              </a:rPr>
              <a:t> the GCOS, GOOS, WCRP, </a:t>
            </a:r>
            <a:r>
              <a:rPr lang="fr-FR" sz="2000" dirty="0" err="1">
                <a:solidFill>
                  <a:srgbClr val="002060"/>
                </a:solidFill>
              </a:rPr>
              <a:t>provides</a:t>
            </a:r>
            <a:r>
              <a:rPr lang="fr-FR" sz="2000" dirty="0">
                <a:solidFill>
                  <a:srgbClr val="002060"/>
                </a:solidFill>
              </a:rPr>
              <a:t> science </a:t>
            </a:r>
            <a:r>
              <a:rPr lang="fr-FR" sz="2000" dirty="0" err="1">
                <a:solidFill>
                  <a:srgbClr val="002060"/>
                </a:solidFill>
              </a:rPr>
              <a:t>advice</a:t>
            </a:r>
            <a:r>
              <a:rPr lang="fr-FR" sz="2000" dirty="0">
                <a:solidFill>
                  <a:srgbClr val="002060"/>
                </a:solidFill>
              </a:rPr>
              <a:t> to WMO, and </a:t>
            </a:r>
            <a:r>
              <a:rPr lang="fr-FR" sz="2000" dirty="0" err="1">
                <a:solidFill>
                  <a:srgbClr val="002060"/>
                </a:solidFill>
              </a:rPr>
              <a:t>needs</a:t>
            </a:r>
            <a:r>
              <a:rPr lang="fr-FR" sz="2000" dirty="0">
                <a:solidFill>
                  <a:srgbClr val="002060"/>
                </a:solidFill>
              </a:rPr>
              <a:t> to </a:t>
            </a:r>
            <a:r>
              <a:rPr lang="fr-FR" sz="2000" dirty="0" err="1">
                <a:solidFill>
                  <a:srgbClr val="002060"/>
                </a:solidFill>
              </a:rPr>
              <a:t>connect</a:t>
            </a:r>
            <a:r>
              <a:rPr lang="fr-FR" sz="2000" dirty="0">
                <a:solidFill>
                  <a:srgbClr val="002060"/>
                </a:solidFill>
              </a:rPr>
              <a:t> to </a:t>
            </a:r>
            <a:r>
              <a:rPr lang="fr-FR" sz="2000" dirty="0" err="1">
                <a:solidFill>
                  <a:srgbClr val="002060"/>
                </a:solidFill>
              </a:rPr>
              <a:t>modelling</a:t>
            </a:r>
            <a:r>
              <a:rPr lang="fr-FR" sz="2000" dirty="0">
                <a:solidFill>
                  <a:srgbClr val="002060"/>
                </a:solidFill>
              </a:rPr>
              <a:t> and </a:t>
            </a:r>
            <a:r>
              <a:rPr lang="fr-FR" sz="2000" dirty="0" err="1">
                <a:solidFill>
                  <a:srgbClr val="002060"/>
                </a:solidFill>
              </a:rPr>
              <a:t>coastal</a:t>
            </a:r>
            <a:r>
              <a:rPr lang="fr-FR" sz="2000" dirty="0">
                <a:solidFill>
                  <a:srgbClr val="002060"/>
                </a:solidFill>
              </a:rPr>
              <a:t> </a:t>
            </a:r>
            <a:r>
              <a:rPr lang="fr-FR" sz="2000" dirty="0" err="1">
                <a:solidFill>
                  <a:srgbClr val="002060"/>
                </a:solidFill>
              </a:rPr>
              <a:t>observing</a:t>
            </a:r>
            <a:r>
              <a:rPr lang="fr-FR" sz="2000" dirty="0">
                <a:solidFill>
                  <a:srgbClr val="002060"/>
                </a:solidFill>
              </a:rPr>
              <a:t> </a:t>
            </a:r>
            <a:r>
              <a:rPr lang="fr-FR" sz="2000" dirty="0" err="1">
                <a:solidFill>
                  <a:srgbClr val="002060"/>
                </a:solidFill>
              </a:rPr>
              <a:t>community</a:t>
            </a:r>
            <a:r>
              <a:rPr lang="fr-FR" sz="2000" dirty="0">
                <a:solidFill>
                  <a:srgbClr val="002060"/>
                </a:solidFill>
              </a:rPr>
              <a:t>. Lots of connections to </a:t>
            </a:r>
            <a:r>
              <a:rPr lang="fr-FR" sz="2000" dirty="0" err="1">
                <a:solidFill>
                  <a:srgbClr val="002060"/>
                </a:solidFill>
              </a:rPr>
              <a:t>make</a:t>
            </a:r>
            <a:r>
              <a:rPr lang="fr-FR" sz="2000" dirty="0">
                <a:solidFill>
                  <a:srgbClr val="002060"/>
                </a:solidFill>
              </a:rPr>
              <a:t>! </a:t>
            </a:r>
          </a:p>
          <a:p>
            <a:pPr>
              <a:spcAft>
                <a:spcPts val="1200"/>
              </a:spcAft>
            </a:pPr>
            <a:r>
              <a:rPr lang="fr-FR" sz="2000" dirty="0">
                <a:solidFill>
                  <a:srgbClr val="002060"/>
                </a:solidFill>
              </a:rPr>
              <a:t>TOR </a:t>
            </a:r>
            <a:r>
              <a:rPr lang="fr-FR" sz="2000" dirty="0" err="1">
                <a:solidFill>
                  <a:srgbClr val="002060"/>
                </a:solidFill>
              </a:rPr>
              <a:t>Highlights</a:t>
            </a:r>
            <a:r>
              <a:rPr lang="fr-FR" sz="2000" dirty="0">
                <a:solidFill>
                  <a:srgbClr val="002060"/>
                </a:solidFill>
              </a:rPr>
              <a:t>: </a:t>
            </a:r>
          </a:p>
          <a:p>
            <a:pPr marL="285750" indent="-285750">
              <a:spcAft>
                <a:spcPts val="1200"/>
              </a:spcAft>
              <a:buFont typeface="Arial" panose="020B0604020202020204" pitchFamily="34" charset="0"/>
              <a:buChar char="•"/>
            </a:pPr>
            <a:r>
              <a:rPr lang="fr-FR" sz="2000" dirty="0" err="1">
                <a:solidFill>
                  <a:srgbClr val="002060"/>
                </a:solidFill>
              </a:rPr>
              <a:t>Assess</a:t>
            </a:r>
            <a:r>
              <a:rPr lang="fr-FR" sz="2000" dirty="0">
                <a:solidFill>
                  <a:srgbClr val="002060"/>
                </a:solidFill>
              </a:rPr>
              <a:t>, </a:t>
            </a:r>
            <a:r>
              <a:rPr lang="fr-FR" sz="2000" dirty="0" err="1">
                <a:solidFill>
                  <a:srgbClr val="002060"/>
                </a:solidFill>
              </a:rPr>
              <a:t>review</a:t>
            </a:r>
            <a:r>
              <a:rPr lang="fr-FR" sz="2000" dirty="0">
                <a:solidFill>
                  <a:srgbClr val="002060"/>
                </a:solidFill>
              </a:rPr>
              <a:t> and </a:t>
            </a:r>
            <a:r>
              <a:rPr lang="fr-FR" sz="2000" dirty="0" err="1">
                <a:solidFill>
                  <a:srgbClr val="002060"/>
                </a:solidFill>
              </a:rPr>
              <a:t>prioritize</a:t>
            </a:r>
            <a:r>
              <a:rPr lang="fr-FR" sz="2000" dirty="0">
                <a:solidFill>
                  <a:srgbClr val="002060"/>
                </a:solidFill>
              </a:rPr>
              <a:t> </a:t>
            </a:r>
            <a:r>
              <a:rPr lang="fr-FR" sz="2000" dirty="0" err="1">
                <a:solidFill>
                  <a:srgbClr val="002060"/>
                </a:solidFill>
              </a:rPr>
              <a:t>requirements</a:t>
            </a:r>
            <a:r>
              <a:rPr lang="fr-FR" sz="2000" dirty="0">
                <a:solidFill>
                  <a:srgbClr val="002060"/>
                </a:solidFill>
              </a:rPr>
              <a:t> for </a:t>
            </a:r>
            <a:r>
              <a:rPr lang="fr-FR" sz="2000" dirty="0" err="1">
                <a:solidFill>
                  <a:srgbClr val="002060"/>
                </a:solidFill>
              </a:rPr>
              <a:t>sustained</a:t>
            </a:r>
            <a:r>
              <a:rPr lang="fr-FR" sz="2000" dirty="0">
                <a:solidFill>
                  <a:srgbClr val="002060"/>
                </a:solidFill>
              </a:rPr>
              <a:t> observations of </a:t>
            </a:r>
            <a:r>
              <a:rPr lang="fr-FR" sz="2000" dirty="0" err="1">
                <a:solidFill>
                  <a:srgbClr val="002060"/>
                </a:solidFill>
              </a:rPr>
              <a:t>physical</a:t>
            </a:r>
            <a:r>
              <a:rPr lang="fr-FR" sz="2000" dirty="0">
                <a:solidFill>
                  <a:srgbClr val="002060"/>
                </a:solidFill>
              </a:rPr>
              <a:t> Essential </a:t>
            </a:r>
            <a:r>
              <a:rPr lang="fr-FR" sz="2000" dirty="0" err="1">
                <a:solidFill>
                  <a:srgbClr val="002060"/>
                </a:solidFill>
              </a:rPr>
              <a:t>Ocean</a:t>
            </a:r>
            <a:r>
              <a:rPr lang="fr-FR" sz="2000" dirty="0">
                <a:solidFill>
                  <a:srgbClr val="002060"/>
                </a:solidFill>
              </a:rPr>
              <a:t> Variables (</a:t>
            </a:r>
            <a:r>
              <a:rPr lang="fr-FR" sz="2000" dirty="0" err="1">
                <a:solidFill>
                  <a:srgbClr val="002060"/>
                </a:solidFill>
              </a:rPr>
              <a:t>EOVs</a:t>
            </a:r>
            <a:r>
              <a:rPr lang="fr-FR" sz="2000" dirty="0">
                <a:solidFill>
                  <a:srgbClr val="002060"/>
                </a:solidFill>
              </a:rPr>
              <a:t>) and </a:t>
            </a:r>
            <a:r>
              <a:rPr lang="fr-FR" sz="2000" dirty="0" err="1">
                <a:solidFill>
                  <a:srgbClr val="002060"/>
                </a:solidFill>
              </a:rPr>
              <a:t>ocean</a:t>
            </a:r>
            <a:r>
              <a:rPr lang="fr-FR" sz="2000" dirty="0">
                <a:solidFill>
                  <a:srgbClr val="002060"/>
                </a:solidFill>
              </a:rPr>
              <a:t> Essential </a:t>
            </a:r>
            <a:r>
              <a:rPr lang="fr-FR" sz="2000" dirty="0" err="1">
                <a:solidFill>
                  <a:srgbClr val="002060"/>
                </a:solidFill>
              </a:rPr>
              <a:t>Climate</a:t>
            </a:r>
            <a:r>
              <a:rPr lang="fr-FR" sz="2000" dirty="0">
                <a:solidFill>
                  <a:srgbClr val="002060"/>
                </a:solidFill>
              </a:rPr>
              <a:t> Variables (</a:t>
            </a:r>
            <a:r>
              <a:rPr lang="fr-FR" sz="2000" dirty="0" err="1">
                <a:solidFill>
                  <a:srgbClr val="002060"/>
                </a:solidFill>
              </a:rPr>
              <a:t>ECVs</a:t>
            </a:r>
            <a:r>
              <a:rPr lang="fr-FR" sz="2000" dirty="0">
                <a:solidFill>
                  <a:srgbClr val="002060"/>
                </a:solidFill>
              </a:rPr>
              <a:t>) </a:t>
            </a:r>
          </a:p>
          <a:p>
            <a:pPr marL="285750" indent="-285750">
              <a:spcAft>
                <a:spcPts val="1200"/>
              </a:spcAft>
              <a:buFont typeface="Arial" panose="020B0604020202020204" pitchFamily="34" charset="0"/>
              <a:buChar char="•"/>
            </a:pPr>
            <a:r>
              <a:rPr lang="fr-FR" sz="2000" dirty="0" err="1">
                <a:solidFill>
                  <a:srgbClr val="002060"/>
                </a:solidFill>
              </a:rPr>
              <a:t>Coordinate</a:t>
            </a:r>
            <a:r>
              <a:rPr lang="fr-FR" sz="2000" dirty="0">
                <a:solidFill>
                  <a:srgbClr val="002060"/>
                </a:solidFill>
              </a:rPr>
              <a:t> </a:t>
            </a:r>
            <a:r>
              <a:rPr lang="fr-FR" sz="2000" dirty="0" err="1">
                <a:solidFill>
                  <a:srgbClr val="002060"/>
                </a:solidFill>
              </a:rPr>
              <a:t>observing</a:t>
            </a:r>
            <a:r>
              <a:rPr lang="fr-FR" sz="2000" dirty="0">
                <a:solidFill>
                  <a:srgbClr val="002060"/>
                </a:solidFill>
              </a:rPr>
              <a:t> networks </a:t>
            </a:r>
            <a:r>
              <a:rPr lang="fr-FR" sz="2000" dirty="0" err="1">
                <a:solidFill>
                  <a:srgbClr val="002060"/>
                </a:solidFill>
              </a:rPr>
              <a:t>with</a:t>
            </a:r>
            <a:r>
              <a:rPr lang="fr-FR" sz="2000" dirty="0">
                <a:solidFill>
                  <a:srgbClr val="002060"/>
                </a:solidFill>
              </a:rPr>
              <a:t> the WMO, GOOS </a:t>
            </a:r>
            <a:r>
              <a:rPr lang="fr-FR" sz="2000" dirty="0" err="1">
                <a:solidFill>
                  <a:srgbClr val="002060"/>
                </a:solidFill>
              </a:rPr>
              <a:t>Regional</a:t>
            </a:r>
            <a:r>
              <a:rPr lang="fr-FR" sz="2000" dirty="0">
                <a:solidFill>
                  <a:srgbClr val="002060"/>
                </a:solidFill>
              </a:rPr>
              <a:t> Alliances and </a:t>
            </a:r>
            <a:r>
              <a:rPr lang="fr-FR" sz="2000" dirty="0" err="1">
                <a:solidFill>
                  <a:srgbClr val="002060"/>
                </a:solidFill>
              </a:rPr>
              <a:t>other</a:t>
            </a:r>
            <a:r>
              <a:rPr lang="fr-FR" sz="2000" dirty="0">
                <a:solidFill>
                  <a:srgbClr val="002060"/>
                </a:solidFill>
              </a:rPr>
              <a:t> relevant bodies – best practices, data sharing, synergies, </a:t>
            </a:r>
            <a:r>
              <a:rPr lang="fr-FR" sz="2000" dirty="0" err="1">
                <a:solidFill>
                  <a:srgbClr val="002060"/>
                </a:solidFill>
              </a:rPr>
              <a:t>metrics</a:t>
            </a:r>
            <a:r>
              <a:rPr lang="fr-FR" sz="2000" dirty="0">
                <a:solidFill>
                  <a:srgbClr val="002060"/>
                </a:solidFill>
              </a:rPr>
              <a:t> </a:t>
            </a:r>
          </a:p>
          <a:p>
            <a:pPr marL="285750" indent="-285750">
              <a:spcAft>
                <a:spcPts val="1200"/>
              </a:spcAft>
              <a:buFont typeface="Arial" panose="020B0604020202020204" pitchFamily="34" charset="0"/>
              <a:buChar char="•"/>
            </a:pPr>
            <a:r>
              <a:rPr lang="fr-FR" sz="2000" dirty="0">
                <a:solidFill>
                  <a:srgbClr val="002060"/>
                </a:solidFill>
              </a:rPr>
              <a:t>Data and Information Management </a:t>
            </a:r>
            <a:r>
              <a:rPr lang="fr-FR" sz="2000" dirty="0" err="1">
                <a:solidFill>
                  <a:srgbClr val="002060"/>
                </a:solidFill>
              </a:rPr>
              <a:t>status</a:t>
            </a:r>
            <a:r>
              <a:rPr lang="fr-FR" sz="2000" dirty="0">
                <a:solidFill>
                  <a:srgbClr val="002060"/>
                </a:solidFill>
              </a:rPr>
              <a:t> and </a:t>
            </a:r>
            <a:r>
              <a:rPr lang="fr-FR" sz="2000" dirty="0" err="1">
                <a:solidFill>
                  <a:srgbClr val="002060"/>
                </a:solidFill>
              </a:rPr>
              <a:t>requirements</a:t>
            </a:r>
            <a:br>
              <a:rPr lang="fr-FR" sz="2000" dirty="0">
                <a:solidFill>
                  <a:srgbClr val="002060"/>
                </a:solidFill>
              </a:rPr>
            </a:br>
            <a:r>
              <a:rPr lang="fr-FR" sz="2000" dirty="0" err="1">
                <a:solidFill>
                  <a:srgbClr val="002060"/>
                </a:solidFill>
              </a:rPr>
              <a:t>Develop</a:t>
            </a:r>
            <a:r>
              <a:rPr lang="fr-FR" sz="2000" dirty="0">
                <a:solidFill>
                  <a:srgbClr val="002060"/>
                </a:solidFill>
              </a:rPr>
              <a:t> </a:t>
            </a:r>
            <a:r>
              <a:rPr lang="fr-FR" sz="2000" dirty="0" err="1">
                <a:solidFill>
                  <a:srgbClr val="002060"/>
                </a:solidFill>
              </a:rPr>
              <a:t>process</a:t>
            </a:r>
            <a:r>
              <a:rPr lang="fr-FR" sz="2000" dirty="0">
                <a:solidFill>
                  <a:srgbClr val="002060"/>
                </a:solidFill>
              </a:rPr>
              <a:t> for </a:t>
            </a:r>
            <a:r>
              <a:rPr lang="fr-FR" sz="2000" dirty="0" err="1">
                <a:solidFill>
                  <a:srgbClr val="002060"/>
                </a:solidFill>
              </a:rPr>
              <a:t>ongoing</a:t>
            </a:r>
            <a:r>
              <a:rPr lang="fr-FR" sz="2000" dirty="0">
                <a:solidFill>
                  <a:srgbClr val="002060"/>
                </a:solidFill>
              </a:rPr>
              <a:t> </a:t>
            </a:r>
            <a:r>
              <a:rPr lang="fr-FR" sz="2000" dirty="0" err="1">
                <a:solidFill>
                  <a:srgbClr val="002060"/>
                </a:solidFill>
              </a:rPr>
              <a:t>evaluation</a:t>
            </a:r>
            <a:r>
              <a:rPr lang="fr-FR" sz="2000" dirty="0">
                <a:solidFill>
                  <a:srgbClr val="002060"/>
                </a:solidFill>
              </a:rPr>
              <a:t> of the </a:t>
            </a:r>
            <a:r>
              <a:rPr lang="fr-FR" sz="2000" dirty="0" err="1">
                <a:solidFill>
                  <a:srgbClr val="002060"/>
                </a:solidFill>
              </a:rPr>
              <a:t>observing</a:t>
            </a:r>
            <a:r>
              <a:rPr lang="fr-FR" sz="2000" dirty="0">
                <a:solidFill>
                  <a:srgbClr val="002060"/>
                </a:solidFill>
              </a:rPr>
              <a:t> system in liaison </a:t>
            </a:r>
            <a:r>
              <a:rPr lang="fr-FR" sz="2000" dirty="0" err="1">
                <a:solidFill>
                  <a:srgbClr val="002060"/>
                </a:solidFill>
              </a:rPr>
              <a:t>with</a:t>
            </a:r>
            <a:r>
              <a:rPr lang="fr-FR" sz="2000" dirty="0">
                <a:solidFill>
                  <a:srgbClr val="002060"/>
                </a:solidFill>
              </a:rPr>
              <a:t> </a:t>
            </a:r>
          </a:p>
          <a:p>
            <a:pPr marL="285750" indent="-285750">
              <a:spcAft>
                <a:spcPts val="1200"/>
              </a:spcAft>
              <a:buFont typeface="Arial" panose="020B0604020202020204" pitchFamily="34" charset="0"/>
              <a:buChar char="•"/>
            </a:pPr>
            <a:r>
              <a:rPr lang="fr-FR" sz="2000" dirty="0" err="1">
                <a:solidFill>
                  <a:srgbClr val="002060"/>
                </a:solidFill>
              </a:rPr>
              <a:t>users</a:t>
            </a:r>
            <a:r>
              <a:rPr lang="fr-FR" sz="2000" dirty="0">
                <a:solidFill>
                  <a:srgbClr val="002060"/>
                </a:solidFill>
              </a:rPr>
              <a:t> of the data </a:t>
            </a:r>
          </a:p>
          <a:p>
            <a:pPr marL="285750" indent="-285750">
              <a:spcAft>
                <a:spcPts val="1200"/>
              </a:spcAft>
              <a:buFont typeface="Arial" panose="020B0604020202020204" pitchFamily="34" charset="0"/>
              <a:buChar char="•"/>
            </a:pPr>
            <a:r>
              <a:rPr lang="fr-FR" sz="2000" dirty="0">
                <a:solidFill>
                  <a:srgbClr val="002060"/>
                </a:solidFill>
              </a:rPr>
              <a:t>Report to the GCOS SC, the GOOS SC, and the WCRP Data </a:t>
            </a:r>
            <a:r>
              <a:rPr lang="fr-FR" sz="2000" dirty="0" err="1">
                <a:solidFill>
                  <a:srgbClr val="002060"/>
                </a:solidFill>
              </a:rPr>
              <a:t>Advisory</a:t>
            </a:r>
            <a:r>
              <a:rPr lang="fr-FR" sz="2000" dirty="0">
                <a:solidFill>
                  <a:srgbClr val="002060"/>
                </a:solidFill>
              </a:rPr>
              <a:t> Council on </a:t>
            </a:r>
            <a:r>
              <a:rPr lang="fr-FR" sz="2000" dirty="0" err="1">
                <a:solidFill>
                  <a:srgbClr val="002060"/>
                </a:solidFill>
              </a:rPr>
              <a:t>progress</a:t>
            </a:r>
            <a:r>
              <a:rPr lang="fr-FR" sz="2000" dirty="0">
                <a:solidFill>
                  <a:srgbClr val="002060"/>
                </a:solidFill>
              </a:rPr>
              <a:t> </a:t>
            </a:r>
            <a:r>
              <a:rPr lang="fr-FR" sz="2000" dirty="0" err="1">
                <a:solidFill>
                  <a:srgbClr val="002060"/>
                </a:solidFill>
              </a:rPr>
              <a:t>implementing</a:t>
            </a:r>
            <a:r>
              <a:rPr lang="fr-FR" sz="2000" dirty="0">
                <a:solidFill>
                  <a:srgbClr val="002060"/>
                </a:solidFill>
              </a:rPr>
              <a:t> </a:t>
            </a:r>
            <a:r>
              <a:rPr lang="fr-FR" sz="2000" dirty="0" err="1">
                <a:solidFill>
                  <a:srgbClr val="002060"/>
                </a:solidFill>
              </a:rPr>
              <a:t>ocean</a:t>
            </a:r>
            <a:r>
              <a:rPr lang="fr-FR" sz="2000" dirty="0">
                <a:solidFill>
                  <a:srgbClr val="002060"/>
                </a:solidFill>
              </a:rPr>
              <a:t> observations for key </a:t>
            </a:r>
            <a:r>
              <a:rPr lang="fr-FR" sz="2000" dirty="0" err="1">
                <a:solidFill>
                  <a:srgbClr val="002060"/>
                </a:solidFill>
              </a:rPr>
              <a:t>physical</a:t>
            </a:r>
            <a:r>
              <a:rPr lang="fr-FR" sz="2000" dirty="0">
                <a:solidFill>
                  <a:srgbClr val="002060"/>
                </a:solidFill>
              </a:rPr>
              <a:t> and </a:t>
            </a:r>
            <a:r>
              <a:rPr lang="fr-FR" sz="2000" dirty="0" err="1">
                <a:solidFill>
                  <a:srgbClr val="002060"/>
                </a:solidFill>
              </a:rPr>
              <a:t>climate</a:t>
            </a:r>
            <a:r>
              <a:rPr lang="fr-FR" sz="2000" dirty="0">
                <a:solidFill>
                  <a:srgbClr val="002060"/>
                </a:solidFill>
              </a:rPr>
              <a:t> variables. </a:t>
            </a:r>
          </a:p>
          <a:p>
            <a:pPr>
              <a:spcAft>
                <a:spcPts val="1200"/>
              </a:spcAft>
            </a:pPr>
            <a:endParaRPr lang="en-GB" sz="2000" dirty="0">
              <a:solidFill>
                <a:srgbClr val="002060"/>
              </a:solidFill>
            </a:endParaRPr>
          </a:p>
        </p:txBody>
      </p:sp>
      <p:sp>
        <p:nvSpPr>
          <p:cNvPr id="6" name="Google Shape;123;gacaf13b675_0_0">
            <a:extLst>
              <a:ext uri="{FF2B5EF4-FFF2-40B4-BE49-F238E27FC236}">
                <a16:creationId xmlns:a16="http://schemas.microsoft.com/office/drawing/2014/main" id="{A54D3E45-B64A-6D4C-97F8-010A9FEC7BD2}"/>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r>
              <a:rPr lang="pl-PL" sz="3600" b="1" spc="-1" dirty="0">
                <a:solidFill>
                  <a:srgbClr val="FFC000"/>
                </a:solidFill>
                <a:latin typeface="Calibri"/>
                <a:ea typeface="Calibri"/>
              </a:rPr>
              <a:t>TERMS OF REFERENCE (DRAFT) ?</a:t>
            </a:r>
            <a:endParaRPr lang="fr-FR" sz="3600" b="0" strike="noStrike" spc="-1" dirty="0">
              <a:solidFill>
                <a:srgbClr val="FFC000"/>
              </a:solidFill>
            </a:endParaRPr>
          </a:p>
        </p:txBody>
      </p:sp>
      <p:pic>
        <p:nvPicPr>
          <p:cNvPr id="4" name="Picture 21">
            <a:extLst>
              <a:ext uri="{FF2B5EF4-FFF2-40B4-BE49-F238E27FC236}">
                <a16:creationId xmlns:a16="http://schemas.microsoft.com/office/drawing/2014/main" id="{2C9E49E6-8933-904E-A5EE-B8AE470F51DB}"/>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Tree>
    <p:extLst>
      <p:ext uri="{BB962C8B-B14F-4D97-AF65-F5344CB8AC3E}">
        <p14:creationId xmlns:p14="http://schemas.microsoft.com/office/powerpoint/2010/main" val="382538376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2" name="Google Shape;112;gd20e63fb09_0_0"/>
          <p:cNvPicPr preferRelativeResize="0"/>
          <p:nvPr/>
        </p:nvPicPr>
        <p:blipFill>
          <a:blip r:embed="rId3">
            <a:alphaModFix/>
          </a:blip>
          <a:stretch>
            <a:fillRect/>
          </a:stretch>
        </p:blipFill>
        <p:spPr>
          <a:xfrm>
            <a:off x="530352" y="1078993"/>
            <a:ext cx="5953173" cy="5285232"/>
          </a:xfrm>
          <a:prstGeom prst="rect">
            <a:avLst/>
          </a:prstGeom>
          <a:noFill/>
          <a:ln>
            <a:noFill/>
          </a:ln>
        </p:spPr>
      </p:pic>
      <p:sp>
        <p:nvSpPr>
          <p:cNvPr id="113" name="Google Shape;113;gd20e63fb09_0_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 </a:t>
            </a:r>
            <a:endParaRPr/>
          </a:p>
        </p:txBody>
      </p:sp>
      <p:pic>
        <p:nvPicPr>
          <p:cNvPr id="114" name="Google Shape;114;gd20e63fb09_0_0"/>
          <p:cNvPicPr preferRelativeResize="0"/>
          <p:nvPr/>
        </p:nvPicPr>
        <p:blipFill>
          <a:blip r:embed="rId4">
            <a:alphaModFix/>
          </a:blip>
          <a:stretch>
            <a:fillRect/>
          </a:stretch>
        </p:blipFill>
        <p:spPr>
          <a:xfrm>
            <a:off x="6635925" y="1238997"/>
            <a:ext cx="5403675" cy="4955379"/>
          </a:xfrm>
          <a:prstGeom prst="rect">
            <a:avLst/>
          </a:prstGeom>
          <a:noFill/>
          <a:ln>
            <a:noFill/>
          </a:ln>
        </p:spPr>
      </p:pic>
      <p:sp>
        <p:nvSpPr>
          <p:cNvPr id="115" name="Google Shape;115;gd20e63fb09_0_0"/>
          <p:cNvSpPr txBox="1">
            <a:spLocks noGrp="1"/>
          </p:cNvSpPr>
          <p:nvPr>
            <p:ph type="title"/>
          </p:nvPr>
        </p:nvSpPr>
        <p:spPr>
          <a:xfrm>
            <a:off x="3665250" y="1238997"/>
            <a:ext cx="2490300" cy="633300"/>
          </a:xfrm>
          <a:prstGeom prst="rect">
            <a:avLst/>
          </a:prstGeom>
          <a:solidFill>
            <a:srgbClr val="1155CC"/>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200" b="1">
                <a:solidFill>
                  <a:srgbClr val="D8D8D8"/>
                </a:solidFill>
              </a:rPr>
              <a:t>   GOOS IP</a:t>
            </a:r>
            <a:endParaRPr sz="3200" b="1">
              <a:solidFill>
                <a:srgbClr val="D8D8D8"/>
              </a:solidFill>
            </a:endParaRPr>
          </a:p>
        </p:txBody>
      </p:sp>
      <p:sp>
        <p:nvSpPr>
          <p:cNvPr id="7" name="Google Shape;123;gacaf13b675_0_0">
            <a:extLst>
              <a:ext uri="{FF2B5EF4-FFF2-40B4-BE49-F238E27FC236}">
                <a16:creationId xmlns:a16="http://schemas.microsoft.com/office/drawing/2014/main" id="{5B22C7F9-6E24-7D42-83CE-F6C7ABE655BE}"/>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r>
              <a:rPr lang="pl-PL" sz="3600" b="1" spc="-1" dirty="0">
                <a:solidFill>
                  <a:srgbClr val="FFC000"/>
                </a:solidFill>
                <a:latin typeface="Calibri"/>
                <a:ea typeface="Calibri"/>
              </a:rPr>
              <a:t>F</a:t>
            </a:r>
            <a:r>
              <a:rPr lang="pl-PL" sz="3600" b="1" strike="noStrike" spc="-1" dirty="0">
                <a:solidFill>
                  <a:srgbClr val="FFC000"/>
                </a:solidFill>
                <a:latin typeface="Calibri"/>
                <a:ea typeface="Calibri"/>
              </a:rPr>
              <a:t>UTURE PLANS</a:t>
            </a:r>
            <a:endParaRPr lang="fr-FR" sz="3600" b="0" strike="noStrike" spc="-1" dirty="0">
              <a:solidFill>
                <a:srgbClr val="FFC000"/>
              </a:solidFill>
            </a:endParaRPr>
          </a:p>
        </p:txBody>
      </p:sp>
      <p:sp>
        <p:nvSpPr>
          <p:cNvPr id="11" name="Google Shape;115;gd20e63fb09_0_0">
            <a:extLst>
              <a:ext uri="{FF2B5EF4-FFF2-40B4-BE49-F238E27FC236}">
                <a16:creationId xmlns:a16="http://schemas.microsoft.com/office/drawing/2014/main" id="{9A51F2DB-B884-EB40-B980-C73596A9A0B8}"/>
              </a:ext>
            </a:extLst>
          </p:cNvPr>
          <p:cNvSpPr txBox="1">
            <a:spLocks/>
          </p:cNvSpPr>
          <p:nvPr/>
        </p:nvSpPr>
        <p:spPr>
          <a:xfrm>
            <a:off x="9290448" y="1238997"/>
            <a:ext cx="2578464" cy="633300"/>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9pPr>
          </a:lstStyle>
          <a:p>
            <a:r>
              <a:rPr lang="en-US" sz="3200" b="1">
                <a:solidFill>
                  <a:schemeClr val="bg1"/>
                </a:solidFill>
              </a:rPr>
              <a:t>   GCOS IP</a:t>
            </a:r>
          </a:p>
        </p:txBody>
      </p:sp>
      <p:pic>
        <p:nvPicPr>
          <p:cNvPr id="8" name="Picture 21">
            <a:extLst>
              <a:ext uri="{FF2B5EF4-FFF2-40B4-BE49-F238E27FC236}">
                <a16:creationId xmlns:a16="http://schemas.microsoft.com/office/drawing/2014/main" id="{3FD297C4-7101-AA47-8EB0-8C4F0BFDE27D}"/>
              </a:ext>
            </a:extLst>
          </p:cNvPr>
          <p:cNvPicPr>
            <a:picLocks noChangeAspect="1"/>
          </p:cNvPicPr>
          <p:nvPr/>
        </p:nvPicPr>
        <p:blipFill>
          <a:blip r:embed="rId5"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Tree>
    <p:extLst>
      <p:ext uri="{BB962C8B-B14F-4D97-AF65-F5344CB8AC3E}">
        <p14:creationId xmlns:p14="http://schemas.microsoft.com/office/powerpoint/2010/main" val="138060307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659FCA-148D-C244-B7ED-7FCAFFB0947A}"/>
              </a:ext>
            </a:extLst>
          </p:cNvPr>
          <p:cNvSpPr/>
          <p:nvPr/>
        </p:nvSpPr>
        <p:spPr>
          <a:xfrm>
            <a:off x="512065" y="862200"/>
            <a:ext cx="11679936" cy="5601533"/>
          </a:xfrm>
          <a:prstGeom prst="rect">
            <a:avLst/>
          </a:prstGeom>
          <a:noFill/>
        </p:spPr>
        <p:txBody>
          <a:bodyPr wrap="square">
            <a:spAutoFit/>
          </a:bodyPr>
          <a:lstStyle/>
          <a:p>
            <a:pPr marL="228600" lvl="0" indent="-228600">
              <a:lnSpc>
                <a:spcPct val="90000"/>
              </a:lnSpc>
              <a:spcBef>
                <a:spcPts val="1000"/>
              </a:spcBef>
              <a:buFont typeface="Arial"/>
              <a:buChar char="•"/>
            </a:pPr>
            <a:r>
              <a:rPr lang="en-GB" altLang="en-US" sz="2800" b="1" dirty="0">
                <a:solidFill>
                  <a:schemeClr val="accent5">
                    <a:lumMod val="50000"/>
                  </a:schemeClr>
                </a:solidFill>
              </a:rPr>
              <a:t>Assessment of Ocean Observing System to meet user requirements</a:t>
            </a:r>
          </a:p>
          <a:p>
            <a:pPr marL="685800" lvl="1" indent="-228600">
              <a:lnSpc>
                <a:spcPct val="90000"/>
              </a:lnSpc>
              <a:spcBef>
                <a:spcPts val="500"/>
              </a:spcBef>
              <a:buFont typeface="Arial"/>
              <a:buChar char="•"/>
            </a:pPr>
            <a:r>
              <a:rPr lang="en-GB" altLang="en-US" sz="2400" dirty="0">
                <a:solidFill>
                  <a:prstClr val="black"/>
                </a:solidFill>
              </a:rPr>
              <a:t>Global integration of parts (i.e. Basin systems, and topical systems, platforms)</a:t>
            </a:r>
          </a:p>
          <a:p>
            <a:pPr marL="685800" lvl="1" indent="-228600">
              <a:lnSpc>
                <a:spcPct val="90000"/>
              </a:lnSpc>
              <a:spcBef>
                <a:spcPts val="500"/>
              </a:spcBef>
              <a:buFont typeface="Arial"/>
              <a:buChar char="•"/>
            </a:pPr>
            <a:r>
              <a:rPr lang="en-GB" altLang="en-US" sz="2400" dirty="0">
                <a:solidFill>
                  <a:prstClr val="black"/>
                </a:solidFill>
              </a:rPr>
              <a:t>Assess, review and prioritize requirements for EOVs and ECVs</a:t>
            </a:r>
          </a:p>
          <a:p>
            <a:pPr marL="685800" lvl="1" indent="-228600">
              <a:lnSpc>
                <a:spcPct val="90000"/>
              </a:lnSpc>
              <a:spcBef>
                <a:spcPts val="500"/>
              </a:spcBef>
              <a:buFont typeface="Arial"/>
              <a:buChar char="•"/>
            </a:pPr>
            <a:r>
              <a:rPr lang="en-GB" altLang="en-US" sz="2400" dirty="0">
                <a:solidFill>
                  <a:prstClr val="black"/>
                </a:solidFill>
              </a:rPr>
              <a:t>Identify gaps </a:t>
            </a:r>
          </a:p>
          <a:p>
            <a:pPr marL="685800" lvl="1" indent="-228600">
              <a:lnSpc>
                <a:spcPct val="90000"/>
              </a:lnSpc>
              <a:spcBef>
                <a:spcPts val="500"/>
              </a:spcBef>
              <a:buFont typeface="Arial"/>
              <a:buChar char="•"/>
            </a:pPr>
            <a:r>
              <a:rPr lang="en-GB" altLang="en-US" sz="2400" dirty="0">
                <a:solidFill>
                  <a:prstClr val="black"/>
                </a:solidFill>
              </a:rPr>
              <a:t>Promote consistency of EOVs/ECVs across the  observing system</a:t>
            </a:r>
          </a:p>
          <a:p>
            <a:pPr marL="228600" lvl="0" indent="-228600">
              <a:lnSpc>
                <a:spcPct val="90000"/>
              </a:lnSpc>
              <a:spcBef>
                <a:spcPts val="1600"/>
              </a:spcBef>
              <a:buFont typeface="Arial"/>
              <a:buChar char="•"/>
            </a:pPr>
            <a:r>
              <a:rPr lang="en-GB" altLang="en-US" sz="2800" b="1" dirty="0">
                <a:solidFill>
                  <a:schemeClr val="accent5">
                    <a:lumMod val="50000"/>
                  </a:schemeClr>
                </a:solidFill>
              </a:rPr>
              <a:t>Coordination/integration with other organisation and community panels </a:t>
            </a:r>
          </a:p>
          <a:p>
            <a:pPr marL="228600" lvl="0" indent="-228600">
              <a:lnSpc>
                <a:spcPct val="90000"/>
              </a:lnSpc>
              <a:spcBef>
                <a:spcPts val="1600"/>
              </a:spcBef>
              <a:buFont typeface="Arial"/>
              <a:buChar char="•"/>
            </a:pPr>
            <a:r>
              <a:rPr lang="en-GB" altLang="en-US" sz="2800" b="1" dirty="0">
                <a:solidFill>
                  <a:schemeClr val="accent5">
                    <a:lumMod val="50000"/>
                  </a:schemeClr>
                </a:solidFill>
              </a:rPr>
              <a:t>Review/Evaluation </a:t>
            </a:r>
            <a:r>
              <a:rPr lang="en-GB" altLang="en-US" sz="2800" dirty="0">
                <a:solidFill>
                  <a:prstClr val="black"/>
                </a:solidFill>
              </a:rPr>
              <a:t>of the observing system</a:t>
            </a:r>
          </a:p>
          <a:p>
            <a:pPr marL="228600" lvl="0" indent="-228600">
              <a:lnSpc>
                <a:spcPct val="90000"/>
              </a:lnSpc>
              <a:spcBef>
                <a:spcPts val="1600"/>
              </a:spcBef>
              <a:buFont typeface="Arial"/>
              <a:buChar char="•"/>
            </a:pPr>
            <a:r>
              <a:rPr lang="en-GB" altLang="en-US" sz="2800" b="1" dirty="0">
                <a:solidFill>
                  <a:schemeClr val="accent5">
                    <a:lumMod val="50000"/>
                  </a:schemeClr>
                </a:solidFill>
              </a:rPr>
              <a:t>Advocacy</a:t>
            </a:r>
            <a:r>
              <a:rPr lang="en-GB" altLang="en-US" sz="2800" b="1" dirty="0">
                <a:solidFill>
                  <a:prstClr val="black"/>
                </a:solidFill>
              </a:rPr>
              <a:t> </a:t>
            </a:r>
            <a:r>
              <a:rPr lang="en-GB" altLang="en-US" sz="2800" dirty="0">
                <a:solidFill>
                  <a:prstClr val="black"/>
                </a:solidFill>
              </a:rPr>
              <a:t>for the Ocean Observing System</a:t>
            </a:r>
          </a:p>
          <a:p>
            <a:pPr marL="228600" lvl="0" indent="-228600">
              <a:lnSpc>
                <a:spcPct val="90000"/>
              </a:lnSpc>
              <a:spcBef>
                <a:spcPts val="1600"/>
              </a:spcBef>
              <a:buFont typeface="Arial"/>
              <a:buChar char="•"/>
            </a:pPr>
            <a:r>
              <a:rPr lang="en-GB" altLang="en-US" sz="2800" dirty="0">
                <a:solidFill>
                  <a:prstClr val="black"/>
                </a:solidFill>
              </a:rPr>
              <a:t>Work with OCG and regional bodies to </a:t>
            </a:r>
            <a:r>
              <a:rPr lang="en-GB" altLang="en-US" sz="2800" b="1" dirty="0">
                <a:solidFill>
                  <a:schemeClr val="accent5">
                    <a:lumMod val="50000"/>
                  </a:schemeClr>
                </a:solidFill>
              </a:rPr>
              <a:t>coordinate observing networks</a:t>
            </a:r>
            <a:endParaRPr lang="fr-FR" sz="2000" dirty="0">
              <a:solidFill>
                <a:schemeClr val="accent5">
                  <a:lumMod val="50000"/>
                </a:schemeClr>
              </a:solidFill>
            </a:endParaRPr>
          </a:p>
        </p:txBody>
      </p:sp>
      <p:sp>
        <p:nvSpPr>
          <p:cNvPr id="8" name="Google Shape;123;gacaf13b675_0_0">
            <a:extLst>
              <a:ext uri="{FF2B5EF4-FFF2-40B4-BE49-F238E27FC236}">
                <a16:creationId xmlns:a16="http://schemas.microsoft.com/office/drawing/2014/main" id="{F9C961D6-A927-4E4C-B255-85391F940061}"/>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r>
              <a:rPr lang="pl-PL" sz="3600" b="1" spc="-1" dirty="0">
                <a:solidFill>
                  <a:srgbClr val="FFC000"/>
                </a:solidFill>
                <a:latin typeface="Calibri"/>
                <a:ea typeface="Calibri"/>
              </a:rPr>
              <a:t>ROLE</a:t>
            </a:r>
            <a:endParaRPr lang="fr-FR" sz="3600" b="0" strike="noStrike" spc="-1" dirty="0">
              <a:solidFill>
                <a:srgbClr val="FFC000"/>
              </a:solidFill>
            </a:endParaRPr>
          </a:p>
        </p:txBody>
      </p:sp>
      <p:pic>
        <p:nvPicPr>
          <p:cNvPr id="5" name="Picture 21">
            <a:extLst>
              <a:ext uri="{FF2B5EF4-FFF2-40B4-BE49-F238E27FC236}">
                <a16:creationId xmlns:a16="http://schemas.microsoft.com/office/drawing/2014/main" id="{1AEE0B16-08EB-DB4B-BA0A-3976D900737C}"/>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Tree>
    <p:extLst>
      <p:ext uri="{BB962C8B-B14F-4D97-AF65-F5344CB8AC3E}">
        <p14:creationId xmlns:p14="http://schemas.microsoft.com/office/powerpoint/2010/main" val="34585945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F250D-F142-4F7C-939D-E29A04A5EBA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C7113ED-CB1F-4F07-9B32-6590A2FEF964}"/>
              </a:ext>
            </a:extLst>
          </p:cNvPr>
          <p:cNvSpPr>
            <a:spLocks noGrp="1"/>
          </p:cNvSpPr>
          <p:nvPr>
            <p:ph type="subTitle" idx="1"/>
          </p:nvPr>
        </p:nvSpPr>
        <p:spPr/>
        <p:txBody>
          <a:bodyPr/>
          <a:lstStyle/>
          <a:p>
            <a:endParaRPr lang="en-US"/>
          </a:p>
        </p:txBody>
      </p:sp>
      <p:pic>
        <p:nvPicPr>
          <p:cNvPr id="5" name="Picture 4" descr="Map&#10;&#10;Description automatically generated">
            <a:extLst>
              <a:ext uri="{FF2B5EF4-FFF2-40B4-BE49-F238E27FC236}">
                <a16:creationId xmlns:a16="http://schemas.microsoft.com/office/drawing/2014/main" id="{DAAF5A48-99CF-4B32-A5F2-4F6FAF043BAB}"/>
              </a:ext>
            </a:extLst>
          </p:cNvPr>
          <p:cNvPicPr>
            <a:picLocks noChangeAspect="1"/>
          </p:cNvPicPr>
          <p:nvPr/>
        </p:nvPicPr>
        <p:blipFill>
          <a:blip r:embed="rId2">
            <a:clrChange>
              <a:clrFrom>
                <a:srgbClr val="F5F9F9"/>
              </a:clrFrom>
              <a:clrTo>
                <a:srgbClr val="F5F9F9">
                  <a:alpha val="0"/>
                </a:srgbClr>
              </a:clrTo>
            </a:clrChange>
            <a:extLst>
              <a:ext uri="{BEBA8EAE-BF5A-486C-A8C5-ECC9F3942E4B}">
                <a14:imgProps xmlns:a14="http://schemas.microsoft.com/office/drawing/2010/main">
                  <a14:imgLayer r:embed="rId3">
                    <a14:imgEffect>
                      <a14:colorTemperature colorTemp="5008"/>
                    </a14:imgEffect>
                    <a14:imgEffect>
                      <a14:saturation sat="27000"/>
                    </a14:imgEffect>
                  </a14:imgLayer>
                </a14:imgProps>
              </a:ext>
              <a:ext uri="{28A0092B-C50C-407E-A947-70E740481C1C}">
                <a14:useLocalDpi xmlns:a14="http://schemas.microsoft.com/office/drawing/2010/main"/>
              </a:ext>
            </a:extLst>
          </a:blip>
          <a:stretch>
            <a:fillRect/>
          </a:stretch>
        </p:blipFill>
        <p:spPr>
          <a:xfrm>
            <a:off x="59031" y="354844"/>
            <a:ext cx="12192000" cy="6186535"/>
          </a:xfrm>
          <a:prstGeom prst="rect">
            <a:avLst/>
          </a:prstGeom>
        </p:spPr>
      </p:pic>
      <p:pic>
        <p:nvPicPr>
          <p:cNvPr id="6" name="Picture 5">
            <a:extLst>
              <a:ext uri="{FF2B5EF4-FFF2-40B4-BE49-F238E27FC236}">
                <a16:creationId xmlns:a16="http://schemas.microsoft.com/office/drawing/2014/main" id="{CCE47619-8D29-47A4-961A-B04D717E905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31728" y="1995435"/>
            <a:ext cx="1213260" cy="13340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A9826E0-27F2-408A-8B76-4567CCA4F2B5}"/>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46788" y="1399842"/>
            <a:ext cx="970533" cy="10652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E015226-41C2-425C-BBF5-BB7D7DDC336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130279" y="4983815"/>
            <a:ext cx="938161" cy="10910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BA2FD8D-B57D-49DB-B185-05E9C93DCE55}"/>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677318" y="259343"/>
            <a:ext cx="994104" cy="10484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C242781-B19F-4D8A-B485-9B77F76D6AA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446487" y="741133"/>
            <a:ext cx="1115651" cy="11812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9ADC2DD-B72C-44D5-9FF9-8D6AB0C8F0B0}"/>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4130279" y="897533"/>
            <a:ext cx="853930" cy="12834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BDEEE5C-404A-4241-9F85-62D81AF5B9C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203433" y="2041357"/>
            <a:ext cx="926846" cy="913036"/>
          </a:xfrm>
          <a:prstGeom prst="rect">
            <a:avLst/>
          </a:prstGeom>
        </p:spPr>
      </p:pic>
      <p:pic>
        <p:nvPicPr>
          <p:cNvPr id="1026" name="Picture 2">
            <a:extLst>
              <a:ext uri="{FF2B5EF4-FFF2-40B4-BE49-F238E27FC236}">
                <a16:creationId xmlns:a16="http://schemas.microsoft.com/office/drawing/2014/main" id="{1ABD30D2-B229-4DA1-9ED8-092E6B919CF5}"/>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353550" y="5115273"/>
            <a:ext cx="1314450"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rjolaine Krug – The Conversation">
            <a:extLst>
              <a:ext uri="{FF2B5EF4-FFF2-40B4-BE49-F238E27FC236}">
                <a16:creationId xmlns:a16="http://schemas.microsoft.com/office/drawing/2014/main" id="{AAC005C0-40AD-4838-A6DA-44871D6D281F}"/>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924479" y="4964088"/>
            <a:ext cx="966788" cy="9667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erson wearing sunglasses&#10;&#10;Description automatically generated">
            <a:extLst>
              <a:ext uri="{FF2B5EF4-FFF2-40B4-BE49-F238E27FC236}">
                <a16:creationId xmlns:a16="http://schemas.microsoft.com/office/drawing/2014/main" id="{EB69CB2C-925D-46B4-949E-C95B642584A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23199" t="-11988"/>
          <a:stretch/>
        </p:blipFill>
        <p:spPr>
          <a:xfrm>
            <a:off x="4832638" y="322234"/>
            <a:ext cx="1193800" cy="966448"/>
          </a:xfrm>
          <a:prstGeom prst="rect">
            <a:avLst/>
          </a:prstGeom>
        </p:spPr>
      </p:pic>
      <p:pic>
        <p:nvPicPr>
          <p:cNvPr id="21" name="Picture 20" descr="A picture containing outdoor, person, person, life jacket&#10;&#10;Description automatically generated">
            <a:extLst>
              <a:ext uri="{FF2B5EF4-FFF2-40B4-BE49-F238E27FC236}">
                <a16:creationId xmlns:a16="http://schemas.microsoft.com/office/drawing/2014/main" id="{6B626AE5-19E3-423F-AD1F-9992981E422A}"/>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6051550" y="374756"/>
            <a:ext cx="1193800" cy="925939"/>
          </a:xfrm>
          <a:prstGeom prst="rect">
            <a:avLst/>
          </a:prstGeom>
        </p:spPr>
      </p:pic>
      <p:pic>
        <p:nvPicPr>
          <p:cNvPr id="1034" name="Picture 10" descr="Belén Martín Míguez - Project Monitoring and International Affairs -  Estación de Ciencias Mariñas de Toralla | LinkedIn">
            <a:extLst>
              <a:ext uri="{FF2B5EF4-FFF2-40B4-BE49-F238E27FC236}">
                <a16:creationId xmlns:a16="http://schemas.microsoft.com/office/drawing/2014/main" id="{47F0E6AC-5483-4C44-9FDF-104C9AC81093}"/>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6288299" y="1331771"/>
            <a:ext cx="1067239" cy="106723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2E7D800D-DF50-4CCC-BE15-BD92A8432FA4}"/>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7703504" y="3275765"/>
            <a:ext cx="1232748" cy="1154154"/>
          </a:xfrm>
          <a:prstGeom prst="rect">
            <a:avLst/>
          </a:prstGeom>
        </p:spPr>
      </p:pic>
      <p:pic>
        <p:nvPicPr>
          <p:cNvPr id="31" name="Picture 30">
            <a:extLst>
              <a:ext uri="{FF2B5EF4-FFF2-40B4-BE49-F238E27FC236}">
                <a16:creationId xmlns:a16="http://schemas.microsoft.com/office/drawing/2014/main" id="{C5D7184B-8D5A-40B4-AE43-40D653666C6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158854" y="4964765"/>
            <a:ext cx="938161" cy="109104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B07C513-5CB7-465C-AA6F-3674C248B62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475062" y="722083"/>
            <a:ext cx="1115651" cy="11812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3C3F4BBD-AC18-4AD8-A7E4-EABE2E898C7C}"/>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4158854" y="878483"/>
            <a:ext cx="853930" cy="12834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BFDE321B-DE0D-4F5C-831F-FC38086D440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232008" y="2022307"/>
            <a:ext cx="926846" cy="913036"/>
          </a:xfrm>
          <a:prstGeom prst="rect">
            <a:avLst/>
          </a:prstGeom>
        </p:spPr>
      </p:pic>
      <p:pic>
        <p:nvPicPr>
          <p:cNvPr id="36" name="Picture 2">
            <a:extLst>
              <a:ext uri="{FF2B5EF4-FFF2-40B4-BE49-F238E27FC236}">
                <a16:creationId xmlns:a16="http://schemas.microsoft.com/office/drawing/2014/main" id="{53208EEF-B8A1-4925-B153-102CD263FB0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382125" y="5096223"/>
            <a:ext cx="1314450" cy="10953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erson wearing sunglasses&#10;&#10;Description automatically generated">
            <a:extLst>
              <a:ext uri="{FF2B5EF4-FFF2-40B4-BE49-F238E27FC236}">
                <a16:creationId xmlns:a16="http://schemas.microsoft.com/office/drawing/2014/main" id="{CC96ABC1-E781-4EBE-B2FD-6CEA619C7EC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23199" t="-11988"/>
          <a:stretch/>
        </p:blipFill>
        <p:spPr>
          <a:xfrm>
            <a:off x="4861213" y="303184"/>
            <a:ext cx="1193800" cy="966448"/>
          </a:xfrm>
          <a:prstGeom prst="rect">
            <a:avLst/>
          </a:prstGeom>
        </p:spPr>
      </p:pic>
      <p:pic>
        <p:nvPicPr>
          <p:cNvPr id="39" name="Picture 38" descr="A picture containing outdoor, person, person, life jacket&#10;&#10;Description automatically generated">
            <a:extLst>
              <a:ext uri="{FF2B5EF4-FFF2-40B4-BE49-F238E27FC236}">
                <a16:creationId xmlns:a16="http://schemas.microsoft.com/office/drawing/2014/main" id="{599E52F9-FA56-447D-88E2-228F70B16C8E}"/>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6080125" y="355706"/>
            <a:ext cx="1193800" cy="925939"/>
          </a:xfrm>
          <a:prstGeom prst="rect">
            <a:avLst/>
          </a:prstGeom>
        </p:spPr>
      </p:pic>
      <p:pic>
        <p:nvPicPr>
          <p:cNvPr id="40" name="Picture 8" descr="Karina VON SCHUCKMANN - Oceanograph specialized in ocean climate monitoring  - Mercator Ocean | LinkedIn">
            <a:extLst>
              <a:ext uri="{FF2B5EF4-FFF2-40B4-BE49-F238E27FC236}">
                <a16:creationId xmlns:a16="http://schemas.microsoft.com/office/drawing/2014/main" id="{DE0F464D-E844-48EA-9F1B-9D07291A121F}"/>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302542" y="1419918"/>
            <a:ext cx="966789" cy="96678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Belén Martín Míguez - Project Monitoring and International Affairs -  Estación de Ciencias Mariñas de Toralla | LinkedIn">
            <a:extLst>
              <a:ext uri="{FF2B5EF4-FFF2-40B4-BE49-F238E27FC236}">
                <a16:creationId xmlns:a16="http://schemas.microsoft.com/office/drawing/2014/main" id="{479E809A-5155-4056-88FD-6E9FC13B1A07}"/>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6316874" y="1312721"/>
            <a:ext cx="1067239" cy="106723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AE99BB2F-782A-41DF-AC90-812F0661692C}"/>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7732079" y="3256715"/>
            <a:ext cx="1232748" cy="1154154"/>
          </a:xfrm>
          <a:prstGeom prst="rect">
            <a:avLst/>
          </a:prstGeom>
        </p:spPr>
      </p:pic>
      <p:sp>
        <p:nvSpPr>
          <p:cNvPr id="23" name="TextBox 22">
            <a:extLst>
              <a:ext uri="{FF2B5EF4-FFF2-40B4-BE49-F238E27FC236}">
                <a16:creationId xmlns:a16="http://schemas.microsoft.com/office/drawing/2014/main" id="{0B6057BE-8245-4D8F-AEBE-789E58972309}"/>
              </a:ext>
            </a:extLst>
          </p:cNvPr>
          <p:cNvSpPr txBox="1"/>
          <p:nvPr/>
        </p:nvSpPr>
        <p:spPr>
          <a:xfrm>
            <a:off x="657125" y="482292"/>
            <a:ext cx="1179773" cy="646331"/>
          </a:xfrm>
          <a:prstGeom prst="rect">
            <a:avLst/>
          </a:prstGeom>
          <a:noFill/>
        </p:spPr>
        <p:txBody>
          <a:bodyPr wrap="square" rtlCol="0">
            <a:spAutoFit/>
          </a:bodyPr>
          <a:lstStyle/>
          <a:p>
            <a:r>
              <a:rPr lang="es-ES" dirty="0"/>
              <a:t>Meghan </a:t>
            </a:r>
            <a:r>
              <a:rPr lang="es-ES" dirty="0" err="1"/>
              <a:t>Cronin</a:t>
            </a:r>
            <a:endParaRPr lang="en-US" dirty="0"/>
          </a:p>
        </p:txBody>
      </p:sp>
      <p:sp>
        <p:nvSpPr>
          <p:cNvPr id="44" name="TextBox 43">
            <a:extLst>
              <a:ext uri="{FF2B5EF4-FFF2-40B4-BE49-F238E27FC236}">
                <a16:creationId xmlns:a16="http://schemas.microsoft.com/office/drawing/2014/main" id="{E8B7ACCC-99EC-4ED0-81AA-ACED330CAD81}"/>
              </a:ext>
            </a:extLst>
          </p:cNvPr>
          <p:cNvSpPr txBox="1"/>
          <p:nvPr/>
        </p:nvSpPr>
        <p:spPr>
          <a:xfrm>
            <a:off x="893501" y="2481363"/>
            <a:ext cx="1450762" cy="369332"/>
          </a:xfrm>
          <a:prstGeom prst="rect">
            <a:avLst/>
          </a:prstGeom>
          <a:noFill/>
        </p:spPr>
        <p:txBody>
          <a:bodyPr wrap="square" rtlCol="0">
            <a:spAutoFit/>
          </a:bodyPr>
          <a:lstStyle/>
          <a:p>
            <a:r>
              <a:rPr lang="es-ES" dirty="0"/>
              <a:t>Tony Lee</a:t>
            </a:r>
            <a:endParaRPr lang="en-US" dirty="0"/>
          </a:p>
        </p:txBody>
      </p:sp>
      <p:sp>
        <p:nvSpPr>
          <p:cNvPr id="45" name="TextBox 44">
            <a:extLst>
              <a:ext uri="{FF2B5EF4-FFF2-40B4-BE49-F238E27FC236}">
                <a16:creationId xmlns:a16="http://schemas.microsoft.com/office/drawing/2014/main" id="{57A5544C-4333-4E7F-AA2D-14FDEA5DC964}"/>
              </a:ext>
            </a:extLst>
          </p:cNvPr>
          <p:cNvSpPr txBox="1"/>
          <p:nvPr/>
        </p:nvSpPr>
        <p:spPr>
          <a:xfrm>
            <a:off x="4009096" y="2733124"/>
            <a:ext cx="1225283" cy="369332"/>
          </a:xfrm>
          <a:prstGeom prst="rect">
            <a:avLst/>
          </a:prstGeom>
          <a:noFill/>
        </p:spPr>
        <p:txBody>
          <a:bodyPr wrap="square" rtlCol="0">
            <a:spAutoFit/>
          </a:bodyPr>
          <a:lstStyle/>
          <a:p>
            <a:r>
              <a:rPr lang="es-ES" dirty="0">
                <a:solidFill>
                  <a:schemeClr val="bg1"/>
                </a:solidFill>
              </a:rPr>
              <a:t>Lisa Beal</a:t>
            </a:r>
            <a:endParaRPr lang="en-US" dirty="0">
              <a:solidFill>
                <a:schemeClr val="bg1"/>
              </a:solidFill>
            </a:endParaRPr>
          </a:p>
        </p:txBody>
      </p:sp>
      <p:sp>
        <p:nvSpPr>
          <p:cNvPr id="46" name="TextBox 45">
            <a:extLst>
              <a:ext uri="{FF2B5EF4-FFF2-40B4-BE49-F238E27FC236}">
                <a16:creationId xmlns:a16="http://schemas.microsoft.com/office/drawing/2014/main" id="{1A446A27-6FF1-4C12-A8E7-687FBBC60E39}"/>
              </a:ext>
            </a:extLst>
          </p:cNvPr>
          <p:cNvSpPr txBox="1"/>
          <p:nvPr/>
        </p:nvSpPr>
        <p:spPr>
          <a:xfrm>
            <a:off x="3916517" y="6077699"/>
            <a:ext cx="1473756" cy="646331"/>
          </a:xfrm>
          <a:prstGeom prst="rect">
            <a:avLst/>
          </a:prstGeom>
          <a:noFill/>
        </p:spPr>
        <p:txBody>
          <a:bodyPr wrap="square" rtlCol="0">
            <a:spAutoFit/>
          </a:bodyPr>
          <a:lstStyle/>
          <a:p>
            <a:r>
              <a:rPr lang="es-ES" dirty="0"/>
              <a:t>M. Paz </a:t>
            </a:r>
          </a:p>
          <a:p>
            <a:r>
              <a:rPr lang="es-ES" dirty="0" err="1"/>
              <a:t>Chidichiamo</a:t>
            </a:r>
            <a:endParaRPr lang="en-US" dirty="0"/>
          </a:p>
        </p:txBody>
      </p:sp>
      <p:sp>
        <p:nvSpPr>
          <p:cNvPr id="47" name="TextBox 46">
            <a:extLst>
              <a:ext uri="{FF2B5EF4-FFF2-40B4-BE49-F238E27FC236}">
                <a16:creationId xmlns:a16="http://schemas.microsoft.com/office/drawing/2014/main" id="{B64C7DC8-EB8D-4FDF-AE40-791A2DCA7CA6}"/>
              </a:ext>
            </a:extLst>
          </p:cNvPr>
          <p:cNvSpPr txBox="1"/>
          <p:nvPr/>
        </p:nvSpPr>
        <p:spPr>
          <a:xfrm>
            <a:off x="5549431" y="6064902"/>
            <a:ext cx="2066925" cy="369332"/>
          </a:xfrm>
          <a:prstGeom prst="rect">
            <a:avLst/>
          </a:prstGeom>
          <a:noFill/>
        </p:spPr>
        <p:txBody>
          <a:bodyPr wrap="square" rtlCol="0">
            <a:spAutoFit/>
          </a:bodyPr>
          <a:lstStyle/>
          <a:p>
            <a:r>
              <a:rPr lang="es-ES" dirty="0" err="1"/>
              <a:t>Marjolaine</a:t>
            </a:r>
            <a:r>
              <a:rPr lang="es-ES" dirty="0"/>
              <a:t> Krug</a:t>
            </a:r>
            <a:endParaRPr lang="en-US" dirty="0"/>
          </a:p>
        </p:txBody>
      </p:sp>
      <p:sp>
        <p:nvSpPr>
          <p:cNvPr id="48" name="TextBox 47">
            <a:extLst>
              <a:ext uri="{FF2B5EF4-FFF2-40B4-BE49-F238E27FC236}">
                <a16:creationId xmlns:a16="http://schemas.microsoft.com/office/drawing/2014/main" id="{ED46C74B-7D93-4838-A011-F5B8C4AE5325}"/>
              </a:ext>
            </a:extLst>
          </p:cNvPr>
          <p:cNvSpPr txBox="1"/>
          <p:nvPr/>
        </p:nvSpPr>
        <p:spPr>
          <a:xfrm>
            <a:off x="8784264" y="6160959"/>
            <a:ext cx="2066925" cy="369332"/>
          </a:xfrm>
          <a:prstGeom prst="rect">
            <a:avLst/>
          </a:prstGeom>
          <a:noFill/>
        </p:spPr>
        <p:txBody>
          <a:bodyPr wrap="square" rtlCol="0">
            <a:spAutoFit/>
          </a:bodyPr>
          <a:lstStyle/>
          <a:p>
            <a:r>
              <a:rPr lang="es-ES" dirty="0"/>
              <a:t>Peter </a:t>
            </a:r>
            <a:r>
              <a:rPr lang="es-ES" dirty="0" err="1"/>
              <a:t>Oke</a:t>
            </a:r>
            <a:endParaRPr lang="en-US" dirty="0"/>
          </a:p>
        </p:txBody>
      </p:sp>
      <p:sp>
        <p:nvSpPr>
          <p:cNvPr id="49" name="TextBox 48">
            <a:extLst>
              <a:ext uri="{FF2B5EF4-FFF2-40B4-BE49-F238E27FC236}">
                <a16:creationId xmlns:a16="http://schemas.microsoft.com/office/drawing/2014/main" id="{F473CD7B-F4A8-4267-9EDA-EEE57E35D99B}"/>
              </a:ext>
            </a:extLst>
          </p:cNvPr>
          <p:cNvSpPr txBox="1"/>
          <p:nvPr/>
        </p:nvSpPr>
        <p:spPr>
          <a:xfrm>
            <a:off x="7398514" y="4491388"/>
            <a:ext cx="2066925" cy="369332"/>
          </a:xfrm>
          <a:prstGeom prst="rect">
            <a:avLst/>
          </a:prstGeom>
          <a:noFill/>
        </p:spPr>
        <p:txBody>
          <a:bodyPr wrap="square" rtlCol="0">
            <a:spAutoFit/>
          </a:bodyPr>
          <a:lstStyle/>
          <a:p>
            <a:r>
              <a:rPr lang="es-ES" dirty="0">
                <a:solidFill>
                  <a:schemeClr val="bg1"/>
                </a:solidFill>
              </a:rPr>
              <a:t>Satya </a:t>
            </a:r>
            <a:r>
              <a:rPr lang="es-ES" dirty="0" err="1">
                <a:solidFill>
                  <a:schemeClr val="bg1"/>
                </a:solidFill>
              </a:rPr>
              <a:t>Prakash</a:t>
            </a:r>
            <a:endParaRPr lang="en-US" dirty="0">
              <a:solidFill>
                <a:schemeClr val="bg1"/>
              </a:solidFill>
            </a:endParaRPr>
          </a:p>
        </p:txBody>
      </p:sp>
      <p:sp>
        <p:nvSpPr>
          <p:cNvPr id="50" name="TextBox 49">
            <a:extLst>
              <a:ext uri="{FF2B5EF4-FFF2-40B4-BE49-F238E27FC236}">
                <a16:creationId xmlns:a16="http://schemas.microsoft.com/office/drawing/2014/main" id="{B6E25EAB-EE27-43FE-BD8F-F0CD6FE6FA80}"/>
              </a:ext>
            </a:extLst>
          </p:cNvPr>
          <p:cNvSpPr txBox="1"/>
          <p:nvPr/>
        </p:nvSpPr>
        <p:spPr>
          <a:xfrm>
            <a:off x="10528675" y="2686291"/>
            <a:ext cx="2066925" cy="369332"/>
          </a:xfrm>
          <a:prstGeom prst="rect">
            <a:avLst/>
          </a:prstGeom>
          <a:noFill/>
        </p:spPr>
        <p:txBody>
          <a:bodyPr wrap="square" rtlCol="0">
            <a:spAutoFit/>
          </a:bodyPr>
          <a:lstStyle/>
          <a:p>
            <a:r>
              <a:rPr lang="es-ES" dirty="0">
                <a:solidFill>
                  <a:schemeClr val="bg1"/>
                </a:solidFill>
              </a:rPr>
              <a:t>Weidong Yu</a:t>
            </a:r>
            <a:endParaRPr lang="en-US" dirty="0">
              <a:solidFill>
                <a:schemeClr val="bg1"/>
              </a:solidFill>
            </a:endParaRPr>
          </a:p>
        </p:txBody>
      </p:sp>
      <p:sp>
        <p:nvSpPr>
          <p:cNvPr id="51" name="TextBox 50">
            <a:extLst>
              <a:ext uri="{FF2B5EF4-FFF2-40B4-BE49-F238E27FC236}">
                <a16:creationId xmlns:a16="http://schemas.microsoft.com/office/drawing/2014/main" id="{83644AA3-6CFA-4631-9BC7-9706117EA1B1}"/>
              </a:ext>
            </a:extLst>
          </p:cNvPr>
          <p:cNvSpPr txBox="1"/>
          <p:nvPr/>
        </p:nvSpPr>
        <p:spPr>
          <a:xfrm>
            <a:off x="10432488" y="371801"/>
            <a:ext cx="2066925" cy="369332"/>
          </a:xfrm>
          <a:prstGeom prst="rect">
            <a:avLst/>
          </a:prstGeom>
          <a:noFill/>
        </p:spPr>
        <p:txBody>
          <a:bodyPr wrap="square" rtlCol="0">
            <a:spAutoFit/>
          </a:bodyPr>
          <a:lstStyle/>
          <a:p>
            <a:r>
              <a:rPr lang="es-ES" dirty="0" err="1"/>
              <a:t>Eitarou</a:t>
            </a:r>
            <a:r>
              <a:rPr lang="es-ES" dirty="0"/>
              <a:t> Oka</a:t>
            </a:r>
            <a:endParaRPr lang="en-US" dirty="0"/>
          </a:p>
        </p:txBody>
      </p:sp>
      <p:sp>
        <p:nvSpPr>
          <p:cNvPr id="52" name="TextBox 51">
            <a:extLst>
              <a:ext uri="{FF2B5EF4-FFF2-40B4-BE49-F238E27FC236}">
                <a16:creationId xmlns:a16="http://schemas.microsoft.com/office/drawing/2014/main" id="{230475C4-1CA7-46B7-ABED-88C7F9B4D65C}"/>
              </a:ext>
            </a:extLst>
          </p:cNvPr>
          <p:cNvSpPr txBox="1"/>
          <p:nvPr/>
        </p:nvSpPr>
        <p:spPr>
          <a:xfrm>
            <a:off x="6049319" y="17102"/>
            <a:ext cx="2066925" cy="369332"/>
          </a:xfrm>
          <a:prstGeom prst="rect">
            <a:avLst/>
          </a:prstGeom>
          <a:noFill/>
        </p:spPr>
        <p:txBody>
          <a:bodyPr wrap="square" rtlCol="0">
            <a:spAutoFit/>
          </a:bodyPr>
          <a:lstStyle/>
          <a:p>
            <a:r>
              <a:rPr lang="es-ES" dirty="0"/>
              <a:t>Sabrina Speich</a:t>
            </a:r>
            <a:endParaRPr lang="en-US" dirty="0"/>
          </a:p>
        </p:txBody>
      </p:sp>
      <p:sp>
        <p:nvSpPr>
          <p:cNvPr id="53" name="TextBox 52">
            <a:extLst>
              <a:ext uri="{FF2B5EF4-FFF2-40B4-BE49-F238E27FC236}">
                <a16:creationId xmlns:a16="http://schemas.microsoft.com/office/drawing/2014/main" id="{BDA415D0-473B-429F-A944-B01D4F42F5AF}"/>
              </a:ext>
            </a:extLst>
          </p:cNvPr>
          <p:cNvSpPr txBox="1"/>
          <p:nvPr/>
        </p:nvSpPr>
        <p:spPr>
          <a:xfrm>
            <a:off x="4535019" y="27079"/>
            <a:ext cx="2066925" cy="369332"/>
          </a:xfrm>
          <a:prstGeom prst="rect">
            <a:avLst/>
          </a:prstGeom>
          <a:noFill/>
        </p:spPr>
        <p:txBody>
          <a:bodyPr wrap="square" rtlCol="0">
            <a:spAutoFit/>
          </a:bodyPr>
          <a:lstStyle/>
          <a:p>
            <a:r>
              <a:rPr lang="es-ES" dirty="0" err="1"/>
              <a:t>Benjamin</a:t>
            </a:r>
            <a:r>
              <a:rPr lang="es-ES" dirty="0"/>
              <a:t> </a:t>
            </a:r>
            <a:r>
              <a:rPr lang="es-ES" dirty="0" err="1"/>
              <a:t>Rabe</a:t>
            </a:r>
            <a:endParaRPr lang="en-US" dirty="0"/>
          </a:p>
        </p:txBody>
      </p:sp>
      <p:sp>
        <p:nvSpPr>
          <p:cNvPr id="54" name="TextBox 53">
            <a:extLst>
              <a:ext uri="{FF2B5EF4-FFF2-40B4-BE49-F238E27FC236}">
                <a16:creationId xmlns:a16="http://schemas.microsoft.com/office/drawing/2014/main" id="{83C9F7F7-A649-4A5A-B2A4-55DB020AA447}"/>
              </a:ext>
            </a:extLst>
          </p:cNvPr>
          <p:cNvSpPr txBox="1"/>
          <p:nvPr/>
        </p:nvSpPr>
        <p:spPr>
          <a:xfrm>
            <a:off x="5122411" y="2424372"/>
            <a:ext cx="2066925" cy="646331"/>
          </a:xfrm>
          <a:prstGeom prst="rect">
            <a:avLst/>
          </a:prstGeom>
          <a:solidFill>
            <a:schemeClr val="bg1">
              <a:lumMod val="95000"/>
            </a:schemeClr>
          </a:solidFill>
        </p:spPr>
        <p:txBody>
          <a:bodyPr wrap="square" rtlCol="0">
            <a:spAutoFit/>
          </a:bodyPr>
          <a:lstStyle/>
          <a:p>
            <a:r>
              <a:rPr lang="es-ES" dirty="0"/>
              <a:t>Karina </a:t>
            </a:r>
            <a:r>
              <a:rPr lang="es-ES" dirty="0" err="1"/>
              <a:t>von</a:t>
            </a:r>
            <a:r>
              <a:rPr lang="es-ES" dirty="0"/>
              <a:t> </a:t>
            </a:r>
            <a:r>
              <a:rPr lang="es-ES" dirty="0" err="1"/>
              <a:t>Schukmann</a:t>
            </a:r>
            <a:endParaRPr lang="en-US" dirty="0"/>
          </a:p>
        </p:txBody>
      </p:sp>
      <p:sp>
        <p:nvSpPr>
          <p:cNvPr id="56" name="TextBox 55">
            <a:extLst>
              <a:ext uri="{FF2B5EF4-FFF2-40B4-BE49-F238E27FC236}">
                <a16:creationId xmlns:a16="http://schemas.microsoft.com/office/drawing/2014/main" id="{83913281-CBD7-452F-8225-3B7BC15247E2}"/>
              </a:ext>
            </a:extLst>
          </p:cNvPr>
          <p:cNvSpPr txBox="1"/>
          <p:nvPr/>
        </p:nvSpPr>
        <p:spPr>
          <a:xfrm>
            <a:off x="6321550" y="2364389"/>
            <a:ext cx="1634688" cy="886397"/>
          </a:xfrm>
          <a:prstGeom prst="rect">
            <a:avLst/>
          </a:prstGeom>
          <a:solidFill>
            <a:schemeClr val="bg1">
              <a:lumMod val="75000"/>
            </a:schemeClr>
          </a:solidFill>
        </p:spPr>
        <p:txBody>
          <a:bodyPr wrap="square" rtlCol="0">
            <a:spAutoFit/>
          </a:bodyPr>
          <a:lstStyle/>
          <a:p>
            <a:r>
              <a:rPr lang="es-ES" sz="1600" dirty="0"/>
              <a:t>Belén</a:t>
            </a:r>
          </a:p>
          <a:p>
            <a:pPr>
              <a:lnSpc>
                <a:spcPts val="1400"/>
              </a:lnSpc>
            </a:pPr>
            <a:r>
              <a:rPr lang="es-ES" sz="1600" dirty="0"/>
              <a:t>Martín Míguez </a:t>
            </a:r>
            <a:r>
              <a:rPr lang="es-ES" sz="1600" i="1" dirty="0"/>
              <a:t>(</a:t>
            </a:r>
            <a:r>
              <a:rPr lang="es-ES" sz="1600" i="1" dirty="0" err="1"/>
              <a:t>Secretariat</a:t>
            </a:r>
            <a:r>
              <a:rPr lang="es-ES" sz="1600" i="1" dirty="0"/>
              <a:t> </a:t>
            </a:r>
            <a:r>
              <a:rPr lang="es-ES" sz="1600" i="1" dirty="0" err="1"/>
              <a:t>Support</a:t>
            </a:r>
            <a:r>
              <a:rPr lang="es-ES" sz="1600" i="1" dirty="0"/>
              <a:t>)</a:t>
            </a:r>
            <a:endParaRPr lang="en-US" sz="1600" i="1" dirty="0"/>
          </a:p>
        </p:txBody>
      </p:sp>
      <p:sp>
        <p:nvSpPr>
          <p:cNvPr id="57" name="TextBox 56">
            <a:extLst>
              <a:ext uri="{FF2B5EF4-FFF2-40B4-BE49-F238E27FC236}">
                <a16:creationId xmlns:a16="http://schemas.microsoft.com/office/drawing/2014/main" id="{E567603A-6410-4B69-9AD5-043C968EEC96}"/>
              </a:ext>
            </a:extLst>
          </p:cNvPr>
          <p:cNvSpPr txBox="1"/>
          <p:nvPr/>
        </p:nvSpPr>
        <p:spPr>
          <a:xfrm>
            <a:off x="4045075" y="2192382"/>
            <a:ext cx="1442418" cy="383209"/>
          </a:xfrm>
          <a:prstGeom prst="rect">
            <a:avLst/>
          </a:prstGeom>
          <a:noFill/>
        </p:spPr>
        <p:txBody>
          <a:bodyPr wrap="square" rtlCol="0">
            <a:spAutoFit/>
          </a:bodyPr>
          <a:lstStyle/>
          <a:p>
            <a:r>
              <a:rPr lang="es-ES" dirty="0"/>
              <a:t>Matt Palmer</a:t>
            </a:r>
            <a:endParaRPr lang="en-US" dirty="0"/>
          </a:p>
        </p:txBody>
      </p:sp>
    </p:spTree>
    <p:extLst>
      <p:ext uri="{BB962C8B-B14F-4D97-AF65-F5344CB8AC3E}">
        <p14:creationId xmlns:p14="http://schemas.microsoft.com/office/powerpoint/2010/main" val="43852271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Content Placeholder 3" descr="GOOS image.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7673" y="-977124"/>
            <a:ext cx="12187591" cy="472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1"/>
          <p:cNvSpPr txBox="1">
            <a:spLocks/>
          </p:cNvSpPr>
          <p:nvPr/>
        </p:nvSpPr>
        <p:spPr bwMode="auto">
          <a:xfrm>
            <a:off x="2206" y="2349130"/>
            <a:ext cx="12187591" cy="3311601"/>
          </a:xfrm>
          <a:prstGeom prst="rect">
            <a:avLst/>
          </a:prstGeom>
          <a:gradFill flip="none" rotWithShape="1">
            <a:gsLst>
              <a:gs pos="93000">
                <a:srgbClr val="098F9C"/>
              </a:gs>
              <a:gs pos="0">
                <a:srgbClr val="0684C8"/>
              </a:gs>
            </a:gsLst>
            <a:lin ang="5400000" scaled="1"/>
            <a:tileRect/>
          </a:gradFill>
          <a:ln>
            <a:noFill/>
          </a:ln>
          <a:extLst/>
        </p:spPr>
        <p:txBody>
          <a:bodyPr lIns="0" tIns="48866" rIns="0" bIns="48866"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defTabSz="837727">
              <a:defRPr/>
            </a:pPr>
            <a:endParaRPr lang="en-US" altLang="en-US" sz="5899" kern="0">
              <a:solidFill>
                <a:srgbClr val="FFFFFF"/>
              </a:solidFill>
              <a:latin typeface="Arial Bold" pitchFamily="1" charset="0"/>
              <a:sym typeface="Arial Bold" pitchFamily="1" charset="0"/>
            </a:endParaRPr>
          </a:p>
        </p:txBody>
      </p:sp>
      <p:sp>
        <p:nvSpPr>
          <p:cNvPr id="55298" name="Rectangle 2"/>
          <p:cNvSpPr txBox="1">
            <a:spLocks noChangeArrowheads="1"/>
          </p:cNvSpPr>
          <p:nvPr/>
        </p:nvSpPr>
        <p:spPr bwMode="auto">
          <a:xfrm>
            <a:off x="618958" y="3263468"/>
            <a:ext cx="11326419"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5" tIns="54412" rIns="108825" bIns="54412"/>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fr-CH" altLang="en-US" sz="5399" b="1" dirty="0">
                <a:solidFill>
                  <a:schemeClr val="bg1"/>
                </a:solidFill>
                <a:latin typeface="+mj-lt"/>
              </a:rPr>
              <a:t>ACHIEVEMENTS </a:t>
            </a:r>
            <a:endParaRPr lang="en-US" altLang="en-US" sz="5399" b="1" dirty="0">
              <a:solidFill>
                <a:schemeClr val="bg1"/>
              </a:solidFill>
              <a:latin typeface="+mj-lt"/>
              <a:hlinkClick r:id="rId4"/>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0720" y="6236791"/>
            <a:ext cx="2156914" cy="476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47660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gd20e63fe5c_0_8"/>
          <p:cNvSpPr txBox="1">
            <a:spLocks noGrp="1"/>
          </p:cNvSpPr>
          <p:nvPr>
            <p:ph type="body" idx="1"/>
          </p:nvPr>
        </p:nvSpPr>
        <p:spPr>
          <a:xfrm>
            <a:off x="914400" y="1312425"/>
            <a:ext cx="10363200" cy="4836900"/>
          </a:xfrm>
          <a:prstGeom prst="rect">
            <a:avLst/>
          </a:prstGeom>
        </p:spPr>
        <p:txBody>
          <a:bodyPr spcFirstLastPara="1" wrap="square" lIns="91425" tIns="45700" rIns="91425" bIns="45700" anchor="t" anchorCtr="0">
            <a:noAutofit/>
          </a:bodyPr>
          <a:lstStyle/>
          <a:p>
            <a:pPr marL="285750" indent="-285750">
              <a:spcBef>
                <a:spcPts val="0"/>
              </a:spcBef>
            </a:pPr>
            <a:r>
              <a:rPr lang="en-US" sz="2800" b="1" dirty="0">
                <a:solidFill>
                  <a:srgbClr val="002060"/>
                </a:solidFill>
                <a:highlight>
                  <a:srgbClr val="FFFFFF"/>
                </a:highlight>
                <a:latin typeface="Calibri"/>
                <a:ea typeface="Calibri"/>
                <a:cs typeface="Calibri"/>
                <a:sym typeface="Calibri"/>
              </a:rPr>
              <a:t>OOPC has continued his activity </a:t>
            </a:r>
            <a:r>
              <a:rPr lang="en-US" sz="2800" dirty="0">
                <a:solidFill>
                  <a:srgbClr val="002060"/>
                </a:solidFill>
                <a:highlight>
                  <a:srgbClr val="FFFFFF"/>
                </a:highlight>
                <a:latin typeface="Calibri"/>
                <a:ea typeface="Calibri"/>
                <a:cs typeface="Calibri"/>
                <a:sym typeface="Calibri"/>
              </a:rPr>
              <a:t>but it has been slowed-down heavily by the COVID 19 pandemic and by the absence of a secretariat for 6 months</a:t>
            </a:r>
          </a:p>
          <a:p>
            <a:pPr marL="0" indent="0">
              <a:lnSpc>
                <a:spcPct val="115000"/>
              </a:lnSpc>
              <a:spcBef>
                <a:spcPts val="0"/>
              </a:spcBef>
              <a:buNone/>
            </a:pPr>
            <a:endParaRPr sz="600" dirty="0">
              <a:solidFill>
                <a:srgbClr val="002060"/>
              </a:solidFill>
              <a:highlight>
                <a:srgbClr val="FFFFFF"/>
              </a:highlight>
              <a:latin typeface="Calibri"/>
              <a:ea typeface="Calibri"/>
              <a:cs typeface="Calibri"/>
              <a:sym typeface="Calibri"/>
            </a:endParaRPr>
          </a:p>
          <a:p>
            <a:pPr marL="342900">
              <a:lnSpc>
                <a:spcPct val="115000"/>
              </a:lnSpc>
              <a:spcBef>
                <a:spcPts val="0"/>
              </a:spcBef>
            </a:pPr>
            <a:r>
              <a:rPr lang="en-US" sz="2800" b="1" dirty="0">
                <a:solidFill>
                  <a:srgbClr val="002060"/>
                </a:solidFill>
                <a:highlight>
                  <a:srgbClr val="FFFFFF"/>
                </a:highlight>
                <a:latin typeface="Calibri"/>
                <a:ea typeface="Calibri"/>
                <a:cs typeface="Calibri"/>
                <a:sym typeface="Calibri"/>
              </a:rPr>
              <a:t>OOPC has contributed significantly (and it is an ongoing work),</a:t>
            </a:r>
            <a:r>
              <a:rPr lang="en-US" sz="2800" dirty="0">
                <a:solidFill>
                  <a:srgbClr val="002060"/>
                </a:solidFill>
                <a:highlight>
                  <a:srgbClr val="FFFFFF"/>
                </a:highlight>
                <a:latin typeface="Calibri"/>
                <a:ea typeface="Calibri"/>
                <a:cs typeface="Calibri"/>
                <a:sym typeface="Calibri"/>
              </a:rPr>
              <a:t> to GCOS and WMO related activities:</a:t>
            </a:r>
          </a:p>
          <a:p>
            <a:pPr marL="800100" lvl="1">
              <a:lnSpc>
                <a:spcPct val="115000"/>
              </a:lnSpc>
              <a:spcBef>
                <a:spcPts val="0"/>
              </a:spcBef>
            </a:pPr>
            <a:r>
              <a:rPr lang="en-US" sz="2400" dirty="0">
                <a:solidFill>
                  <a:srgbClr val="002060"/>
                </a:solidFill>
                <a:highlight>
                  <a:srgbClr val="FFFFFF"/>
                </a:highlight>
                <a:latin typeface="Calibri"/>
                <a:ea typeface="Calibri"/>
                <a:cs typeface="Calibri"/>
                <a:sym typeface="Calibri"/>
              </a:rPr>
              <a:t>Writing of the GCOS Status Report (now under revision)</a:t>
            </a:r>
          </a:p>
          <a:p>
            <a:pPr marL="800100" lvl="1">
              <a:lnSpc>
                <a:spcPct val="115000"/>
              </a:lnSpc>
              <a:spcBef>
                <a:spcPts val="0"/>
              </a:spcBef>
            </a:pPr>
            <a:r>
              <a:rPr lang="en-US" sz="2400" dirty="0">
                <a:solidFill>
                  <a:srgbClr val="002060"/>
                </a:solidFill>
                <a:highlight>
                  <a:srgbClr val="FFFFFF"/>
                </a:highlight>
                <a:latin typeface="Calibri"/>
                <a:ea typeface="Calibri"/>
                <a:cs typeface="Calibri"/>
                <a:sym typeface="Calibri"/>
              </a:rPr>
              <a:t>Working on the new GCOS IP</a:t>
            </a:r>
          </a:p>
          <a:p>
            <a:pPr marL="800100" lvl="1">
              <a:lnSpc>
                <a:spcPct val="115000"/>
              </a:lnSpc>
              <a:spcBef>
                <a:spcPts val="0"/>
              </a:spcBef>
            </a:pPr>
            <a:r>
              <a:rPr lang="en-US" sz="2400" dirty="0">
                <a:solidFill>
                  <a:srgbClr val="002060"/>
                </a:solidFill>
                <a:highlight>
                  <a:srgbClr val="FFFFFF"/>
                </a:highlight>
                <a:latin typeface="Calibri"/>
                <a:ea typeface="Calibri"/>
                <a:cs typeface="Calibri"/>
                <a:sym typeface="Calibri"/>
              </a:rPr>
              <a:t>Working on the Joint Study Group on the evolution of GCOS</a:t>
            </a:r>
          </a:p>
          <a:p>
            <a:pPr marL="800100" lvl="1">
              <a:lnSpc>
                <a:spcPct val="115000"/>
              </a:lnSpc>
              <a:spcBef>
                <a:spcPts val="0"/>
              </a:spcBef>
            </a:pPr>
            <a:r>
              <a:rPr lang="en-US" sz="2400" dirty="0">
                <a:solidFill>
                  <a:srgbClr val="002060"/>
                </a:solidFill>
                <a:highlight>
                  <a:srgbClr val="FFFFFF"/>
                </a:highlight>
                <a:latin typeface="Calibri"/>
                <a:ea typeface="Calibri"/>
                <a:cs typeface="Calibri"/>
                <a:sym typeface="Calibri"/>
              </a:rPr>
              <a:t>Preparing the GCOS Joint Panel Meeting (taking place this week)</a:t>
            </a:r>
          </a:p>
          <a:p>
            <a:pPr marL="800100" lvl="1">
              <a:lnSpc>
                <a:spcPct val="115000"/>
              </a:lnSpc>
              <a:spcBef>
                <a:spcPts val="0"/>
              </a:spcBef>
            </a:pPr>
            <a:r>
              <a:rPr lang="en-US" sz="2400" dirty="0">
                <a:solidFill>
                  <a:srgbClr val="002060"/>
                </a:solidFill>
                <a:highlight>
                  <a:srgbClr val="FFFFFF"/>
                </a:highlight>
                <a:latin typeface="Calibri"/>
                <a:ea typeface="Calibri"/>
                <a:cs typeface="Calibri"/>
                <a:sym typeface="Calibri"/>
              </a:rPr>
              <a:t>Contributing o a very short notice to the WMO 2021 Bulletin on the Ocean</a:t>
            </a:r>
          </a:p>
          <a:p>
            <a:pPr marL="800100" lvl="1">
              <a:lnSpc>
                <a:spcPct val="115000"/>
              </a:lnSpc>
              <a:spcBef>
                <a:spcPts val="0"/>
              </a:spcBef>
            </a:pPr>
            <a:r>
              <a:rPr lang="en-US" sz="2400" dirty="0">
                <a:solidFill>
                  <a:srgbClr val="002060"/>
                </a:solidFill>
                <a:highlight>
                  <a:srgbClr val="FFFFFF"/>
                </a:highlight>
                <a:latin typeface="Calibri"/>
                <a:ea typeface="Calibri"/>
                <a:cs typeface="Calibri"/>
                <a:sym typeface="Calibri"/>
              </a:rPr>
              <a:t>Preparing the GCOS Science Conference taking place in September 2021</a:t>
            </a:r>
          </a:p>
          <a:p>
            <a:pPr marL="342900">
              <a:lnSpc>
                <a:spcPct val="115000"/>
              </a:lnSpc>
              <a:spcBef>
                <a:spcPts val="0"/>
              </a:spcBef>
            </a:pPr>
            <a:endParaRPr lang="en-US" sz="600" dirty="0">
              <a:solidFill>
                <a:srgbClr val="002060"/>
              </a:solidFill>
              <a:highlight>
                <a:srgbClr val="FFFFFF"/>
              </a:highlight>
              <a:latin typeface="Calibri"/>
              <a:ea typeface="Calibri"/>
              <a:cs typeface="Calibri"/>
              <a:sym typeface="Calibri"/>
            </a:endParaRPr>
          </a:p>
          <a:p>
            <a:pPr marL="571500" indent="-571500">
              <a:lnSpc>
                <a:spcPct val="150000"/>
              </a:lnSpc>
              <a:spcBef>
                <a:spcPts val="0"/>
              </a:spcBef>
            </a:pPr>
            <a:endParaRPr sz="4400" b="1" i="1" dirty="0">
              <a:solidFill>
                <a:srgbClr val="002060"/>
              </a:solidFill>
              <a:latin typeface="Calibri"/>
              <a:ea typeface="Calibri"/>
              <a:cs typeface="Calibri"/>
              <a:sym typeface="Calibri"/>
            </a:endParaRPr>
          </a:p>
        </p:txBody>
      </p:sp>
      <p:sp>
        <p:nvSpPr>
          <p:cNvPr id="6" name="Google Shape;123;gacaf13b675_0_0">
            <a:extLst>
              <a:ext uri="{FF2B5EF4-FFF2-40B4-BE49-F238E27FC236}">
                <a16:creationId xmlns:a16="http://schemas.microsoft.com/office/drawing/2014/main" id="{714B7A66-178B-6740-9272-33E3889001F9}"/>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11000" algn="r"/>
              </a:tabLst>
            </a:pPr>
            <a:r>
              <a:rPr lang="pl-PL" sz="3600" b="1" spc="-1" dirty="0">
                <a:solidFill>
                  <a:srgbClr val="FFFFFF"/>
                </a:solidFill>
                <a:latin typeface="Calibri"/>
                <a:ea typeface="Calibri"/>
              </a:rPr>
              <a:t>	</a:t>
            </a:r>
            <a:r>
              <a:rPr lang="pl-PL" sz="3600" b="1" spc="-1" dirty="0">
                <a:solidFill>
                  <a:srgbClr val="FFC000"/>
                </a:solidFill>
                <a:latin typeface="Calibri"/>
                <a:ea typeface="Calibri"/>
              </a:rPr>
              <a:t>ACHIEVEMENTS</a:t>
            </a:r>
            <a:endParaRPr lang="fr-FR" sz="3600" b="0" strike="noStrike" spc="-1" dirty="0">
              <a:solidFill>
                <a:srgbClr val="FFC000"/>
              </a:solidFill>
            </a:endParaRPr>
          </a:p>
        </p:txBody>
      </p:sp>
      <p:pic>
        <p:nvPicPr>
          <p:cNvPr id="4" name="Picture 21">
            <a:extLst>
              <a:ext uri="{FF2B5EF4-FFF2-40B4-BE49-F238E27FC236}">
                <a16:creationId xmlns:a16="http://schemas.microsoft.com/office/drawing/2014/main" id="{B675EDF2-300C-9649-9D8B-EA5C2A8C05BE}"/>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Tree>
    <p:extLst>
      <p:ext uri="{BB962C8B-B14F-4D97-AF65-F5344CB8AC3E}">
        <p14:creationId xmlns:p14="http://schemas.microsoft.com/office/powerpoint/2010/main" val="261107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686A7C-F36A-B143-B15B-F5FAD8E07ED7}"/>
              </a:ext>
            </a:extLst>
          </p:cNvPr>
          <p:cNvSpPr txBox="1">
            <a:spLocks/>
          </p:cNvSpPr>
          <p:nvPr/>
        </p:nvSpPr>
        <p:spPr>
          <a:xfrm>
            <a:off x="611586" y="274639"/>
            <a:ext cx="10968832" cy="946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Arial" panose="020B0604020202020204" pitchFamily="34" charset="0"/>
                <a:cs typeface="Arial" panose="020B0604020202020204" pitchFamily="34" charset="0"/>
              </a:rPr>
              <a:t>OOPC Revised Terms of Reference (Draft) </a:t>
            </a:r>
          </a:p>
          <a:p>
            <a:endParaRPr lang="en-GB" dirty="0">
              <a:solidFill>
                <a:schemeClr val="bg1"/>
              </a:solidFill>
              <a:latin typeface="Arial" panose="020B0604020202020204" pitchFamily="34" charset="0"/>
              <a:cs typeface="Arial" panose="020B0604020202020204" pitchFamily="34" charset="0"/>
            </a:endParaRPr>
          </a:p>
        </p:txBody>
      </p:sp>
      <p:sp>
        <p:nvSpPr>
          <p:cNvPr id="7" name="Google Shape;123;gacaf13b675_0_0">
            <a:extLst>
              <a:ext uri="{FF2B5EF4-FFF2-40B4-BE49-F238E27FC236}">
                <a16:creationId xmlns:a16="http://schemas.microsoft.com/office/drawing/2014/main" id="{CBA0A0D5-3002-D044-8AF3-7D2AFD6EF7D4}"/>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r>
              <a:rPr lang="pl-PL" sz="3600" b="1" spc="-1" dirty="0">
                <a:solidFill>
                  <a:srgbClr val="FFC000"/>
                </a:solidFill>
                <a:latin typeface="Calibri"/>
                <a:ea typeface="Calibri"/>
              </a:rPr>
              <a:t>ACHIEVEMENTS</a:t>
            </a:r>
            <a:endParaRPr lang="fr-FR" sz="3600" b="0" strike="noStrike" spc="-1" dirty="0">
              <a:solidFill>
                <a:srgbClr val="FFC000"/>
              </a:solidFill>
            </a:endParaRPr>
          </a:p>
        </p:txBody>
      </p:sp>
      <p:sp>
        <p:nvSpPr>
          <p:cNvPr id="2" name="ZoneTexte 1">
            <a:extLst>
              <a:ext uri="{FF2B5EF4-FFF2-40B4-BE49-F238E27FC236}">
                <a16:creationId xmlns:a16="http://schemas.microsoft.com/office/drawing/2014/main" id="{348E72E3-B0BA-0E42-B22C-BF35D30A9908}"/>
              </a:ext>
            </a:extLst>
          </p:cNvPr>
          <p:cNvSpPr txBox="1"/>
          <p:nvPr/>
        </p:nvSpPr>
        <p:spPr>
          <a:xfrm>
            <a:off x="3107614" y="107151"/>
            <a:ext cx="5838458" cy="584775"/>
          </a:xfrm>
          <a:prstGeom prst="rect">
            <a:avLst/>
          </a:prstGeom>
          <a:noFill/>
        </p:spPr>
        <p:txBody>
          <a:bodyPr wrap="none" rtlCol="0">
            <a:spAutoFit/>
          </a:bodyPr>
          <a:lstStyle/>
          <a:p>
            <a:r>
              <a:rPr lang="en-GB" sz="3200" b="1" dirty="0">
                <a:solidFill>
                  <a:schemeClr val="accent6">
                    <a:lumMod val="20000"/>
                    <a:lumOff val="80000"/>
                  </a:schemeClr>
                </a:solidFill>
              </a:rPr>
              <a:t>GOOS RELATED ACTIVITIES</a:t>
            </a:r>
          </a:p>
        </p:txBody>
      </p:sp>
      <p:sp>
        <p:nvSpPr>
          <p:cNvPr id="3" name="Rectangle 2">
            <a:extLst>
              <a:ext uri="{FF2B5EF4-FFF2-40B4-BE49-F238E27FC236}">
                <a16:creationId xmlns:a16="http://schemas.microsoft.com/office/drawing/2014/main" id="{2549AB2E-2316-E740-A11E-356AB0735117}"/>
              </a:ext>
            </a:extLst>
          </p:cNvPr>
          <p:cNvSpPr/>
          <p:nvPr/>
        </p:nvSpPr>
        <p:spPr>
          <a:xfrm>
            <a:off x="1493831" y="828889"/>
            <a:ext cx="10485120" cy="5787097"/>
          </a:xfrm>
          <a:prstGeom prst="rect">
            <a:avLst/>
          </a:prstGeom>
        </p:spPr>
        <p:txBody>
          <a:bodyPr wrap="square">
            <a:spAutoFit/>
          </a:bodyPr>
          <a:lstStyle/>
          <a:p>
            <a:pPr marL="342900" lvl="0" indent="-342900">
              <a:lnSpc>
                <a:spcPct val="150000"/>
              </a:lnSpc>
              <a:buFont typeface="Arial" panose="020B0604020202020204" pitchFamily="34" charset="0"/>
              <a:buChar char="•"/>
            </a:pPr>
            <a:r>
              <a:rPr lang="en-US" sz="2800" b="1" dirty="0">
                <a:solidFill>
                  <a:schemeClr val="accent6">
                    <a:lumMod val="75000"/>
                  </a:schemeClr>
                </a:solidFill>
                <a:latin typeface="Calibri"/>
                <a:ea typeface="Calibri"/>
                <a:cs typeface="Calibri"/>
                <a:sym typeface="Calibri"/>
              </a:rPr>
              <a:t>Essential Ocean / Climate Variables Stewardship</a:t>
            </a:r>
          </a:p>
          <a:p>
            <a:pPr marL="342900" lvl="0" indent="-342900">
              <a:lnSpc>
                <a:spcPct val="150000"/>
              </a:lnSpc>
              <a:buFont typeface="Arial" panose="020B0604020202020204" pitchFamily="34" charset="0"/>
              <a:buChar char="•"/>
            </a:pPr>
            <a:r>
              <a:rPr lang="en-US" sz="2800" b="1" dirty="0">
                <a:solidFill>
                  <a:schemeClr val="accent6">
                    <a:lumMod val="75000"/>
                  </a:schemeClr>
                </a:solidFill>
                <a:latin typeface="Calibri"/>
                <a:ea typeface="Calibri"/>
                <a:cs typeface="Calibri"/>
                <a:sym typeface="Calibri"/>
              </a:rPr>
              <a:t>Observing System Evaluation and Reviews</a:t>
            </a:r>
          </a:p>
          <a:p>
            <a:pPr marL="762000" lvl="0" indent="-304800">
              <a:lnSpc>
                <a:spcPct val="115000"/>
              </a:lnSpc>
              <a:buFont typeface="Police système"/>
              <a:buChar char="–"/>
            </a:pPr>
            <a:r>
              <a:rPr lang="en-US" sz="2400" b="1" dirty="0">
                <a:latin typeface="Calibri"/>
                <a:ea typeface="Calibri"/>
                <a:cs typeface="Calibri"/>
                <a:sym typeface="Calibri"/>
              </a:rPr>
              <a:t>Strategy for Ocean Heat and Freshwater Cycles</a:t>
            </a:r>
          </a:p>
          <a:p>
            <a:pPr marL="762000" lvl="0" indent="-304800">
              <a:lnSpc>
                <a:spcPct val="115000"/>
              </a:lnSpc>
              <a:buFont typeface="Police système"/>
              <a:buChar char="–"/>
            </a:pPr>
            <a:r>
              <a:rPr lang="en-US" sz="2400" b="1" dirty="0">
                <a:latin typeface="Calibri"/>
                <a:ea typeface="Calibri"/>
                <a:cs typeface="Calibri"/>
                <a:sym typeface="Calibri"/>
              </a:rPr>
              <a:t>Observing System Evaluation and Strategy for the Ocean-Atmosphere Interface </a:t>
            </a:r>
          </a:p>
          <a:p>
            <a:pPr marL="762000" lvl="0" indent="-304800">
              <a:lnSpc>
                <a:spcPct val="115000"/>
              </a:lnSpc>
              <a:buFont typeface="Police système"/>
              <a:buChar char="–"/>
            </a:pPr>
            <a:r>
              <a:rPr lang="en-US" sz="2400" b="1" dirty="0">
                <a:solidFill>
                  <a:srgbClr val="323130"/>
                </a:solidFill>
                <a:latin typeface="Calibri"/>
                <a:ea typeface="Calibri"/>
                <a:cs typeface="Calibri"/>
                <a:sym typeface="Calibri"/>
              </a:rPr>
              <a:t>Observing System Evaluation and Strategy for Boundary Systems</a:t>
            </a:r>
          </a:p>
          <a:p>
            <a:pPr marL="762000" lvl="0" indent="-304800">
              <a:lnSpc>
                <a:spcPct val="115000"/>
              </a:lnSpc>
              <a:buFont typeface="Police système"/>
              <a:buChar char="–"/>
            </a:pPr>
            <a:r>
              <a:rPr lang="en-US" sz="2400" b="1" dirty="0">
                <a:solidFill>
                  <a:srgbClr val="323130"/>
                </a:solidFill>
                <a:latin typeface="Calibri"/>
                <a:ea typeface="Calibri"/>
                <a:cs typeface="Calibri"/>
                <a:sym typeface="Calibri"/>
              </a:rPr>
              <a:t>Global Ocean Indicators Framework</a:t>
            </a:r>
          </a:p>
          <a:p>
            <a:pPr marL="762000" lvl="0" indent="-304800">
              <a:lnSpc>
                <a:spcPct val="115000"/>
              </a:lnSpc>
              <a:buFont typeface="Police système"/>
              <a:buChar char="–"/>
            </a:pPr>
            <a:r>
              <a:rPr lang="en-US" sz="2400" b="1" dirty="0">
                <a:solidFill>
                  <a:srgbClr val="323130"/>
                </a:solidFill>
                <a:latin typeface="Calibri"/>
                <a:ea typeface="Calibri"/>
                <a:cs typeface="Calibri"/>
                <a:sym typeface="Calibri"/>
              </a:rPr>
              <a:t>TPOS</a:t>
            </a:r>
          </a:p>
          <a:p>
            <a:pPr marL="762000" lvl="0" indent="-304800">
              <a:lnSpc>
                <a:spcPct val="115000"/>
              </a:lnSpc>
              <a:buFont typeface="Police système"/>
              <a:buChar char="–"/>
            </a:pPr>
            <a:r>
              <a:rPr lang="en-US" sz="2400" b="1" dirty="0">
                <a:solidFill>
                  <a:srgbClr val="323130"/>
                </a:solidFill>
                <a:latin typeface="Calibri"/>
                <a:ea typeface="Calibri"/>
                <a:cs typeface="Calibri"/>
                <a:sym typeface="Calibri"/>
              </a:rPr>
              <a:t>INDOOS</a:t>
            </a:r>
          </a:p>
          <a:p>
            <a:pPr marL="762000" lvl="0" indent="-304800">
              <a:lnSpc>
                <a:spcPct val="115000"/>
              </a:lnSpc>
              <a:buFont typeface="Police système"/>
              <a:buChar char="–"/>
            </a:pPr>
            <a:r>
              <a:rPr lang="en-US" sz="2400" b="1" dirty="0">
                <a:solidFill>
                  <a:srgbClr val="323130"/>
                </a:solidFill>
                <a:latin typeface="Calibri"/>
                <a:ea typeface="Calibri"/>
                <a:cs typeface="Calibri"/>
                <a:sym typeface="Calibri"/>
              </a:rPr>
              <a:t>TAOS</a:t>
            </a:r>
          </a:p>
          <a:p>
            <a:pPr marL="762000" indent="-304800">
              <a:lnSpc>
                <a:spcPct val="115000"/>
              </a:lnSpc>
              <a:buFont typeface="Police système"/>
              <a:buChar char="–"/>
            </a:pPr>
            <a:r>
              <a:rPr lang="fr-FR" sz="2400" dirty="0" err="1">
                <a:solidFill>
                  <a:schemeClr val="bg1">
                    <a:lumMod val="50000"/>
                  </a:schemeClr>
                </a:solidFill>
              </a:rPr>
              <a:t>Deep</a:t>
            </a:r>
            <a:r>
              <a:rPr lang="fr-FR" sz="2400" dirty="0">
                <a:solidFill>
                  <a:schemeClr val="bg1">
                    <a:lumMod val="50000"/>
                  </a:schemeClr>
                </a:solidFill>
              </a:rPr>
              <a:t> </a:t>
            </a:r>
            <a:r>
              <a:rPr lang="fr-FR" sz="2400" dirty="0" err="1">
                <a:solidFill>
                  <a:schemeClr val="bg1">
                    <a:lumMod val="50000"/>
                  </a:schemeClr>
                </a:solidFill>
              </a:rPr>
              <a:t>Ocean</a:t>
            </a:r>
            <a:r>
              <a:rPr lang="fr-FR" sz="2400" dirty="0">
                <a:solidFill>
                  <a:schemeClr val="bg1">
                    <a:lumMod val="50000"/>
                  </a:schemeClr>
                </a:solidFill>
              </a:rPr>
              <a:t> </a:t>
            </a:r>
            <a:r>
              <a:rPr lang="fr-FR" sz="2400" dirty="0" err="1">
                <a:solidFill>
                  <a:schemeClr val="bg1">
                    <a:lumMod val="50000"/>
                  </a:schemeClr>
                </a:solidFill>
              </a:rPr>
              <a:t>Observing</a:t>
            </a:r>
            <a:r>
              <a:rPr lang="fr-FR" sz="2400" dirty="0">
                <a:solidFill>
                  <a:schemeClr val="bg1">
                    <a:lumMod val="50000"/>
                  </a:schemeClr>
                </a:solidFill>
              </a:rPr>
              <a:t> </a:t>
            </a:r>
            <a:r>
              <a:rPr lang="fr-FR" sz="2400" dirty="0" err="1">
                <a:solidFill>
                  <a:schemeClr val="bg1">
                    <a:lumMod val="50000"/>
                  </a:schemeClr>
                </a:solidFill>
              </a:rPr>
              <a:t>Strategy</a:t>
            </a:r>
            <a:r>
              <a:rPr lang="fr-FR" sz="2400" dirty="0">
                <a:solidFill>
                  <a:schemeClr val="bg1">
                    <a:lumMod val="50000"/>
                  </a:schemeClr>
                </a:solidFill>
              </a:rPr>
              <a:t> (DOOS)</a:t>
            </a:r>
            <a:endParaRPr lang="en-US" sz="2400" b="1" dirty="0">
              <a:solidFill>
                <a:srgbClr val="323130"/>
              </a:solidFill>
              <a:latin typeface="Calibri"/>
              <a:ea typeface="Calibri"/>
              <a:cs typeface="Calibri"/>
              <a:sym typeface="Calibri"/>
            </a:endParaRPr>
          </a:p>
          <a:p>
            <a:pPr marL="342900" lvl="0" indent="-342900">
              <a:lnSpc>
                <a:spcPct val="150000"/>
              </a:lnSpc>
              <a:buFont typeface="Arial" panose="020B0604020202020204" pitchFamily="34" charset="0"/>
              <a:buChar char="•"/>
            </a:pPr>
            <a:r>
              <a:rPr lang="en-US" sz="2800" b="1" dirty="0">
                <a:solidFill>
                  <a:schemeClr val="accent2">
                    <a:lumMod val="75000"/>
                  </a:schemeClr>
                </a:solidFill>
                <a:latin typeface="Calibri"/>
                <a:ea typeface="Calibri"/>
                <a:cs typeface="Calibri"/>
                <a:sym typeface="Calibri"/>
              </a:rPr>
              <a:t>Regional network coordination/OO19 synthesis</a:t>
            </a:r>
            <a:r>
              <a:rPr lang="en-US" sz="2800" b="1" dirty="0">
                <a:solidFill>
                  <a:srgbClr val="323130"/>
                </a:solidFill>
                <a:latin typeface="Calibri"/>
                <a:ea typeface="Calibri"/>
                <a:cs typeface="Calibri"/>
                <a:sym typeface="Calibri"/>
              </a:rPr>
              <a:t> </a:t>
            </a:r>
          </a:p>
        </p:txBody>
      </p:sp>
      <p:pic>
        <p:nvPicPr>
          <p:cNvPr id="8" name="Picture 21">
            <a:extLst>
              <a:ext uri="{FF2B5EF4-FFF2-40B4-BE49-F238E27FC236}">
                <a16:creationId xmlns:a16="http://schemas.microsoft.com/office/drawing/2014/main" id="{7903722D-AA28-6C4C-A5B4-9FDF80A83496}"/>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Tree>
    <p:extLst>
      <p:ext uri="{BB962C8B-B14F-4D97-AF65-F5344CB8AC3E}">
        <p14:creationId xmlns:p14="http://schemas.microsoft.com/office/powerpoint/2010/main" val="31439333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EE305DC-F781-F848-818D-DAE52C0E0867}"/>
              </a:ext>
            </a:extLst>
          </p:cNvPr>
          <p:cNvSpPr txBox="1"/>
          <p:nvPr/>
        </p:nvSpPr>
        <p:spPr>
          <a:xfrm>
            <a:off x="199725" y="970262"/>
            <a:ext cx="11173125" cy="2723823"/>
          </a:xfrm>
          <a:prstGeom prst="rect">
            <a:avLst/>
          </a:prstGeom>
          <a:noFill/>
        </p:spPr>
        <p:txBody>
          <a:bodyPr wrap="square" rtlCol="0">
            <a:spAutoFit/>
          </a:bodyPr>
          <a:lstStyle/>
          <a:p>
            <a:pPr lvl="0" fontAlgn="base"/>
            <a:r>
              <a:rPr lang="en-GB" sz="1600" dirty="0">
                <a:solidFill>
                  <a:srgbClr val="002060"/>
                </a:solidFill>
                <a:latin typeface="Arial" panose="020B0604020202020204" pitchFamily="34" charset="0"/>
                <a:cs typeface="Arial" panose="020B0604020202020204" pitchFamily="34" charset="0"/>
              </a:rPr>
              <a:t>Major objectives:</a:t>
            </a:r>
          </a:p>
          <a:p>
            <a:pPr lvl="0" fontAlgn="base"/>
            <a:endParaRPr lang="en-GB" sz="900" dirty="0">
              <a:solidFill>
                <a:srgbClr val="002060"/>
              </a:solidFill>
              <a:latin typeface="Arial" panose="020B0604020202020204" pitchFamily="34" charset="0"/>
              <a:cs typeface="Arial" panose="020B0604020202020204" pitchFamily="34" charset="0"/>
            </a:endParaRPr>
          </a:p>
          <a:p>
            <a:pPr marL="285750" lvl="0" indent="-285750" fontAlgn="base">
              <a:buFont typeface="Arial" panose="020B0604020202020204" pitchFamily="34" charset="0"/>
              <a:buChar char="•"/>
            </a:pPr>
            <a:r>
              <a:rPr lang="en-GB" sz="1600" dirty="0">
                <a:solidFill>
                  <a:srgbClr val="002060"/>
                </a:solidFill>
                <a:latin typeface="Arial" panose="020B0604020202020204" pitchFamily="34" charset="0"/>
                <a:cs typeface="Arial" panose="020B0604020202020204" pitchFamily="34" charset="0"/>
              </a:rPr>
              <a:t>Explore the use of observation-based estimates of large-scale ocean heat and freshwater transport and storage in model evaluation, assessment and development.</a:t>
            </a:r>
            <a:endParaRPr lang="fr-FR" sz="1600" dirty="0">
              <a:solidFill>
                <a:srgbClr val="002060"/>
              </a:solidFill>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endParaRPr lang="fr-FR" sz="900" dirty="0">
              <a:solidFill>
                <a:srgbClr val="002060"/>
              </a:solidFill>
              <a:latin typeface="Arial" panose="020B0604020202020204" pitchFamily="34" charset="0"/>
              <a:cs typeface="Arial" panose="020B0604020202020204" pitchFamily="34" charset="0"/>
            </a:endParaRPr>
          </a:p>
          <a:p>
            <a:pPr marL="285750" lvl="0" indent="-285750" fontAlgn="base">
              <a:buFont typeface="Arial" panose="020B0604020202020204" pitchFamily="34" charset="0"/>
              <a:buChar char="•"/>
            </a:pPr>
            <a:r>
              <a:rPr lang="en-GB" sz="1600" dirty="0">
                <a:solidFill>
                  <a:srgbClr val="002060"/>
                </a:solidFill>
                <a:latin typeface="Arial" panose="020B0604020202020204" pitchFamily="34" charset="0"/>
                <a:cs typeface="Arial" panose="020B0604020202020204" pitchFamily="34" charset="0"/>
              </a:rPr>
              <a:t>Assess the current capability of the ocean observing system to measure ocean heat and freshwater transport and storage changes, including budget constraints at global and regional scales to identify priority areas for new observations.</a:t>
            </a:r>
            <a:endParaRPr lang="fr-FR" sz="1600" dirty="0">
              <a:solidFill>
                <a:srgbClr val="002060"/>
              </a:solidFill>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endParaRPr lang="fr-FR" sz="900" dirty="0">
              <a:solidFill>
                <a:srgbClr val="002060"/>
              </a:solidFill>
              <a:latin typeface="Arial" panose="020B0604020202020204" pitchFamily="34" charset="0"/>
              <a:cs typeface="Arial" panose="020B0604020202020204" pitchFamily="34" charset="0"/>
            </a:endParaRPr>
          </a:p>
          <a:p>
            <a:pPr marL="285750" lvl="0" indent="-285750" fontAlgn="base">
              <a:buFont typeface="Arial" panose="020B0604020202020204" pitchFamily="34" charset="0"/>
              <a:buChar char="•"/>
            </a:pPr>
            <a:r>
              <a:rPr lang="en-GB" sz="1600" dirty="0">
                <a:solidFill>
                  <a:srgbClr val="002060"/>
                </a:solidFill>
                <a:latin typeface="Arial" panose="020B0604020202020204" pitchFamily="34" charset="0"/>
                <a:cs typeface="Arial" panose="020B0604020202020204" pitchFamily="34" charset="0"/>
              </a:rPr>
              <a:t>Assess CMIP6 models fitness-for-purpose in diagnosing forced heat and freshwater changes, including: global and regional conservation of ocean heat and freshwater; systematic model biases; model representation of regional heat/freshwater budgets. </a:t>
            </a:r>
            <a:endParaRPr lang="fr-FR" sz="1600" dirty="0">
              <a:solidFill>
                <a:srgbClr val="00206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9047FA8-C483-1B4B-9509-965C55239B02}"/>
              </a:ext>
            </a:extLst>
          </p:cNvPr>
          <p:cNvSpPr/>
          <p:nvPr/>
        </p:nvSpPr>
        <p:spPr>
          <a:xfrm>
            <a:off x="199725" y="3802147"/>
            <a:ext cx="5324834" cy="2769989"/>
          </a:xfrm>
          <a:prstGeom prst="rect">
            <a:avLst/>
          </a:prstGeom>
        </p:spPr>
        <p:txBody>
          <a:bodyPr wrap="square">
            <a:spAutoFit/>
          </a:bodyPr>
          <a:lstStyle/>
          <a:p>
            <a:r>
              <a:rPr lang="fr-FR" sz="1600" dirty="0">
                <a:solidFill>
                  <a:srgbClr val="002060"/>
                </a:solidFill>
                <a:latin typeface="Arial" panose="020B0604020202020204" pitchFamily="34" charset="0"/>
                <a:cs typeface="Arial" panose="020B0604020202020204" pitchFamily="34" charset="0"/>
              </a:rPr>
              <a:t>Workshop </a:t>
            </a:r>
            <a:r>
              <a:rPr lang="fr-FR" sz="1600" dirty="0" err="1">
                <a:solidFill>
                  <a:srgbClr val="002060"/>
                </a:solidFill>
                <a:latin typeface="Arial" panose="020B0604020202020204" pitchFamily="34" charset="0"/>
                <a:cs typeface="Arial" panose="020B0604020202020204" pitchFamily="34" charset="0"/>
              </a:rPr>
              <a:t>had</a:t>
            </a:r>
            <a:r>
              <a:rPr lang="fr-FR" sz="1600" dirty="0">
                <a:solidFill>
                  <a:srgbClr val="002060"/>
                </a:solidFill>
                <a:latin typeface="Arial" panose="020B0604020202020204" pitchFamily="34" charset="0"/>
                <a:cs typeface="Arial" panose="020B0604020202020204" pitchFamily="34" charset="0"/>
              </a:rPr>
              <a:t> been </a:t>
            </a:r>
            <a:r>
              <a:rPr lang="fr-FR" sz="1600" dirty="0" err="1">
                <a:solidFill>
                  <a:srgbClr val="002060"/>
                </a:solidFill>
                <a:latin typeface="Arial" panose="020B0604020202020204" pitchFamily="34" charset="0"/>
                <a:cs typeface="Arial" panose="020B0604020202020204" pitchFamily="34" charset="0"/>
              </a:rPr>
              <a:t>organzied</a:t>
            </a:r>
            <a:r>
              <a:rPr lang="fr-FR" sz="1600" dirty="0">
                <a:solidFill>
                  <a:srgbClr val="002060"/>
                </a:solidFill>
                <a:latin typeface="Arial" panose="020B0604020202020204" pitchFamily="34" charset="0"/>
                <a:cs typeface="Arial" panose="020B0604020202020204" pitchFamily="34" charset="0"/>
              </a:rPr>
              <a:t> in 2020 – but </a:t>
            </a:r>
            <a:r>
              <a:rPr lang="fr-FR" sz="1600" dirty="0" err="1">
                <a:solidFill>
                  <a:srgbClr val="002060"/>
                </a:solidFill>
                <a:latin typeface="Arial" panose="020B0604020202020204" pitchFamily="34" charset="0"/>
                <a:cs typeface="Arial" panose="020B0604020202020204" pitchFamily="34" charset="0"/>
              </a:rPr>
              <a:t>finally</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cancelled</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postponed</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until</a:t>
            </a:r>
            <a:r>
              <a:rPr lang="fr-FR" sz="1600" dirty="0">
                <a:solidFill>
                  <a:srgbClr val="002060"/>
                </a:solidFill>
                <a:latin typeface="Arial" panose="020B0604020202020204" pitchFamily="34" charset="0"/>
                <a:cs typeface="Arial" panose="020B0604020202020204" pitchFamily="34" charset="0"/>
              </a:rPr>
              <a:t> 2021/2022)</a:t>
            </a:r>
          </a:p>
          <a:p>
            <a:endParaRPr lang="fr-FR" sz="800" dirty="0">
              <a:solidFill>
                <a:srgbClr val="002060"/>
              </a:solidFill>
              <a:latin typeface="Arial" panose="020B0604020202020204" pitchFamily="34" charset="0"/>
              <a:cs typeface="Arial" panose="020B0604020202020204" pitchFamily="34" charset="0"/>
            </a:endParaRPr>
          </a:p>
          <a:p>
            <a:r>
              <a:rPr lang="en-GB" sz="1400" b="1" i="1" dirty="0">
                <a:solidFill>
                  <a:srgbClr val="002060"/>
                </a:solidFill>
                <a:latin typeface="Arial" panose="020B0604020202020204" pitchFamily="34" charset="0"/>
                <a:cs typeface="Arial" panose="020B0604020202020204" pitchFamily="34" charset="0"/>
              </a:rPr>
              <a:t>Organizing Committee</a:t>
            </a:r>
            <a:endParaRPr lang="fr-FR" sz="1400" dirty="0">
              <a:solidFill>
                <a:srgbClr val="002060"/>
              </a:solidFill>
              <a:latin typeface="Arial" panose="020B0604020202020204" pitchFamily="34" charset="0"/>
              <a:cs typeface="Arial" panose="020B0604020202020204" pitchFamily="34" charset="0"/>
            </a:endParaRPr>
          </a:p>
          <a:p>
            <a:pPr fontAlgn="base"/>
            <a:r>
              <a:rPr lang="en-GB" sz="1000" dirty="0">
                <a:solidFill>
                  <a:srgbClr val="002060"/>
                </a:solidFill>
                <a:latin typeface="Arial" panose="020B0604020202020204" pitchFamily="34" charset="0"/>
                <a:cs typeface="Arial" panose="020B0604020202020204" pitchFamily="34" charset="0"/>
              </a:rPr>
              <a:t>Matt Palmer (OOPC/Met Office Hadley Centre)</a:t>
            </a:r>
            <a:endParaRPr lang="fr-FR" sz="1000" dirty="0">
              <a:solidFill>
                <a:srgbClr val="002060"/>
              </a:solidFill>
              <a:latin typeface="Arial" panose="020B0604020202020204" pitchFamily="34" charset="0"/>
              <a:cs typeface="Arial" panose="020B0604020202020204" pitchFamily="34" charset="0"/>
            </a:endParaRPr>
          </a:p>
          <a:p>
            <a:pPr fontAlgn="base"/>
            <a:r>
              <a:rPr lang="en-GB" sz="1000" dirty="0">
                <a:solidFill>
                  <a:srgbClr val="002060"/>
                </a:solidFill>
                <a:latin typeface="Arial" panose="020B0604020202020204" pitchFamily="34" charset="0"/>
                <a:cs typeface="Arial" panose="020B0604020202020204" pitchFamily="34" charset="0"/>
              </a:rPr>
              <a:t>Karina von </a:t>
            </a:r>
            <a:r>
              <a:rPr lang="en-GB" sz="1000" dirty="0" err="1">
                <a:solidFill>
                  <a:srgbClr val="002060"/>
                </a:solidFill>
                <a:latin typeface="Arial" panose="020B0604020202020204" pitchFamily="34" charset="0"/>
                <a:cs typeface="Arial" panose="020B0604020202020204" pitchFamily="34" charset="0"/>
              </a:rPr>
              <a:t>Schuckmann</a:t>
            </a:r>
            <a:r>
              <a:rPr lang="en-GB" sz="1000" dirty="0">
                <a:solidFill>
                  <a:srgbClr val="002060"/>
                </a:solidFill>
                <a:latin typeface="Arial" panose="020B0604020202020204" pitchFamily="34" charset="0"/>
                <a:cs typeface="Arial" panose="020B0604020202020204" pitchFamily="34" charset="0"/>
              </a:rPr>
              <a:t> (Mercator Ocean International)</a:t>
            </a:r>
            <a:endParaRPr lang="fr-FR" sz="1000" dirty="0">
              <a:solidFill>
                <a:srgbClr val="002060"/>
              </a:solidFill>
              <a:latin typeface="Arial" panose="020B0604020202020204" pitchFamily="34" charset="0"/>
              <a:cs typeface="Arial" panose="020B0604020202020204" pitchFamily="34" charset="0"/>
            </a:endParaRPr>
          </a:p>
          <a:p>
            <a:pPr fontAlgn="base"/>
            <a:r>
              <a:rPr lang="en-GB" sz="1000" dirty="0">
                <a:solidFill>
                  <a:srgbClr val="002060"/>
                </a:solidFill>
                <a:latin typeface="Arial" panose="020B0604020202020204" pitchFamily="34" charset="0"/>
                <a:cs typeface="Arial" panose="020B0604020202020204" pitchFamily="34" charset="0"/>
              </a:rPr>
              <a:t>Till </a:t>
            </a:r>
            <a:r>
              <a:rPr lang="en-GB" sz="1000" dirty="0" err="1">
                <a:solidFill>
                  <a:srgbClr val="002060"/>
                </a:solidFill>
                <a:latin typeface="Arial" panose="020B0604020202020204" pitchFamily="34" charset="0"/>
                <a:cs typeface="Arial" panose="020B0604020202020204" pitchFamily="34" charset="0"/>
              </a:rPr>
              <a:t>Kuhlbrodt</a:t>
            </a:r>
            <a:r>
              <a:rPr lang="en-GB" sz="1000" dirty="0">
                <a:solidFill>
                  <a:srgbClr val="002060"/>
                </a:solidFill>
                <a:latin typeface="Arial" panose="020B0604020202020204" pitchFamily="34" charset="0"/>
                <a:cs typeface="Arial" panose="020B0604020202020204" pitchFamily="34" charset="0"/>
              </a:rPr>
              <a:t> (NCAS, University of Reading)</a:t>
            </a:r>
            <a:endParaRPr lang="fr-FR" sz="1000" dirty="0">
              <a:solidFill>
                <a:srgbClr val="002060"/>
              </a:solidFill>
              <a:latin typeface="Arial" panose="020B0604020202020204" pitchFamily="34" charset="0"/>
              <a:cs typeface="Arial" panose="020B0604020202020204" pitchFamily="34" charset="0"/>
            </a:endParaRPr>
          </a:p>
          <a:p>
            <a:pPr fontAlgn="base"/>
            <a:r>
              <a:rPr lang="en-GB" sz="1000" dirty="0" err="1">
                <a:solidFill>
                  <a:srgbClr val="002060"/>
                </a:solidFill>
                <a:latin typeface="Arial" panose="020B0604020202020204" pitchFamily="34" charset="0"/>
                <a:cs typeface="Arial" panose="020B0604020202020204" pitchFamily="34" charset="0"/>
              </a:rPr>
              <a:t>Lijing</a:t>
            </a:r>
            <a:r>
              <a:rPr lang="en-GB" sz="1000" dirty="0">
                <a:solidFill>
                  <a:srgbClr val="002060"/>
                </a:solidFill>
                <a:latin typeface="Arial" panose="020B0604020202020204" pitchFamily="34" charset="0"/>
                <a:cs typeface="Arial" panose="020B0604020202020204" pitchFamily="34" charset="0"/>
              </a:rPr>
              <a:t> Cheng (IAP, Chinese Academy of Sciences)</a:t>
            </a:r>
            <a:endParaRPr lang="fr-FR" sz="1000" dirty="0">
              <a:solidFill>
                <a:srgbClr val="002060"/>
              </a:solidFill>
              <a:latin typeface="Arial" panose="020B0604020202020204" pitchFamily="34" charset="0"/>
              <a:cs typeface="Arial" panose="020B0604020202020204" pitchFamily="34" charset="0"/>
            </a:endParaRPr>
          </a:p>
          <a:p>
            <a:pPr fontAlgn="base"/>
            <a:r>
              <a:rPr lang="en-GB" sz="1000" dirty="0">
                <a:solidFill>
                  <a:srgbClr val="002060"/>
                </a:solidFill>
                <a:latin typeface="Arial" panose="020B0604020202020204" pitchFamily="34" charset="0"/>
                <a:cs typeface="Arial" panose="020B0604020202020204" pitchFamily="34" charset="0"/>
              </a:rPr>
              <a:t>Paul Durack (PCMDI / Lawrence Livermore)</a:t>
            </a:r>
            <a:endParaRPr lang="fr-FR" sz="1000" dirty="0">
              <a:solidFill>
                <a:srgbClr val="002060"/>
              </a:solidFill>
              <a:latin typeface="Arial" panose="020B0604020202020204" pitchFamily="34" charset="0"/>
              <a:cs typeface="Arial" panose="020B0604020202020204" pitchFamily="34" charset="0"/>
            </a:endParaRPr>
          </a:p>
          <a:p>
            <a:pPr fontAlgn="base"/>
            <a:r>
              <a:rPr lang="en-GB" sz="1000" dirty="0" err="1">
                <a:solidFill>
                  <a:srgbClr val="002060"/>
                </a:solidFill>
                <a:latin typeface="Arial" panose="020B0604020202020204" pitchFamily="34" charset="0"/>
                <a:cs typeface="Arial" panose="020B0604020202020204" pitchFamily="34" charset="0"/>
              </a:rPr>
              <a:t>Gokhan</a:t>
            </a:r>
            <a:r>
              <a:rPr lang="en-GB" sz="1000" dirty="0">
                <a:solidFill>
                  <a:srgbClr val="002060"/>
                </a:solidFill>
                <a:latin typeface="Arial" panose="020B0604020202020204" pitchFamily="34" charset="0"/>
                <a:cs typeface="Arial" panose="020B0604020202020204" pitchFamily="34" charset="0"/>
              </a:rPr>
              <a:t> </a:t>
            </a:r>
            <a:r>
              <a:rPr lang="en-GB" sz="1000" dirty="0" err="1">
                <a:solidFill>
                  <a:srgbClr val="002060"/>
                </a:solidFill>
                <a:latin typeface="Arial" panose="020B0604020202020204" pitchFamily="34" charset="0"/>
                <a:cs typeface="Arial" panose="020B0604020202020204" pitchFamily="34" charset="0"/>
              </a:rPr>
              <a:t>Danabasoglu</a:t>
            </a:r>
            <a:r>
              <a:rPr lang="en-GB" sz="1000" dirty="0">
                <a:solidFill>
                  <a:srgbClr val="002060"/>
                </a:solidFill>
                <a:latin typeface="Arial" panose="020B0604020202020204" pitchFamily="34" charset="0"/>
                <a:cs typeface="Arial" panose="020B0604020202020204" pitchFamily="34" charset="0"/>
              </a:rPr>
              <a:t> (NCAR)</a:t>
            </a:r>
            <a:endParaRPr lang="fr-FR" sz="1000" dirty="0">
              <a:solidFill>
                <a:srgbClr val="002060"/>
              </a:solidFill>
              <a:latin typeface="Arial" panose="020B0604020202020204" pitchFamily="34" charset="0"/>
              <a:cs typeface="Arial" panose="020B0604020202020204" pitchFamily="34" charset="0"/>
            </a:endParaRPr>
          </a:p>
          <a:p>
            <a:pPr fontAlgn="base"/>
            <a:r>
              <a:rPr lang="en-GB" sz="1000" dirty="0">
                <a:solidFill>
                  <a:srgbClr val="002060"/>
                </a:solidFill>
                <a:latin typeface="Arial" panose="020B0604020202020204" pitchFamily="34" charset="0"/>
                <a:cs typeface="Arial" panose="020B0604020202020204" pitchFamily="34" charset="0"/>
              </a:rPr>
              <a:t>Maria Hood (OOPC/WMO)</a:t>
            </a:r>
            <a:endParaRPr lang="fr-FR" sz="1000" dirty="0">
              <a:solidFill>
                <a:srgbClr val="002060"/>
              </a:solidFill>
              <a:latin typeface="Arial" panose="020B0604020202020204" pitchFamily="34" charset="0"/>
              <a:cs typeface="Arial" panose="020B0604020202020204" pitchFamily="34" charset="0"/>
            </a:endParaRPr>
          </a:p>
          <a:p>
            <a:pPr fontAlgn="base"/>
            <a:r>
              <a:rPr lang="en-GB" sz="1000" dirty="0">
                <a:solidFill>
                  <a:srgbClr val="002060"/>
                </a:solidFill>
                <a:latin typeface="Arial" panose="020B0604020202020204" pitchFamily="34" charset="0"/>
                <a:cs typeface="Arial" panose="020B0604020202020204" pitchFamily="34" charset="0"/>
              </a:rPr>
              <a:t>Tristan </a:t>
            </a:r>
            <a:r>
              <a:rPr lang="en-GB" sz="1000" dirty="0" err="1">
                <a:solidFill>
                  <a:srgbClr val="002060"/>
                </a:solidFill>
                <a:latin typeface="Arial" panose="020B0604020202020204" pitchFamily="34" charset="0"/>
                <a:cs typeface="Arial" panose="020B0604020202020204" pitchFamily="34" charset="0"/>
              </a:rPr>
              <a:t>L’Ecuyer</a:t>
            </a:r>
            <a:r>
              <a:rPr lang="en-GB" sz="1000" dirty="0">
                <a:solidFill>
                  <a:srgbClr val="002060"/>
                </a:solidFill>
                <a:latin typeface="Arial" panose="020B0604020202020204" pitchFamily="34" charset="0"/>
                <a:cs typeface="Arial" panose="020B0604020202020204" pitchFamily="34" charset="0"/>
              </a:rPr>
              <a:t> (U. Wisconsin-Madison)</a:t>
            </a:r>
            <a:endParaRPr lang="fr-FR" sz="1000" dirty="0">
              <a:solidFill>
                <a:srgbClr val="002060"/>
              </a:solidFill>
              <a:latin typeface="Arial" panose="020B0604020202020204" pitchFamily="34" charset="0"/>
              <a:cs typeface="Arial" panose="020B0604020202020204" pitchFamily="34" charset="0"/>
            </a:endParaRPr>
          </a:p>
          <a:p>
            <a:pPr fontAlgn="base"/>
            <a:r>
              <a:rPr lang="en-GB" sz="1000" dirty="0">
                <a:solidFill>
                  <a:srgbClr val="002060"/>
                </a:solidFill>
                <a:latin typeface="Arial" panose="020B0604020202020204" pitchFamily="34" charset="0"/>
                <a:cs typeface="Arial" panose="020B0604020202020204" pitchFamily="34" charset="0"/>
              </a:rPr>
              <a:t>Adele Morrison (Australian National University)</a:t>
            </a:r>
            <a:endParaRPr lang="fr-FR" sz="1000" dirty="0">
              <a:solidFill>
                <a:srgbClr val="002060"/>
              </a:solidFill>
              <a:latin typeface="Arial" panose="020B0604020202020204" pitchFamily="34" charset="0"/>
              <a:cs typeface="Arial" panose="020B0604020202020204" pitchFamily="34" charset="0"/>
            </a:endParaRPr>
          </a:p>
          <a:p>
            <a:pPr fontAlgn="base"/>
            <a:r>
              <a:rPr lang="en-GB" sz="1000" dirty="0">
                <a:solidFill>
                  <a:srgbClr val="002060"/>
                </a:solidFill>
                <a:latin typeface="Arial" panose="020B0604020202020204" pitchFamily="34" charset="0"/>
                <a:cs typeface="Arial" panose="020B0604020202020204" pitchFamily="34" charset="0"/>
              </a:rPr>
              <a:t>Bernadette </a:t>
            </a:r>
            <a:r>
              <a:rPr lang="en-GB" sz="1000" dirty="0" err="1">
                <a:solidFill>
                  <a:srgbClr val="002060"/>
                </a:solidFill>
                <a:latin typeface="Arial" panose="020B0604020202020204" pitchFamily="34" charset="0"/>
                <a:cs typeface="Arial" panose="020B0604020202020204" pitchFamily="34" charset="0"/>
              </a:rPr>
              <a:t>Sloyan</a:t>
            </a:r>
            <a:r>
              <a:rPr lang="en-GB" sz="1000" dirty="0">
                <a:solidFill>
                  <a:srgbClr val="002060"/>
                </a:solidFill>
                <a:latin typeface="Arial" panose="020B0604020202020204" pitchFamily="34" charset="0"/>
                <a:cs typeface="Arial" panose="020B0604020202020204" pitchFamily="34" charset="0"/>
              </a:rPr>
              <a:t> (CSIRO)</a:t>
            </a:r>
            <a:endParaRPr lang="fr-FR" sz="1000" dirty="0">
              <a:solidFill>
                <a:srgbClr val="002060"/>
              </a:solidFill>
              <a:latin typeface="Arial" panose="020B0604020202020204" pitchFamily="34" charset="0"/>
              <a:cs typeface="Arial" panose="020B0604020202020204" pitchFamily="34" charset="0"/>
            </a:endParaRPr>
          </a:p>
          <a:p>
            <a:pPr fontAlgn="base"/>
            <a:r>
              <a:rPr lang="en-US" sz="1000" dirty="0">
                <a:solidFill>
                  <a:srgbClr val="002060"/>
                </a:solidFill>
                <a:latin typeface="Arial" panose="020B0604020202020204" pitchFamily="34" charset="0"/>
                <a:cs typeface="Arial" panose="020B0604020202020204" pitchFamily="34" charset="0"/>
              </a:rPr>
              <a:t>Neil Swart (Environment Canada / </a:t>
            </a:r>
            <a:r>
              <a:rPr lang="en-US" sz="1000" dirty="0" err="1">
                <a:solidFill>
                  <a:srgbClr val="002060"/>
                </a:solidFill>
                <a:latin typeface="Arial" panose="020B0604020202020204" pitchFamily="34" charset="0"/>
                <a:cs typeface="Arial" panose="020B0604020202020204" pitchFamily="34" charset="0"/>
              </a:rPr>
              <a:t>CliC</a:t>
            </a:r>
            <a:r>
              <a:rPr lang="en-US" sz="1000" dirty="0">
                <a:solidFill>
                  <a:srgbClr val="002060"/>
                </a:solidFill>
                <a:latin typeface="Arial" panose="020B0604020202020204" pitchFamily="34" charset="0"/>
                <a:cs typeface="Arial" panose="020B0604020202020204" pitchFamily="34" charset="0"/>
              </a:rPr>
              <a:t>)</a:t>
            </a:r>
            <a:endParaRPr lang="fr-FR" sz="1000" dirty="0">
              <a:solidFill>
                <a:srgbClr val="002060"/>
              </a:solidFill>
              <a:latin typeface="Arial" panose="020B0604020202020204" pitchFamily="34" charset="0"/>
              <a:cs typeface="Arial" panose="020B0604020202020204" pitchFamily="34" charset="0"/>
            </a:endParaRPr>
          </a:p>
          <a:p>
            <a:pPr fontAlgn="base"/>
            <a:r>
              <a:rPr lang="en-GB" sz="1000" dirty="0">
                <a:solidFill>
                  <a:srgbClr val="002060"/>
                </a:solidFill>
                <a:latin typeface="Arial" panose="020B0604020202020204" pitchFamily="34" charset="0"/>
                <a:cs typeface="Arial" panose="020B0604020202020204" pitchFamily="34" charset="0"/>
              </a:rPr>
              <a:t>Amy Solomon (CU/NOAA/NORP)</a:t>
            </a:r>
            <a:endParaRPr lang="fr-FR" sz="1000" dirty="0">
              <a:solidFill>
                <a:srgbClr val="002060"/>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26C6055-673C-AF4B-B496-46A3B5176E53}"/>
              </a:ext>
            </a:extLst>
          </p:cNvPr>
          <p:cNvSpPr/>
          <p:nvPr/>
        </p:nvSpPr>
        <p:spPr>
          <a:xfrm>
            <a:off x="5524559" y="3979242"/>
            <a:ext cx="6239977" cy="275435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140AF9F4-92E4-6C46-91E5-FDFA693BC8E7}"/>
              </a:ext>
            </a:extLst>
          </p:cNvPr>
          <p:cNvSpPr txBox="1"/>
          <p:nvPr/>
        </p:nvSpPr>
        <p:spPr>
          <a:xfrm>
            <a:off x="5669525" y="4202255"/>
            <a:ext cx="6095011" cy="2308324"/>
          </a:xfrm>
          <a:prstGeom prst="rect">
            <a:avLst/>
          </a:prstGeom>
          <a:noFill/>
        </p:spPr>
        <p:txBody>
          <a:bodyPr wrap="square" rtlCol="0">
            <a:spAutoFit/>
          </a:bodyPr>
          <a:lstStyle/>
          <a:p>
            <a:r>
              <a:rPr lang="fr-FR" dirty="0">
                <a:solidFill>
                  <a:schemeClr val="bg1"/>
                </a:solidFill>
                <a:latin typeface="Arial" panose="020B0604020202020204" pitchFamily="34" charset="0"/>
                <a:cs typeface="Arial" panose="020B0604020202020204" pitchFamily="34" charset="0"/>
              </a:rPr>
              <a:t>WHAT NEXT ?</a:t>
            </a:r>
          </a:p>
          <a:p>
            <a:endParaRPr lang="fr-FR" dirty="0">
              <a:solidFill>
                <a:schemeClr val="bg1"/>
              </a:solidFill>
              <a:latin typeface="Arial" panose="020B0604020202020204" pitchFamily="34" charset="0"/>
              <a:cs typeface="Arial" panose="020B0604020202020204" pitchFamily="34" charset="0"/>
            </a:endParaRPr>
          </a:p>
          <a:p>
            <a:pPr marL="285750" indent="-285750">
              <a:buFont typeface="Wingdings" pitchFamily="2" charset="2"/>
              <a:buChar char="Ø"/>
            </a:pPr>
            <a:r>
              <a:rPr lang="fr-FR" dirty="0">
                <a:solidFill>
                  <a:schemeClr val="bg1"/>
                </a:solidFill>
                <a:latin typeface="Arial" panose="020B0604020202020204" pitchFamily="34" charset="0"/>
                <a:cs typeface="Arial" panose="020B0604020202020204" pitchFamily="34" charset="0"/>
              </a:rPr>
              <a:t>Due to </a:t>
            </a:r>
            <a:r>
              <a:rPr lang="fr-FR" dirty="0" err="1">
                <a:solidFill>
                  <a:schemeClr val="bg1"/>
                </a:solidFill>
                <a:latin typeface="Arial" panose="020B0604020202020204" pitchFamily="34" charset="0"/>
                <a:cs typeface="Arial" panose="020B0604020202020204" pitchFamily="34" charset="0"/>
              </a:rPr>
              <a:t>membership</a:t>
            </a:r>
            <a:r>
              <a:rPr lang="fr-FR" dirty="0">
                <a:solidFill>
                  <a:schemeClr val="bg1"/>
                </a:solidFill>
                <a:latin typeface="Arial" panose="020B0604020202020204" pitchFamily="34" charset="0"/>
                <a:cs typeface="Arial" panose="020B0604020202020204" pitchFamily="34" charset="0"/>
              </a:rPr>
              <a:t> change, </a:t>
            </a:r>
            <a:r>
              <a:rPr lang="fr-FR" dirty="0" err="1">
                <a:solidFill>
                  <a:schemeClr val="bg1"/>
                </a:solidFill>
                <a:latin typeface="Arial" panose="020B0604020202020204" pitchFamily="34" charset="0"/>
                <a:cs typeface="Arial" panose="020B0604020202020204" pitchFamily="34" charset="0"/>
              </a:rPr>
              <a:t>activity</a:t>
            </a:r>
            <a:r>
              <a:rPr lang="fr-FR" dirty="0">
                <a:solidFill>
                  <a:schemeClr val="bg1"/>
                </a:solidFill>
                <a:latin typeface="Arial" panose="020B0604020202020204" pitchFamily="34" charset="0"/>
                <a:cs typeface="Arial" panose="020B0604020202020204" pitchFamily="34" charset="0"/>
              </a:rPr>
              <a:t> </a:t>
            </a:r>
            <a:r>
              <a:rPr lang="fr-FR" dirty="0" err="1">
                <a:solidFill>
                  <a:schemeClr val="bg1"/>
                </a:solidFill>
                <a:latin typeface="Arial" panose="020B0604020202020204" pitchFamily="34" charset="0"/>
                <a:cs typeface="Arial" panose="020B0604020202020204" pitchFamily="34" charset="0"/>
              </a:rPr>
              <a:t>will</a:t>
            </a:r>
            <a:r>
              <a:rPr lang="fr-FR" dirty="0">
                <a:solidFill>
                  <a:schemeClr val="bg1"/>
                </a:solidFill>
                <a:latin typeface="Arial" panose="020B0604020202020204" pitchFamily="34" charset="0"/>
                <a:cs typeface="Arial" panose="020B0604020202020204" pitchFamily="34" charset="0"/>
              </a:rPr>
              <a:t> </a:t>
            </a:r>
            <a:r>
              <a:rPr lang="fr-FR" dirty="0" err="1">
                <a:solidFill>
                  <a:schemeClr val="bg1"/>
                </a:solidFill>
                <a:latin typeface="Arial" panose="020B0604020202020204" pitchFamily="34" charset="0"/>
                <a:cs typeface="Arial" panose="020B0604020202020204" pitchFamily="34" charset="0"/>
              </a:rPr>
              <a:t>reorganized</a:t>
            </a:r>
            <a:r>
              <a:rPr lang="fr-FR" dirty="0">
                <a:solidFill>
                  <a:schemeClr val="bg1"/>
                </a:solidFill>
                <a:latin typeface="Arial" panose="020B0604020202020204" pitchFamily="34" charset="0"/>
                <a:cs typeface="Arial" panose="020B0604020202020204" pitchFamily="34" charset="0"/>
              </a:rPr>
              <a:t>, </a:t>
            </a:r>
            <a:r>
              <a:rPr lang="fr-FR" dirty="0" err="1">
                <a:solidFill>
                  <a:schemeClr val="bg1"/>
                </a:solidFill>
                <a:latin typeface="Arial" panose="020B0604020202020204" pitchFamily="34" charset="0"/>
                <a:cs typeface="Arial" panose="020B0604020202020204" pitchFamily="34" charset="0"/>
              </a:rPr>
              <a:t>including</a:t>
            </a:r>
            <a:r>
              <a:rPr lang="fr-FR" dirty="0">
                <a:solidFill>
                  <a:schemeClr val="bg1"/>
                </a:solidFill>
                <a:latin typeface="Arial" panose="020B0604020202020204" pitchFamily="34" charset="0"/>
                <a:cs typeface="Arial" panose="020B0604020202020204" pitchFamily="34" charset="0"/>
              </a:rPr>
              <a:t> new </a:t>
            </a:r>
            <a:r>
              <a:rPr lang="fr-FR" dirty="0" err="1">
                <a:solidFill>
                  <a:schemeClr val="bg1"/>
                </a:solidFill>
                <a:latin typeface="Arial" panose="020B0604020202020204" pitchFamily="34" charset="0"/>
                <a:cs typeface="Arial" panose="020B0604020202020204" pitchFamily="34" charset="0"/>
              </a:rPr>
              <a:t>member</a:t>
            </a:r>
            <a:r>
              <a:rPr lang="fr-FR" dirty="0">
                <a:solidFill>
                  <a:schemeClr val="bg1"/>
                </a:solidFill>
                <a:latin typeface="Arial" panose="020B0604020202020204" pitchFamily="34" charset="0"/>
                <a:cs typeface="Arial" panose="020B0604020202020204" pitchFamily="34" charset="0"/>
              </a:rPr>
              <a:t> for support (to </a:t>
            </a:r>
            <a:r>
              <a:rPr lang="fr-FR" dirty="0" err="1">
                <a:solidFill>
                  <a:schemeClr val="bg1"/>
                </a:solidFill>
                <a:latin typeface="Arial" panose="020B0604020202020204" pitchFamily="34" charset="0"/>
                <a:cs typeface="Arial" panose="020B0604020202020204" pitchFamily="34" charset="0"/>
              </a:rPr>
              <a:t>be</a:t>
            </a:r>
            <a:r>
              <a:rPr lang="fr-FR" dirty="0">
                <a:solidFill>
                  <a:schemeClr val="bg1"/>
                </a:solidFill>
                <a:latin typeface="Arial" panose="020B0604020202020204" pitchFamily="34" charset="0"/>
                <a:cs typeface="Arial" panose="020B0604020202020204" pitchFamily="34" charset="0"/>
              </a:rPr>
              <a:t> </a:t>
            </a:r>
            <a:r>
              <a:rPr lang="fr-FR" dirty="0" err="1">
                <a:solidFill>
                  <a:schemeClr val="bg1"/>
                </a:solidFill>
                <a:latin typeface="Arial" panose="020B0604020202020204" pitchFamily="34" charset="0"/>
                <a:cs typeface="Arial" panose="020B0604020202020204" pitchFamily="34" charset="0"/>
              </a:rPr>
              <a:t>confirmed</a:t>
            </a:r>
            <a:r>
              <a:rPr lang="fr-FR" dirty="0">
                <a:solidFill>
                  <a:schemeClr val="bg1"/>
                </a:solidFill>
                <a:latin typeface="Arial" panose="020B0604020202020204" pitchFamily="34" charset="0"/>
                <a:cs typeface="Arial" panose="020B0604020202020204" pitchFamily="34" charset="0"/>
              </a:rPr>
              <a:t>)</a:t>
            </a:r>
          </a:p>
          <a:p>
            <a:pPr marL="285750" indent="-285750">
              <a:buFont typeface="Wingdings" pitchFamily="2" charset="2"/>
              <a:buChar char="Ø"/>
            </a:pPr>
            <a:endParaRPr lang="fr-FR" dirty="0">
              <a:solidFill>
                <a:schemeClr val="bg1"/>
              </a:solidFill>
              <a:latin typeface="Arial" panose="020B0604020202020204" pitchFamily="34" charset="0"/>
              <a:cs typeface="Arial" panose="020B0604020202020204" pitchFamily="34" charset="0"/>
            </a:endParaRPr>
          </a:p>
          <a:p>
            <a:pPr marL="285750" indent="-285750">
              <a:buFont typeface="Wingdings" pitchFamily="2" charset="2"/>
              <a:buChar char="Ø"/>
            </a:pPr>
            <a:r>
              <a:rPr lang="fr-FR" dirty="0" err="1">
                <a:solidFill>
                  <a:schemeClr val="bg1"/>
                </a:solidFill>
                <a:latin typeface="Arial" panose="020B0604020202020204" pitchFamily="34" charset="0"/>
                <a:cs typeface="Arial" panose="020B0604020202020204" pitchFamily="34" charset="0"/>
              </a:rPr>
              <a:t>Establish</a:t>
            </a:r>
            <a:r>
              <a:rPr lang="fr-FR" dirty="0">
                <a:solidFill>
                  <a:schemeClr val="bg1"/>
                </a:solidFill>
                <a:latin typeface="Arial" panose="020B0604020202020204" pitchFamily="34" charset="0"/>
                <a:cs typeface="Arial" panose="020B0604020202020204" pitchFamily="34" charset="0"/>
              </a:rPr>
              <a:t> new </a:t>
            </a:r>
            <a:r>
              <a:rPr lang="fr-FR" dirty="0" err="1">
                <a:solidFill>
                  <a:schemeClr val="bg1"/>
                </a:solidFill>
                <a:latin typeface="Arial" panose="020B0604020202020204" pitchFamily="34" charset="0"/>
                <a:cs typeface="Arial" panose="020B0604020202020204" pitchFamily="34" charset="0"/>
              </a:rPr>
              <a:t>terms</a:t>
            </a:r>
            <a:r>
              <a:rPr lang="fr-FR" dirty="0">
                <a:solidFill>
                  <a:schemeClr val="bg1"/>
                </a:solidFill>
                <a:latin typeface="Arial" panose="020B0604020202020204" pitchFamily="34" charset="0"/>
                <a:cs typeface="Arial" panose="020B0604020202020204" pitchFamily="34" charset="0"/>
              </a:rPr>
              <a:t> of </a:t>
            </a:r>
            <a:r>
              <a:rPr lang="fr-FR" dirty="0" err="1">
                <a:solidFill>
                  <a:schemeClr val="bg1"/>
                </a:solidFill>
                <a:latin typeface="Arial" panose="020B0604020202020204" pitchFamily="34" charset="0"/>
                <a:cs typeface="Arial" panose="020B0604020202020204" pitchFamily="34" charset="0"/>
              </a:rPr>
              <a:t>reference</a:t>
            </a:r>
            <a:endParaRPr lang="fr-FR" dirty="0">
              <a:solidFill>
                <a:schemeClr val="bg1"/>
              </a:solidFill>
              <a:latin typeface="Arial" panose="020B0604020202020204" pitchFamily="34" charset="0"/>
              <a:cs typeface="Arial" panose="020B0604020202020204" pitchFamily="34" charset="0"/>
            </a:endParaRPr>
          </a:p>
          <a:p>
            <a:pPr marL="285750" indent="-285750">
              <a:buFont typeface="Wingdings" pitchFamily="2" charset="2"/>
              <a:buChar char="Ø"/>
            </a:pPr>
            <a:endParaRPr lang="fr-FR" dirty="0">
              <a:solidFill>
                <a:schemeClr val="bg1"/>
              </a:solidFill>
              <a:latin typeface="Arial" panose="020B0604020202020204" pitchFamily="34" charset="0"/>
              <a:cs typeface="Arial" panose="020B0604020202020204" pitchFamily="34" charset="0"/>
            </a:endParaRPr>
          </a:p>
          <a:p>
            <a:pPr marL="285750" indent="-285750">
              <a:buFont typeface="Wingdings" pitchFamily="2" charset="2"/>
              <a:buChar char="Ø"/>
            </a:pPr>
            <a:r>
              <a:rPr lang="fr-FR" dirty="0" err="1">
                <a:solidFill>
                  <a:schemeClr val="bg1"/>
                </a:solidFill>
                <a:latin typeface="Arial" panose="020B0604020202020204" pitchFamily="34" charset="0"/>
                <a:cs typeface="Arial" panose="020B0604020202020204" pitchFamily="34" charset="0"/>
              </a:rPr>
              <a:t>Establish</a:t>
            </a:r>
            <a:r>
              <a:rPr lang="fr-FR" dirty="0">
                <a:solidFill>
                  <a:schemeClr val="bg1"/>
                </a:solidFill>
                <a:latin typeface="Arial" panose="020B0604020202020204" pitchFamily="34" charset="0"/>
                <a:cs typeface="Arial" panose="020B0604020202020204" pitchFamily="34" charset="0"/>
              </a:rPr>
              <a:t> new roadmap, </a:t>
            </a:r>
            <a:r>
              <a:rPr lang="fr-FR" dirty="0" err="1">
                <a:solidFill>
                  <a:schemeClr val="bg1"/>
                </a:solidFill>
                <a:latin typeface="Arial" panose="020B0604020202020204" pitchFamily="34" charset="0"/>
                <a:cs typeface="Arial" panose="020B0604020202020204" pitchFamily="34" charset="0"/>
              </a:rPr>
              <a:t>including</a:t>
            </a:r>
            <a:r>
              <a:rPr lang="fr-FR" dirty="0">
                <a:solidFill>
                  <a:schemeClr val="bg1"/>
                </a:solidFill>
                <a:latin typeface="Arial" panose="020B0604020202020204" pitchFamily="34" charset="0"/>
                <a:cs typeface="Arial" panose="020B0604020202020204" pitchFamily="34" charset="0"/>
              </a:rPr>
              <a:t> a workshop in 2022</a:t>
            </a:r>
          </a:p>
        </p:txBody>
      </p:sp>
      <p:sp>
        <p:nvSpPr>
          <p:cNvPr id="12" name="Google Shape;123;gacaf13b675_0_0">
            <a:extLst>
              <a:ext uri="{FF2B5EF4-FFF2-40B4-BE49-F238E27FC236}">
                <a16:creationId xmlns:a16="http://schemas.microsoft.com/office/drawing/2014/main" id="{05316E2E-AC0B-A44C-B385-58D8F5884544}"/>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941175" algn="r"/>
              </a:tabLst>
            </a:pPr>
            <a:r>
              <a:rPr lang="pl-PL" sz="3600" b="1" spc="-1" dirty="0">
                <a:solidFill>
                  <a:srgbClr val="FFFFFF"/>
                </a:solidFill>
                <a:latin typeface="Calibri"/>
                <a:ea typeface="Calibri"/>
              </a:rPr>
              <a:t>	</a:t>
            </a:r>
            <a:r>
              <a:rPr lang="pl-PL" sz="3600" b="1" spc="-1" dirty="0">
                <a:solidFill>
                  <a:srgbClr val="FFC000"/>
                </a:solidFill>
                <a:latin typeface="Calibri"/>
                <a:ea typeface="Calibri"/>
              </a:rPr>
              <a:t>ACHIEVEMENTS</a:t>
            </a:r>
            <a:endParaRPr lang="fr-FR" sz="3600" b="0" strike="noStrike" spc="-1" dirty="0">
              <a:solidFill>
                <a:srgbClr val="FFC000"/>
              </a:solidFill>
            </a:endParaRPr>
          </a:p>
        </p:txBody>
      </p:sp>
      <p:sp>
        <p:nvSpPr>
          <p:cNvPr id="13" name="ZoneTexte 12">
            <a:extLst>
              <a:ext uri="{FF2B5EF4-FFF2-40B4-BE49-F238E27FC236}">
                <a16:creationId xmlns:a16="http://schemas.microsoft.com/office/drawing/2014/main" id="{E8AF79EE-03A7-4245-995F-CA3EA23DAD4D}"/>
              </a:ext>
            </a:extLst>
          </p:cNvPr>
          <p:cNvSpPr txBox="1"/>
          <p:nvPr/>
        </p:nvSpPr>
        <p:spPr>
          <a:xfrm>
            <a:off x="3048000" y="32124"/>
            <a:ext cx="6188785" cy="707886"/>
          </a:xfrm>
          <a:prstGeom prst="rect">
            <a:avLst/>
          </a:prstGeom>
          <a:noFill/>
        </p:spPr>
        <p:txBody>
          <a:bodyPr wrap="square" rtlCol="0">
            <a:spAutoFit/>
          </a:bodyPr>
          <a:lstStyle/>
          <a:p>
            <a:r>
              <a:rPr lang="fr-FR" sz="2000" b="1" dirty="0" err="1">
                <a:solidFill>
                  <a:schemeClr val="accent2">
                    <a:lumMod val="20000"/>
                    <a:lumOff val="80000"/>
                  </a:schemeClr>
                </a:solidFill>
                <a:latin typeface="Arial" panose="020B0604020202020204" pitchFamily="34" charset="0"/>
                <a:cs typeface="Arial" panose="020B0604020202020204" pitchFamily="34" charset="0"/>
              </a:rPr>
              <a:t>Ocean</a:t>
            </a:r>
            <a:r>
              <a:rPr lang="fr-FR" sz="2000" b="1" dirty="0">
                <a:solidFill>
                  <a:schemeClr val="accent2">
                    <a:lumMod val="20000"/>
                    <a:lumOff val="80000"/>
                  </a:schemeClr>
                </a:solidFill>
                <a:latin typeface="Arial" panose="020B0604020202020204" pitchFamily="34" charset="0"/>
                <a:cs typeface="Arial" panose="020B0604020202020204" pitchFamily="34" charset="0"/>
              </a:rPr>
              <a:t> </a:t>
            </a:r>
            <a:r>
              <a:rPr lang="fr-FR" sz="2000" b="1" dirty="0" err="1">
                <a:solidFill>
                  <a:schemeClr val="accent2">
                    <a:lumMod val="20000"/>
                    <a:lumOff val="80000"/>
                  </a:schemeClr>
                </a:solidFill>
                <a:latin typeface="Arial" panose="020B0604020202020204" pitchFamily="34" charset="0"/>
                <a:cs typeface="Arial" panose="020B0604020202020204" pitchFamily="34" charset="0"/>
              </a:rPr>
              <a:t>Heat</a:t>
            </a:r>
            <a:r>
              <a:rPr lang="fr-FR" sz="2000" b="1" dirty="0">
                <a:solidFill>
                  <a:schemeClr val="accent2">
                    <a:lumMod val="20000"/>
                    <a:lumOff val="80000"/>
                  </a:schemeClr>
                </a:solidFill>
                <a:latin typeface="Arial" panose="020B0604020202020204" pitchFamily="34" charset="0"/>
                <a:cs typeface="Arial" panose="020B0604020202020204" pitchFamily="34" charset="0"/>
              </a:rPr>
              <a:t> and </a:t>
            </a:r>
            <a:r>
              <a:rPr lang="fr-FR" sz="2000" b="1" dirty="0" err="1">
                <a:solidFill>
                  <a:schemeClr val="accent2">
                    <a:lumMod val="20000"/>
                    <a:lumOff val="80000"/>
                  </a:schemeClr>
                </a:solidFill>
                <a:latin typeface="Arial" panose="020B0604020202020204" pitchFamily="34" charset="0"/>
                <a:cs typeface="Arial" panose="020B0604020202020204" pitchFamily="34" charset="0"/>
              </a:rPr>
              <a:t>Freshwater</a:t>
            </a:r>
            <a:r>
              <a:rPr lang="fr-FR" sz="2000" b="1" dirty="0">
                <a:solidFill>
                  <a:schemeClr val="accent2">
                    <a:lumMod val="20000"/>
                    <a:lumOff val="80000"/>
                  </a:schemeClr>
                </a:solidFill>
                <a:latin typeface="Arial" panose="020B0604020202020204" pitchFamily="34" charset="0"/>
                <a:cs typeface="Arial" panose="020B0604020202020204" pitchFamily="34" charset="0"/>
              </a:rPr>
              <a:t> Storage and Transports in Observations and </a:t>
            </a:r>
            <a:r>
              <a:rPr lang="fr-FR" sz="2000" b="1" dirty="0" err="1">
                <a:solidFill>
                  <a:schemeClr val="accent2">
                    <a:lumMod val="20000"/>
                    <a:lumOff val="80000"/>
                  </a:schemeClr>
                </a:solidFill>
                <a:latin typeface="Arial" panose="020B0604020202020204" pitchFamily="34" charset="0"/>
                <a:cs typeface="Arial" panose="020B0604020202020204" pitchFamily="34" charset="0"/>
              </a:rPr>
              <a:t>Climate</a:t>
            </a:r>
            <a:r>
              <a:rPr lang="fr-FR" sz="2000" b="1" dirty="0">
                <a:solidFill>
                  <a:schemeClr val="accent2">
                    <a:lumMod val="20000"/>
                    <a:lumOff val="80000"/>
                  </a:schemeClr>
                </a:solidFill>
                <a:latin typeface="Arial" panose="020B0604020202020204" pitchFamily="34" charset="0"/>
                <a:cs typeface="Arial" panose="020B0604020202020204" pitchFamily="34" charset="0"/>
              </a:rPr>
              <a:t> </a:t>
            </a:r>
            <a:r>
              <a:rPr lang="fr-FR" sz="2000" b="1" dirty="0" err="1">
                <a:solidFill>
                  <a:schemeClr val="accent2">
                    <a:lumMod val="20000"/>
                    <a:lumOff val="80000"/>
                  </a:schemeClr>
                </a:solidFill>
                <a:latin typeface="Arial" panose="020B0604020202020204" pitchFamily="34" charset="0"/>
                <a:cs typeface="Arial" panose="020B0604020202020204" pitchFamily="34" charset="0"/>
              </a:rPr>
              <a:t>Models</a:t>
            </a:r>
            <a:endParaRPr lang="fr-FR" sz="2000" b="1" dirty="0">
              <a:solidFill>
                <a:schemeClr val="accent2">
                  <a:lumMod val="20000"/>
                  <a:lumOff val="80000"/>
                </a:schemeClr>
              </a:solidFill>
              <a:latin typeface="Arial" panose="020B0604020202020204" pitchFamily="34" charset="0"/>
              <a:cs typeface="Arial" panose="020B0604020202020204" pitchFamily="34" charset="0"/>
            </a:endParaRPr>
          </a:p>
        </p:txBody>
      </p:sp>
      <p:pic>
        <p:nvPicPr>
          <p:cNvPr id="14" name="Picture 21">
            <a:extLst>
              <a:ext uri="{FF2B5EF4-FFF2-40B4-BE49-F238E27FC236}">
                <a16:creationId xmlns:a16="http://schemas.microsoft.com/office/drawing/2014/main" id="{A1F9757E-B789-9648-9D2E-44460EE9A843}"/>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Tree>
    <p:extLst>
      <p:ext uri="{BB962C8B-B14F-4D97-AF65-F5344CB8AC3E}">
        <p14:creationId xmlns:p14="http://schemas.microsoft.com/office/powerpoint/2010/main" val="249791153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38049B3-EE1E-0240-9359-BB996D24EADD}"/>
              </a:ext>
            </a:extLst>
          </p:cNvPr>
          <p:cNvSpPr txBox="1"/>
          <p:nvPr/>
        </p:nvSpPr>
        <p:spPr>
          <a:xfrm>
            <a:off x="241604" y="797777"/>
            <a:ext cx="11801712" cy="3600986"/>
          </a:xfrm>
          <a:prstGeom prst="rect">
            <a:avLst/>
          </a:prstGeom>
          <a:noFill/>
        </p:spPr>
        <p:txBody>
          <a:bodyPr wrap="square" rtlCol="0">
            <a:spAutoFit/>
          </a:bodyPr>
          <a:lstStyle/>
          <a:p>
            <a:pPr lvl="0" fontAlgn="base"/>
            <a:r>
              <a:rPr lang="en-GB" dirty="0">
                <a:solidFill>
                  <a:srgbClr val="002060"/>
                </a:solidFill>
                <a:latin typeface="Arial" panose="020B0604020202020204" pitchFamily="34" charset="0"/>
                <a:cs typeface="Arial" panose="020B0604020202020204" pitchFamily="34" charset="0"/>
              </a:rPr>
              <a:t>The overall goal is to bring together climate research communities all concerned with the storage and redistribution of heat, water and carbon in the ocean, and the ocean’s role in the major Earth system cycles aiming to:</a:t>
            </a:r>
          </a:p>
          <a:p>
            <a:pPr lvl="0" fontAlgn="base"/>
            <a:endParaRPr lang="en-GB" sz="800" dirty="0">
              <a:solidFill>
                <a:srgbClr val="002060"/>
              </a:solidFill>
              <a:latin typeface="Arial" panose="020B0604020202020204" pitchFamily="34" charset="0"/>
              <a:cs typeface="Arial" panose="020B0604020202020204" pitchFamily="34" charset="0"/>
            </a:endParaRPr>
          </a:p>
          <a:p>
            <a:pPr marL="342900" lvl="0" indent="-342900" fontAlgn="base">
              <a:buAutoNum type="arabicParenR"/>
            </a:pPr>
            <a:r>
              <a:rPr lang="en-GB" sz="1600" dirty="0">
                <a:solidFill>
                  <a:srgbClr val="002060"/>
                </a:solidFill>
                <a:latin typeface="Arial" panose="020B0604020202020204" pitchFamily="34" charset="0"/>
                <a:cs typeface="Arial" panose="020B0604020202020204" pitchFamily="34" charset="0"/>
              </a:rPr>
              <a:t>Analyse the consistency between different ocean and climate observing system components, and reanalyses (e.g. assessments, global and regional budget constraints) to report on ocean storage and redistribution and their related uncertainties, and to identify priority areas for observing system maintenance and extensions.</a:t>
            </a:r>
          </a:p>
          <a:p>
            <a:pPr marL="342900" lvl="0" indent="-342900" fontAlgn="base">
              <a:buAutoNum type="arabicParenR"/>
            </a:pPr>
            <a:endParaRPr lang="en-GB" sz="800" dirty="0">
              <a:solidFill>
                <a:srgbClr val="002060"/>
              </a:solidFill>
              <a:latin typeface="Arial" panose="020B0604020202020204" pitchFamily="34" charset="0"/>
              <a:cs typeface="Arial" panose="020B0604020202020204" pitchFamily="34" charset="0"/>
            </a:endParaRPr>
          </a:p>
          <a:p>
            <a:pPr marL="342900" lvl="0" indent="-342900" fontAlgn="base">
              <a:buAutoNum type="arabicParenR"/>
            </a:pPr>
            <a:r>
              <a:rPr lang="fr-FR" sz="1600" dirty="0" err="1">
                <a:solidFill>
                  <a:srgbClr val="002060"/>
                </a:solidFill>
                <a:latin typeface="Arial" panose="020B0604020202020204" pitchFamily="34" charset="0"/>
                <a:cs typeface="Arial" panose="020B0604020202020204" pitchFamily="34" charset="0"/>
              </a:rPr>
              <a:t>Further</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demonstrate</a:t>
            </a:r>
            <a:r>
              <a:rPr lang="fr-FR" sz="1600" dirty="0">
                <a:solidFill>
                  <a:srgbClr val="002060"/>
                </a:solidFill>
                <a:latin typeface="Arial" panose="020B0604020202020204" pitchFamily="34" charset="0"/>
                <a:cs typeface="Arial" panose="020B0604020202020204" pitchFamily="34" charset="0"/>
              </a:rPr>
              <a:t> the </a:t>
            </a:r>
            <a:r>
              <a:rPr lang="fr-FR" sz="1600" dirty="0" err="1">
                <a:solidFill>
                  <a:srgbClr val="002060"/>
                </a:solidFill>
                <a:latin typeface="Arial" panose="020B0604020202020204" pitchFamily="34" charset="0"/>
                <a:cs typeface="Arial" panose="020B0604020202020204" pitchFamily="34" charset="0"/>
              </a:rPr>
              <a:t>critical</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role</a:t>
            </a:r>
            <a:r>
              <a:rPr lang="fr-FR" sz="1600" dirty="0">
                <a:solidFill>
                  <a:srgbClr val="002060"/>
                </a:solidFill>
                <a:latin typeface="Arial" panose="020B0604020202020204" pitchFamily="34" charset="0"/>
                <a:cs typeface="Arial" panose="020B0604020202020204" pitchFamily="34" charset="0"/>
              </a:rPr>
              <a:t> of the </a:t>
            </a:r>
            <a:r>
              <a:rPr lang="fr-FR" sz="1600" dirty="0" err="1">
                <a:solidFill>
                  <a:srgbClr val="002060"/>
                </a:solidFill>
                <a:latin typeface="Arial" panose="020B0604020202020204" pitchFamily="34" charset="0"/>
                <a:cs typeface="Arial" panose="020B0604020202020204" pitchFamily="34" charset="0"/>
              </a:rPr>
              <a:t>ocean</a:t>
            </a:r>
            <a:r>
              <a:rPr lang="fr-FR" sz="1600" dirty="0">
                <a:solidFill>
                  <a:srgbClr val="002060"/>
                </a:solidFill>
                <a:latin typeface="Arial" panose="020B0604020202020204" pitchFamily="34" charset="0"/>
                <a:cs typeface="Arial" panose="020B0604020202020204" pitchFamily="34" charset="0"/>
              </a:rPr>
              <a:t> in the major </a:t>
            </a:r>
            <a:r>
              <a:rPr lang="fr-FR" sz="1600" dirty="0" err="1">
                <a:solidFill>
                  <a:srgbClr val="002060"/>
                </a:solidFill>
                <a:latin typeface="Arial" panose="020B0604020202020204" pitchFamily="34" charset="0"/>
                <a:cs typeface="Arial" panose="020B0604020202020204" pitchFamily="34" charset="0"/>
              </a:rPr>
              <a:t>Earth’s</a:t>
            </a:r>
            <a:r>
              <a:rPr lang="fr-FR" sz="1600" dirty="0">
                <a:solidFill>
                  <a:srgbClr val="002060"/>
                </a:solidFill>
                <a:latin typeface="Arial" panose="020B0604020202020204" pitchFamily="34" charset="0"/>
                <a:cs typeface="Arial" panose="020B0604020202020204" pitchFamily="34" charset="0"/>
              </a:rPr>
              <a:t> system cycles as </a:t>
            </a:r>
            <a:r>
              <a:rPr lang="fr-FR" sz="1600" dirty="0" err="1">
                <a:solidFill>
                  <a:srgbClr val="002060"/>
                </a:solidFill>
                <a:latin typeface="Arial" panose="020B0604020202020204" pitchFamily="34" charset="0"/>
                <a:cs typeface="Arial" panose="020B0604020202020204" pitchFamily="34" charset="0"/>
              </a:rPr>
              <a:t>derived</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from</a:t>
            </a:r>
            <a:r>
              <a:rPr lang="fr-FR" sz="1600" dirty="0">
                <a:solidFill>
                  <a:srgbClr val="002060"/>
                </a:solidFill>
                <a:latin typeface="Arial" panose="020B0604020202020204" pitchFamily="34" charset="0"/>
                <a:cs typeface="Arial" panose="020B0604020202020204" pitchFamily="34" charset="0"/>
              </a:rPr>
              <a:t> the global </a:t>
            </a:r>
            <a:r>
              <a:rPr lang="fr-FR" sz="1600" dirty="0" err="1">
                <a:solidFill>
                  <a:srgbClr val="002060"/>
                </a:solidFill>
                <a:latin typeface="Arial" panose="020B0604020202020204" pitchFamily="34" charset="0"/>
                <a:cs typeface="Arial" panose="020B0604020202020204" pitchFamily="34" charset="0"/>
              </a:rPr>
              <a:t>ocean</a:t>
            </a:r>
            <a:r>
              <a:rPr lang="fr-FR" sz="1600" dirty="0">
                <a:solidFill>
                  <a:srgbClr val="002060"/>
                </a:solidFill>
                <a:latin typeface="Arial" panose="020B0604020202020204" pitchFamily="34" charset="0"/>
                <a:cs typeface="Arial" panose="020B0604020202020204" pitchFamily="34" charset="0"/>
              </a:rPr>
              <a:t> and </a:t>
            </a:r>
            <a:r>
              <a:rPr lang="fr-FR" sz="1600" dirty="0" err="1">
                <a:solidFill>
                  <a:srgbClr val="002060"/>
                </a:solidFill>
                <a:latin typeface="Arial" panose="020B0604020202020204" pitchFamily="34" charset="0"/>
                <a:cs typeface="Arial" panose="020B0604020202020204" pitchFamily="34" charset="0"/>
              </a:rPr>
              <a:t>climate</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observing</a:t>
            </a:r>
            <a:r>
              <a:rPr lang="fr-FR" sz="1600" dirty="0">
                <a:solidFill>
                  <a:srgbClr val="002060"/>
                </a:solidFill>
                <a:latin typeface="Arial" panose="020B0604020202020204" pitchFamily="34" charset="0"/>
                <a:cs typeface="Arial" panose="020B0604020202020204" pitchFamily="34" charset="0"/>
              </a:rPr>
              <a:t> system, </a:t>
            </a:r>
            <a:r>
              <a:rPr lang="fr-FR" sz="1600" dirty="0" err="1">
                <a:solidFill>
                  <a:srgbClr val="002060"/>
                </a:solidFill>
                <a:latin typeface="Arial" panose="020B0604020202020204" pitchFamily="34" charset="0"/>
                <a:cs typeface="Arial" panose="020B0604020202020204" pitchFamily="34" charset="0"/>
              </a:rPr>
              <a:t>including</a:t>
            </a:r>
            <a:r>
              <a:rPr lang="fr-FR" sz="1600" dirty="0">
                <a:solidFill>
                  <a:srgbClr val="002060"/>
                </a:solidFill>
                <a:latin typeface="Arial" panose="020B0604020202020204" pitchFamily="34" charset="0"/>
                <a:cs typeface="Arial" panose="020B0604020202020204" pitchFamily="34" charset="0"/>
              </a:rPr>
              <a:t> the </a:t>
            </a:r>
            <a:r>
              <a:rPr lang="fr-FR" sz="1600" dirty="0" err="1">
                <a:solidFill>
                  <a:srgbClr val="002060"/>
                </a:solidFill>
                <a:latin typeface="Arial" panose="020B0604020202020204" pitchFamily="34" charset="0"/>
                <a:cs typeface="Arial" panose="020B0604020202020204" pitchFamily="34" charset="0"/>
              </a:rPr>
              <a:t>role</a:t>
            </a:r>
            <a:r>
              <a:rPr lang="fr-FR" sz="1600" dirty="0">
                <a:solidFill>
                  <a:srgbClr val="002060"/>
                </a:solidFill>
                <a:latin typeface="Arial" panose="020B0604020202020204" pitchFamily="34" charset="0"/>
                <a:cs typeface="Arial" panose="020B0604020202020204" pitchFamily="34" charset="0"/>
              </a:rPr>
              <a:t> of </a:t>
            </a:r>
            <a:r>
              <a:rPr lang="fr-FR" sz="1600" dirty="0" err="1">
                <a:solidFill>
                  <a:srgbClr val="002060"/>
                </a:solidFill>
                <a:latin typeface="Arial" panose="020B0604020202020204" pitchFamily="34" charset="0"/>
                <a:cs typeface="Arial" panose="020B0604020202020204" pitchFamily="34" charset="0"/>
              </a:rPr>
              <a:t>storage</a:t>
            </a:r>
            <a:r>
              <a:rPr lang="fr-FR" sz="1600" dirty="0">
                <a:solidFill>
                  <a:srgbClr val="002060"/>
                </a:solidFill>
                <a:latin typeface="Arial" panose="020B0604020202020204" pitchFamily="34" charset="0"/>
                <a:cs typeface="Arial" panose="020B0604020202020204" pitchFamily="34" charset="0"/>
              </a:rPr>
              <a:t> and redistribution </a:t>
            </a:r>
            <a:r>
              <a:rPr lang="fr-FR" sz="1600" dirty="0" err="1">
                <a:solidFill>
                  <a:srgbClr val="002060"/>
                </a:solidFill>
                <a:latin typeface="Arial" panose="020B0604020202020204" pitchFamily="34" charset="0"/>
                <a:cs typeface="Arial" panose="020B0604020202020204" pitchFamily="34" charset="0"/>
              </a:rPr>
              <a:t>establishing</a:t>
            </a:r>
            <a:r>
              <a:rPr lang="fr-FR" sz="1600" dirty="0">
                <a:solidFill>
                  <a:srgbClr val="002060"/>
                </a:solidFill>
                <a:latin typeface="Arial" panose="020B0604020202020204" pitchFamily="34" charset="0"/>
                <a:cs typeface="Arial" panose="020B0604020202020204" pitchFamily="34" charset="0"/>
              </a:rPr>
              <a:t> the cross-linkage </a:t>
            </a:r>
            <a:r>
              <a:rPr lang="fr-FR" sz="1600" dirty="0" err="1">
                <a:solidFill>
                  <a:srgbClr val="002060"/>
                </a:solidFill>
                <a:latin typeface="Arial" panose="020B0604020202020204" pitchFamily="34" charset="0"/>
                <a:cs typeface="Arial" panose="020B0604020202020204" pitchFamily="34" charset="0"/>
              </a:rPr>
              <a:t>between</a:t>
            </a:r>
            <a:r>
              <a:rPr lang="fr-FR" sz="1600" dirty="0">
                <a:solidFill>
                  <a:srgbClr val="002060"/>
                </a:solidFill>
                <a:latin typeface="Arial" panose="020B0604020202020204" pitchFamily="34" charset="0"/>
                <a:cs typeface="Arial" panose="020B0604020202020204" pitchFamily="34" charset="0"/>
              </a:rPr>
              <a:t> the cycles. </a:t>
            </a:r>
          </a:p>
          <a:p>
            <a:pPr marL="342900" indent="-342900" fontAlgn="base">
              <a:buFontTx/>
              <a:buAutoNum type="arabicParenR"/>
            </a:pPr>
            <a:endParaRPr lang="fr-FR" sz="800" dirty="0">
              <a:solidFill>
                <a:srgbClr val="002060"/>
              </a:solidFill>
              <a:latin typeface="Arial" panose="020B0604020202020204" pitchFamily="34" charset="0"/>
              <a:cs typeface="Arial" panose="020B0604020202020204" pitchFamily="34" charset="0"/>
            </a:endParaRPr>
          </a:p>
          <a:p>
            <a:pPr marL="342900" indent="-342900" fontAlgn="base">
              <a:buFontTx/>
              <a:buAutoNum type="arabicParenR"/>
            </a:pPr>
            <a:r>
              <a:rPr lang="fr-FR" sz="1600" dirty="0" err="1">
                <a:solidFill>
                  <a:srgbClr val="002060"/>
                </a:solidFill>
                <a:latin typeface="Arial" panose="020B0604020202020204" pitchFamily="34" charset="0"/>
                <a:cs typeface="Arial" panose="020B0604020202020204" pitchFamily="34" charset="0"/>
              </a:rPr>
              <a:t>Liase</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with</a:t>
            </a:r>
            <a:r>
              <a:rPr lang="fr-FR" sz="1600" dirty="0">
                <a:solidFill>
                  <a:srgbClr val="002060"/>
                </a:solidFill>
                <a:latin typeface="Arial" panose="020B0604020202020204" pitchFamily="34" charset="0"/>
                <a:cs typeface="Arial" panose="020B0604020202020204" pitchFamily="34" charset="0"/>
              </a:rPr>
              <a:t> the </a:t>
            </a:r>
            <a:r>
              <a:rPr lang="fr-FR" sz="1600" dirty="0" err="1">
                <a:solidFill>
                  <a:srgbClr val="002060"/>
                </a:solidFill>
                <a:latin typeface="Arial" panose="020B0604020202020204" pitchFamily="34" charset="0"/>
                <a:cs typeface="Arial" panose="020B0604020202020204" pitchFamily="34" charset="0"/>
              </a:rPr>
              <a:t>climate</a:t>
            </a:r>
            <a:r>
              <a:rPr lang="fr-FR" sz="1600" dirty="0">
                <a:solidFill>
                  <a:srgbClr val="002060"/>
                </a:solidFill>
                <a:latin typeface="Arial" panose="020B0604020202020204" pitchFamily="34" charset="0"/>
                <a:cs typeface="Arial" panose="020B0604020202020204" pitchFamily="34" charset="0"/>
              </a:rPr>
              <a:t> model </a:t>
            </a:r>
            <a:r>
              <a:rPr lang="fr-FR" sz="1600" dirty="0" err="1">
                <a:solidFill>
                  <a:srgbClr val="002060"/>
                </a:solidFill>
                <a:latin typeface="Arial" panose="020B0604020202020204" pitchFamily="34" charset="0"/>
                <a:cs typeface="Arial" panose="020B0604020202020204" pitchFamily="34" charset="0"/>
              </a:rPr>
              <a:t>community</a:t>
            </a:r>
            <a:r>
              <a:rPr lang="fr-FR" sz="1600" dirty="0">
                <a:solidFill>
                  <a:srgbClr val="002060"/>
                </a:solidFill>
                <a:latin typeface="Arial" panose="020B0604020202020204" pitchFamily="34" charset="0"/>
                <a:cs typeface="Arial" panose="020B0604020202020204" pitchFamily="34" charset="0"/>
              </a:rPr>
              <a:t> (CMIP) in support of the </a:t>
            </a:r>
            <a:r>
              <a:rPr lang="fr-FR" sz="1600" dirty="0" err="1">
                <a:solidFill>
                  <a:srgbClr val="002060"/>
                </a:solidFill>
                <a:latin typeface="Arial" panose="020B0604020202020204" pitchFamily="34" charset="0"/>
                <a:cs typeface="Arial" panose="020B0604020202020204" pitchFamily="34" charset="0"/>
              </a:rPr>
              <a:t>diagnosis</a:t>
            </a:r>
            <a:r>
              <a:rPr lang="fr-FR" sz="1600" dirty="0">
                <a:solidFill>
                  <a:srgbClr val="002060"/>
                </a:solidFill>
                <a:latin typeface="Arial" panose="020B0604020202020204" pitchFamily="34" charset="0"/>
                <a:cs typeface="Arial" panose="020B0604020202020204" pitchFamily="34" charset="0"/>
              </a:rPr>
              <a:t> of model </a:t>
            </a:r>
            <a:r>
              <a:rPr lang="fr-FR" sz="1600" dirty="0" err="1">
                <a:solidFill>
                  <a:srgbClr val="002060"/>
                </a:solidFill>
                <a:latin typeface="Arial" panose="020B0604020202020204" pitchFamily="34" charset="0"/>
                <a:cs typeface="Arial" panose="020B0604020202020204" pitchFamily="34" charset="0"/>
              </a:rPr>
              <a:t>biases</a:t>
            </a:r>
            <a:r>
              <a:rPr lang="fr-FR" sz="1600" dirty="0">
                <a:solidFill>
                  <a:srgbClr val="002060"/>
                </a:solidFill>
                <a:latin typeface="Arial" panose="020B0604020202020204" pitchFamily="34" charset="0"/>
                <a:cs typeface="Arial" panose="020B0604020202020204" pitchFamily="34" charset="0"/>
              </a:rPr>
              <a:t> and </a:t>
            </a:r>
            <a:r>
              <a:rPr lang="fr-FR" sz="1600" dirty="0" err="1">
                <a:solidFill>
                  <a:srgbClr val="002060"/>
                </a:solidFill>
                <a:latin typeface="Arial" panose="020B0604020202020204" pitchFamily="34" charset="0"/>
                <a:cs typeface="Arial" panose="020B0604020202020204" pitchFamily="34" charset="0"/>
              </a:rPr>
              <a:t>ocean</a:t>
            </a:r>
            <a:r>
              <a:rPr lang="fr-FR" sz="1600" dirty="0">
                <a:solidFill>
                  <a:srgbClr val="002060"/>
                </a:solidFill>
                <a:latin typeface="Arial" panose="020B0604020202020204" pitchFamily="34" charset="0"/>
                <a:cs typeface="Arial" panose="020B0604020202020204" pitchFamily="34" charset="0"/>
              </a:rPr>
              <a:t> major </a:t>
            </a:r>
            <a:r>
              <a:rPr lang="fr-FR" sz="1600" dirty="0" err="1">
                <a:solidFill>
                  <a:srgbClr val="002060"/>
                </a:solidFill>
                <a:latin typeface="Arial" panose="020B0604020202020204" pitchFamily="34" charset="0"/>
                <a:cs typeface="Arial" panose="020B0604020202020204" pitchFamily="34" charset="0"/>
              </a:rPr>
              <a:t>characteristic</a:t>
            </a:r>
            <a:r>
              <a:rPr lang="fr-FR" sz="1600" dirty="0">
                <a:solidFill>
                  <a:srgbClr val="002060"/>
                </a:solidFill>
                <a:latin typeface="Arial" panose="020B0604020202020204" pitchFamily="34" charset="0"/>
                <a:cs typeface="Arial" panose="020B0604020202020204" pitchFamily="34" charset="0"/>
              </a:rPr>
              <a:t> model </a:t>
            </a:r>
            <a:r>
              <a:rPr lang="fr-FR" sz="1600" dirty="0" err="1">
                <a:solidFill>
                  <a:srgbClr val="002060"/>
                </a:solidFill>
                <a:latin typeface="Arial" panose="020B0604020202020204" pitchFamily="34" charset="0"/>
                <a:cs typeface="Arial" panose="020B0604020202020204" pitchFamily="34" charset="0"/>
              </a:rPr>
              <a:t>representations</a:t>
            </a:r>
            <a:r>
              <a:rPr lang="fr-FR" sz="1600" dirty="0">
                <a:solidFill>
                  <a:srgbClr val="002060"/>
                </a:solidFill>
                <a:latin typeface="Arial" panose="020B0604020202020204" pitchFamily="34" charset="0"/>
                <a:cs typeface="Arial" panose="020B0604020202020204" pitchFamily="34" charset="0"/>
              </a:rPr>
              <a:t>, and </a:t>
            </a:r>
            <a:r>
              <a:rPr lang="fr-FR" sz="1600" dirty="0" err="1">
                <a:solidFill>
                  <a:srgbClr val="002060"/>
                </a:solidFill>
                <a:latin typeface="Arial" panose="020B0604020202020204" pitchFamily="34" charset="0"/>
                <a:cs typeface="Arial" panose="020B0604020202020204" pitchFamily="34" charset="0"/>
              </a:rPr>
              <a:t>establish</a:t>
            </a:r>
            <a:r>
              <a:rPr lang="fr-FR" sz="1600" dirty="0">
                <a:solidFill>
                  <a:srgbClr val="002060"/>
                </a:solidFill>
                <a:latin typeface="Arial" panose="020B0604020202020204" pitchFamily="34" charset="0"/>
                <a:cs typeface="Arial" panose="020B0604020202020204" pitchFamily="34" charset="0"/>
              </a:rPr>
              <a:t> </a:t>
            </a:r>
            <a:r>
              <a:rPr lang="fr-FR" sz="1600" dirty="0" err="1">
                <a:solidFill>
                  <a:srgbClr val="002060"/>
                </a:solidFill>
                <a:latin typeface="Arial" panose="020B0604020202020204" pitchFamily="34" charset="0"/>
                <a:cs typeface="Arial" panose="020B0604020202020204" pitchFamily="34" charset="0"/>
              </a:rPr>
              <a:t>recommendation</a:t>
            </a:r>
            <a:r>
              <a:rPr lang="fr-FR" sz="1600" dirty="0">
                <a:solidFill>
                  <a:srgbClr val="002060"/>
                </a:solidFill>
                <a:latin typeface="Arial" panose="020B0604020202020204" pitchFamily="34" charset="0"/>
                <a:cs typeface="Arial" panose="020B0604020202020204" pitchFamily="34" charset="0"/>
              </a:rPr>
              <a:t> for the </a:t>
            </a:r>
            <a:r>
              <a:rPr lang="fr-FR" sz="1600" dirty="0" err="1">
                <a:solidFill>
                  <a:srgbClr val="002060"/>
                </a:solidFill>
                <a:latin typeface="Arial" panose="020B0604020202020204" pitchFamily="34" charset="0"/>
                <a:cs typeface="Arial" panose="020B0604020202020204" pitchFamily="34" charset="0"/>
              </a:rPr>
              <a:t>observing</a:t>
            </a:r>
            <a:r>
              <a:rPr lang="fr-FR" sz="1600" dirty="0">
                <a:solidFill>
                  <a:srgbClr val="002060"/>
                </a:solidFill>
                <a:latin typeface="Arial" panose="020B0604020202020204" pitchFamily="34" charset="0"/>
                <a:cs typeface="Arial" panose="020B0604020202020204" pitchFamily="34" charset="0"/>
              </a:rPr>
              <a:t> system and data </a:t>
            </a:r>
            <a:r>
              <a:rPr lang="fr-FR" sz="1600" dirty="0" err="1">
                <a:solidFill>
                  <a:srgbClr val="002060"/>
                </a:solidFill>
                <a:latin typeface="Arial" panose="020B0604020202020204" pitchFamily="34" charset="0"/>
                <a:cs typeface="Arial" panose="020B0604020202020204" pitchFamily="34" charset="0"/>
              </a:rPr>
              <a:t>dissemination</a:t>
            </a:r>
            <a:r>
              <a:rPr lang="fr-FR" sz="1600" dirty="0">
                <a:solidFill>
                  <a:srgbClr val="002060"/>
                </a:solidFill>
                <a:latin typeface="Arial" panose="020B0604020202020204" pitchFamily="34" charset="0"/>
                <a:cs typeface="Arial" panose="020B0604020202020204" pitchFamily="34" charset="0"/>
              </a:rPr>
              <a:t> for </a:t>
            </a:r>
            <a:r>
              <a:rPr lang="fr-FR" sz="1600" dirty="0" err="1">
                <a:solidFill>
                  <a:srgbClr val="002060"/>
                </a:solidFill>
                <a:latin typeface="Arial" panose="020B0604020202020204" pitchFamily="34" charset="0"/>
                <a:cs typeface="Arial" panose="020B0604020202020204" pitchFamily="34" charset="0"/>
              </a:rPr>
              <a:t>climate</a:t>
            </a:r>
            <a:r>
              <a:rPr lang="fr-FR" sz="1600" dirty="0">
                <a:solidFill>
                  <a:srgbClr val="002060"/>
                </a:solidFill>
                <a:latin typeface="Arial" panose="020B0604020202020204" pitchFamily="34" charset="0"/>
                <a:cs typeface="Arial" panose="020B0604020202020204" pitchFamily="34" charset="0"/>
              </a:rPr>
              <a:t> model </a:t>
            </a:r>
            <a:r>
              <a:rPr lang="fr-FR" sz="1600" dirty="0" err="1">
                <a:solidFill>
                  <a:srgbClr val="002060"/>
                </a:solidFill>
                <a:latin typeface="Arial" panose="020B0604020202020204" pitchFamily="34" charset="0"/>
                <a:cs typeface="Arial" panose="020B0604020202020204" pitchFamily="34" charset="0"/>
              </a:rPr>
              <a:t>evaluation</a:t>
            </a:r>
            <a:r>
              <a:rPr lang="fr-FR" sz="1600" dirty="0">
                <a:solidFill>
                  <a:srgbClr val="002060"/>
                </a:solidFill>
                <a:latin typeface="Arial" panose="020B0604020202020204" pitchFamily="34" charset="0"/>
                <a:cs typeface="Arial" panose="020B0604020202020204" pitchFamily="34" charset="0"/>
              </a:rPr>
              <a:t> and validation.</a:t>
            </a:r>
          </a:p>
          <a:p>
            <a:pPr marL="342900" indent="-342900" fontAlgn="base">
              <a:buFontTx/>
              <a:buAutoNum type="arabicParenR"/>
            </a:pPr>
            <a:endParaRPr lang="fr-FR" sz="800" dirty="0">
              <a:solidFill>
                <a:srgbClr val="002060"/>
              </a:solidFill>
              <a:latin typeface="Arial" panose="020B0604020202020204" pitchFamily="34" charset="0"/>
              <a:cs typeface="Arial" panose="020B0604020202020204" pitchFamily="34" charset="0"/>
            </a:endParaRPr>
          </a:p>
          <a:p>
            <a:pPr marL="342900" lvl="0" indent="-342900" fontAlgn="base">
              <a:buAutoNum type="arabicParenR"/>
            </a:pPr>
            <a:r>
              <a:rPr lang="en-GB" sz="1600" dirty="0">
                <a:solidFill>
                  <a:srgbClr val="002060"/>
                </a:solidFill>
                <a:latin typeface="Arial" panose="020B0604020202020204" pitchFamily="34" charset="0"/>
                <a:cs typeface="Arial" panose="020B0604020202020204" pitchFamily="34" charset="0"/>
              </a:rPr>
              <a:t>Establish a link to climate and ocean services, and to the transdisciplinary community to enhance the delivery of science-based ocean knowledge for ocean major characteristics in support of sustainable development.</a:t>
            </a:r>
          </a:p>
        </p:txBody>
      </p:sp>
      <p:pic>
        <p:nvPicPr>
          <p:cNvPr id="1026" name="Picture 2" descr="Curious Kids: How was the ocean formed? Where did all the water come from?">
            <a:extLst>
              <a:ext uri="{FF2B5EF4-FFF2-40B4-BE49-F238E27FC236}">
                <a16:creationId xmlns:a16="http://schemas.microsoft.com/office/drawing/2014/main" id="{B12A3D7E-BE9C-204B-8EE8-35246AEFD28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7000" y="4426176"/>
            <a:ext cx="2359876" cy="23598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N SDGs logo">
            <a:extLst>
              <a:ext uri="{FF2B5EF4-FFF2-40B4-BE49-F238E27FC236}">
                <a16:creationId xmlns:a16="http://schemas.microsoft.com/office/drawing/2014/main" id="{3E26FA3D-630F-A94A-841D-CC9047E3899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56876" y="5160064"/>
            <a:ext cx="895609" cy="89209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6033FFC-278F-B345-8B84-E0F1AC394EC0}"/>
              </a:ext>
            </a:extLst>
          </p:cNvPr>
          <p:cNvSpPr/>
          <p:nvPr/>
        </p:nvSpPr>
        <p:spPr>
          <a:xfrm>
            <a:off x="3523785" y="4563904"/>
            <a:ext cx="8318810" cy="20844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045A87C8-EB99-CE4C-A8FE-D986B9B0281B}"/>
              </a:ext>
            </a:extLst>
          </p:cNvPr>
          <p:cNvSpPr txBox="1"/>
          <p:nvPr/>
        </p:nvSpPr>
        <p:spPr>
          <a:xfrm>
            <a:off x="3735658" y="4644487"/>
            <a:ext cx="7783551" cy="1754326"/>
          </a:xfrm>
          <a:prstGeom prst="rect">
            <a:avLst/>
          </a:prstGeom>
          <a:noFill/>
        </p:spPr>
        <p:txBody>
          <a:bodyPr wrap="square" rtlCol="0">
            <a:spAutoFit/>
          </a:bodyPr>
          <a:lstStyle/>
          <a:p>
            <a:r>
              <a:rPr lang="fr-FR" dirty="0">
                <a:solidFill>
                  <a:schemeClr val="bg1"/>
                </a:solidFill>
                <a:latin typeface="Arial" panose="020B0604020202020204" pitchFamily="34" charset="0"/>
                <a:cs typeface="Arial" panose="020B0604020202020204" pitchFamily="34" charset="0"/>
              </a:rPr>
              <a:t>WHAT NEXT ?</a:t>
            </a:r>
          </a:p>
          <a:p>
            <a:endParaRPr lang="fr-FR" dirty="0">
              <a:solidFill>
                <a:schemeClr val="bg1"/>
              </a:solidFill>
              <a:latin typeface="Arial" panose="020B0604020202020204" pitchFamily="34" charset="0"/>
              <a:cs typeface="Arial" panose="020B0604020202020204" pitchFamily="34" charset="0"/>
            </a:endParaRPr>
          </a:p>
          <a:p>
            <a:pPr marL="285750" indent="-285750">
              <a:buFont typeface="Wingdings" pitchFamily="2" charset="2"/>
              <a:buChar char="Ø"/>
            </a:pPr>
            <a:r>
              <a:rPr lang="fr-FR" dirty="0">
                <a:solidFill>
                  <a:schemeClr val="bg1"/>
                </a:solidFill>
                <a:latin typeface="Arial" panose="020B0604020202020204" pitchFamily="34" charset="0"/>
                <a:cs typeface="Arial" panose="020B0604020202020204" pitchFamily="34" charset="0"/>
              </a:rPr>
              <a:t>Due to </a:t>
            </a:r>
            <a:r>
              <a:rPr lang="fr-FR" dirty="0" err="1">
                <a:solidFill>
                  <a:schemeClr val="bg1"/>
                </a:solidFill>
                <a:latin typeface="Arial" panose="020B0604020202020204" pitchFamily="34" charset="0"/>
                <a:cs typeface="Arial" panose="020B0604020202020204" pitchFamily="34" charset="0"/>
              </a:rPr>
              <a:t>membership</a:t>
            </a:r>
            <a:r>
              <a:rPr lang="fr-FR" dirty="0">
                <a:solidFill>
                  <a:schemeClr val="bg1"/>
                </a:solidFill>
                <a:latin typeface="Arial" panose="020B0604020202020204" pitchFamily="34" charset="0"/>
                <a:cs typeface="Arial" panose="020B0604020202020204" pitchFamily="34" charset="0"/>
              </a:rPr>
              <a:t> change, </a:t>
            </a:r>
            <a:r>
              <a:rPr lang="fr-FR" dirty="0" err="1">
                <a:solidFill>
                  <a:schemeClr val="bg1"/>
                </a:solidFill>
                <a:latin typeface="Arial" panose="020B0604020202020204" pitchFamily="34" charset="0"/>
                <a:cs typeface="Arial" panose="020B0604020202020204" pitchFamily="34" charset="0"/>
              </a:rPr>
              <a:t>activity</a:t>
            </a:r>
            <a:r>
              <a:rPr lang="fr-FR" dirty="0">
                <a:solidFill>
                  <a:schemeClr val="bg1"/>
                </a:solidFill>
                <a:latin typeface="Arial" panose="020B0604020202020204" pitchFamily="34" charset="0"/>
                <a:cs typeface="Arial" panose="020B0604020202020204" pitchFamily="34" charset="0"/>
              </a:rPr>
              <a:t> </a:t>
            </a:r>
            <a:r>
              <a:rPr lang="fr-FR" dirty="0" err="1">
                <a:solidFill>
                  <a:schemeClr val="bg1"/>
                </a:solidFill>
                <a:latin typeface="Arial" panose="020B0604020202020204" pitchFamily="34" charset="0"/>
                <a:cs typeface="Arial" panose="020B0604020202020204" pitchFamily="34" charset="0"/>
              </a:rPr>
              <a:t>will</a:t>
            </a:r>
            <a:r>
              <a:rPr lang="fr-FR" dirty="0">
                <a:solidFill>
                  <a:schemeClr val="bg1"/>
                </a:solidFill>
                <a:latin typeface="Arial" panose="020B0604020202020204" pitchFamily="34" charset="0"/>
                <a:cs typeface="Arial" panose="020B0604020202020204" pitchFamily="34" charset="0"/>
              </a:rPr>
              <a:t> </a:t>
            </a:r>
            <a:r>
              <a:rPr lang="fr-FR" dirty="0" err="1">
                <a:solidFill>
                  <a:schemeClr val="bg1"/>
                </a:solidFill>
                <a:latin typeface="Arial" panose="020B0604020202020204" pitchFamily="34" charset="0"/>
                <a:cs typeface="Arial" panose="020B0604020202020204" pitchFamily="34" charset="0"/>
              </a:rPr>
              <a:t>reorganized</a:t>
            </a:r>
            <a:r>
              <a:rPr lang="fr-FR" dirty="0">
                <a:solidFill>
                  <a:schemeClr val="bg1"/>
                </a:solidFill>
                <a:latin typeface="Arial" panose="020B0604020202020204" pitchFamily="34" charset="0"/>
                <a:cs typeface="Arial" panose="020B0604020202020204" pitchFamily="34" charset="0"/>
              </a:rPr>
              <a:t>, </a:t>
            </a:r>
            <a:r>
              <a:rPr lang="fr-FR" dirty="0" err="1">
                <a:solidFill>
                  <a:schemeClr val="bg1"/>
                </a:solidFill>
                <a:latin typeface="Arial" panose="020B0604020202020204" pitchFamily="34" charset="0"/>
                <a:cs typeface="Arial" panose="020B0604020202020204" pitchFamily="34" charset="0"/>
              </a:rPr>
              <a:t>including</a:t>
            </a:r>
            <a:r>
              <a:rPr lang="fr-FR" dirty="0">
                <a:solidFill>
                  <a:schemeClr val="bg1"/>
                </a:solidFill>
                <a:latin typeface="Arial" panose="020B0604020202020204" pitchFamily="34" charset="0"/>
                <a:cs typeface="Arial" panose="020B0604020202020204" pitchFamily="34" charset="0"/>
              </a:rPr>
              <a:t> new </a:t>
            </a:r>
            <a:r>
              <a:rPr lang="fr-FR" dirty="0" err="1">
                <a:solidFill>
                  <a:schemeClr val="bg1"/>
                </a:solidFill>
                <a:latin typeface="Arial" panose="020B0604020202020204" pitchFamily="34" charset="0"/>
                <a:cs typeface="Arial" panose="020B0604020202020204" pitchFamily="34" charset="0"/>
              </a:rPr>
              <a:t>member</a:t>
            </a:r>
            <a:r>
              <a:rPr lang="fr-FR" dirty="0">
                <a:solidFill>
                  <a:schemeClr val="bg1"/>
                </a:solidFill>
                <a:latin typeface="Arial" panose="020B0604020202020204" pitchFamily="34" charset="0"/>
                <a:cs typeface="Arial" panose="020B0604020202020204" pitchFamily="34" charset="0"/>
              </a:rPr>
              <a:t> for support (to </a:t>
            </a:r>
            <a:r>
              <a:rPr lang="fr-FR" dirty="0" err="1">
                <a:solidFill>
                  <a:schemeClr val="bg1"/>
                </a:solidFill>
                <a:latin typeface="Arial" panose="020B0604020202020204" pitchFamily="34" charset="0"/>
                <a:cs typeface="Arial" panose="020B0604020202020204" pitchFamily="34" charset="0"/>
              </a:rPr>
              <a:t>be</a:t>
            </a:r>
            <a:r>
              <a:rPr lang="fr-FR" dirty="0">
                <a:solidFill>
                  <a:schemeClr val="bg1"/>
                </a:solidFill>
                <a:latin typeface="Arial" panose="020B0604020202020204" pitchFamily="34" charset="0"/>
                <a:cs typeface="Arial" panose="020B0604020202020204" pitchFamily="34" charset="0"/>
              </a:rPr>
              <a:t> </a:t>
            </a:r>
            <a:r>
              <a:rPr lang="fr-FR" dirty="0" err="1">
                <a:solidFill>
                  <a:schemeClr val="bg1"/>
                </a:solidFill>
                <a:latin typeface="Arial" panose="020B0604020202020204" pitchFamily="34" charset="0"/>
                <a:cs typeface="Arial" panose="020B0604020202020204" pitchFamily="34" charset="0"/>
              </a:rPr>
              <a:t>confirmed</a:t>
            </a:r>
            <a:r>
              <a:rPr lang="fr-FR" dirty="0">
                <a:solidFill>
                  <a:schemeClr val="bg1"/>
                </a:solidFill>
                <a:latin typeface="Arial" panose="020B0604020202020204" pitchFamily="34" charset="0"/>
                <a:cs typeface="Arial" panose="020B0604020202020204" pitchFamily="34" charset="0"/>
              </a:rPr>
              <a:t>)</a:t>
            </a:r>
          </a:p>
          <a:p>
            <a:endParaRPr lang="fr-FR" dirty="0">
              <a:solidFill>
                <a:schemeClr val="bg1"/>
              </a:solidFill>
              <a:latin typeface="Arial" panose="020B0604020202020204" pitchFamily="34" charset="0"/>
              <a:cs typeface="Arial" panose="020B0604020202020204" pitchFamily="34" charset="0"/>
            </a:endParaRPr>
          </a:p>
          <a:p>
            <a:pPr marL="285750" indent="-285750">
              <a:buFont typeface="Wingdings" pitchFamily="2" charset="2"/>
              <a:buChar char="Ø"/>
            </a:pPr>
            <a:r>
              <a:rPr lang="fr-FR" dirty="0" err="1">
                <a:solidFill>
                  <a:schemeClr val="bg1"/>
                </a:solidFill>
                <a:latin typeface="Arial" panose="020B0604020202020204" pitchFamily="34" charset="0"/>
                <a:cs typeface="Arial" panose="020B0604020202020204" pitchFamily="34" charset="0"/>
              </a:rPr>
              <a:t>Establish</a:t>
            </a:r>
            <a:r>
              <a:rPr lang="fr-FR" dirty="0">
                <a:solidFill>
                  <a:schemeClr val="bg1"/>
                </a:solidFill>
                <a:latin typeface="Arial" panose="020B0604020202020204" pitchFamily="34" charset="0"/>
                <a:cs typeface="Arial" panose="020B0604020202020204" pitchFamily="34" charset="0"/>
              </a:rPr>
              <a:t> new roadmap, </a:t>
            </a:r>
            <a:r>
              <a:rPr lang="fr-FR" dirty="0" err="1">
                <a:solidFill>
                  <a:schemeClr val="bg1"/>
                </a:solidFill>
                <a:latin typeface="Arial" panose="020B0604020202020204" pitchFamily="34" charset="0"/>
                <a:cs typeface="Arial" panose="020B0604020202020204" pitchFamily="34" charset="0"/>
              </a:rPr>
              <a:t>including</a:t>
            </a:r>
            <a:r>
              <a:rPr lang="fr-FR" dirty="0">
                <a:solidFill>
                  <a:schemeClr val="bg1"/>
                </a:solidFill>
                <a:latin typeface="Arial" panose="020B0604020202020204" pitchFamily="34" charset="0"/>
                <a:cs typeface="Arial" panose="020B0604020202020204" pitchFamily="34" charset="0"/>
              </a:rPr>
              <a:t> a workshop in 2022</a:t>
            </a:r>
          </a:p>
        </p:txBody>
      </p:sp>
      <p:sp>
        <p:nvSpPr>
          <p:cNvPr id="9" name="Google Shape;123;gacaf13b675_0_0">
            <a:extLst>
              <a:ext uri="{FF2B5EF4-FFF2-40B4-BE49-F238E27FC236}">
                <a16:creationId xmlns:a16="http://schemas.microsoft.com/office/drawing/2014/main" id="{847B633E-CD19-C444-B8EC-CA6D8FE710DD}"/>
              </a:ext>
            </a:extLst>
          </p:cNvPr>
          <p:cNvSpPr txBox="1"/>
          <p:nvPr/>
        </p:nvSpPr>
        <p:spPr>
          <a:xfrm>
            <a:off x="0" y="0"/>
            <a:ext cx="12191760" cy="862200"/>
          </a:xfrm>
          <a:prstGeom prst="rect">
            <a:avLst/>
          </a:prstGeom>
          <a:solidFill>
            <a:srgbClr val="0A8F9D"/>
          </a:solidFill>
          <a:ln w="25560">
            <a:noFill/>
          </a:ln>
        </p:spPr>
        <p:txBody>
          <a:bodyPr anchor="ctr">
            <a:noAutofit/>
          </a:bodyPr>
          <a:lstStyle/>
          <a:p>
            <a:pPr>
              <a:lnSpc>
                <a:spcPct val="90000"/>
              </a:lnSpc>
              <a:tabLst>
                <a:tab pos="11864975" algn="r"/>
              </a:tabLst>
            </a:pPr>
            <a:r>
              <a:rPr lang="pl-PL" sz="3600" b="1" spc="-1" dirty="0">
                <a:solidFill>
                  <a:srgbClr val="FFFFFF"/>
                </a:solidFill>
                <a:latin typeface="Calibri"/>
                <a:ea typeface="Calibri"/>
              </a:rPr>
              <a:t>	</a:t>
            </a:r>
            <a:endParaRPr lang="fr-FR" sz="3600" b="0" strike="noStrike" spc="-1" dirty="0">
              <a:solidFill>
                <a:srgbClr val="FFC000"/>
              </a:solidFill>
            </a:endParaRPr>
          </a:p>
        </p:txBody>
      </p:sp>
      <p:sp>
        <p:nvSpPr>
          <p:cNvPr id="10" name="ZoneTexte 9">
            <a:extLst>
              <a:ext uri="{FF2B5EF4-FFF2-40B4-BE49-F238E27FC236}">
                <a16:creationId xmlns:a16="http://schemas.microsoft.com/office/drawing/2014/main" id="{16363C06-71FD-7D4B-AC5F-B79A203AA683}"/>
              </a:ext>
            </a:extLst>
          </p:cNvPr>
          <p:cNvSpPr txBox="1"/>
          <p:nvPr/>
        </p:nvSpPr>
        <p:spPr>
          <a:xfrm>
            <a:off x="3320667" y="-26656"/>
            <a:ext cx="8521928" cy="1200329"/>
          </a:xfrm>
          <a:prstGeom prst="rect">
            <a:avLst/>
          </a:prstGeom>
          <a:noFill/>
        </p:spPr>
        <p:txBody>
          <a:bodyPr wrap="square" rtlCol="0">
            <a:spAutoFit/>
          </a:bodyPr>
          <a:lstStyle/>
          <a:p>
            <a:r>
              <a:rPr lang="fr-FR" sz="2400" b="1" dirty="0">
                <a:solidFill>
                  <a:schemeClr val="accent2">
                    <a:lumMod val="20000"/>
                    <a:lumOff val="80000"/>
                  </a:schemeClr>
                </a:solidFill>
                <a:latin typeface="Arial" panose="020B0604020202020204" pitchFamily="34" charset="0"/>
                <a:cs typeface="Arial" panose="020B0604020202020204" pitchFamily="34" charset="0"/>
              </a:rPr>
              <a:t>OCEAN MAJOR CHARACTERISTICS: </a:t>
            </a:r>
          </a:p>
          <a:p>
            <a:r>
              <a:rPr lang="fr-FR" sz="2400" b="1" dirty="0">
                <a:solidFill>
                  <a:schemeClr val="accent2">
                    <a:lumMod val="20000"/>
                    <a:lumOff val="80000"/>
                  </a:schemeClr>
                </a:solidFill>
                <a:latin typeface="Arial" panose="020B0604020202020204" pitchFamily="34" charset="0"/>
                <a:cs typeface="Arial" panose="020B0604020202020204" pitchFamily="34" charset="0"/>
              </a:rPr>
              <a:t>Storage &amp; redistribution of </a:t>
            </a:r>
            <a:r>
              <a:rPr lang="fr-FR" sz="2400" b="1" dirty="0" err="1">
                <a:solidFill>
                  <a:schemeClr val="accent2">
                    <a:lumMod val="20000"/>
                    <a:lumOff val="80000"/>
                  </a:schemeClr>
                </a:solidFill>
                <a:latin typeface="Arial" panose="020B0604020202020204" pitchFamily="34" charset="0"/>
                <a:cs typeface="Arial" panose="020B0604020202020204" pitchFamily="34" charset="0"/>
              </a:rPr>
              <a:t>Heat</a:t>
            </a:r>
            <a:r>
              <a:rPr lang="fr-FR" sz="2400" b="1" dirty="0">
                <a:solidFill>
                  <a:schemeClr val="accent2">
                    <a:lumMod val="20000"/>
                    <a:lumOff val="80000"/>
                  </a:schemeClr>
                </a:solidFill>
                <a:latin typeface="Arial" panose="020B0604020202020204" pitchFamily="34" charset="0"/>
                <a:cs typeface="Arial" panose="020B0604020202020204" pitchFamily="34" charset="0"/>
              </a:rPr>
              <a:t>, Water &amp; </a:t>
            </a:r>
            <a:r>
              <a:rPr lang="fr-FR" sz="2400" b="1" dirty="0" err="1">
                <a:solidFill>
                  <a:schemeClr val="accent2">
                    <a:lumMod val="20000"/>
                    <a:lumOff val="80000"/>
                  </a:schemeClr>
                </a:solidFill>
                <a:latin typeface="Arial" panose="020B0604020202020204" pitchFamily="34" charset="0"/>
                <a:cs typeface="Arial" panose="020B0604020202020204" pitchFamily="34" charset="0"/>
              </a:rPr>
              <a:t>Carbon</a:t>
            </a:r>
            <a:r>
              <a:rPr lang="fr-FR" sz="2400" b="1" dirty="0">
                <a:solidFill>
                  <a:schemeClr val="accent2">
                    <a:lumMod val="20000"/>
                    <a:lumOff val="80000"/>
                  </a:schemeClr>
                </a:solidFill>
                <a:latin typeface="Arial" panose="020B0604020202020204" pitchFamily="34" charset="0"/>
                <a:cs typeface="Arial" panose="020B0604020202020204" pitchFamily="34" charset="0"/>
              </a:rPr>
              <a:t> </a:t>
            </a:r>
          </a:p>
          <a:p>
            <a:endParaRPr lang="fr-FR" sz="2400" b="1" dirty="0">
              <a:solidFill>
                <a:schemeClr val="accent2">
                  <a:lumMod val="20000"/>
                  <a:lumOff val="80000"/>
                </a:schemeClr>
              </a:solidFill>
              <a:latin typeface="Arial" panose="020B0604020202020204" pitchFamily="34" charset="0"/>
              <a:cs typeface="Arial" panose="020B0604020202020204" pitchFamily="34" charset="0"/>
            </a:endParaRPr>
          </a:p>
        </p:txBody>
      </p:sp>
      <p:pic>
        <p:nvPicPr>
          <p:cNvPr id="11" name="Picture 21">
            <a:extLst>
              <a:ext uri="{FF2B5EF4-FFF2-40B4-BE49-F238E27FC236}">
                <a16:creationId xmlns:a16="http://schemas.microsoft.com/office/drawing/2014/main" id="{38EA300D-2D61-004F-8D3A-907B3948C78A}"/>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213053" y="77341"/>
            <a:ext cx="2894561" cy="644397"/>
          </a:xfrm>
          <a:prstGeom prst="rect">
            <a:avLst/>
          </a:prstGeom>
        </p:spPr>
      </p:pic>
      <p:sp>
        <p:nvSpPr>
          <p:cNvPr id="2" name="Rectangle 1">
            <a:extLst>
              <a:ext uri="{FF2B5EF4-FFF2-40B4-BE49-F238E27FC236}">
                <a16:creationId xmlns:a16="http://schemas.microsoft.com/office/drawing/2014/main" id="{1EF1CB70-5D5D-0E4C-945C-41B7C7B7B183}"/>
              </a:ext>
            </a:extLst>
          </p:cNvPr>
          <p:cNvSpPr/>
          <p:nvPr/>
        </p:nvSpPr>
        <p:spPr>
          <a:xfrm>
            <a:off x="10266874" y="77341"/>
            <a:ext cx="1788774" cy="400110"/>
          </a:xfrm>
          <a:prstGeom prst="rect">
            <a:avLst/>
          </a:prstGeom>
          <a:solidFill>
            <a:schemeClr val="accent6">
              <a:lumMod val="75000"/>
            </a:schemeClr>
          </a:solidFill>
        </p:spPr>
        <p:txBody>
          <a:bodyPr wrap="square">
            <a:spAutoFit/>
          </a:bodyPr>
          <a:lstStyle/>
          <a:p>
            <a:pPr algn="ctr"/>
            <a:r>
              <a:rPr lang="pl-PL" sz="2000" b="1" spc="-1" dirty="0">
                <a:solidFill>
                  <a:srgbClr val="FFC000"/>
                </a:solidFill>
                <a:latin typeface="Calibri"/>
                <a:ea typeface="Calibri"/>
              </a:rPr>
              <a:t>EVOLUTION  ?</a:t>
            </a:r>
            <a:endParaRPr lang="en-GB" sz="2000" dirty="0"/>
          </a:p>
        </p:txBody>
      </p:sp>
    </p:spTree>
    <p:extLst>
      <p:ext uri="{BB962C8B-B14F-4D97-AF65-F5344CB8AC3E}">
        <p14:creationId xmlns:p14="http://schemas.microsoft.com/office/powerpoint/2010/main" val="1975577353"/>
      </p:ext>
    </p:extLst>
  </p:cSld>
  <p:clrMapOvr>
    <a:masterClrMapping/>
  </p:clrMapOvr>
  <p:transition>
    <p:fade/>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8580" tIns="68580" rIns="68580" bIns="68580"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8580" tIns="68580" rIns="68580" bIns="68580"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1443</TotalTime>
  <Words>2725</Words>
  <Application>Microsoft Macintosh PowerPoint</Application>
  <PresentationFormat>Grand écran</PresentationFormat>
  <Paragraphs>320</Paragraphs>
  <Slides>25</Slides>
  <Notes>14</Notes>
  <HiddenSlides>0</HiddenSlides>
  <MMClips>0</MMClips>
  <ScaleCrop>false</ScaleCrop>
  <HeadingPairs>
    <vt:vector size="6" baseType="variant">
      <vt:variant>
        <vt:lpstr>Polices utilisées</vt:lpstr>
      </vt:variant>
      <vt:variant>
        <vt:i4>17</vt:i4>
      </vt:variant>
      <vt:variant>
        <vt:lpstr>Thème</vt:lpstr>
      </vt:variant>
      <vt:variant>
        <vt:i4>2</vt:i4>
      </vt:variant>
      <vt:variant>
        <vt:lpstr>Titres des diapositives</vt:lpstr>
      </vt:variant>
      <vt:variant>
        <vt:i4>25</vt:i4>
      </vt:variant>
    </vt:vector>
  </HeadingPairs>
  <TitlesOfParts>
    <vt:vector size="44" baseType="lpstr">
      <vt:lpstr>ＭＳ Ｐゴシック</vt:lpstr>
      <vt:lpstr>ＭＳ Ｐゴシック</vt:lpstr>
      <vt:lpstr>PingFang SC Regular</vt:lpstr>
      <vt:lpstr>宋体</vt:lpstr>
      <vt:lpstr>Arial</vt:lpstr>
      <vt:lpstr>Arial Bold</vt:lpstr>
      <vt:lpstr>Arial Narrow</vt:lpstr>
      <vt:lpstr>Avenir Next Demi Bold</vt:lpstr>
      <vt:lpstr>Calibri</vt:lpstr>
      <vt:lpstr>Chalkboard</vt:lpstr>
      <vt:lpstr>Corbel</vt:lpstr>
      <vt:lpstr>Gill Sans</vt:lpstr>
      <vt:lpstr>Helvetica</vt:lpstr>
      <vt:lpstr>Helvetica Neue</vt:lpstr>
      <vt:lpstr>Police système</vt:lpstr>
      <vt:lpstr>Short Stack</vt:lpstr>
      <vt:lpstr>Wingdings</vt:lpstr>
      <vt:lpstr>Blank Presentation</vt:lpstr>
      <vt:lpstr>Office 主题​​</vt:lpstr>
      <vt:lpstr>Reports from GOOS core team components OOPC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Ten year goal: To provide observational-based knowledge to fundamentally improve weather, climate and ocean prediction, promote healthy oceans, the blue economy, and sustainable food and energy.  Update on Achievements and Status for the April 2021 GCOS Joint Panel Meeting</vt:lpstr>
      <vt:lpstr>Boundary Systems</vt:lpstr>
      <vt:lpstr>Présentation PowerPoint</vt:lpstr>
      <vt:lpstr>Présentation PowerPoint</vt:lpstr>
      <vt:lpstr>Présentation PowerPoint</vt:lpstr>
      <vt:lpstr>Présentation PowerPoint</vt:lpstr>
      <vt:lpstr>Présentation PowerPoint</vt:lpstr>
      <vt:lpstr>Présentation PowerPoint</vt:lpstr>
      <vt:lpstr>   OOPC leading</vt:lpstr>
      <vt:lpstr>Présentation PowerPoint</vt:lpstr>
      <vt:lpstr>Présentation PowerPoint</vt:lpstr>
      <vt:lpstr>Présentation PowerPoint</vt:lpstr>
      <vt:lpstr>Présentation PowerPoint</vt:lpstr>
      <vt:lpstr>Présentation PowerPoint</vt:lpstr>
      <vt:lpstr>Présentation PowerPoint</vt:lpstr>
      <vt:lpstr>   GOOS IP</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Reports from GOOS core team components OOPC</dc:title>
  <dc:creator>Fischer, Albert</dc:creator>
  <cp:lastModifiedBy>Sabrina Speich</cp:lastModifiedBy>
  <cp:revision>63</cp:revision>
  <cp:lastPrinted>2021-04-20T06:22:28Z</cp:lastPrinted>
  <dcterms:created xsi:type="dcterms:W3CDTF">2020-02-11T12:50:32Z</dcterms:created>
  <dcterms:modified xsi:type="dcterms:W3CDTF">2021-04-20T06:22:30Z</dcterms:modified>
</cp:coreProperties>
</file>