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Open Sans"/>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Quattrocento Sans"/>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5e2rhjVIVm0B3ryLgNwQAK2BS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59" autoAdjust="0"/>
  </p:normalViewPr>
  <p:slideViewPr>
    <p:cSldViewPr snapToGrid="0">
      <p:cViewPr varScale="1">
        <p:scale>
          <a:sx n="81" d="100"/>
          <a:sy n="81" d="100"/>
        </p:scale>
        <p:origin x="10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 name="Google Shape;7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d4d0b668a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cd4d0b668a_1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cd4d0b668a_1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a33fd00f0_2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a33fd00f0_2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7a33fd00f0_2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a33fd00f0_26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7a33fd00f0_26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7a33fd00f0_26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a3f5cd4d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ca3f5cd4dc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ca3f5cd4dc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d4d0b668a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d4d0b668a_1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cd4d0b668a_1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3" name="Google Shape;2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4" name="Google Shape;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982d9f0b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c982d9f0b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c982d9f0b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982d9f0b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c982d9f0b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gc982d9f0b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d4d0b668a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d4d0b668a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cd4d0b668a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ca3f5cd4d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ca3f5cd4d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gca3f5cd4d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d4d0b668a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cd4d0b668a_1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cd4d0b668a_1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17"/>
          <p:cNvSpPr txBox="1">
            <a:spLocks noGrp="1"/>
          </p:cNvSpPr>
          <p:nvPr>
            <p:ph type="ctrTitle"/>
          </p:nvPr>
        </p:nvSpPr>
        <p:spPr>
          <a:xfrm>
            <a:off x="4090608" y="4015999"/>
            <a:ext cx="4834880" cy="832406"/>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rgbClr val="124163"/>
              </a:buClr>
              <a:buSzPts val="1500"/>
              <a:buFont typeface="Arial"/>
              <a:buNone/>
              <a:defRPr sz="1500" b="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17"/>
          <p:cNvPicPr preferRelativeResize="0"/>
          <p:nvPr/>
        </p:nvPicPr>
        <p:blipFill rotWithShape="1">
          <a:blip r:embed="rId2">
            <a:alphaModFix/>
          </a:blip>
          <a:srcRect/>
          <a:stretch/>
        </p:blipFill>
        <p:spPr>
          <a:xfrm>
            <a:off x="0" y="3340888"/>
            <a:ext cx="1826532" cy="1802612"/>
          </a:xfrm>
          <a:prstGeom prst="rect">
            <a:avLst/>
          </a:prstGeom>
          <a:noFill/>
          <a:ln>
            <a:noFill/>
          </a:ln>
        </p:spPr>
      </p:pic>
      <p:pic>
        <p:nvPicPr>
          <p:cNvPr id="19" name="Google Shape;19;p17"/>
          <p:cNvPicPr preferRelativeResize="0"/>
          <p:nvPr/>
        </p:nvPicPr>
        <p:blipFill rotWithShape="1">
          <a:blip r:embed="rId3">
            <a:alphaModFix/>
          </a:blip>
          <a:srcRect/>
          <a:stretch/>
        </p:blipFill>
        <p:spPr>
          <a:xfrm>
            <a:off x="1826532" y="675311"/>
            <a:ext cx="5432511" cy="1113311"/>
          </a:xfrm>
          <a:prstGeom prst="rect">
            <a:avLst/>
          </a:prstGeom>
          <a:noFill/>
          <a:ln>
            <a:noFill/>
          </a:ln>
        </p:spPr>
      </p:pic>
      <p:sp>
        <p:nvSpPr>
          <p:cNvPr id="20" name="Google Shape;20;p17"/>
          <p:cNvSpPr txBox="1"/>
          <p:nvPr/>
        </p:nvSpPr>
        <p:spPr>
          <a:xfrm>
            <a:off x="1388753" y="2312812"/>
            <a:ext cx="636649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de-DE" sz="2400" b="1" i="0" u="none" strike="noStrike" cap="none">
                <a:solidFill>
                  <a:srgbClr val="3494BA"/>
                </a:solidFill>
                <a:latin typeface="Calibri"/>
                <a:ea typeface="Calibri"/>
                <a:cs typeface="Calibri"/>
                <a:sym typeface="Calibri"/>
              </a:rPr>
              <a:t>An International Program for Basin-Scale Observing of the Atlantic Ocean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SingleContent">
  <p:cSld name="Title and SingleContent">
    <p:spTree>
      <p:nvGrpSpPr>
        <p:cNvPr id="1" name="Shape 21"/>
        <p:cNvGrpSpPr/>
        <p:nvPr/>
      </p:nvGrpSpPr>
      <p:grpSpPr>
        <a:xfrm>
          <a:off x="0" y="0"/>
          <a:ext cx="0" cy="0"/>
          <a:chOff x="0" y="0"/>
          <a:chExt cx="0" cy="0"/>
        </a:xfrm>
      </p:grpSpPr>
      <p:sp>
        <p:nvSpPr>
          <p:cNvPr id="22" name="Google Shape;22;p18"/>
          <p:cNvSpPr txBox="1">
            <a:spLocks noGrp="1"/>
          </p:cNvSpPr>
          <p:nvPr>
            <p:ph type="body" idx="1"/>
          </p:nvPr>
        </p:nvSpPr>
        <p:spPr>
          <a:xfrm>
            <a:off x="153963" y="1140738"/>
            <a:ext cx="8637684" cy="362345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50"/>
              </a:spcBef>
              <a:spcAft>
                <a:spcPts val="0"/>
              </a:spcAft>
              <a:buSzPts val="1980"/>
              <a:buNone/>
              <a:defRPr/>
            </a:lvl1pPr>
            <a:lvl2pPr marL="914400" lvl="1" indent="-354330" algn="l">
              <a:lnSpc>
                <a:spcPct val="100000"/>
              </a:lnSpc>
              <a:spcBef>
                <a:spcPts val="450"/>
              </a:spcBef>
              <a:spcAft>
                <a:spcPts val="0"/>
              </a:spcAft>
              <a:buSzPts val="1980"/>
              <a:buChar char="•"/>
              <a:defRPr/>
            </a:lvl2pPr>
            <a:lvl3pPr marL="1371600" lvl="2" indent="-342900" algn="l">
              <a:lnSpc>
                <a:spcPct val="100000"/>
              </a:lnSpc>
              <a:spcBef>
                <a:spcPts val="450"/>
              </a:spcBef>
              <a:spcAft>
                <a:spcPts val="0"/>
              </a:spcAft>
              <a:buClr>
                <a:schemeClr val="dk1"/>
              </a:buClr>
              <a:buSzPts val="1800"/>
              <a:buChar char="−"/>
              <a:defRPr/>
            </a:lvl3pPr>
            <a:lvl4pPr marL="1828800" lvl="3" indent="-342900" algn="l">
              <a:lnSpc>
                <a:spcPct val="100000"/>
              </a:lnSpc>
              <a:spcBef>
                <a:spcPts val="450"/>
              </a:spcBef>
              <a:spcAft>
                <a:spcPts val="0"/>
              </a:spcAft>
              <a:buClr>
                <a:schemeClr val="dk1"/>
              </a:buClr>
              <a:buSzPts val="1800"/>
              <a:buChar char="–"/>
              <a:defRPr/>
            </a:lvl4pPr>
            <a:lvl5pPr marL="2286000" lvl="4" indent="-342900" algn="l">
              <a:lnSpc>
                <a:spcPct val="100000"/>
              </a:lnSpc>
              <a:spcBef>
                <a:spcPts val="45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18"/>
          <p:cNvSpPr txBox="1">
            <a:spLocks noGrp="1"/>
          </p:cNvSpPr>
          <p:nvPr>
            <p:ph type="dt" idx="10"/>
          </p:nvPr>
        </p:nvSpPr>
        <p:spPr>
          <a:xfrm>
            <a:off x="161364" y="4797522"/>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ftr" idx="11"/>
          </p:nvPr>
        </p:nvSpPr>
        <p:spPr>
          <a:xfrm>
            <a:off x="3124200" y="4797522"/>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sldNum" idx="12"/>
          </p:nvPr>
        </p:nvSpPr>
        <p:spPr>
          <a:xfrm>
            <a:off x="6865729" y="4797522"/>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
        <p:nvSpPr>
          <p:cNvPr id="26" name="Google Shape;26;p18"/>
          <p:cNvSpPr txBox="1">
            <a:spLocks noGrp="1"/>
          </p:cNvSpPr>
          <p:nvPr>
            <p:ph type="title"/>
          </p:nvPr>
        </p:nvSpPr>
        <p:spPr>
          <a:xfrm>
            <a:off x="153964" y="497773"/>
            <a:ext cx="8229600" cy="60266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p18"/>
          <p:cNvPicPr preferRelativeResize="0"/>
          <p:nvPr/>
        </p:nvPicPr>
        <p:blipFill rotWithShape="1">
          <a:blip r:embed="rId2">
            <a:alphaModFix amt="35000"/>
          </a:blip>
          <a:srcRect/>
          <a:stretch/>
        </p:blipFill>
        <p:spPr>
          <a:xfrm>
            <a:off x="1" y="3634740"/>
            <a:ext cx="1528781" cy="1508760"/>
          </a:xfrm>
          <a:prstGeom prst="rect">
            <a:avLst/>
          </a:prstGeom>
          <a:noFill/>
          <a:ln>
            <a:noFill/>
          </a:ln>
        </p:spPr>
      </p:pic>
      <p:pic>
        <p:nvPicPr>
          <p:cNvPr id="28" name="Google Shape;28;p18"/>
          <p:cNvPicPr preferRelativeResize="0"/>
          <p:nvPr/>
        </p:nvPicPr>
        <p:blipFill rotWithShape="1">
          <a:blip r:embed="rId3">
            <a:alphaModFix/>
          </a:blip>
          <a:srcRect/>
          <a:stretch/>
        </p:blipFill>
        <p:spPr>
          <a:xfrm>
            <a:off x="7921183" y="44725"/>
            <a:ext cx="988792" cy="202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29"/>
        <p:cNvGrpSpPr/>
        <p:nvPr/>
      </p:nvGrpSpPr>
      <p:grpSpPr>
        <a:xfrm>
          <a:off x="0" y="0"/>
          <a:ext cx="0" cy="0"/>
          <a:chOff x="0" y="0"/>
          <a:chExt cx="0" cy="0"/>
        </a:xfrm>
      </p:grpSpPr>
      <p:pic>
        <p:nvPicPr>
          <p:cNvPr id="30" name="Google Shape;30;p19"/>
          <p:cNvPicPr preferRelativeResize="0"/>
          <p:nvPr/>
        </p:nvPicPr>
        <p:blipFill rotWithShape="1">
          <a:blip r:embed="rId2">
            <a:alphaModFix amt="35000"/>
          </a:blip>
          <a:srcRect/>
          <a:stretch/>
        </p:blipFill>
        <p:spPr>
          <a:xfrm>
            <a:off x="1" y="3634740"/>
            <a:ext cx="1528781" cy="1508760"/>
          </a:xfrm>
          <a:prstGeom prst="rect">
            <a:avLst/>
          </a:prstGeom>
          <a:noFill/>
          <a:ln>
            <a:noFill/>
          </a:ln>
        </p:spPr>
      </p:pic>
      <p:pic>
        <p:nvPicPr>
          <p:cNvPr id="31" name="Google Shape;31;p19"/>
          <p:cNvPicPr preferRelativeResize="0"/>
          <p:nvPr/>
        </p:nvPicPr>
        <p:blipFill rotWithShape="1">
          <a:blip r:embed="rId3">
            <a:alphaModFix/>
          </a:blip>
          <a:srcRect/>
          <a:stretch/>
        </p:blipFill>
        <p:spPr>
          <a:xfrm>
            <a:off x="7921183" y="44725"/>
            <a:ext cx="988792" cy="202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153964" y="497773"/>
            <a:ext cx="8229600" cy="60266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153963" y="1140738"/>
            <a:ext cx="8637684" cy="362345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50"/>
              </a:spcBef>
              <a:spcAft>
                <a:spcPts val="0"/>
              </a:spcAft>
              <a:buSzPts val="1980"/>
              <a:buNone/>
              <a:defRPr/>
            </a:lvl1pPr>
            <a:lvl2pPr marL="914400" lvl="1" indent="-354330" algn="l">
              <a:lnSpc>
                <a:spcPct val="100000"/>
              </a:lnSpc>
              <a:spcBef>
                <a:spcPts val="450"/>
              </a:spcBef>
              <a:spcAft>
                <a:spcPts val="0"/>
              </a:spcAft>
              <a:buSzPts val="1980"/>
              <a:buChar char="•"/>
              <a:defRPr/>
            </a:lvl2pPr>
            <a:lvl3pPr marL="1371600" lvl="2" indent="-342900" algn="l">
              <a:lnSpc>
                <a:spcPct val="100000"/>
              </a:lnSpc>
              <a:spcBef>
                <a:spcPts val="450"/>
              </a:spcBef>
              <a:spcAft>
                <a:spcPts val="0"/>
              </a:spcAft>
              <a:buClr>
                <a:schemeClr val="dk1"/>
              </a:buClr>
              <a:buSzPts val="1800"/>
              <a:buChar char="−"/>
              <a:defRPr/>
            </a:lvl3pPr>
            <a:lvl4pPr marL="1828800" lvl="3" indent="-342900" algn="l">
              <a:lnSpc>
                <a:spcPct val="100000"/>
              </a:lnSpc>
              <a:spcBef>
                <a:spcPts val="450"/>
              </a:spcBef>
              <a:spcAft>
                <a:spcPts val="0"/>
              </a:spcAft>
              <a:buClr>
                <a:schemeClr val="dk1"/>
              </a:buClr>
              <a:buSzPts val="1800"/>
              <a:buChar char="–"/>
              <a:defRPr/>
            </a:lvl4pPr>
            <a:lvl5pPr marL="2286000" lvl="4" indent="-342900" algn="l">
              <a:lnSpc>
                <a:spcPct val="100000"/>
              </a:lnSpc>
              <a:spcBef>
                <a:spcPts val="45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20"/>
          <p:cNvSpPr txBox="1">
            <a:spLocks noGrp="1"/>
          </p:cNvSpPr>
          <p:nvPr>
            <p:ph type="dt" idx="10"/>
          </p:nvPr>
        </p:nvSpPr>
        <p:spPr>
          <a:xfrm>
            <a:off x="161364" y="4797522"/>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3124200" y="4797522"/>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6865729" y="4797522"/>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38"/>
        <p:cNvGrpSpPr/>
        <p:nvPr/>
      </p:nvGrpSpPr>
      <p:grpSpPr>
        <a:xfrm>
          <a:off x="0" y="0"/>
          <a:ext cx="0" cy="0"/>
          <a:chOff x="0" y="0"/>
          <a:chExt cx="0" cy="0"/>
        </a:xfrm>
      </p:grpSpPr>
      <p:sp>
        <p:nvSpPr>
          <p:cNvPr id="39" name="Google Shape;39;p3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20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50"/>
              </a:spcBef>
              <a:spcAft>
                <a:spcPts val="0"/>
              </a:spcAft>
              <a:buSzPts val="1760"/>
              <a:buNone/>
              <a:defRPr sz="1800"/>
            </a:lvl1pPr>
            <a:lvl2pPr lvl="1" algn="ctr">
              <a:lnSpc>
                <a:spcPct val="100000"/>
              </a:lnSpc>
              <a:spcBef>
                <a:spcPts val="450"/>
              </a:spcBef>
              <a:spcAft>
                <a:spcPts val="0"/>
              </a:spcAft>
              <a:buSzPts val="1760"/>
              <a:buNone/>
              <a:defRPr sz="1500"/>
            </a:lvl2pPr>
            <a:lvl3pPr lvl="2" algn="ctr">
              <a:lnSpc>
                <a:spcPct val="100000"/>
              </a:lnSpc>
              <a:spcBef>
                <a:spcPts val="450"/>
              </a:spcBef>
              <a:spcAft>
                <a:spcPts val="0"/>
              </a:spcAft>
              <a:buSzPts val="1600"/>
              <a:buNone/>
              <a:defRPr sz="1350"/>
            </a:lvl3pPr>
            <a:lvl4pPr lvl="3" algn="ctr">
              <a:lnSpc>
                <a:spcPct val="100000"/>
              </a:lnSpc>
              <a:spcBef>
                <a:spcPts val="450"/>
              </a:spcBef>
              <a:spcAft>
                <a:spcPts val="0"/>
              </a:spcAft>
              <a:buSzPts val="1600"/>
              <a:buNone/>
              <a:defRPr sz="1200"/>
            </a:lvl4pPr>
            <a:lvl5pPr lvl="4" algn="ctr">
              <a:lnSpc>
                <a:spcPct val="100000"/>
              </a:lnSpc>
              <a:spcBef>
                <a:spcPts val="450"/>
              </a:spcBef>
              <a:spcAft>
                <a:spcPts val="0"/>
              </a:spcAft>
              <a:buSzPts val="1600"/>
              <a:buNone/>
              <a:defRPr sz="1200"/>
            </a:lvl5pPr>
            <a:lvl6pPr lvl="5" algn="ctr">
              <a:lnSpc>
                <a:spcPct val="100000"/>
              </a:lnSpc>
              <a:spcBef>
                <a:spcPts val="300"/>
              </a:spcBef>
              <a:spcAft>
                <a:spcPts val="0"/>
              </a:spcAft>
              <a:buSzPts val="1500"/>
              <a:buNone/>
              <a:defRPr sz="1200"/>
            </a:lvl6pPr>
            <a:lvl7pPr lvl="6" algn="ctr">
              <a:lnSpc>
                <a:spcPct val="100000"/>
              </a:lnSpc>
              <a:spcBef>
                <a:spcPts val="300"/>
              </a:spcBef>
              <a:spcAft>
                <a:spcPts val="0"/>
              </a:spcAft>
              <a:buSzPts val="1500"/>
              <a:buNone/>
              <a:defRPr sz="1200"/>
            </a:lvl7pPr>
            <a:lvl8pPr lvl="7" algn="ctr">
              <a:lnSpc>
                <a:spcPct val="100000"/>
              </a:lnSpc>
              <a:spcBef>
                <a:spcPts val="300"/>
              </a:spcBef>
              <a:spcAft>
                <a:spcPts val="0"/>
              </a:spcAft>
              <a:buSzPts val="1500"/>
              <a:buNone/>
              <a:defRPr sz="1200"/>
            </a:lvl8pPr>
            <a:lvl9pPr lvl="8" algn="ctr">
              <a:lnSpc>
                <a:spcPct val="100000"/>
              </a:lnSpc>
              <a:spcBef>
                <a:spcPts val="300"/>
              </a:spcBef>
              <a:spcAft>
                <a:spcPts val="0"/>
              </a:spcAft>
              <a:buSzPts val="1500"/>
              <a:buNone/>
              <a:defRPr sz="1200"/>
            </a:lvl9pPr>
          </a:lstStyle>
          <a:p>
            <a:endParaRPr/>
          </a:p>
        </p:txBody>
      </p:sp>
      <p:sp>
        <p:nvSpPr>
          <p:cNvPr id="41" name="Google Shape;41;p35"/>
          <p:cNvSpPr txBox="1">
            <a:spLocks noGrp="1"/>
          </p:cNvSpPr>
          <p:nvPr>
            <p:ph type="dt" idx="10"/>
          </p:nvPr>
        </p:nvSpPr>
        <p:spPr>
          <a:xfrm>
            <a:off x="161364" y="4797522"/>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3124200" y="4797522"/>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6865729" y="4797522"/>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25"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153964" y="497773"/>
            <a:ext cx="8229600" cy="60266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dt" idx="10"/>
          </p:nvPr>
        </p:nvSpPr>
        <p:spPr>
          <a:xfrm>
            <a:off x="161364" y="4797522"/>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3124200" y="4797522"/>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6865729" y="4797522"/>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pic>
        <p:nvPicPr>
          <p:cNvPr id="49" name="Google Shape;49;p21"/>
          <p:cNvPicPr preferRelativeResize="0"/>
          <p:nvPr/>
        </p:nvPicPr>
        <p:blipFill rotWithShape="1">
          <a:blip r:embed="rId2">
            <a:alphaModFix amt="35000"/>
          </a:blip>
          <a:srcRect/>
          <a:stretch/>
        </p:blipFill>
        <p:spPr>
          <a:xfrm>
            <a:off x="1" y="3634740"/>
            <a:ext cx="1528781" cy="1508760"/>
          </a:xfrm>
          <a:prstGeom prst="rect">
            <a:avLst/>
          </a:prstGeom>
          <a:noFill/>
          <a:ln>
            <a:noFill/>
          </a:ln>
        </p:spPr>
      </p:pic>
      <p:pic>
        <p:nvPicPr>
          <p:cNvPr id="50" name="Google Shape;50;p21"/>
          <p:cNvPicPr preferRelativeResize="0"/>
          <p:nvPr/>
        </p:nvPicPr>
        <p:blipFill rotWithShape="1">
          <a:blip r:embed="rId3">
            <a:alphaModFix/>
          </a:blip>
          <a:srcRect/>
          <a:stretch/>
        </p:blipFill>
        <p:spPr>
          <a:xfrm>
            <a:off x="7921183" y="44725"/>
            <a:ext cx="988792" cy="202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 Content" type="twoObj">
  <p:cSld name="TWO_OBJECTS">
    <p:spTree>
      <p:nvGrpSpPr>
        <p:cNvPr id="1" name="Shape 51"/>
        <p:cNvGrpSpPr/>
        <p:nvPr/>
      </p:nvGrpSpPr>
      <p:grpSpPr>
        <a:xfrm>
          <a:off x="0" y="0"/>
          <a:ext cx="0" cy="0"/>
          <a:chOff x="0" y="0"/>
          <a:chExt cx="0" cy="0"/>
        </a:xfrm>
      </p:grpSpPr>
      <p:sp>
        <p:nvSpPr>
          <p:cNvPr id="52" name="Google Shape;52;p22"/>
          <p:cNvSpPr txBox="1">
            <a:spLocks noGrp="1"/>
          </p:cNvSpPr>
          <p:nvPr>
            <p:ph type="title"/>
          </p:nvPr>
        </p:nvSpPr>
        <p:spPr>
          <a:xfrm>
            <a:off x="153964" y="497773"/>
            <a:ext cx="8229600" cy="60266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body" idx="1"/>
          </p:nvPr>
        </p:nvSpPr>
        <p:spPr>
          <a:xfrm>
            <a:off x="164592" y="1126728"/>
            <a:ext cx="4262946" cy="315699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50"/>
              </a:spcBef>
              <a:spcAft>
                <a:spcPts val="0"/>
              </a:spcAft>
              <a:buSzPts val="1485"/>
              <a:buNone/>
              <a:defRPr sz="1350"/>
            </a:lvl1pPr>
            <a:lvl2pPr marL="914400" lvl="1" indent="-322897" algn="l">
              <a:lnSpc>
                <a:spcPct val="100000"/>
              </a:lnSpc>
              <a:spcBef>
                <a:spcPts val="450"/>
              </a:spcBef>
              <a:spcAft>
                <a:spcPts val="0"/>
              </a:spcAft>
              <a:buSzPts val="1485"/>
              <a:buChar char="•"/>
              <a:defRPr sz="1350"/>
            </a:lvl2pPr>
            <a:lvl3pPr marL="1371600" lvl="2" indent="-314325" algn="l">
              <a:lnSpc>
                <a:spcPct val="100000"/>
              </a:lnSpc>
              <a:spcBef>
                <a:spcPts val="450"/>
              </a:spcBef>
              <a:spcAft>
                <a:spcPts val="0"/>
              </a:spcAft>
              <a:buClr>
                <a:schemeClr val="dk1"/>
              </a:buClr>
              <a:buSzPts val="1350"/>
              <a:buChar char="−"/>
              <a:defRPr sz="1350"/>
            </a:lvl3pPr>
            <a:lvl4pPr marL="1828800" lvl="3" indent="-314325" algn="l">
              <a:lnSpc>
                <a:spcPct val="100000"/>
              </a:lnSpc>
              <a:spcBef>
                <a:spcPts val="450"/>
              </a:spcBef>
              <a:spcAft>
                <a:spcPts val="0"/>
              </a:spcAft>
              <a:buClr>
                <a:schemeClr val="dk1"/>
              </a:buClr>
              <a:buSzPts val="1350"/>
              <a:buChar char="–"/>
              <a:defRPr sz="1350"/>
            </a:lvl4pPr>
            <a:lvl5pPr marL="2286000" lvl="4" indent="-314325" algn="l">
              <a:lnSpc>
                <a:spcPct val="100000"/>
              </a:lnSpc>
              <a:spcBef>
                <a:spcPts val="45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54" name="Google Shape;54;p22"/>
          <p:cNvSpPr txBox="1">
            <a:spLocks noGrp="1"/>
          </p:cNvSpPr>
          <p:nvPr>
            <p:ph type="body" idx="2"/>
          </p:nvPr>
        </p:nvSpPr>
        <p:spPr>
          <a:xfrm>
            <a:off x="4733545" y="1126728"/>
            <a:ext cx="4159631" cy="315699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50"/>
              </a:spcBef>
              <a:spcAft>
                <a:spcPts val="0"/>
              </a:spcAft>
              <a:buSzPts val="1485"/>
              <a:buNone/>
              <a:defRPr sz="1350"/>
            </a:lvl1pPr>
            <a:lvl2pPr marL="914400" lvl="1" indent="-322897" algn="l">
              <a:lnSpc>
                <a:spcPct val="100000"/>
              </a:lnSpc>
              <a:spcBef>
                <a:spcPts val="450"/>
              </a:spcBef>
              <a:spcAft>
                <a:spcPts val="0"/>
              </a:spcAft>
              <a:buSzPts val="1485"/>
              <a:buChar char="•"/>
              <a:defRPr sz="1350"/>
            </a:lvl2pPr>
            <a:lvl3pPr marL="1371600" lvl="2" indent="-314325" algn="l">
              <a:lnSpc>
                <a:spcPct val="100000"/>
              </a:lnSpc>
              <a:spcBef>
                <a:spcPts val="450"/>
              </a:spcBef>
              <a:spcAft>
                <a:spcPts val="0"/>
              </a:spcAft>
              <a:buClr>
                <a:schemeClr val="dk1"/>
              </a:buClr>
              <a:buSzPts val="1350"/>
              <a:buChar char="−"/>
              <a:defRPr sz="1350"/>
            </a:lvl3pPr>
            <a:lvl4pPr marL="1828800" lvl="3" indent="-314325" algn="l">
              <a:lnSpc>
                <a:spcPct val="100000"/>
              </a:lnSpc>
              <a:spcBef>
                <a:spcPts val="450"/>
              </a:spcBef>
              <a:spcAft>
                <a:spcPts val="0"/>
              </a:spcAft>
              <a:buClr>
                <a:schemeClr val="dk1"/>
              </a:buClr>
              <a:buSzPts val="1350"/>
              <a:buChar char="–"/>
              <a:defRPr sz="1350"/>
            </a:lvl4pPr>
            <a:lvl5pPr marL="2286000" lvl="4" indent="-314325" algn="l">
              <a:lnSpc>
                <a:spcPct val="100000"/>
              </a:lnSpc>
              <a:spcBef>
                <a:spcPts val="45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55" name="Google Shape;55;p22"/>
          <p:cNvSpPr txBox="1">
            <a:spLocks noGrp="1"/>
          </p:cNvSpPr>
          <p:nvPr>
            <p:ph type="dt" idx="10"/>
          </p:nvPr>
        </p:nvSpPr>
        <p:spPr>
          <a:xfrm>
            <a:off x="161364" y="4797522"/>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3124200" y="4797522"/>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6865729" y="4797522"/>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pic>
        <p:nvPicPr>
          <p:cNvPr id="58" name="Google Shape;58;p22"/>
          <p:cNvPicPr preferRelativeResize="0"/>
          <p:nvPr/>
        </p:nvPicPr>
        <p:blipFill rotWithShape="1">
          <a:blip r:embed="rId2">
            <a:alphaModFix amt="35000"/>
          </a:blip>
          <a:srcRect/>
          <a:stretch/>
        </p:blipFill>
        <p:spPr>
          <a:xfrm>
            <a:off x="1" y="3634740"/>
            <a:ext cx="1528781" cy="1508760"/>
          </a:xfrm>
          <a:prstGeom prst="rect">
            <a:avLst/>
          </a:prstGeom>
          <a:noFill/>
          <a:ln>
            <a:noFill/>
          </a:ln>
        </p:spPr>
      </p:pic>
      <p:pic>
        <p:nvPicPr>
          <p:cNvPr id="59" name="Google Shape;59;p22"/>
          <p:cNvPicPr preferRelativeResize="0"/>
          <p:nvPr/>
        </p:nvPicPr>
        <p:blipFill rotWithShape="1">
          <a:blip r:embed="rId3">
            <a:alphaModFix/>
          </a:blip>
          <a:srcRect/>
          <a:stretch/>
        </p:blipFill>
        <p:spPr>
          <a:xfrm>
            <a:off x="7921183" y="44725"/>
            <a:ext cx="988792" cy="202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inal Slide" type="blank">
  <p:cSld name="BLANK">
    <p:spTree>
      <p:nvGrpSpPr>
        <p:cNvPr id="1" name="Shape 60"/>
        <p:cNvGrpSpPr/>
        <p:nvPr/>
      </p:nvGrpSpPr>
      <p:grpSpPr>
        <a:xfrm>
          <a:off x="0" y="0"/>
          <a:ext cx="0" cy="0"/>
          <a:chOff x="0" y="0"/>
          <a:chExt cx="0" cy="0"/>
        </a:xfrm>
      </p:grpSpPr>
      <p:grpSp>
        <p:nvGrpSpPr>
          <p:cNvPr id="61" name="Google Shape;61;p23"/>
          <p:cNvGrpSpPr/>
          <p:nvPr/>
        </p:nvGrpSpPr>
        <p:grpSpPr>
          <a:xfrm>
            <a:off x="7630918" y="4545465"/>
            <a:ext cx="1489333" cy="415411"/>
            <a:chOff x="2753986" y="76098"/>
            <a:chExt cx="1489333" cy="553882"/>
          </a:xfrm>
        </p:grpSpPr>
        <p:pic>
          <p:nvPicPr>
            <p:cNvPr id="62" name="Google Shape;62;p23"/>
            <p:cNvPicPr preferRelativeResize="0"/>
            <p:nvPr/>
          </p:nvPicPr>
          <p:blipFill rotWithShape="1">
            <a:blip r:embed="rId2">
              <a:alphaModFix/>
            </a:blip>
            <a:srcRect/>
            <a:stretch/>
          </p:blipFill>
          <p:spPr>
            <a:xfrm>
              <a:off x="2753986" y="76098"/>
              <a:ext cx="509823" cy="553882"/>
            </a:xfrm>
            <a:prstGeom prst="rect">
              <a:avLst/>
            </a:prstGeom>
            <a:noFill/>
            <a:ln>
              <a:noFill/>
            </a:ln>
          </p:spPr>
        </p:pic>
        <p:sp>
          <p:nvSpPr>
            <p:cNvPr id="63" name="Google Shape;63;p23"/>
            <p:cNvSpPr txBox="1"/>
            <p:nvPr/>
          </p:nvSpPr>
          <p:spPr>
            <a:xfrm>
              <a:off x="3226840" y="260648"/>
              <a:ext cx="10164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000000"/>
                  </a:solidFill>
                  <a:latin typeface="Arial"/>
                  <a:ea typeface="Arial"/>
                  <a:cs typeface="Arial"/>
                  <a:sym typeface="Arial"/>
                </a:rPr>
                <a:t>#AtlantOS</a:t>
              </a:r>
              <a:endParaRPr sz="1200" b="0" i="0" u="none" strike="noStrike" cap="none">
                <a:solidFill>
                  <a:srgbClr val="000000"/>
                </a:solidFill>
                <a:latin typeface="Arial"/>
                <a:ea typeface="Arial"/>
                <a:cs typeface="Arial"/>
                <a:sym typeface="Arial"/>
              </a:endParaRPr>
            </a:p>
          </p:txBody>
        </p:sp>
      </p:grpSp>
      <p:pic>
        <p:nvPicPr>
          <p:cNvPr id="64" name="Google Shape;64;p23"/>
          <p:cNvPicPr preferRelativeResize="0"/>
          <p:nvPr/>
        </p:nvPicPr>
        <p:blipFill rotWithShape="1">
          <a:blip r:embed="rId3">
            <a:alphaModFix/>
          </a:blip>
          <a:srcRect/>
          <a:stretch/>
        </p:blipFill>
        <p:spPr>
          <a:xfrm>
            <a:off x="1984389" y="3546801"/>
            <a:ext cx="1456042" cy="461665"/>
          </a:xfrm>
          <a:prstGeom prst="rect">
            <a:avLst/>
          </a:prstGeom>
          <a:noFill/>
          <a:ln>
            <a:noFill/>
          </a:ln>
        </p:spPr>
      </p:pic>
      <p:pic>
        <p:nvPicPr>
          <p:cNvPr id="65" name="Google Shape;65;p23"/>
          <p:cNvPicPr preferRelativeResize="0"/>
          <p:nvPr/>
        </p:nvPicPr>
        <p:blipFill rotWithShape="1">
          <a:blip r:embed="rId4">
            <a:alphaModFix/>
          </a:blip>
          <a:srcRect/>
          <a:stretch/>
        </p:blipFill>
        <p:spPr>
          <a:xfrm>
            <a:off x="1984389" y="4215659"/>
            <a:ext cx="1826533" cy="431464"/>
          </a:xfrm>
          <a:prstGeom prst="rect">
            <a:avLst/>
          </a:prstGeom>
          <a:noFill/>
          <a:ln>
            <a:noFill/>
          </a:ln>
        </p:spPr>
      </p:pic>
      <p:pic>
        <p:nvPicPr>
          <p:cNvPr id="66" name="Google Shape;66;p23"/>
          <p:cNvPicPr preferRelativeResize="0"/>
          <p:nvPr/>
        </p:nvPicPr>
        <p:blipFill rotWithShape="1">
          <a:blip r:embed="rId5">
            <a:alphaModFix/>
          </a:blip>
          <a:srcRect/>
          <a:stretch/>
        </p:blipFill>
        <p:spPr>
          <a:xfrm>
            <a:off x="3810922" y="4104883"/>
            <a:ext cx="2089311" cy="631303"/>
          </a:xfrm>
          <a:prstGeom prst="rect">
            <a:avLst/>
          </a:prstGeom>
          <a:noFill/>
          <a:ln>
            <a:noFill/>
          </a:ln>
        </p:spPr>
      </p:pic>
      <p:pic>
        <p:nvPicPr>
          <p:cNvPr id="67" name="Google Shape;67;p23"/>
          <p:cNvPicPr preferRelativeResize="0"/>
          <p:nvPr/>
        </p:nvPicPr>
        <p:blipFill rotWithShape="1">
          <a:blip r:embed="rId6">
            <a:alphaModFix/>
          </a:blip>
          <a:srcRect/>
          <a:stretch/>
        </p:blipFill>
        <p:spPr>
          <a:xfrm>
            <a:off x="0" y="3340888"/>
            <a:ext cx="1826532" cy="1802612"/>
          </a:xfrm>
          <a:prstGeom prst="rect">
            <a:avLst/>
          </a:prstGeom>
          <a:noFill/>
          <a:ln>
            <a:noFill/>
          </a:ln>
        </p:spPr>
      </p:pic>
      <p:sp>
        <p:nvSpPr>
          <p:cNvPr id="68" name="Google Shape;68;p23"/>
          <p:cNvSpPr/>
          <p:nvPr/>
        </p:nvSpPr>
        <p:spPr>
          <a:xfrm>
            <a:off x="1826533" y="4773351"/>
            <a:ext cx="564652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chemeClr val="dk1"/>
                </a:solidFill>
                <a:latin typeface="Arial"/>
                <a:ea typeface="Arial"/>
                <a:cs typeface="Arial"/>
                <a:sym typeface="Arial"/>
              </a:rPr>
              <a:t>This project has received funding from the European Union's Horizon 2020 </a:t>
            </a:r>
            <a:endParaRPr sz="1200" b="0" i="0" u="none" strike="noStrike" cap="none">
              <a:solidFill>
                <a:schemeClr val="dk1"/>
              </a:solidFill>
              <a:latin typeface="Arial"/>
              <a:ea typeface="Arial"/>
              <a:cs typeface="Arial"/>
              <a:sym typeface="Arial"/>
            </a:endParaRPr>
          </a:p>
        </p:txBody>
      </p:sp>
      <p:sp>
        <p:nvSpPr>
          <p:cNvPr id="69" name="Google Shape;69;p23"/>
          <p:cNvSpPr/>
          <p:nvPr/>
        </p:nvSpPr>
        <p:spPr>
          <a:xfrm>
            <a:off x="6181458" y="3275637"/>
            <a:ext cx="258320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de-DE" sz="2400" b="1" i="0" u="none" strike="noStrike" cap="none">
                <a:solidFill>
                  <a:schemeClr val="accent1"/>
                </a:solidFill>
                <a:latin typeface="Calibri"/>
                <a:ea typeface="Calibri"/>
                <a:cs typeface="Calibri"/>
                <a:sym typeface="Calibri"/>
              </a:rPr>
              <a:t>atlantos-ocean.org</a:t>
            </a:r>
            <a:endParaRPr sz="2400" b="1" i="0" u="none" strike="noStrike" cap="none">
              <a:solidFill>
                <a:schemeClr val="accen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153964" y="497773"/>
            <a:ext cx="8229600" cy="6026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153963" y="1140738"/>
            <a:ext cx="8637684" cy="36234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50"/>
              </a:spcBef>
              <a:spcAft>
                <a:spcPts val="0"/>
              </a:spcAft>
              <a:buClr>
                <a:schemeClr val="accent3"/>
              </a:buClr>
              <a:buSzPts val="1760"/>
              <a:buFont typeface="Arial"/>
              <a:buNone/>
              <a:defRPr sz="1600" b="1" i="0" u="none" strike="noStrike" cap="none">
                <a:solidFill>
                  <a:schemeClr val="accent3"/>
                </a:solidFill>
                <a:latin typeface="Arial"/>
                <a:ea typeface="Arial"/>
                <a:cs typeface="Arial"/>
                <a:sym typeface="Arial"/>
              </a:defRPr>
            </a:lvl1pPr>
            <a:lvl2pPr marL="914400" marR="0" lvl="1" indent="-340360" algn="l" rtl="0">
              <a:lnSpc>
                <a:spcPct val="100000"/>
              </a:lnSpc>
              <a:spcBef>
                <a:spcPts val="450"/>
              </a:spcBef>
              <a:spcAft>
                <a:spcPts val="0"/>
              </a:spcAft>
              <a:buClr>
                <a:schemeClr val="accent3"/>
              </a:buClr>
              <a:buSzPts val="176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45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4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4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 name="Google Shape;12;p16"/>
          <p:cNvSpPr txBox="1">
            <a:spLocks noGrp="1"/>
          </p:cNvSpPr>
          <p:nvPr>
            <p:ph type="dt" idx="10"/>
          </p:nvPr>
        </p:nvSpPr>
        <p:spPr>
          <a:xfrm>
            <a:off x="161364" y="4797522"/>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3124200" y="4797522"/>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2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6865729" y="4797522"/>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25"/>
              <a:buFont typeface="Arial"/>
              <a:buNone/>
              <a:defRPr sz="825"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
        <p:nvSpPr>
          <p:cNvPr id="15" name="Google Shape;15;p16"/>
          <p:cNvSpPr/>
          <p:nvPr/>
        </p:nvSpPr>
        <p:spPr>
          <a:xfrm>
            <a:off x="-69774" y="-62428"/>
            <a:ext cx="7773911" cy="38559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60">
          <p15:clr>
            <a:srgbClr val="F26B43"/>
          </p15:clr>
        </p15:guide>
        <p15:guide id="2" pos="4202">
          <p15:clr>
            <a:srgbClr val="F26B43"/>
          </p15:clr>
        </p15:guide>
        <p15:guide id="3" pos="119">
          <p15:clr>
            <a:srgbClr val="F26B43"/>
          </p15:clr>
        </p15:guide>
        <p15:guide id="4" orient="horz" pos="284">
          <p15:clr>
            <a:srgbClr val="F26B43"/>
          </p15:clr>
        </p15:guide>
        <p15:guide id="5" pos="2228">
          <p15:clr>
            <a:srgbClr val="F26B43"/>
          </p15:clr>
        </p15:guide>
        <p15:guide id="6" pos="2092">
          <p15:clr>
            <a:srgbClr val="F26B43"/>
          </p15:clr>
        </p15:guide>
        <p15:guide id="7" orient="horz" pos="654">
          <p15:clr>
            <a:srgbClr val="F26B43"/>
          </p15:clr>
        </p15:guide>
        <p15:guide id="8" orient="horz" pos="195">
          <p15:clr>
            <a:srgbClr val="F26B43"/>
          </p15:clr>
        </p15:guide>
        <p15:guide id="9" orient="horz" pos="92">
          <p15:clr>
            <a:srgbClr val="F26B43"/>
          </p15:clr>
        </p15:guide>
        <p15:guide id="10" orient="horz" pos="59">
          <p15:clr>
            <a:srgbClr val="F26B43"/>
          </p15:clr>
        </p15:guide>
        <p15:guide id="11" pos="3640">
          <p15:clr>
            <a:srgbClr val="F26B43"/>
          </p15:clr>
        </p15:guide>
        <p15:guide id="12" pos="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dvuTcdNPeK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p:nvPr/>
        </p:nvSpPr>
        <p:spPr>
          <a:xfrm>
            <a:off x="952500" y="952500"/>
            <a:ext cx="47625" cy="571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
          <p:cNvSpPr/>
          <p:nvPr/>
        </p:nvSpPr>
        <p:spPr>
          <a:xfrm>
            <a:off x="1270000" y="1270000"/>
            <a:ext cx="63500" cy="76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
          <p:cNvSpPr txBox="1">
            <a:spLocks noGrp="1"/>
          </p:cNvSpPr>
          <p:nvPr>
            <p:ph type="ctrTitle"/>
          </p:nvPr>
        </p:nvSpPr>
        <p:spPr>
          <a:xfrm>
            <a:off x="3429000" y="3675200"/>
            <a:ext cx="5690700" cy="13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1000"/>
              </a:spcBef>
              <a:spcAft>
                <a:spcPts val="0"/>
              </a:spcAft>
              <a:buClr>
                <a:schemeClr val="accent1"/>
              </a:buClr>
              <a:buSzPts val="1200"/>
              <a:buNone/>
            </a:pPr>
            <a:r>
              <a:rPr lang="de-DE" sz="1200">
                <a:solidFill>
                  <a:schemeClr val="accent1"/>
                </a:solidFill>
                <a:latin typeface="Quattrocento Sans"/>
                <a:ea typeface="Quattrocento Sans"/>
                <a:cs typeface="Quattrocento Sans"/>
                <a:sym typeface="Quattrocento Sans"/>
              </a:rPr>
              <a:t>Chair - Brad deYoung - Memorial University (Canada)</a:t>
            </a:r>
            <a:endParaRPr sz="1200">
              <a:solidFill>
                <a:schemeClr val="accent1"/>
              </a:solidFill>
              <a:latin typeface="Quattrocento Sans"/>
              <a:ea typeface="Quattrocento Sans"/>
              <a:cs typeface="Quattrocento Sans"/>
              <a:sym typeface="Quattrocento Sans"/>
            </a:endParaRPr>
          </a:p>
          <a:p>
            <a:pPr marL="0" lvl="0" indent="0" algn="r" rtl="0">
              <a:lnSpc>
                <a:spcPct val="100000"/>
              </a:lnSpc>
              <a:spcBef>
                <a:spcPts val="0"/>
              </a:spcBef>
              <a:spcAft>
                <a:spcPts val="0"/>
              </a:spcAft>
              <a:buClr>
                <a:schemeClr val="accent1"/>
              </a:buClr>
              <a:buSzPts val="1200"/>
              <a:buNone/>
            </a:pPr>
            <a:r>
              <a:rPr lang="de-DE" sz="1200">
                <a:solidFill>
                  <a:schemeClr val="accent1"/>
                </a:solidFill>
                <a:latin typeface="Quattrocento Sans"/>
                <a:ea typeface="Quattrocento Sans"/>
                <a:cs typeface="Quattrocento Sans"/>
                <a:sym typeface="Quattrocento Sans"/>
              </a:rPr>
              <a:t/>
            </a:r>
            <a:br>
              <a:rPr lang="de-DE" sz="1200">
                <a:solidFill>
                  <a:schemeClr val="accent1"/>
                </a:solidFill>
                <a:latin typeface="Quattrocento Sans"/>
                <a:ea typeface="Quattrocento Sans"/>
                <a:cs typeface="Quattrocento Sans"/>
                <a:sym typeface="Quattrocento Sans"/>
              </a:rPr>
            </a:br>
            <a:r>
              <a:rPr lang="de-DE" sz="1200">
                <a:solidFill>
                  <a:schemeClr val="accent1"/>
                </a:solidFill>
                <a:latin typeface="Quattrocento Sans"/>
                <a:ea typeface="Quattrocento Sans"/>
                <a:cs typeface="Quattrocento Sans"/>
                <a:sym typeface="Quattrocento Sans"/>
              </a:rPr>
              <a:t>Steering Committee: M. Visbeck (Germany)  l S. Speich, P.Y. Le Traon (France) l J. Snowden (U.S.) l N. P. Holliday (United Kingdom) l T. Lamont (South Africa) l L. Cotrim (Brazil) l I.S. Pinto (Portugal) l M.P. Chidichimo (Argentina)</a:t>
            </a:r>
            <a:endParaRPr sz="1200">
              <a:solidFill>
                <a:schemeClr val="accent1"/>
              </a:solidFill>
              <a:latin typeface="Quattrocento Sans"/>
              <a:ea typeface="Quattrocento Sans"/>
              <a:cs typeface="Quattrocento Sans"/>
              <a:sym typeface="Quattrocento Sans"/>
            </a:endParaRPr>
          </a:p>
          <a:p>
            <a:pPr marL="0" lvl="0" indent="0" algn="r" rtl="0">
              <a:lnSpc>
                <a:spcPct val="100000"/>
              </a:lnSpc>
              <a:spcBef>
                <a:spcPts val="1000"/>
              </a:spcBef>
              <a:spcAft>
                <a:spcPts val="1000"/>
              </a:spcAft>
              <a:buClr>
                <a:schemeClr val="accent1"/>
              </a:buClr>
              <a:buSzPts val="1200"/>
              <a:buNone/>
            </a:pPr>
            <a:r>
              <a:rPr lang="de-DE" sz="1200">
                <a:solidFill>
                  <a:schemeClr val="accent1"/>
                </a:solidFill>
                <a:latin typeface="Quattrocento Sans"/>
                <a:ea typeface="Quattrocento Sans"/>
                <a:cs typeface="Quattrocento Sans"/>
                <a:sym typeface="Quattrocento Sans"/>
              </a:rPr>
              <a:t>Coordination Team: S. Ketelhake (Germany) | A. Zinkann (U.S.) </a:t>
            </a:r>
            <a:endParaRPr sz="1200">
              <a:solidFill>
                <a:schemeClr val="accent1"/>
              </a:solidFill>
              <a:latin typeface="Quattrocento Sans"/>
              <a:ea typeface="Quattrocento Sans"/>
              <a:cs typeface="Quattrocento Sans"/>
              <a:sym typeface="Quattrocento Sans"/>
            </a:endParaRPr>
          </a:p>
        </p:txBody>
      </p:sp>
      <p:grpSp>
        <p:nvGrpSpPr>
          <p:cNvPr id="78" name="Google Shape;78;p1"/>
          <p:cNvGrpSpPr/>
          <p:nvPr/>
        </p:nvGrpSpPr>
        <p:grpSpPr>
          <a:xfrm>
            <a:off x="7799983" y="84217"/>
            <a:ext cx="1409331" cy="341313"/>
            <a:chOff x="2753986" y="76098"/>
            <a:chExt cx="1682775" cy="617995"/>
          </a:xfrm>
        </p:grpSpPr>
        <p:pic>
          <p:nvPicPr>
            <p:cNvPr id="79" name="Google Shape;79;p1"/>
            <p:cNvPicPr preferRelativeResize="0"/>
            <p:nvPr/>
          </p:nvPicPr>
          <p:blipFill rotWithShape="1">
            <a:blip r:embed="rId3">
              <a:alphaModFix/>
            </a:blip>
            <a:srcRect/>
            <a:stretch/>
          </p:blipFill>
          <p:spPr>
            <a:xfrm>
              <a:off x="2753986" y="76098"/>
              <a:ext cx="509823" cy="553882"/>
            </a:xfrm>
            <a:prstGeom prst="rect">
              <a:avLst/>
            </a:prstGeom>
            <a:noFill/>
            <a:ln>
              <a:noFill/>
            </a:ln>
          </p:spPr>
        </p:pic>
        <p:sp>
          <p:nvSpPr>
            <p:cNvPr id="80" name="Google Shape;80;p1"/>
            <p:cNvSpPr txBox="1"/>
            <p:nvPr/>
          </p:nvSpPr>
          <p:spPr>
            <a:xfrm>
              <a:off x="3226840" y="260649"/>
              <a:ext cx="1209921" cy="433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DE" sz="1200" b="0" i="0" u="none" strike="noStrike" cap="none">
                  <a:solidFill>
                    <a:srgbClr val="000000"/>
                  </a:solidFill>
                  <a:latin typeface="Arial"/>
                  <a:ea typeface="Arial"/>
                  <a:cs typeface="Arial"/>
                  <a:sym typeface="Arial"/>
                </a:rPr>
                <a:t>#AtlantOS</a:t>
              </a:r>
              <a:endParaRPr sz="1350" b="0" i="0" u="none" strike="noStrike" cap="none">
                <a:solidFill>
                  <a:schemeClr val="dk1"/>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cd4d0b668a_1_58"/>
          <p:cNvSpPr txBox="1"/>
          <p:nvPr/>
        </p:nvSpPr>
        <p:spPr>
          <a:xfrm>
            <a:off x="170117" y="-43544"/>
            <a:ext cx="72771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a:solidFill>
                  <a:srgbClr val="FFFFFF"/>
                </a:solidFill>
              </a:rPr>
              <a:t>AtlantOS Ocean Hour</a:t>
            </a:r>
            <a:endParaRPr/>
          </a:p>
        </p:txBody>
      </p:sp>
      <p:sp>
        <p:nvSpPr>
          <p:cNvPr id="200" name="Google Shape;200;gcd4d0b668a_1_58"/>
          <p:cNvSpPr txBox="1"/>
          <p:nvPr/>
        </p:nvSpPr>
        <p:spPr>
          <a:xfrm>
            <a:off x="344600" y="599850"/>
            <a:ext cx="5960700" cy="4543800"/>
          </a:xfrm>
          <a:prstGeom prst="rect">
            <a:avLst/>
          </a:prstGeom>
          <a:noFill/>
          <a:ln>
            <a:noFill/>
          </a:ln>
        </p:spPr>
        <p:txBody>
          <a:bodyPr spcFirstLastPara="1" wrap="square" lIns="91425" tIns="45700" rIns="91425" bIns="45700" anchor="t" anchorCtr="0">
            <a:noAutofit/>
          </a:bodyPr>
          <a:lstStyle/>
          <a:p>
            <a:pPr marL="457200" lvl="0" indent="-323850" algn="l" rtl="0">
              <a:spcBef>
                <a:spcPts val="0"/>
              </a:spcBef>
              <a:spcAft>
                <a:spcPts val="0"/>
              </a:spcAft>
              <a:buClr>
                <a:srgbClr val="256C87"/>
              </a:buClr>
              <a:buSzPts val="1500"/>
              <a:buFont typeface="Quattrocento Sans"/>
              <a:buChar char="●"/>
            </a:pPr>
            <a:r>
              <a:rPr lang="de-DE" sz="1500" b="1">
                <a:solidFill>
                  <a:srgbClr val="256C87"/>
                </a:solidFill>
                <a:latin typeface="Quattrocento Sans"/>
                <a:ea typeface="Quattrocento Sans"/>
                <a:cs typeface="Quattrocento Sans"/>
                <a:sym typeface="Quattrocento Sans"/>
              </a:rPr>
              <a:t>Aim</a:t>
            </a:r>
            <a:endParaRPr sz="1500" b="1">
              <a:solidFill>
                <a:srgbClr val="256C87"/>
              </a:solidFill>
              <a:latin typeface="Quattrocento Sans"/>
              <a:ea typeface="Quattrocento Sans"/>
              <a:cs typeface="Quattrocento Sans"/>
              <a:sym typeface="Quattrocento Sans"/>
            </a:endParaRPr>
          </a:p>
          <a:p>
            <a:pPr marL="914400" lvl="1" indent="-323850" algn="l" rtl="0">
              <a:spcBef>
                <a:spcPts val="0"/>
              </a:spcBef>
              <a:spcAft>
                <a:spcPts val="0"/>
              </a:spcAft>
              <a:buClr>
                <a:schemeClr val="accent1"/>
              </a:buClr>
              <a:buSzPts val="1500"/>
              <a:buFont typeface="Quattrocento Sans"/>
              <a:buChar char="o"/>
            </a:pPr>
            <a:r>
              <a:rPr lang="de-DE" sz="1500">
                <a:solidFill>
                  <a:schemeClr val="accent1"/>
                </a:solidFill>
                <a:latin typeface="Quattrocento Sans"/>
                <a:ea typeface="Quattrocento Sans"/>
                <a:cs typeface="Quattrocento Sans"/>
                <a:sym typeface="Quattrocento Sans"/>
              </a:rPr>
              <a:t>Inform the Atlantic Ocean Community of advances in the AtlantOS program, progress of use cases, ongoing and new project developments </a:t>
            </a:r>
            <a:endParaRPr sz="1500">
              <a:solidFill>
                <a:schemeClr val="accent1"/>
              </a:solidFill>
              <a:latin typeface="Quattrocento Sans"/>
              <a:ea typeface="Quattrocento Sans"/>
              <a:cs typeface="Quattrocento Sans"/>
              <a:sym typeface="Quattrocento Sans"/>
            </a:endParaRPr>
          </a:p>
          <a:p>
            <a:pPr marL="914400" lvl="1" indent="-323850" algn="l" rtl="0">
              <a:spcBef>
                <a:spcPts val="0"/>
              </a:spcBef>
              <a:spcAft>
                <a:spcPts val="0"/>
              </a:spcAft>
              <a:buClr>
                <a:schemeClr val="accent1"/>
              </a:buClr>
              <a:buSzPts val="1500"/>
              <a:buFont typeface="Quattrocento Sans"/>
              <a:buChar char="o"/>
            </a:pPr>
            <a:r>
              <a:rPr lang="de-DE" sz="1500">
                <a:solidFill>
                  <a:schemeClr val="accent1"/>
                </a:solidFill>
                <a:latin typeface="Quattrocento Sans"/>
                <a:ea typeface="Quattrocento Sans"/>
                <a:cs typeface="Quattrocento Sans"/>
                <a:sym typeface="Quattrocento Sans"/>
              </a:rPr>
              <a:t>Support community engagement and feedback</a:t>
            </a:r>
            <a:endParaRPr sz="1500">
              <a:solidFill>
                <a:schemeClr val="accent1"/>
              </a:solidFill>
              <a:latin typeface="Quattrocento Sans"/>
              <a:ea typeface="Quattrocento Sans"/>
              <a:cs typeface="Quattrocento Sans"/>
              <a:sym typeface="Quattrocento Sans"/>
            </a:endParaRPr>
          </a:p>
          <a:p>
            <a:pPr marL="914400" lvl="1" indent="-323850" algn="l" rtl="0">
              <a:spcBef>
                <a:spcPts val="0"/>
              </a:spcBef>
              <a:spcAft>
                <a:spcPts val="0"/>
              </a:spcAft>
              <a:buClr>
                <a:schemeClr val="accent1"/>
              </a:buClr>
              <a:buSzPts val="1500"/>
              <a:buFont typeface="Quattrocento Sans"/>
              <a:buChar char="o"/>
            </a:pPr>
            <a:r>
              <a:rPr lang="de-DE" sz="1500">
                <a:solidFill>
                  <a:schemeClr val="accent1"/>
                </a:solidFill>
                <a:latin typeface="Quattrocento Sans"/>
                <a:ea typeface="Quattrocento Sans"/>
                <a:cs typeface="Quattrocento Sans"/>
                <a:sym typeface="Quattrocento Sans"/>
              </a:rPr>
              <a:t>Help build a collective vision for ocean observing in the Atlantic</a:t>
            </a:r>
            <a:endParaRPr sz="1500">
              <a:solidFill>
                <a:schemeClr val="accent1"/>
              </a:solidFill>
              <a:latin typeface="Quattrocento Sans"/>
              <a:ea typeface="Quattrocento Sans"/>
              <a:cs typeface="Quattrocento Sans"/>
              <a:sym typeface="Quattrocento Sans"/>
            </a:endParaRPr>
          </a:p>
          <a:p>
            <a:pPr marL="914400" lvl="1" indent="-323850" algn="l" rtl="0">
              <a:spcBef>
                <a:spcPts val="0"/>
              </a:spcBef>
              <a:spcAft>
                <a:spcPts val="0"/>
              </a:spcAft>
              <a:buClr>
                <a:schemeClr val="accent1"/>
              </a:buClr>
              <a:buSzPts val="1500"/>
              <a:buFont typeface="Quattrocento Sans"/>
              <a:buChar char="o"/>
            </a:pPr>
            <a:r>
              <a:rPr lang="de-DE" sz="1500">
                <a:solidFill>
                  <a:schemeClr val="accent1"/>
                </a:solidFill>
                <a:latin typeface="Quattrocento Sans"/>
                <a:ea typeface="Quattrocento Sans"/>
                <a:cs typeface="Quattrocento Sans"/>
                <a:sym typeface="Quattrocento Sans"/>
              </a:rPr>
              <a:t>Engage those interested in All-Atlantic Ocean Observing</a:t>
            </a:r>
            <a:endParaRPr sz="1500">
              <a:solidFill>
                <a:schemeClr val="accent1"/>
              </a:solidFill>
              <a:latin typeface="Quattrocento Sans"/>
              <a:ea typeface="Quattrocento Sans"/>
              <a:cs typeface="Quattrocento Sans"/>
              <a:sym typeface="Quattrocento Sans"/>
            </a:endParaRPr>
          </a:p>
          <a:p>
            <a:pPr marL="457200" lvl="0" indent="-323850" algn="l" rtl="0">
              <a:spcBef>
                <a:spcPts val="1000"/>
              </a:spcBef>
              <a:spcAft>
                <a:spcPts val="0"/>
              </a:spcAft>
              <a:buClr>
                <a:srgbClr val="256C87"/>
              </a:buClr>
              <a:buSzPts val="1500"/>
              <a:buFont typeface="Quattrocento Sans"/>
              <a:buChar char="●"/>
            </a:pPr>
            <a:r>
              <a:rPr lang="de-DE" sz="1500" b="1">
                <a:solidFill>
                  <a:srgbClr val="256C87"/>
                </a:solidFill>
                <a:latin typeface="Quattrocento Sans"/>
                <a:ea typeface="Quattrocento Sans"/>
                <a:cs typeface="Quattrocento Sans"/>
                <a:sym typeface="Quattrocento Sans"/>
              </a:rPr>
              <a:t>Past Ocean Hours</a:t>
            </a:r>
            <a:endParaRPr sz="1500" b="1">
              <a:solidFill>
                <a:srgbClr val="256C87"/>
              </a:solidFill>
              <a:latin typeface="Quattrocento Sans"/>
              <a:ea typeface="Quattrocento Sans"/>
              <a:cs typeface="Quattrocento Sans"/>
              <a:sym typeface="Quattrocento Sans"/>
            </a:endParaRPr>
          </a:p>
          <a:p>
            <a:pPr marL="914400" lvl="1" indent="-317500" algn="l" rtl="0">
              <a:spcBef>
                <a:spcPts val="0"/>
              </a:spcBef>
              <a:spcAft>
                <a:spcPts val="0"/>
              </a:spcAft>
              <a:buClr>
                <a:schemeClr val="accent1"/>
              </a:buClr>
              <a:buSzPts val="1400"/>
              <a:buFont typeface="Quattrocento Sans"/>
              <a:buChar char="o"/>
            </a:pPr>
            <a:r>
              <a:rPr lang="de-DE">
                <a:solidFill>
                  <a:schemeClr val="accent1"/>
                </a:solidFill>
                <a:latin typeface="Quattrocento Sans"/>
                <a:ea typeface="Quattrocento Sans"/>
                <a:cs typeface="Quattrocento Sans"/>
                <a:sym typeface="Quattrocento Sans"/>
              </a:rPr>
              <a:t>Glider Network l </a:t>
            </a:r>
            <a:r>
              <a:rPr lang="de-DE">
                <a:solidFill>
                  <a:schemeClr val="accent1"/>
                </a:solidFill>
                <a:highlight>
                  <a:srgbClr val="FFFFFF"/>
                </a:highlight>
                <a:latin typeface="Quattrocento Sans"/>
                <a:ea typeface="Quattrocento Sans"/>
                <a:cs typeface="Quattrocento Sans"/>
                <a:sym typeface="Quattrocento Sans"/>
              </a:rPr>
              <a:t>Atlantic Meridional Overturning Circulation (AMOC)</a:t>
            </a:r>
            <a:endParaRPr>
              <a:solidFill>
                <a:schemeClr val="accent1"/>
              </a:solidFill>
              <a:highlight>
                <a:srgbClr val="FFFFFF"/>
              </a:highlight>
              <a:latin typeface="Quattrocento Sans"/>
              <a:ea typeface="Quattrocento Sans"/>
              <a:cs typeface="Quattrocento Sans"/>
              <a:sym typeface="Quattrocento Sans"/>
            </a:endParaRPr>
          </a:p>
          <a:p>
            <a:pPr marL="457200" lvl="0" indent="-317500" algn="l" rtl="0">
              <a:spcBef>
                <a:spcPts val="1000"/>
              </a:spcBef>
              <a:spcAft>
                <a:spcPts val="0"/>
              </a:spcAft>
              <a:buClr>
                <a:srgbClr val="256C87"/>
              </a:buClr>
              <a:buSzPts val="1400"/>
              <a:buFont typeface="Quattrocento Sans"/>
              <a:buChar char="●"/>
            </a:pPr>
            <a:r>
              <a:rPr lang="de-DE" b="1">
                <a:solidFill>
                  <a:srgbClr val="256C87"/>
                </a:solidFill>
                <a:highlight>
                  <a:srgbClr val="FFFFFF"/>
                </a:highlight>
                <a:latin typeface="Quattrocento Sans"/>
                <a:ea typeface="Quattrocento Sans"/>
                <a:cs typeface="Quattrocento Sans"/>
                <a:sym typeface="Quattrocento Sans"/>
              </a:rPr>
              <a:t>Upcoming Ocean Hours</a:t>
            </a:r>
            <a:endParaRPr b="1">
              <a:solidFill>
                <a:srgbClr val="256C87"/>
              </a:solidFill>
              <a:highlight>
                <a:srgbClr val="FFFFFF"/>
              </a:highlight>
              <a:latin typeface="Quattrocento Sans"/>
              <a:ea typeface="Quattrocento Sans"/>
              <a:cs typeface="Quattrocento Sans"/>
              <a:sym typeface="Quattrocento Sans"/>
            </a:endParaRPr>
          </a:p>
          <a:p>
            <a:pPr marL="914400" lvl="1" indent="-317500" algn="l" rtl="0">
              <a:spcBef>
                <a:spcPts val="0"/>
              </a:spcBef>
              <a:spcAft>
                <a:spcPts val="0"/>
              </a:spcAft>
              <a:buClr>
                <a:schemeClr val="accent1"/>
              </a:buClr>
              <a:buSzPts val="1400"/>
              <a:buFont typeface="Quattrocento Sans"/>
              <a:buChar char="o"/>
            </a:pPr>
            <a:r>
              <a:rPr lang="de-DE">
                <a:solidFill>
                  <a:schemeClr val="accent1"/>
                </a:solidFill>
                <a:highlight>
                  <a:srgbClr val="FFFFFF"/>
                </a:highlight>
                <a:latin typeface="Quattrocento Sans"/>
                <a:ea typeface="Quattrocento Sans"/>
                <a:cs typeface="Quattrocento Sans"/>
                <a:sym typeface="Quattrocento Sans"/>
              </a:rPr>
              <a:t>May: VOS Program l June: Carbon Uptake</a:t>
            </a:r>
            <a:endParaRPr>
              <a:solidFill>
                <a:schemeClr val="accent1"/>
              </a:solidFill>
              <a:highlight>
                <a:srgbClr val="FFFFFF"/>
              </a:highlight>
              <a:latin typeface="Quattrocento Sans"/>
              <a:ea typeface="Quattrocento Sans"/>
              <a:cs typeface="Quattrocento Sans"/>
              <a:sym typeface="Quattrocento Sans"/>
            </a:endParaRPr>
          </a:p>
          <a:p>
            <a:pPr marL="914400" lvl="1" indent="-317500" algn="l" rtl="0">
              <a:spcBef>
                <a:spcPts val="0"/>
              </a:spcBef>
              <a:spcAft>
                <a:spcPts val="0"/>
              </a:spcAft>
              <a:buClr>
                <a:schemeClr val="accent1"/>
              </a:buClr>
              <a:buSzPts val="1400"/>
              <a:buFont typeface="Quattrocento Sans"/>
              <a:buChar char="o"/>
            </a:pPr>
            <a:r>
              <a:rPr lang="de-DE">
                <a:solidFill>
                  <a:schemeClr val="accent1"/>
                </a:solidFill>
                <a:highlight>
                  <a:srgbClr val="FFFFFF"/>
                </a:highlight>
                <a:latin typeface="Quattrocento Sans"/>
                <a:ea typeface="Quattrocento Sans"/>
                <a:cs typeface="Quattrocento Sans"/>
                <a:sym typeface="Quattrocento Sans"/>
              </a:rPr>
              <a:t>Fall: BGC Argo l Deep Ocean Observing System l </a:t>
            </a:r>
            <a:endParaRPr>
              <a:solidFill>
                <a:schemeClr val="accent1"/>
              </a:solidFill>
              <a:highlight>
                <a:srgbClr val="FFFFFF"/>
              </a:highlight>
              <a:latin typeface="Quattrocento Sans"/>
              <a:ea typeface="Quattrocento Sans"/>
              <a:cs typeface="Quattrocento Sans"/>
              <a:sym typeface="Quattrocento Sans"/>
            </a:endParaRPr>
          </a:p>
          <a:p>
            <a:pPr marL="914400" lvl="0" indent="0" algn="l" rtl="0">
              <a:spcBef>
                <a:spcPts val="0"/>
              </a:spcBef>
              <a:spcAft>
                <a:spcPts val="0"/>
              </a:spcAft>
              <a:buNone/>
            </a:pPr>
            <a:r>
              <a:rPr lang="de-DE">
                <a:solidFill>
                  <a:schemeClr val="accent1"/>
                </a:solidFill>
                <a:highlight>
                  <a:srgbClr val="FFFFFF"/>
                </a:highlight>
                <a:latin typeface="Quattrocento Sans"/>
                <a:ea typeface="Quattrocento Sans"/>
                <a:cs typeface="Quattrocento Sans"/>
                <a:sym typeface="Quattrocento Sans"/>
              </a:rPr>
              <a:t>OceanSITES l Fisheries in Atlantic Upwelling Regions</a:t>
            </a:r>
            <a:endParaRPr>
              <a:solidFill>
                <a:schemeClr val="accent1"/>
              </a:solidFill>
              <a:highlight>
                <a:srgbClr val="FFFFFF"/>
              </a:highlight>
              <a:latin typeface="Quattrocento Sans"/>
              <a:ea typeface="Quattrocento Sans"/>
              <a:cs typeface="Quattrocento Sans"/>
              <a:sym typeface="Quattrocento Sans"/>
            </a:endParaRPr>
          </a:p>
        </p:txBody>
      </p:sp>
      <p:grpSp>
        <p:nvGrpSpPr>
          <p:cNvPr id="201" name="Google Shape;201;gcd4d0b668a_1_58"/>
          <p:cNvGrpSpPr/>
          <p:nvPr/>
        </p:nvGrpSpPr>
        <p:grpSpPr>
          <a:xfrm>
            <a:off x="6453685" y="1038235"/>
            <a:ext cx="2536184" cy="1794564"/>
            <a:chOff x="6032500" y="839017"/>
            <a:chExt cx="3111501" cy="2201649"/>
          </a:xfrm>
        </p:grpSpPr>
        <p:pic>
          <p:nvPicPr>
            <p:cNvPr id="202" name="Google Shape;202;gcd4d0b668a_1_58"/>
            <p:cNvPicPr preferRelativeResize="0"/>
            <p:nvPr/>
          </p:nvPicPr>
          <p:blipFill>
            <a:blip r:embed="rId3">
              <a:alphaModFix/>
            </a:blip>
            <a:stretch>
              <a:fillRect/>
            </a:stretch>
          </p:blipFill>
          <p:spPr>
            <a:xfrm>
              <a:off x="6032500" y="839017"/>
              <a:ext cx="3111500" cy="1233216"/>
            </a:xfrm>
            <a:prstGeom prst="rect">
              <a:avLst/>
            </a:prstGeom>
            <a:noFill/>
            <a:ln>
              <a:noFill/>
            </a:ln>
          </p:spPr>
        </p:pic>
        <p:pic>
          <p:nvPicPr>
            <p:cNvPr id="203" name="Google Shape;203;gcd4d0b668a_1_58"/>
            <p:cNvPicPr preferRelativeResize="0"/>
            <p:nvPr/>
          </p:nvPicPr>
          <p:blipFill>
            <a:blip r:embed="rId4">
              <a:alphaModFix/>
            </a:blip>
            <a:stretch>
              <a:fillRect/>
            </a:stretch>
          </p:blipFill>
          <p:spPr>
            <a:xfrm>
              <a:off x="6032500" y="2028827"/>
              <a:ext cx="3111501" cy="1011839"/>
            </a:xfrm>
            <a:prstGeom prst="rect">
              <a:avLst/>
            </a:prstGeom>
            <a:noFill/>
            <a:ln>
              <a:noFill/>
            </a:ln>
          </p:spPr>
        </p:pic>
      </p:grpSp>
      <p:grpSp>
        <p:nvGrpSpPr>
          <p:cNvPr id="204" name="Google Shape;204;gcd4d0b668a_1_58"/>
          <p:cNvGrpSpPr/>
          <p:nvPr/>
        </p:nvGrpSpPr>
        <p:grpSpPr>
          <a:xfrm>
            <a:off x="6002205" y="2969503"/>
            <a:ext cx="2536038" cy="1780521"/>
            <a:chOff x="1998200" y="1648088"/>
            <a:chExt cx="3454151" cy="2425117"/>
          </a:xfrm>
        </p:grpSpPr>
        <p:pic>
          <p:nvPicPr>
            <p:cNvPr id="205" name="Google Shape;205;gcd4d0b668a_1_58"/>
            <p:cNvPicPr preferRelativeResize="0"/>
            <p:nvPr/>
          </p:nvPicPr>
          <p:blipFill>
            <a:blip r:embed="rId5">
              <a:alphaModFix/>
            </a:blip>
            <a:stretch>
              <a:fillRect/>
            </a:stretch>
          </p:blipFill>
          <p:spPr>
            <a:xfrm>
              <a:off x="1998200" y="1648088"/>
              <a:ext cx="3454151" cy="1445700"/>
            </a:xfrm>
            <a:prstGeom prst="rect">
              <a:avLst/>
            </a:prstGeom>
            <a:noFill/>
            <a:ln>
              <a:noFill/>
            </a:ln>
          </p:spPr>
        </p:pic>
        <p:pic>
          <p:nvPicPr>
            <p:cNvPr id="206" name="Google Shape;206;gcd4d0b668a_1_58"/>
            <p:cNvPicPr preferRelativeResize="0"/>
            <p:nvPr/>
          </p:nvPicPr>
          <p:blipFill>
            <a:blip r:embed="rId6">
              <a:alphaModFix/>
            </a:blip>
            <a:stretch>
              <a:fillRect/>
            </a:stretch>
          </p:blipFill>
          <p:spPr>
            <a:xfrm>
              <a:off x="1998200" y="2970816"/>
              <a:ext cx="3454150" cy="1102388"/>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7a33fd00f0_26_0"/>
          <p:cNvSpPr txBox="1"/>
          <p:nvPr/>
        </p:nvSpPr>
        <p:spPr>
          <a:xfrm>
            <a:off x="170117" y="-43544"/>
            <a:ext cx="72771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a:solidFill>
                  <a:srgbClr val="FFFFFF"/>
                </a:solidFill>
              </a:rPr>
              <a:t>Quarterly Newsletter</a:t>
            </a:r>
            <a:endParaRPr/>
          </a:p>
        </p:txBody>
      </p:sp>
      <p:sp>
        <p:nvSpPr>
          <p:cNvPr id="213" name="Google Shape;213;g7a33fd00f0_26_0"/>
          <p:cNvSpPr txBox="1"/>
          <p:nvPr/>
        </p:nvSpPr>
        <p:spPr>
          <a:xfrm>
            <a:off x="404250" y="698184"/>
            <a:ext cx="6580200" cy="336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de-DE" sz="1700" b="1" i="0" u="none" strike="noStrike" cap="none">
                <a:solidFill>
                  <a:srgbClr val="256C87"/>
                </a:solidFill>
                <a:latin typeface="Quattrocento Sans"/>
                <a:ea typeface="Quattrocento Sans"/>
                <a:cs typeface="Quattrocento Sans"/>
                <a:sym typeface="Quattrocento Sans"/>
              </a:rPr>
              <a:t>Quarterly newsletter </a:t>
            </a:r>
            <a:endParaRPr sz="1700" i="0" u="none" strike="noStrike" cap="none">
              <a:solidFill>
                <a:srgbClr val="256C87"/>
              </a:solidFill>
              <a:latin typeface="Quattrocento Sans"/>
              <a:ea typeface="Quattrocento Sans"/>
              <a:cs typeface="Quattrocento Sans"/>
              <a:sym typeface="Quattrocento Sans"/>
            </a:endParaRPr>
          </a:p>
          <a:p>
            <a:pPr marL="457200" marR="0" lvl="0" indent="-323850" algn="l" rtl="0">
              <a:lnSpc>
                <a:spcPct val="115000"/>
              </a:lnSpc>
              <a:spcBef>
                <a:spcPts val="1000"/>
              </a:spcBef>
              <a:spcAft>
                <a:spcPts val="0"/>
              </a:spcAft>
              <a:buClr>
                <a:schemeClr val="accent1"/>
              </a:buClr>
              <a:buSzPts val="1500"/>
              <a:buFont typeface="Quattrocento Sans"/>
              <a:buChar char="●"/>
            </a:pPr>
            <a:r>
              <a:rPr lang="de-DE" sz="1500" i="0" u="none" strike="noStrike" cap="none">
                <a:solidFill>
                  <a:schemeClr val="accent1"/>
                </a:solidFill>
                <a:latin typeface="Quattrocento Sans"/>
                <a:ea typeface="Quattrocento Sans"/>
                <a:cs typeface="Quattrocento Sans"/>
                <a:sym typeface="Quattrocento Sans"/>
              </a:rPr>
              <a:t>Sharing progress around AtlantOS activities</a:t>
            </a:r>
            <a:endParaRPr sz="1500" i="0" u="none" strike="noStrike" cap="none">
              <a:solidFill>
                <a:schemeClr val="accent1"/>
              </a:solidFill>
              <a:latin typeface="Quattrocento Sans"/>
              <a:ea typeface="Quattrocento Sans"/>
              <a:cs typeface="Quattrocento Sans"/>
              <a:sym typeface="Quattrocento Sans"/>
            </a:endParaRPr>
          </a:p>
          <a:p>
            <a:pPr marL="457200" marR="0" lvl="0" indent="-323850" algn="l" rtl="0">
              <a:lnSpc>
                <a:spcPct val="115000"/>
              </a:lnSpc>
              <a:spcBef>
                <a:spcPts val="1000"/>
              </a:spcBef>
              <a:spcAft>
                <a:spcPts val="0"/>
              </a:spcAft>
              <a:buClr>
                <a:schemeClr val="accent1"/>
              </a:buClr>
              <a:buSzPts val="1500"/>
              <a:buFont typeface="Quattrocento Sans"/>
              <a:buChar char="●"/>
            </a:pPr>
            <a:r>
              <a:rPr lang="de-DE" sz="1500" i="0" u="none" strike="noStrike" cap="none">
                <a:solidFill>
                  <a:schemeClr val="accent1"/>
                </a:solidFill>
                <a:latin typeface="Quattrocento Sans"/>
                <a:ea typeface="Quattrocento Sans"/>
                <a:cs typeface="Quattrocento Sans"/>
                <a:sym typeface="Quattrocento Sans"/>
              </a:rPr>
              <a:t>Help to build sense of community</a:t>
            </a:r>
            <a:endParaRPr sz="1500" i="0" u="none" strike="noStrike" cap="none">
              <a:solidFill>
                <a:schemeClr val="accent1"/>
              </a:solidFill>
              <a:latin typeface="Quattrocento Sans"/>
              <a:ea typeface="Quattrocento Sans"/>
              <a:cs typeface="Quattrocento Sans"/>
              <a:sym typeface="Quattrocento Sans"/>
            </a:endParaRPr>
          </a:p>
          <a:p>
            <a:pPr marL="457200" marR="0" lvl="0" indent="-323850" algn="l" rtl="0">
              <a:lnSpc>
                <a:spcPct val="115000"/>
              </a:lnSpc>
              <a:spcBef>
                <a:spcPts val="1000"/>
              </a:spcBef>
              <a:spcAft>
                <a:spcPts val="0"/>
              </a:spcAft>
              <a:buClr>
                <a:schemeClr val="accent1"/>
              </a:buClr>
              <a:buSzPts val="1500"/>
              <a:buFont typeface="Quattrocento Sans"/>
              <a:buChar char="●"/>
            </a:pPr>
            <a:r>
              <a:rPr lang="de-DE" sz="1500" i="0" u="none" strike="noStrike" cap="none">
                <a:solidFill>
                  <a:schemeClr val="accent1"/>
                </a:solidFill>
                <a:latin typeface="Quattrocento Sans"/>
                <a:ea typeface="Quattrocento Sans"/>
                <a:cs typeface="Quattrocento Sans"/>
                <a:sym typeface="Quattrocento Sans"/>
              </a:rPr>
              <a:t>Enables us to reach out beyond the research community</a:t>
            </a:r>
            <a:endParaRPr sz="1500" i="0" u="none" strike="noStrike" cap="none">
              <a:solidFill>
                <a:schemeClr val="accent1"/>
              </a:solidFill>
              <a:latin typeface="Quattrocento Sans"/>
              <a:ea typeface="Quattrocento Sans"/>
              <a:cs typeface="Quattrocento Sans"/>
              <a:sym typeface="Quattrocento Sans"/>
            </a:endParaRPr>
          </a:p>
          <a:p>
            <a:pPr marL="457200" marR="0" lvl="0" indent="-323850" algn="l" rtl="0">
              <a:lnSpc>
                <a:spcPct val="115000"/>
              </a:lnSpc>
              <a:spcBef>
                <a:spcPts val="1000"/>
              </a:spcBef>
              <a:spcAft>
                <a:spcPts val="0"/>
              </a:spcAft>
              <a:buClr>
                <a:schemeClr val="accent1"/>
              </a:buClr>
              <a:buSzPts val="1500"/>
              <a:buFont typeface="Quattrocento Sans"/>
              <a:buChar char="●"/>
            </a:pPr>
            <a:r>
              <a:rPr lang="de-DE" sz="1500" i="0" u="none" strike="noStrike" cap="none">
                <a:solidFill>
                  <a:schemeClr val="accent1"/>
                </a:solidFill>
                <a:highlight>
                  <a:srgbClr val="FFFFFF"/>
                </a:highlight>
                <a:latin typeface="Quattrocento Sans"/>
                <a:ea typeface="Quattrocento Sans"/>
                <a:cs typeface="Quattrocento Sans"/>
                <a:sym typeface="Quattrocento Sans"/>
              </a:rPr>
              <a:t>Offer space for partners to contribute to AtlantOS discussions</a:t>
            </a:r>
            <a:endParaRPr sz="1500" i="0" u="none" strike="noStrike" cap="none">
              <a:solidFill>
                <a:schemeClr val="accent1"/>
              </a:solidFill>
              <a:highlight>
                <a:srgbClr val="FFFFFF"/>
              </a:highlight>
              <a:latin typeface="Quattrocento Sans"/>
              <a:ea typeface="Quattrocento Sans"/>
              <a:cs typeface="Quattrocento Sans"/>
              <a:sym typeface="Quattrocento Sans"/>
            </a:endParaRPr>
          </a:p>
          <a:p>
            <a:pPr marL="457200" marR="0" lvl="0" indent="-323850" algn="l" rtl="0">
              <a:lnSpc>
                <a:spcPct val="115000"/>
              </a:lnSpc>
              <a:spcBef>
                <a:spcPts val="1000"/>
              </a:spcBef>
              <a:spcAft>
                <a:spcPts val="0"/>
              </a:spcAft>
              <a:buClr>
                <a:schemeClr val="accent1"/>
              </a:buClr>
              <a:buSzPts val="1500"/>
              <a:buFont typeface="Quattrocento Sans"/>
              <a:buChar char="●"/>
            </a:pPr>
            <a:r>
              <a:rPr lang="de-DE" sz="1500" i="0" u="none" strike="noStrike" cap="none">
                <a:solidFill>
                  <a:schemeClr val="accent1"/>
                </a:solidFill>
                <a:highlight>
                  <a:srgbClr val="FFFFFF"/>
                </a:highlight>
                <a:latin typeface="Quattrocento Sans"/>
                <a:ea typeface="Quattrocento Sans"/>
                <a:cs typeface="Quattrocento Sans"/>
                <a:sym typeface="Quattrocento Sans"/>
              </a:rPr>
              <a:t> Provide a record of activities and actions</a:t>
            </a:r>
            <a:endParaRPr sz="1500" i="0" u="none" strike="noStrike" cap="none">
              <a:solidFill>
                <a:schemeClr val="accent1"/>
              </a:solidFill>
              <a:latin typeface="Quattrocento Sans"/>
              <a:ea typeface="Quattrocento Sans"/>
              <a:cs typeface="Quattrocento Sans"/>
              <a:sym typeface="Quattrocento Sans"/>
            </a:endParaRPr>
          </a:p>
          <a:p>
            <a:pPr marL="0" marR="0" lvl="0" indent="0" algn="l" rtl="0">
              <a:lnSpc>
                <a:spcPct val="115000"/>
              </a:lnSpc>
              <a:spcBef>
                <a:spcPts val="1000"/>
              </a:spcBef>
              <a:spcAft>
                <a:spcPts val="0"/>
              </a:spcAft>
              <a:buClr>
                <a:srgbClr val="000000"/>
              </a:buClr>
              <a:buSzPts val="2000"/>
              <a:buFont typeface="Arial"/>
              <a:buNone/>
            </a:pPr>
            <a:endParaRPr sz="1500" i="0" u="none" strike="noStrike" cap="none">
              <a:solidFill>
                <a:schemeClr val="accent1"/>
              </a:solidFill>
              <a:latin typeface="Quattrocento Sans"/>
              <a:ea typeface="Quattrocento Sans"/>
              <a:cs typeface="Quattrocento Sans"/>
              <a:sym typeface="Quattrocento Sans"/>
            </a:endParaRPr>
          </a:p>
        </p:txBody>
      </p:sp>
      <p:pic>
        <p:nvPicPr>
          <p:cNvPr id="214" name="Google Shape;214;g7a33fd00f0_26_0" descr="A picture containing text, sky, outdoor&#10;&#10;Description automatically generated"/>
          <p:cNvPicPr preferRelativeResize="0"/>
          <p:nvPr/>
        </p:nvPicPr>
        <p:blipFill rotWithShape="1">
          <a:blip r:embed="rId3">
            <a:alphaModFix/>
          </a:blip>
          <a:srcRect/>
          <a:stretch/>
        </p:blipFill>
        <p:spPr>
          <a:xfrm>
            <a:off x="6435601" y="1739051"/>
            <a:ext cx="2182175" cy="288247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7a33fd00f0_26_7"/>
          <p:cNvSpPr txBox="1"/>
          <p:nvPr/>
        </p:nvSpPr>
        <p:spPr>
          <a:xfrm>
            <a:off x="170117" y="-43544"/>
            <a:ext cx="72771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a:solidFill>
                  <a:srgbClr val="FFFFFF"/>
                </a:solidFill>
              </a:rPr>
              <a:t>Value-added and Goals of AtlantOS</a:t>
            </a:r>
            <a:endParaRPr/>
          </a:p>
        </p:txBody>
      </p:sp>
      <p:sp>
        <p:nvSpPr>
          <p:cNvPr id="221" name="Google Shape;221;g7a33fd00f0_26_7"/>
          <p:cNvSpPr txBox="1"/>
          <p:nvPr/>
        </p:nvSpPr>
        <p:spPr>
          <a:xfrm>
            <a:off x="196200" y="699875"/>
            <a:ext cx="7446900" cy="4270200"/>
          </a:xfrm>
          <a:prstGeom prst="rect">
            <a:avLst/>
          </a:prstGeom>
          <a:noFill/>
          <a:ln>
            <a:noFill/>
          </a:ln>
        </p:spPr>
        <p:txBody>
          <a:bodyPr spcFirstLastPara="1" wrap="square" lIns="91425" tIns="45700" rIns="91425" bIns="45700" anchor="t" anchorCtr="0">
            <a:noAutofit/>
          </a:bodyPr>
          <a:lstStyle/>
          <a:p>
            <a:pPr marL="457200" lvl="0" indent="-323842" algn="l" rtl="0">
              <a:spcBef>
                <a:spcPts val="0"/>
              </a:spcBef>
              <a:spcAft>
                <a:spcPts val="0"/>
              </a:spcAft>
              <a:buClr>
                <a:schemeClr val="accent1"/>
              </a:buClr>
              <a:buSzPts val="1500"/>
              <a:buFont typeface="Calibri"/>
              <a:buChar char="●"/>
            </a:pPr>
            <a:r>
              <a:rPr lang="de-DE" sz="1500" b="1">
                <a:solidFill>
                  <a:srgbClr val="256C87"/>
                </a:solidFill>
                <a:latin typeface="Quattrocento Sans"/>
                <a:ea typeface="Quattrocento Sans"/>
                <a:cs typeface="Quattrocento Sans"/>
                <a:sym typeface="Quattrocento Sans"/>
              </a:rPr>
              <a:t>Using lessons learned</a:t>
            </a:r>
            <a:r>
              <a:rPr lang="de-DE" sz="1500" b="1">
                <a:solidFill>
                  <a:schemeClr val="accent1"/>
                </a:solidFill>
                <a:latin typeface="Quattrocento Sans"/>
                <a:ea typeface="Quattrocento Sans"/>
                <a:cs typeface="Quattrocento Sans"/>
                <a:sym typeface="Quattrocento Sans"/>
              </a:rPr>
              <a:t> </a:t>
            </a:r>
            <a:r>
              <a:rPr lang="de-DE" sz="1500">
                <a:solidFill>
                  <a:schemeClr val="accent1"/>
                </a:solidFill>
                <a:latin typeface="Quattrocento Sans"/>
                <a:ea typeface="Quattrocento Sans"/>
                <a:cs typeface="Quattrocento Sans"/>
                <a:sym typeface="Quattrocento Sans"/>
              </a:rPr>
              <a:t>from the AtlantOS Project and its collaborations to plan research, observing and monitoring strategies </a:t>
            </a:r>
            <a:endParaRPr sz="1500" b="1">
              <a:solidFill>
                <a:schemeClr val="accent1"/>
              </a:solidFill>
              <a:latin typeface="Quattrocento Sans"/>
              <a:ea typeface="Quattrocento Sans"/>
              <a:cs typeface="Quattrocento Sans"/>
              <a:sym typeface="Quattrocento Sans"/>
            </a:endParaRPr>
          </a:p>
          <a:p>
            <a:pPr marL="457200" lvl="0" indent="0" algn="l" rtl="0">
              <a:spcBef>
                <a:spcPts val="0"/>
              </a:spcBef>
              <a:spcAft>
                <a:spcPts val="0"/>
              </a:spcAft>
              <a:buNone/>
            </a:pPr>
            <a:endParaRPr sz="1500">
              <a:solidFill>
                <a:schemeClr val="accent1"/>
              </a:solidFill>
              <a:latin typeface="Quattrocento Sans"/>
              <a:ea typeface="Quattrocento Sans"/>
              <a:cs typeface="Quattrocento Sans"/>
              <a:sym typeface="Quattrocento Sans"/>
            </a:endParaRPr>
          </a:p>
          <a:p>
            <a:pPr marL="457200" lvl="0" indent="-323842" algn="l" rtl="0">
              <a:spcBef>
                <a:spcPts val="0"/>
              </a:spcBef>
              <a:spcAft>
                <a:spcPts val="0"/>
              </a:spcAft>
              <a:buClr>
                <a:schemeClr val="accent1"/>
              </a:buClr>
              <a:buSzPts val="1500"/>
              <a:buFont typeface="Calibri"/>
              <a:buChar char="●"/>
            </a:pPr>
            <a:r>
              <a:rPr lang="de-DE" sz="1500">
                <a:solidFill>
                  <a:schemeClr val="accent1"/>
                </a:solidFill>
                <a:latin typeface="Quattrocento Sans"/>
                <a:ea typeface="Quattrocento Sans"/>
                <a:cs typeface="Quattrocento Sans"/>
                <a:sym typeface="Quattrocento Sans"/>
              </a:rPr>
              <a:t>Ensuring and expanding </a:t>
            </a:r>
            <a:r>
              <a:rPr lang="de-DE" sz="1500" b="1">
                <a:solidFill>
                  <a:srgbClr val="256C87"/>
                </a:solidFill>
                <a:latin typeface="Quattrocento Sans"/>
                <a:ea typeface="Quattrocento Sans"/>
                <a:cs typeface="Quattrocento Sans"/>
                <a:sym typeface="Quattrocento Sans"/>
              </a:rPr>
              <a:t>link between ocean, atmospheric, and environmental observation</a:t>
            </a:r>
            <a:r>
              <a:rPr lang="de-DE" sz="1500" b="1">
                <a:solidFill>
                  <a:schemeClr val="accent1"/>
                </a:solidFill>
                <a:latin typeface="Quattrocento Sans"/>
                <a:ea typeface="Quattrocento Sans"/>
                <a:cs typeface="Quattrocento Sans"/>
                <a:sym typeface="Quattrocento Sans"/>
              </a:rPr>
              <a:t> </a:t>
            </a:r>
            <a:r>
              <a:rPr lang="de-DE" sz="1500">
                <a:solidFill>
                  <a:schemeClr val="accent1"/>
                </a:solidFill>
                <a:latin typeface="Quattrocento Sans"/>
                <a:ea typeface="Quattrocento Sans"/>
                <a:cs typeface="Quattrocento Sans"/>
                <a:sym typeface="Quattrocento Sans"/>
              </a:rPr>
              <a:t>communities and existing efforts to this basin-wide phenomenon  </a:t>
            </a:r>
            <a:endParaRPr sz="1500" b="1">
              <a:solidFill>
                <a:schemeClr val="accent1"/>
              </a:solidFill>
              <a:latin typeface="Quattrocento Sans"/>
              <a:ea typeface="Quattrocento Sans"/>
              <a:cs typeface="Quattrocento Sans"/>
              <a:sym typeface="Quattrocento Sans"/>
            </a:endParaRPr>
          </a:p>
          <a:p>
            <a:pPr marL="0" lvl="0" indent="0" algn="l" rtl="0">
              <a:spcBef>
                <a:spcPts val="0"/>
              </a:spcBef>
              <a:spcAft>
                <a:spcPts val="0"/>
              </a:spcAft>
              <a:buNone/>
            </a:pPr>
            <a:endParaRPr sz="1500">
              <a:solidFill>
                <a:schemeClr val="accent1"/>
              </a:solidFill>
              <a:latin typeface="Quattrocento Sans"/>
              <a:ea typeface="Quattrocento Sans"/>
              <a:cs typeface="Quattrocento Sans"/>
              <a:sym typeface="Quattrocento Sans"/>
            </a:endParaRPr>
          </a:p>
          <a:p>
            <a:pPr marL="457200" lvl="0" indent="-323842" algn="l" rtl="0">
              <a:spcBef>
                <a:spcPts val="0"/>
              </a:spcBef>
              <a:spcAft>
                <a:spcPts val="0"/>
              </a:spcAft>
              <a:buClr>
                <a:schemeClr val="accent1"/>
              </a:buClr>
              <a:buSzPts val="1500"/>
              <a:buFont typeface="Calibri"/>
              <a:buChar char="●"/>
            </a:pPr>
            <a:r>
              <a:rPr lang="de-DE" sz="1500">
                <a:solidFill>
                  <a:schemeClr val="accent1"/>
                </a:solidFill>
                <a:latin typeface="Quattrocento Sans"/>
                <a:ea typeface="Quattrocento Sans"/>
                <a:cs typeface="Quattrocento Sans"/>
                <a:sym typeface="Quattrocento Sans"/>
              </a:rPr>
              <a:t>Using </a:t>
            </a:r>
            <a:r>
              <a:rPr lang="de-DE" sz="1500" b="1">
                <a:solidFill>
                  <a:srgbClr val="256C87"/>
                </a:solidFill>
                <a:latin typeface="Quattrocento Sans"/>
                <a:ea typeface="Quattrocento Sans"/>
                <a:cs typeface="Quattrocento Sans"/>
                <a:sym typeface="Quattrocento Sans"/>
              </a:rPr>
              <a:t>existing international data platforms </a:t>
            </a:r>
            <a:r>
              <a:rPr lang="de-DE" sz="1500">
                <a:solidFill>
                  <a:schemeClr val="accent1"/>
                </a:solidFill>
                <a:latin typeface="Quattrocento Sans"/>
                <a:ea typeface="Quattrocento Sans"/>
                <a:cs typeface="Quattrocento Sans"/>
                <a:sym typeface="Quattrocento Sans"/>
              </a:rPr>
              <a:t>(like GEOSS) promoting FAIR principles</a:t>
            </a:r>
            <a:endParaRPr sz="1500" b="1">
              <a:solidFill>
                <a:schemeClr val="accent1"/>
              </a:solidFill>
              <a:latin typeface="Quattrocento Sans"/>
              <a:ea typeface="Quattrocento Sans"/>
              <a:cs typeface="Quattrocento Sans"/>
              <a:sym typeface="Quattrocento Sans"/>
            </a:endParaRPr>
          </a:p>
          <a:p>
            <a:pPr marL="0" lvl="0" indent="0" algn="l" rtl="0">
              <a:spcBef>
                <a:spcPts val="0"/>
              </a:spcBef>
              <a:spcAft>
                <a:spcPts val="0"/>
              </a:spcAft>
              <a:buNone/>
            </a:pPr>
            <a:endParaRPr sz="1500">
              <a:solidFill>
                <a:schemeClr val="accent1"/>
              </a:solidFill>
              <a:latin typeface="Quattrocento Sans"/>
              <a:ea typeface="Quattrocento Sans"/>
              <a:cs typeface="Quattrocento Sans"/>
              <a:sym typeface="Quattrocento Sans"/>
            </a:endParaRPr>
          </a:p>
          <a:p>
            <a:pPr marL="457200" lvl="0" indent="-323842" algn="l" rtl="0">
              <a:spcBef>
                <a:spcPts val="0"/>
              </a:spcBef>
              <a:spcAft>
                <a:spcPts val="0"/>
              </a:spcAft>
              <a:buClr>
                <a:schemeClr val="accent1"/>
              </a:buClr>
              <a:buSzPts val="1500"/>
              <a:buFont typeface="Calibri"/>
              <a:buChar char="●"/>
            </a:pPr>
            <a:r>
              <a:rPr lang="de-DE" sz="1500">
                <a:solidFill>
                  <a:schemeClr val="accent1"/>
                </a:solidFill>
                <a:latin typeface="Quattrocento Sans"/>
                <a:ea typeface="Quattrocento Sans"/>
                <a:cs typeface="Quattrocento Sans"/>
                <a:sym typeface="Quattrocento Sans"/>
              </a:rPr>
              <a:t>Demonstrate </a:t>
            </a:r>
            <a:r>
              <a:rPr lang="de-DE" sz="1500" b="1">
                <a:solidFill>
                  <a:srgbClr val="256C87"/>
                </a:solidFill>
                <a:latin typeface="Quattrocento Sans"/>
                <a:ea typeface="Quattrocento Sans"/>
                <a:cs typeface="Quattrocento Sans"/>
                <a:sym typeface="Quattrocento Sans"/>
              </a:rPr>
              <a:t>value of information</a:t>
            </a:r>
            <a:r>
              <a:rPr lang="de-DE" sz="1500" b="1">
                <a:solidFill>
                  <a:schemeClr val="accent1"/>
                </a:solidFill>
                <a:latin typeface="Quattrocento Sans"/>
                <a:ea typeface="Quattrocento Sans"/>
                <a:cs typeface="Quattrocento Sans"/>
                <a:sym typeface="Quattrocento Sans"/>
              </a:rPr>
              <a:t> </a:t>
            </a:r>
            <a:r>
              <a:rPr lang="de-DE" sz="1500">
                <a:solidFill>
                  <a:schemeClr val="accent1"/>
                </a:solidFill>
                <a:latin typeface="Quattrocento Sans"/>
                <a:ea typeface="Quattrocento Sans"/>
                <a:cs typeface="Quattrocento Sans"/>
                <a:sym typeface="Quattrocento Sans"/>
              </a:rPr>
              <a:t>derived from ocean observations through contribution to international activities like UN Ocean Decade</a:t>
            </a:r>
            <a:endParaRPr sz="1500">
              <a:solidFill>
                <a:schemeClr val="accent1"/>
              </a:solidFill>
              <a:latin typeface="Quattrocento Sans"/>
              <a:ea typeface="Quattrocento Sans"/>
              <a:cs typeface="Quattrocento Sans"/>
              <a:sym typeface="Quattrocento Sans"/>
            </a:endParaRPr>
          </a:p>
          <a:p>
            <a:pPr marL="0" lvl="0" indent="0" algn="l" rtl="0">
              <a:spcBef>
                <a:spcPts val="0"/>
              </a:spcBef>
              <a:spcAft>
                <a:spcPts val="0"/>
              </a:spcAft>
              <a:buNone/>
            </a:pPr>
            <a:endParaRPr sz="1500">
              <a:solidFill>
                <a:schemeClr val="accent1"/>
              </a:solidFill>
              <a:latin typeface="Quattrocento Sans"/>
              <a:ea typeface="Quattrocento Sans"/>
              <a:cs typeface="Quattrocento Sans"/>
              <a:sym typeface="Quattrocento Sans"/>
            </a:endParaRPr>
          </a:p>
          <a:p>
            <a:pPr marL="457200" lvl="0" indent="-323842" algn="l" rtl="0">
              <a:spcBef>
                <a:spcPts val="0"/>
              </a:spcBef>
              <a:spcAft>
                <a:spcPts val="0"/>
              </a:spcAft>
              <a:buClr>
                <a:schemeClr val="accent1"/>
              </a:buClr>
              <a:buSzPts val="1500"/>
              <a:buFont typeface="Quattrocento Sans"/>
              <a:buChar char="●"/>
            </a:pPr>
            <a:r>
              <a:rPr lang="de-DE" sz="1500">
                <a:solidFill>
                  <a:schemeClr val="accent1"/>
                </a:solidFill>
                <a:latin typeface="Quattrocento Sans"/>
                <a:ea typeface="Quattrocento Sans"/>
                <a:cs typeface="Quattrocento Sans"/>
                <a:sym typeface="Quattrocento Sans"/>
              </a:rPr>
              <a:t>Establish a </a:t>
            </a:r>
            <a:r>
              <a:rPr lang="de-DE" sz="1500" b="1">
                <a:solidFill>
                  <a:srgbClr val="256C87"/>
                </a:solidFill>
                <a:latin typeface="Quattrocento Sans"/>
                <a:ea typeface="Quattrocento Sans"/>
                <a:cs typeface="Quattrocento Sans"/>
                <a:sym typeface="Quattrocento Sans"/>
              </a:rPr>
              <a:t>basin-scale ocean observing system framework</a:t>
            </a:r>
            <a:r>
              <a:rPr lang="de-DE" sz="1500">
                <a:solidFill>
                  <a:schemeClr val="accent1"/>
                </a:solidFill>
                <a:latin typeface="Quattrocento Sans"/>
                <a:ea typeface="Quattrocento Sans"/>
                <a:cs typeface="Quattrocento Sans"/>
                <a:sym typeface="Quattrocento Sans"/>
              </a:rPr>
              <a:t> and promote </a:t>
            </a:r>
            <a:r>
              <a:rPr lang="de-DE" sz="1500" b="1">
                <a:solidFill>
                  <a:srgbClr val="256C87"/>
                </a:solidFill>
                <a:latin typeface="Quattrocento Sans"/>
                <a:ea typeface="Quattrocento Sans"/>
                <a:cs typeface="Quattrocento Sans"/>
                <a:sym typeface="Quattrocento Sans"/>
              </a:rPr>
              <a:t>community of practice</a:t>
            </a:r>
            <a:r>
              <a:rPr lang="de-DE" sz="1500">
                <a:solidFill>
                  <a:schemeClr val="accent1"/>
                </a:solidFill>
                <a:latin typeface="Quattrocento Sans"/>
                <a:ea typeface="Quattrocento Sans"/>
                <a:cs typeface="Quattrocento Sans"/>
                <a:sym typeface="Quattrocento Sans"/>
              </a:rPr>
              <a:t> on basin-scale</a:t>
            </a:r>
            <a:endParaRPr sz="1500">
              <a:solidFill>
                <a:schemeClr val="accent1"/>
              </a:solidFill>
              <a:latin typeface="Quattrocento Sans"/>
              <a:ea typeface="Quattrocento Sans"/>
              <a:cs typeface="Quattrocento Sans"/>
              <a:sym typeface="Quattrocento Sans"/>
            </a:endParaRPr>
          </a:p>
          <a:p>
            <a:pPr marL="0" lvl="0" indent="0" algn="l" rtl="0">
              <a:spcBef>
                <a:spcPts val="0"/>
              </a:spcBef>
              <a:spcAft>
                <a:spcPts val="0"/>
              </a:spcAft>
              <a:buNone/>
            </a:pPr>
            <a:endParaRPr sz="1500">
              <a:solidFill>
                <a:schemeClr val="accent1"/>
              </a:solidFill>
              <a:latin typeface="Quattrocento Sans"/>
              <a:ea typeface="Quattrocento Sans"/>
              <a:cs typeface="Quattrocento Sans"/>
              <a:sym typeface="Quattrocento Sans"/>
            </a:endParaRPr>
          </a:p>
          <a:p>
            <a:pPr marL="457200" lvl="0" indent="-323842" algn="l" rtl="0">
              <a:spcBef>
                <a:spcPts val="0"/>
              </a:spcBef>
              <a:spcAft>
                <a:spcPts val="0"/>
              </a:spcAft>
              <a:buClr>
                <a:schemeClr val="accent1"/>
              </a:buClr>
              <a:buSzPts val="1500"/>
              <a:buFont typeface="Quattrocento Sans"/>
              <a:buChar char="●"/>
            </a:pPr>
            <a:r>
              <a:rPr lang="de-DE" sz="1500">
                <a:solidFill>
                  <a:schemeClr val="accent1"/>
                </a:solidFill>
                <a:latin typeface="Quattrocento Sans"/>
                <a:ea typeface="Quattrocento Sans"/>
                <a:cs typeface="Quattrocento Sans"/>
                <a:sym typeface="Quattrocento Sans"/>
              </a:rPr>
              <a:t>Co-evolve with GOOS and others to ensure </a:t>
            </a:r>
            <a:r>
              <a:rPr lang="de-DE" sz="1500" b="1">
                <a:solidFill>
                  <a:srgbClr val="256C87"/>
                </a:solidFill>
                <a:latin typeface="Quattrocento Sans"/>
                <a:ea typeface="Quattrocento Sans"/>
                <a:cs typeface="Quattrocento Sans"/>
                <a:sym typeface="Quattrocento Sans"/>
              </a:rPr>
              <a:t>co-design and sustained observing</a:t>
            </a:r>
            <a:endParaRPr sz="1500">
              <a:solidFill>
                <a:schemeClr val="accent1"/>
              </a:solidFill>
              <a:latin typeface="Quattrocento Sans"/>
              <a:ea typeface="Quattrocento Sans"/>
              <a:cs typeface="Quattrocento Sans"/>
              <a:sym typeface="Quattrocento Sans"/>
            </a:endParaRPr>
          </a:p>
          <a:p>
            <a:pPr marL="0" lvl="0" indent="0" algn="l" rtl="0">
              <a:spcBef>
                <a:spcPts val="600"/>
              </a:spcBef>
              <a:spcAft>
                <a:spcPts val="0"/>
              </a:spcAft>
              <a:buNone/>
            </a:pPr>
            <a:endParaRPr sz="1600" b="1">
              <a:solidFill>
                <a:srgbClr val="75BDA7"/>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txBox="1"/>
          <p:nvPr/>
        </p:nvSpPr>
        <p:spPr>
          <a:xfrm>
            <a:off x="319075" y="698175"/>
            <a:ext cx="8181000" cy="37305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Engage with </a:t>
            </a:r>
            <a:r>
              <a:rPr lang="de-DE" sz="1600" b="1" i="0" u="none" strike="noStrike" cap="none">
                <a:solidFill>
                  <a:srgbClr val="256C87"/>
                </a:solidFill>
                <a:latin typeface="Quattrocento Sans"/>
                <a:ea typeface="Quattrocento Sans"/>
                <a:cs typeface="Quattrocento Sans"/>
                <a:sym typeface="Quattrocento Sans"/>
              </a:rPr>
              <a:t>national regional supporters</a:t>
            </a:r>
            <a:r>
              <a:rPr lang="de-DE" sz="1600" i="0" u="none" strike="noStrike" cap="none">
                <a:solidFill>
                  <a:schemeClr val="accent1"/>
                </a:solidFill>
                <a:latin typeface="Quattrocento Sans"/>
                <a:ea typeface="Quattrocento Sans"/>
                <a:cs typeface="Quattrocento Sans"/>
                <a:sym typeface="Quattrocento Sans"/>
              </a:rPr>
              <a:t> e.g. CIOOS, USIOOS, EuroGOOS and EOOS, IOC Caribe, PIRATA, TA</a:t>
            </a:r>
            <a:r>
              <a:rPr lang="de-DE" sz="1600">
                <a:solidFill>
                  <a:schemeClr val="accent1"/>
                </a:solidFill>
                <a:latin typeface="Quattrocento Sans"/>
                <a:ea typeface="Quattrocento Sans"/>
                <a:cs typeface="Quattrocento Sans"/>
                <a:sym typeface="Quattrocento Sans"/>
              </a:rPr>
              <a:t>OS, </a:t>
            </a:r>
            <a:r>
              <a:rPr lang="de-DE" sz="1600" i="0" u="none" strike="noStrike" cap="none">
                <a:solidFill>
                  <a:schemeClr val="accent1"/>
                </a:solidFill>
                <a:latin typeface="Quattrocento Sans"/>
                <a:ea typeface="Quattrocento Sans"/>
                <a:cs typeface="Quattrocento Sans"/>
                <a:sym typeface="Quattrocento Sans"/>
              </a:rPr>
              <a:t>SAMOC an</a:t>
            </a:r>
            <a:r>
              <a:rPr lang="de-DE" sz="1600">
                <a:solidFill>
                  <a:schemeClr val="accent1"/>
                </a:solidFill>
                <a:latin typeface="Quattrocento Sans"/>
                <a:ea typeface="Quattrocento Sans"/>
                <a:cs typeface="Quattrocento Sans"/>
                <a:sym typeface="Quattrocento Sans"/>
              </a:rPr>
              <a:t>d other South Atlantic activities</a:t>
            </a:r>
            <a:endParaRPr sz="1600">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b="1" i="0" u="none" strike="noStrike" cap="none">
                <a:solidFill>
                  <a:srgbClr val="256C87"/>
                </a:solidFill>
                <a:highlight>
                  <a:srgbClr val="FFFFFF"/>
                </a:highlight>
                <a:latin typeface="Quattrocento Sans"/>
                <a:ea typeface="Quattrocento Sans"/>
                <a:cs typeface="Quattrocento Sans"/>
                <a:sym typeface="Quattrocento Sans"/>
              </a:rPr>
              <a:t>Connect and support</a:t>
            </a:r>
            <a:r>
              <a:rPr lang="de-DE" sz="1600" i="0" u="none" strike="noStrike" cap="none">
                <a:solidFill>
                  <a:schemeClr val="accent1"/>
                </a:solidFill>
                <a:highlight>
                  <a:srgbClr val="FFFFFF"/>
                </a:highlight>
                <a:latin typeface="Quattrocento Sans"/>
                <a:ea typeface="Quattrocento Sans"/>
                <a:cs typeface="Quattrocento Sans"/>
                <a:sym typeface="Quattrocento Sans"/>
              </a:rPr>
              <a:t> Atlantic </a:t>
            </a:r>
            <a:r>
              <a:rPr lang="de-DE" sz="1600">
                <a:solidFill>
                  <a:schemeClr val="accent1"/>
                </a:solidFill>
                <a:highlight>
                  <a:srgbClr val="FFFFFF"/>
                </a:highlight>
                <a:latin typeface="Quattrocento Sans"/>
                <a:ea typeface="Quattrocento Sans"/>
                <a:cs typeface="Quattrocento Sans"/>
                <a:sym typeface="Quattrocento Sans"/>
              </a:rPr>
              <a:t>implementation </a:t>
            </a:r>
            <a:r>
              <a:rPr lang="de-DE" sz="1600" i="0" u="none" strike="noStrike" cap="none">
                <a:solidFill>
                  <a:schemeClr val="accent1"/>
                </a:solidFill>
                <a:highlight>
                  <a:srgbClr val="FFFFFF"/>
                </a:highlight>
                <a:latin typeface="Quattrocento Sans"/>
                <a:ea typeface="Quattrocento Sans"/>
                <a:cs typeface="Quattrocento Sans"/>
                <a:sym typeface="Quattrocento Sans"/>
              </a:rPr>
              <a:t>of GOOS networks – Argo, Ocean Gliders, OceanSITES, VOS and others</a:t>
            </a:r>
            <a:endParaRPr sz="1600" i="0" u="none" strike="noStrike" cap="none">
              <a:solidFill>
                <a:schemeClr val="accent1"/>
              </a:solidFill>
              <a:highlight>
                <a:srgbClr val="FFFFFF"/>
              </a:highlight>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highlight>
                  <a:srgbClr val="FFFFFF"/>
                </a:highlight>
                <a:latin typeface="Quattrocento Sans"/>
                <a:ea typeface="Quattrocento Sans"/>
                <a:cs typeface="Quattrocento Sans"/>
                <a:sym typeface="Quattrocento Sans"/>
              </a:rPr>
              <a:t>Establish process to </a:t>
            </a:r>
            <a:r>
              <a:rPr lang="de-DE" sz="1600">
                <a:solidFill>
                  <a:schemeClr val="accent1"/>
                </a:solidFill>
                <a:highlight>
                  <a:srgbClr val="FFFFFF"/>
                </a:highlight>
                <a:latin typeface="Quattrocento Sans"/>
                <a:ea typeface="Quattrocento Sans"/>
                <a:cs typeface="Quattrocento Sans"/>
                <a:sym typeface="Quattrocento Sans"/>
              </a:rPr>
              <a:t>design</a:t>
            </a:r>
            <a:r>
              <a:rPr lang="de-DE" sz="1600" i="0" u="none" strike="noStrike" cap="none">
                <a:solidFill>
                  <a:schemeClr val="accent1"/>
                </a:solidFill>
                <a:highlight>
                  <a:srgbClr val="FFFFFF"/>
                </a:highlight>
                <a:latin typeface="Quattrocento Sans"/>
                <a:ea typeface="Quattrocento Sans"/>
                <a:cs typeface="Quattrocento Sans"/>
                <a:sym typeface="Quattrocento Sans"/>
              </a:rPr>
              <a:t> </a:t>
            </a:r>
            <a:r>
              <a:rPr lang="de-DE" sz="1600" b="1" i="0" u="none" strike="noStrike" cap="none">
                <a:solidFill>
                  <a:srgbClr val="256C87"/>
                </a:solidFill>
                <a:highlight>
                  <a:srgbClr val="FFFFFF"/>
                </a:highlight>
                <a:latin typeface="Quattrocento Sans"/>
                <a:ea typeface="Quattrocento Sans"/>
                <a:cs typeface="Quattrocento Sans"/>
                <a:sym typeface="Quattrocento Sans"/>
              </a:rPr>
              <a:t>fit for purpose observing system</a:t>
            </a:r>
            <a:endParaRPr sz="1600" b="1" i="0" u="none" strike="noStrike" cap="none">
              <a:solidFill>
                <a:srgbClr val="256C87"/>
              </a:solidFill>
              <a:highlight>
                <a:srgbClr val="FFFFFF"/>
              </a:highlight>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b="1" i="0" u="none" strike="noStrike" cap="none">
                <a:solidFill>
                  <a:srgbClr val="256C87"/>
                </a:solidFill>
                <a:highlight>
                  <a:srgbClr val="FFFFFF"/>
                </a:highlight>
                <a:latin typeface="Quattrocento Sans"/>
                <a:ea typeface="Quattrocento Sans"/>
                <a:cs typeface="Quattrocento Sans"/>
                <a:sym typeface="Quattrocento Sans"/>
              </a:rPr>
              <a:t>Governance and implementation</a:t>
            </a:r>
            <a:r>
              <a:rPr lang="de-DE" sz="1600" i="0" u="none" strike="noStrike" cap="none">
                <a:solidFill>
                  <a:schemeClr val="accent1"/>
                </a:solidFill>
                <a:highlight>
                  <a:srgbClr val="FFFFFF"/>
                </a:highlight>
                <a:latin typeface="Quattrocento Sans"/>
                <a:ea typeface="Quattrocento Sans"/>
                <a:cs typeface="Quattrocento Sans"/>
                <a:sym typeface="Quattrocento Sans"/>
              </a:rPr>
              <a:t> by December 2021</a:t>
            </a:r>
            <a:endParaRPr sz="1600">
              <a:solidFill>
                <a:schemeClr val="accent1"/>
              </a:solidFill>
              <a:latin typeface="Quattrocento Sans"/>
              <a:ea typeface="Quattrocento Sans"/>
              <a:cs typeface="Quattrocento Sans"/>
              <a:sym typeface="Quattrocento Sans"/>
            </a:endParaRPr>
          </a:p>
          <a:p>
            <a:pPr marL="1009650" marR="0" lvl="1" indent="-336550" algn="l" rtl="0">
              <a:lnSpc>
                <a:spcPct val="115000"/>
              </a:lnSpc>
              <a:spcBef>
                <a:spcPts val="1000"/>
              </a:spcBef>
              <a:spcAft>
                <a:spcPts val="0"/>
              </a:spcAft>
              <a:buClr>
                <a:schemeClr val="accent1"/>
              </a:buClr>
              <a:buSzPts val="1600"/>
              <a:buFont typeface="Quattrocento Sans"/>
              <a:buChar char="o"/>
            </a:pPr>
            <a:r>
              <a:rPr lang="de-DE" sz="1600" i="1" u="none" strike="noStrike" cap="none">
                <a:solidFill>
                  <a:schemeClr val="accent1"/>
                </a:solidFill>
                <a:highlight>
                  <a:srgbClr val="FFFFFF"/>
                </a:highlight>
                <a:latin typeface="Quattrocento Sans"/>
                <a:ea typeface="Quattrocento Sans"/>
                <a:cs typeface="Quattrocento Sans"/>
                <a:sym typeface="Quattrocento Sans"/>
              </a:rPr>
              <a:t>Turnover plan for Steering </a:t>
            </a:r>
            <a:r>
              <a:rPr lang="de-DE" sz="1600" i="1">
                <a:solidFill>
                  <a:schemeClr val="accent1"/>
                </a:solidFill>
                <a:highlight>
                  <a:srgbClr val="FFFFFF"/>
                </a:highlight>
                <a:latin typeface="Quattrocento Sans"/>
                <a:ea typeface="Quattrocento Sans"/>
                <a:cs typeface="Quattrocento Sans"/>
                <a:sym typeface="Quattrocento Sans"/>
              </a:rPr>
              <a:t>Committee</a:t>
            </a:r>
            <a:r>
              <a:rPr lang="de-DE" sz="1600" i="1" u="none" strike="noStrike" cap="none">
                <a:solidFill>
                  <a:schemeClr val="accent1"/>
                </a:solidFill>
                <a:highlight>
                  <a:srgbClr val="FFFFFF"/>
                </a:highlight>
                <a:latin typeface="Quattrocento Sans"/>
                <a:ea typeface="Quattrocento Sans"/>
                <a:cs typeface="Quattrocento Sans"/>
                <a:sym typeface="Quattrocento Sans"/>
              </a:rPr>
              <a:t>, Open call for new membership, Regular reporting requirements</a:t>
            </a:r>
            <a:endParaRPr sz="1600" i="1" u="none" strike="noStrike" cap="none">
              <a:solidFill>
                <a:schemeClr val="accent1"/>
              </a:solidFill>
              <a:highlight>
                <a:srgbClr val="FFFFFF"/>
              </a:highlight>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b="1" i="0" u="none" strike="noStrike" cap="none">
                <a:solidFill>
                  <a:srgbClr val="256C87"/>
                </a:solidFill>
                <a:highlight>
                  <a:srgbClr val="FFFFFF"/>
                </a:highlight>
                <a:latin typeface="Quattrocento Sans"/>
                <a:ea typeface="Quattrocento Sans"/>
                <a:cs typeface="Quattrocento Sans"/>
                <a:sym typeface="Quattrocento Sans"/>
              </a:rPr>
              <a:t>Roadmap development</a:t>
            </a:r>
            <a:r>
              <a:rPr lang="de-DE" sz="1600" i="0" u="none" strike="noStrike" cap="none">
                <a:solidFill>
                  <a:schemeClr val="accent1"/>
                </a:solidFill>
                <a:highlight>
                  <a:srgbClr val="FFFFFF"/>
                </a:highlight>
                <a:latin typeface="Quattrocento Sans"/>
                <a:ea typeface="Quattrocento Sans"/>
                <a:cs typeface="Quattrocento Sans"/>
                <a:sym typeface="Quattrocento Sans"/>
              </a:rPr>
              <a:t> – by February 2022</a:t>
            </a:r>
            <a:endParaRPr sz="1600" i="0" u="none" strike="noStrike" cap="none">
              <a:solidFill>
                <a:schemeClr val="accent1"/>
              </a:solidFill>
              <a:highlight>
                <a:srgbClr val="FFFFFF"/>
              </a:highlight>
              <a:latin typeface="Quattrocento Sans"/>
              <a:ea typeface="Quattrocento Sans"/>
              <a:cs typeface="Quattrocento Sans"/>
              <a:sym typeface="Quattrocento Sans"/>
            </a:endParaRPr>
          </a:p>
        </p:txBody>
      </p:sp>
      <p:sp>
        <p:nvSpPr>
          <p:cNvPr id="228" name="Google Shape;228;p14"/>
          <p:cNvSpPr txBox="1"/>
          <p:nvPr/>
        </p:nvSpPr>
        <p:spPr>
          <a:xfrm>
            <a:off x="160462" y="-30132"/>
            <a:ext cx="6867000" cy="40006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0" i="0" u="none" strike="noStrike" cap="none">
                <a:solidFill>
                  <a:schemeClr val="lt1"/>
                </a:solidFill>
                <a:latin typeface="Calibri"/>
                <a:ea typeface="Calibri"/>
                <a:cs typeface="Calibri"/>
                <a:sym typeface="Calibri"/>
              </a:rPr>
              <a:t>The 5 Year Development Plan</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p:nvPr/>
        </p:nvSpPr>
        <p:spPr>
          <a:xfrm>
            <a:off x="344600" y="599850"/>
            <a:ext cx="8395200" cy="45438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AtlantOS will support the implementation of the GOOS 2030 Strategy in the Atlantic</a:t>
            </a:r>
            <a:endParaRPr sz="1600" i="0" u="none" strike="noStrike" cap="none">
              <a:solidFill>
                <a:schemeClr val="accent1"/>
              </a:solidFill>
              <a:latin typeface="Quattrocento Sans"/>
              <a:ea typeface="Quattrocento Sans"/>
              <a:cs typeface="Quattrocento Sans"/>
              <a:sym typeface="Quattrocento Sans"/>
            </a:endParaRPr>
          </a:p>
          <a:p>
            <a:pPr marL="1058862" marR="0" lvl="1" indent="-336550" algn="l" rtl="0">
              <a:lnSpc>
                <a:spcPct val="115000"/>
              </a:lnSpc>
              <a:spcBef>
                <a:spcPts val="1000"/>
              </a:spcBef>
              <a:spcAft>
                <a:spcPts val="0"/>
              </a:spcAft>
              <a:buClr>
                <a:schemeClr val="accent1"/>
              </a:buClr>
              <a:buSzPts val="1600"/>
              <a:buFont typeface="Quattrocento Sans"/>
              <a:buChar char="o"/>
            </a:pPr>
            <a:r>
              <a:rPr lang="de-DE" sz="1600">
                <a:solidFill>
                  <a:schemeClr val="accent1"/>
                </a:solidFill>
                <a:latin typeface="Quattrocento Sans"/>
                <a:ea typeface="Quattrocento Sans"/>
                <a:cs typeface="Quattrocento Sans"/>
                <a:sym typeface="Quattrocento Sans"/>
              </a:rPr>
              <a:t>Optimizing the design of the observing system</a:t>
            </a:r>
            <a:endParaRPr sz="1600">
              <a:solidFill>
                <a:schemeClr val="accent1"/>
              </a:solidFill>
              <a:latin typeface="Quattrocento Sans"/>
              <a:ea typeface="Quattrocento Sans"/>
              <a:cs typeface="Quattrocento Sans"/>
              <a:sym typeface="Quattrocento Sans"/>
            </a:endParaRPr>
          </a:p>
          <a:p>
            <a:pPr marL="1058862" marR="0" lvl="1" indent="-336550" algn="l" rtl="0">
              <a:lnSpc>
                <a:spcPct val="115000"/>
              </a:lnSpc>
              <a:spcBef>
                <a:spcPts val="1000"/>
              </a:spcBef>
              <a:spcAft>
                <a:spcPts val="0"/>
              </a:spcAft>
              <a:buClr>
                <a:schemeClr val="accent1"/>
              </a:buClr>
              <a:buSzPts val="1600"/>
              <a:buFont typeface="Quattrocento Sans"/>
              <a:buChar char="o"/>
            </a:pPr>
            <a:r>
              <a:rPr lang="de-DE" sz="1600">
                <a:solidFill>
                  <a:schemeClr val="accent1"/>
                </a:solidFill>
                <a:latin typeface="Quattrocento Sans"/>
                <a:ea typeface="Quattrocento Sans"/>
                <a:cs typeface="Quattrocento Sans"/>
                <a:sym typeface="Quattrocento Sans"/>
              </a:rPr>
              <a:t>Facilitate the</a:t>
            </a:r>
            <a:r>
              <a:rPr lang="de-DE" sz="1600" i="0" u="none" strike="noStrike" cap="none">
                <a:solidFill>
                  <a:schemeClr val="accent1"/>
                </a:solidFill>
                <a:latin typeface="Quattrocento Sans"/>
                <a:ea typeface="Quattrocento Sans"/>
                <a:cs typeface="Quattrocento Sans"/>
                <a:sym typeface="Quattrocento Sans"/>
              </a:rPr>
              <a:t> sharing of platforms</a:t>
            </a:r>
            <a:endParaRPr sz="1600" i="0" u="none" strike="noStrike" cap="none">
              <a:solidFill>
                <a:schemeClr val="accent1"/>
              </a:solidFill>
              <a:latin typeface="Quattrocento Sans"/>
              <a:ea typeface="Quattrocento Sans"/>
              <a:cs typeface="Quattrocento Sans"/>
              <a:sym typeface="Quattrocento Sans"/>
            </a:endParaRPr>
          </a:p>
          <a:p>
            <a:pPr marL="1058863" marR="0" lvl="1" indent="-336550" algn="l" rtl="0">
              <a:lnSpc>
                <a:spcPct val="115000"/>
              </a:lnSpc>
              <a:spcBef>
                <a:spcPts val="1000"/>
              </a:spcBef>
              <a:spcAft>
                <a:spcPts val="0"/>
              </a:spcAft>
              <a:buClr>
                <a:schemeClr val="accent1"/>
              </a:buClr>
              <a:buSzPts val="1600"/>
              <a:buFont typeface="Quattrocento Sans"/>
              <a:buChar char="o"/>
            </a:pPr>
            <a:r>
              <a:rPr lang="de-DE" sz="1600" i="0" u="none" strike="noStrike" cap="none">
                <a:solidFill>
                  <a:schemeClr val="accent1"/>
                </a:solidFill>
                <a:latin typeface="Quattrocento Sans"/>
                <a:ea typeface="Quattrocento Sans"/>
                <a:cs typeface="Quattrocento Sans"/>
                <a:sym typeface="Quattrocento Sans"/>
              </a:rPr>
              <a:t>Enhance co-benefits of the GOOS networks in the Atlantic</a:t>
            </a:r>
            <a:endParaRPr sz="1600" i="0" u="none" strike="noStrike" cap="none">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Support the GOOS ambitions for the UN Ocean Decade</a:t>
            </a:r>
            <a:endParaRPr sz="1600" i="0" u="none" strike="noStrike" cap="none">
              <a:solidFill>
                <a:schemeClr val="accent1"/>
              </a:solidFill>
              <a:latin typeface="Quattrocento Sans"/>
              <a:ea typeface="Quattrocento Sans"/>
              <a:cs typeface="Quattrocento Sans"/>
              <a:sym typeface="Quattrocento Sans"/>
            </a:endParaRPr>
          </a:p>
          <a:p>
            <a:pPr marL="1058863" marR="0" lvl="1" indent="-336550" algn="l" rtl="0">
              <a:lnSpc>
                <a:spcPct val="115000"/>
              </a:lnSpc>
              <a:spcBef>
                <a:spcPts val="1000"/>
              </a:spcBef>
              <a:spcAft>
                <a:spcPts val="0"/>
              </a:spcAft>
              <a:buClr>
                <a:schemeClr val="accent1"/>
              </a:buClr>
              <a:buSzPts val="1600"/>
              <a:buFont typeface="Quattrocento Sans"/>
              <a:buChar char="o"/>
            </a:pPr>
            <a:r>
              <a:rPr lang="de-DE" sz="1600" i="0" u="none" strike="noStrike" cap="none">
                <a:solidFill>
                  <a:schemeClr val="accent1"/>
                </a:solidFill>
                <a:latin typeface="Quattrocento Sans"/>
                <a:ea typeface="Quattrocento Sans"/>
                <a:cs typeface="Quattrocento Sans"/>
                <a:sym typeface="Quattrocento Sans"/>
              </a:rPr>
              <a:t>Realizing the Value Chain</a:t>
            </a:r>
            <a:endParaRPr sz="1600">
              <a:solidFill>
                <a:schemeClr val="accent1"/>
              </a:solidFill>
              <a:latin typeface="Quattrocento Sans"/>
              <a:ea typeface="Quattrocento Sans"/>
              <a:cs typeface="Quattrocento Sans"/>
              <a:sym typeface="Quattrocento Sans"/>
            </a:endParaRPr>
          </a:p>
          <a:p>
            <a:pPr marL="1058863" marR="0" lvl="1" indent="-336550" algn="l" rtl="0">
              <a:lnSpc>
                <a:spcPct val="115000"/>
              </a:lnSpc>
              <a:spcBef>
                <a:spcPts val="1000"/>
              </a:spcBef>
              <a:spcAft>
                <a:spcPts val="0"/>
              </a:spcAft>
              <a:buClr>
                <a:schemeClr val="accent1"/>
              </a:buClr>
              <a:buSzPts val="1600"/>
              <a:buFont typeface="Quattrocento Sans"/>
              <a:buChar char="o"/>
            </a:pPr>
            <a:r>
              <a:rPr lang="de-DE" sz="1600" i="0" u="none" strike="noStrike" cap="none">
                <a:solidFill>
                  <a:schemeClr val="accent1"/>
                </a:solidFill>
                <a:latin typeface="Quattrocento Sans"/>
                <a:ea typeface="Quattrocento Sans"/>
                <a:cs typeface="Quattrocento Sans"/>
                <a:sym typeface="Quattrocento Sans"/>
              </a:rPr>
              <a:t>Connecting with stakeholders</a:t>
            </a:r>
            <a:endParaRPr sz="1600" i="0" u="none" strike="noStrike" cap="none">
              <a:solidFill>
                <a:schemeClr val="accent1"/>
              </a:solidFill>
              <a:latin typeface="Quattrocento Sans"/>
              <a:ea typeface="Quattrocento Sans"/>
              <a:cs typeface="Quattrocento Sans"/>
              <a:sym typeface="Quattrocento Sans"/>
            </a:endParaRPr>
          </a:p>
          <a:p>
            <a:pPr marL="1058863" marR="0" lvl="1" indent="-336550" algn="l" rtl="0">
              <a:lnSpc>
                <a:spcPct val="115000"/>
              </a:lnSpc>
              <a:spcBef>
                <a:spcPts val="1000"/>
              </a:spcBef>
              <a:spcAft>
                <a:spcPts val="0"/>
              </a:spcAft>
              <a:buClr>
                <a:schemeClr val="accent1"/>
              </a:buClr>
              <a:buSzPts val="1600"/>
              <a:buFont typeface="Quattrocento Sans"/>
              <a:buChar char="o"/>
            </a:pPr>
            <a:r>
              <a:rPr lang="de-DE" sz="1600" i="0" u="none" strike="noStrike" cap="none">
                <a:solidFill>
                  <a:schemeClr val="accent1"/>
                </a:solidFill>
                <a:latin typeface="Quattrocento Sans"/>
                <a:ea typeface="Quattrocento Sans"/>
                <a:cs typeface="Quattrocento Sans"/>
                <a:sym typeface="Quattrocento Sans"/>
              </a:rPr>
              <a:t>Contribute use cases and best practices in the Atlantic to the global scale</a:t>
            </a:r>
            <a:endParaRPr sz="1600" i="0" u="none" strike="noStrike" cap="none">
              <a:solidFill>
                <a:schemeClr val="accent1"/>
              </a:solidFill>
              <a:latin typeface="Quattrocento Sans"/>
              <a:ea typeface="Quattrocento Sans"/>
              <a:cs typeface="Quattrocento Sans"/>
              <a:sym typeface="Quattrocento Sans"/>
            </a:endParaRPr>
          </a:p>
        </p:txBody>
      </p:sp>
      <p:sp>
        <p:nvSpPr>
          <p:cNvPr id="235" name="Google Shape;235;p37"/>
          <p:cNvSpPr txBox="1"/>
          <p:nvPr/>
        </p:nvSpPr>
        <p:spPr>
          <a:xfrm>
            <a:off x="170117" y="-43544"/>
            <a:ext cx="7277100" cy="4002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2000"/>
              <a:buNone/>
            </a:pPr>
            <a:r>
              <a:rPr lang="de-DE" sz="2000">
                <a:solidFill>
                  <a:schemeClr val="lt1"/>
                </a:solidFill>
              </a:rPr>
              <a:t>Connections with GOOS</a:t>
            </a:r>
            <a:endParaRPr sz="18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p:nvPr/>
        </p:nvSpPr>
        <p:spPr>
          <a:xfrm>
            <a:off x="404250" y="625400"/>
            <a:ext cx="8044800" cy="35610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Plans to directly contribute to GOOS and needs </a:t>
            </a:r>
            <a:r>
              <a:rPr lang="de-DE" sz="1600">
                <a:solidFill>
                  <a:schemeClr val="accent1"/>
                </a:solidFill>
                <a:latin typeface="Quattrocento Sans"/>
                <a:ea typeface="Quattrocento Sans"/>
                <a:cs typeface="Quattrocento Sans"/>
                <a:sym typeface="Quattrocento Sans"/>
              </a:rPr>
              <a:t> for</a:t>
            </a:r>
            <a:r>
              <a:rPr lang="de-DE" sz="1600" i="0" u="none" strike="noStrike" cap="none">
                <a:solidFill>
                  <a:schemeClr val="accent1"/>
                </a:solidFill>
                <a:latin typeface="Quattrocento Sans"/>
                <a:ea typeface="Quattrocento Sans"/>
                <a:cs typeface="Quattrocento Sans"/>
                <a:sym typeface="Quattrocento Sans"/>
              </a:rPr>
              <a:t> basin scale implementation </a:t>
            </a:r>
            <a:endParaRPr sz="1600">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GOOS and AtlantOS have shared goals and aspirations</a:t>
            </a:r>
            <a:endParaRPr sz="1600">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Official accreditation with GOOS will raise the visibility of AtlantOS and enable access to other actors and entities </a:t>
            </a:r>
            <a:endParaRPr sz="1600">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Creates transparency for the roles and actions of both AtlantOS and GOOS in the Atlantic</a:t>
            </a:r>
            <a:endParaRPr sz="1600" i="0" u="none" strike="noStrike" cap="none">
              <a:solidFill>
                <a:schemeClr val="accent1"/>
              </a:solidFill>
              <a:latin typeface="Quattrocento Sans"/>
              <a:ea typeface="Quattrocento Sans"/>
              <a:cs typeface="Quattrocento Sans"/>
              <a:sym typeface="Quattrocento Sans"/>
            </a:endParaRPr>
          </a:p>
        </p:txBody>
      </p:sp>
      <p:sp>
        <p:nvSpPr>
          <p:cNvPr id="242" name="Google Shape;242;p38"/>
          <p:cNvSpPr txBox="1"/>
          <p:nvPr/>
        </p:nvSpPr>
        <p:spPr>
          <a:xfrm>
            <a:off x="160462" y="-30132"/>
            <a:ext cx="6867000" cy="40006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0" i="0" u="none" strike="noStrike" cap="none">
                <a:solidFill>
                  <a:schemeClr val="lt1"/>
                </a:solidFill>
                <a:latin typeface="Calibri"/>
                <a:ea typeface="Calibri"/>
                <a:cs typeface="Calibri"/>
                <a:sym typeface="Calibri"/>
              </a:rPr>
              <a:t>Why should AtlantOS be a project of GOOS?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gca3f5cd4dc_0_16"/>
          <p:cNvPicPr preferRelativeResize="0"/>
          <p:nvPr/>
        </p:nvPicPr>
        <p:blipFill rotWithShape="1">
          <a:blip r:embed="rId3">
            <a:alphaModFix/>
          </a:blip>
          <a:srcRect/>
          <a:stretch/>
        </p:blipFill>
        <p:spPr>
          <a:xfrm>
            <a:off x="152400" y="352225"/>
            <a:ext cx="1771650" cy="542925"/>
          </a:xfrm>
          <a:prstGeom prst="rect">
            <a:avLst/>
          </a:prstGeom>
          <a:noFill/>
          <a:ln>
            <a:noFill/>
          </a:ln>
        </p:spPr>
      </p:pic>
      <p:pic>
        <p:nvPicPr>
          <p:cNvPr id="249" name="Google Shape;249;gca3f5cd4dc_0_16"/>
          <p:cNvPicPr preferRelativeResize="0"/>
          <p:nvPr/>
        </p:nvPicPr>
        <p:blipFill rotWithShape="1">
          <a:blip r:embed="rId4">
            <a:alphaModFix/>
          </a:blip>
          <a:srcRect/>
          <a:stretch/>
        </p:blipFill>
        <p:spPr>
          <a:xfrm>
            <a:off x="2273300" y="437950"/>
            <a:ext cx="3505200" cy="371475"/>
          </a:xfrm>
          <a:prstGeom prst="rect">
            <a:avLst/>
          </a:prstGeom>
          <a:noFill/>
          <a:ln>
            <a:noFill/>
          </a:ln>
        </p:spPr>
      </p:pic>
      <p:pic>
        <p:nvPicPr>
          <p:cNvPr id="250" name="Google Shape;250;gca3f5cd4dc_0_16"/>
          <p:cNvPicPr preferRelativeResize="0"/>
          <p:nvPr/>
        </p:nvPicPr>
        <p:blipFill rotWithShape="1">
          <a:blip r:embed="rId5">
            <a:alphaModFix/>
          </a:blip>
          <a:srcRect/>
          <a:stretch/>
        </p:blipFill>
        <p:spPr>
          <a:xfrm>
            <a:off x="5969375" y="396625"/>
            <a:ext cx="2275025" cy="600000"/>
          </a:xfrm>
          <a:prstGeom prst="rect">
            <a:avLst/>
          </a:prstGeom>
          <a:noFill/>
          <a:ln>
            <a:noFill/>
          </a:ln>
        </p:spPr>
      </p:pic>
      <p:pic>
        <p:nvPicPr>
          <p:cNvPr id="251" name="Google Shape;251;gca3f5cd4dc_0_16"/>
          <p:cNvPicPr preferRelativeResize="0"/>
          <p:nvPr/>
        </p:nvPicPr>
        <p:blipFill rotWithShape="1">
          <a:blip r:embed="rId6">
            <a:alphaModFix/>
          </a:blip>
          <a:srcRect/>
          <a:stretch/>
        </p:blipFill>
        <p:spPr>
          <a:xfrm>
            <a:off x="152400" y="938210"/>
            <a:ext cx="3409950" cy="295275"/>
          </a:xfrm>
          <a:prstGeom prst="rect">
            <a:avLst/>
          </a:prstGeom>
          <a:noFill/>
          <a:ln>
            <a:noFill/>
          </a:ln>
        </p:spPr>
      </p:pic>
      <p:pic>
        <p:nvPicPr>
          <p:cNvPr id="252" name="Google Shape;252;gca3f5cd4dc_0_16"/>
          <p:cNvPicPr preferRelativeResize="0"/>
          <p:nvPr/>
        </p:nvPicPr>
        <p:blipFill rotWithShape="1">
          <a:blip r:embed="rId7">
            <a:alphaModFix/>
          </a:blip>
          <a:srcRect/>
          <a:stretch/>
        </p:blipFill>
        <p:spPr>
          <a:xfrm>
            <a:off x="152399" y="1276546"/>
            <a:ext cx="4917621" cy="2903568"/>
          </a:xfrm>
          <a:prstGeom prst="rect">
            <a:avLst/>
          </a:prstGeom>
          <a:noFill/>
          <a:ln>
            <a:noFill/>
          </a:ln>
        </p:spPr>
      </p:pic>
      <p:sp>
        <p:nvSpPr>
          <p:cNvPr id="253" name="Google Shape;253;gca3f5cd4dc_0_16"/>
          <p:cNvSpPr txBox="1"/>
          <p:nvPr/>
        </p:nvSpPr>
        <p:spPr>
          <a:xfrm>
            <a:off x="5137375" y="1114425"/>
            <a:ext cx="3505200" cy="2987700"/>
          </a:xfrm>
          <a:prstGeom prst="rect">
            <a:avLst/>
          </a:prstGeom>
          <a:noFill/>
          <a:ln>
            <a:noFill/>
          </a:ln>
        </p:spPr>
        <p:txBody>
          <a:bodyPr spcFirstLastPara="1" wrap="square" lIns="91425" tIns="45700" rIns="91425" bIns="45700" anchor="t" anchorCtr="0">
            <a:spAutoFit/>
          </a:bodyPr>
          <a:lstStyle/>
          <a:p>
            <a:pPr marL="457200" marR="0" lvl="0" indent="-298450" algn="l" rtl="0">
              <a:lnSpc>
                <a:spcPct val="115000"/>
              </a:lnSpc>
              <a:spcBef>
                <a:spcPts val="0"/>
              </a:spcBef>
              <a:spcAft>
                <a:spcPts val="0"/>
              </a:spcAft>
              <a:buClr>
                <a:schemeClr val="accent1"/>
              </a:buClr>
              <a:buSzPts val="1100"/>
              <a:buFont typeface="Calibri"/>
              <a:buChar char="●"/>
            </a:pPr>
            <a:r>
              <a:rPr lang="de-DE" sz="1100" i="0" u="none" strike="noStrike" cap="none">
                <a:solidFill>
                  <a:schemeClr val="accent1"/>
                </a:solidFill>
                <a:latin typeface="Quattrocento Sans"/>
                <a:ea typeface="Quattrocento Sans"/>
                <a:cs typeface="Quattrocento Sans"/>
                <a:sym typeface="Quattrocento Sans"/>
              </a:rPr>
              <a:t>Improving </a:t>
            </a:r>
            <a:r>
              <a:rPr lang="de-DE" sz="1100" b="1" i="0" u="none" strike="noStrike" cap="none">
                <a:solidFill>
                  <a:srgbClr val="256C87"/>
                </a:solidFill>
                <a:latin typeface="Quattrocento Sans"/>
                <a:ea typeface="Quattrocento Sans"/>
                <a:cs typeface="Quattrocento Sans"/>
                <a:sym typeface="Quattrocento Sans"/>
              </a:rPr>
              <a:t>international collaboration</a:t>
            </a:r>
            <a:r>
              <a:rPr lang="de-DE" sz="1100" b="1" i="0" u="none" strike="noStrike" cap="none">
                <a:solidFill>
                  <a:schemeClr val="accent1"/>
                </a:solidFill>
                <a:latin typeface="Quattrocento Sans"/>
                <a:ea typeface="Quattrocento Sans"/>
                <a:cs typeface="Quattrocento Sans"/>
                <a:sym typeface="Quattrocento Sans"/>
              </a:rPr>
              <a:t> </a:t>
            </a:r>
            <a:r>
              <a:rPr lang="de-DE" sz="1100" i="0" u="none" strike="noStrike" cap="none">
                <a:solidFill>
                  <a:schemeClr val="accent1"/>
                </a:solidFill>
                <a:latin typeface="Quattrocento Sans"/>
                <a:ea typeface="Quattrocento Sans"/>
                <a:cs typeface="Quattrocento Sans"/>
                <a:sym typeface="Quattrocento Sans"/>
              </a:rPr>
              <a:t>in the design, implementation and benefit sharing of ocean observing,</a:t>
            </a:r>
            <a:endParaRPr sz="1100" i="0" u="none" strike="noStrike" cap="none">
              <a:solidFill>
                <a:schemeClr val="accent1"/>
              </a:solidFill>
              <a:latin typeface="Quattrocento Sans"/>
              <a:ea typeface="Quattrocento Sans"/>
              <a:cs typeface="Quattrocento Sans"/>
              <a:sym typeface="Quattrocento Sans"/>
            </a:endParaRPr>
          </a:p>
          <a:p>
            <a:pPr marL="457200" marR="0" lvl="0" indent="-298450" algn="l" rtl="0">
              <a:lnSpc>
                <a:spcPct val="115000"/>
              </a:lnSpc>
              <a:spcBef>
                <a:spcPts val="0"/>
              </a:spcBef>
              <a:spcAft>
                <a:spcPts val="0"/>
              </a:spcAft>
              <a:buClr>
                <a:schemeClr val="accent1"/>
              </a:buClr>
              <a:buSzPts val="1100"/>
              <a:buFont typeface="Calibri"/>
              <a:buChar char="●"/>
            </a:pPr>
            <a:r>
              <a:rPr lang="de-DE" sz="1100" i="0" u="none" strike="noStrike" cap="none">
                <a:solidFill>
                  <a:schemeClr val="accent1"/>
                </a:solidFill>
                <a:latin typeface="Quattrocento Sans"/>
                <a:ea typeface="Quattrocento Sans"/>
                <a:cs typeface="Quattrocento Sans"/>
                <a:sym typeface="Quattrocento Sans"/>
              </a:rPr>
              <a:t>Promoting </a:t>
            </a:r>
            <a:r>
              <a:rPr lang="de-DE" sz="1100" b="1" i="0" u="none" strike="noStrike" cap="none">
                <a:solidFill>
                  <a:srgbClr val="256C87"/>
                </a:solidFill>
                <a:latin typeface="Quattrocento Sans"/>
                <a:ea typeface="Quattrocento Sans"/>
                <a:cs typeface="Quattrocento Sans"/>
                <a:sym typeface="Quattrocento Sans"/>
              </a:rPr>
              <a:t>engagement and innovation</a:t>
            </a:r>
            <a:r>
              <a:rPr lang="de-DE" sz="1100" b="1" i="0" u="none" strike="noStrike" cap="none">
                <a:solidFill>
                  <a:schemeClr val="accent1"/>
                </a:solidFill>
                <a:latin typeface="Quattrocento Sans"/>
                <a:ea typeface="Quattrocento Sans"/>
                <a:cs typeface="Quattrocento Sans"/>
                <a:sym typeface="Quattrocento Sans"/>
              </a:rPr>
              <a:t> </a:t>
            </a:r>
            <a:r>
              <a:rPr lang="de-DE" sz="1100" i="0" u="none" strike="noStrike" cap="none">
                <a:solidFill>
                  <a:schemeClr val="accent1"/>
                </a:solidFill>
                <a:latin typeface="Quattrocento Sans"/>
                <a:ea typeface="Quattrocento Sans"/>
                <a:cs typeface="Quattrocento Sans"/>
                <a:sym typeface="Quattrocento Sans"/>
              </a:rPr>
              <a:t>in all aspects of ocean observing,</a:t>
            </a:r>
            <a:endParaRPr sz="1100" i="0" u="none" strike="noStrike" cap="none">
              <a:solidFill>
                <a:schemeClr val="accent1"/>
              </a:solidFill>
              <a:latin typeface="Quattrocento Sans"/>
              <a:ea typeface="Quattrocento Sans"/>
              <a:cs typeface="Quattrocento Sans"/>
              <a:sym typeface="Quattrocento Sans"/>
            </a:endParaRPr>
          </a:p>
          <a:p>
            <a:pPr marL="457200" marR="0" lvl="0" indent="-298450" algn="l" rtl="0">
              <a:lnSpc>
                <a:spcPct val="115000"/>
              </a:lnSpc>
              <a:spcBef>
                <a:spcPts val="0"/>
              </a:spcBef>
              <a:spcAft>
                <a:spcPts val="0"/>
              </a:spcAft>
              <a:buClr>
                <a:schemeClr val="accent1"/>
              </a:buClr>
              <a:buSzPts val="1100"/>
              <a:buFont typeface="Calibri"/>
              <a:buChar char="●"/>
            </a:pPr>
            <a:r>
              <a:rPr lang="de-DE" sz="1100" i="0" u="none" strike="noStrike" cap="none">
                <a:solidFill>
                  <a:schemeClr val="accent1"/>
                </a:solidFill>
                <a:latin typeface="Quattrocento Sans"/>
                <a:ea typeface="Quattrocento Sans"/>
                <a:cs typeface="Quattrocento Sans"/>
                <a:sym typeface="Quattrocento Sans"/>
              </a:rPr>
              <a:t>Facilitating </a:t>
            </a:r>
            <a:r>
              <a:rPr lang="de-DE" sz="1100" b="1" i="0" u="none" strike="noStrike" cap="none">
                <a:solidFill>
                  <a:srgbClr val="256C87"/>
                </a:solidFill>
                <a:latin typeface="Quattrocento Sans"/>
                <a:ea typeface="Quattrocento Sans"/>
                <a:cs typeface="Quattrocento Sans"/>
                <a:sym typeface="Quattrocento Sans"/>
              </a:rPr>
              <a:t>free and open access</a:t>
            </a:r>
            <a:r>
              <a:rPr lang="de-DE" sz="1100" b="1" i="0" u="none" strike="noStrike" cap="none">
                <a:solidFill>
                  <a:schemeClr val="accent1"/>
                </a:solidFill>
                <a:latin typeface="Quattrocento Sans"/>
                <a:ea typeface="Quattrocento Sans"/>
                <a:cs typeface="Quattrocento Sans"/>
                <a:sym typeface="Quattrocento Sans"/>
              </a:rPr>
              <a:t> </a:t>
            </a:r>
            <a:r>
              <a:rPr lang="de-DE" sz="1100" i="0" u="none" strike="noStrike" cap="none">
                <a:solidFill>
                  <a:schemeClr val="accent1"/>
                </a:solidFill>
                <a:latin typeface="Quattrocento Sans"/>
                <a:ea typeface="Quattrocento Sans"/>
                <a:cs typeface="Quattrocento Sans"/>
                <a:sym typeface="Quattrocento Sans"/>
              </a:rPr>
              <a:t>to ocean data and information =&gt; </a:t>
            </a:r>
            <a:r>
              <a:rPr lang="de-DE" sz="1100" b="1" i="0" u="none" strike="noStrike" cap="none">
                <a:solidFill>
                  <a:srgbClr val="256C87"/>
                </a:solidFill>
                <a:latin typeface="Quattrocento Sans"/>
                <a:ea typeface="Quattrocento Sans"/>
                <a:cs typeface="Quattrocento Sans"/>
                <a:sym typeface="Quattrocento Sans"/>
              </a:rPr>
              <a:t>Digital-Twin Ocean</a:t>
            </a:r>
            <a:endParaRPr sz="1100" b="1" i="0" u="none" strike="noStrike" cap="none">
              <a:solidFill>
                <a:srgbClr val="256C87"/>
              </a:solidFill>
              <a:latin typeface="Quattrocento Sans"/>
              <a:ea typeface="Quattrocento Sans"/>
              <a:cs typeface="Quattrocento Sans"/>
              <a:sym typeface="Quattrocento Sans"/>
            </a:endParaRPr>
          </a:p>
          <a:p>
            <a:pPr marL="457200" marR="0" lvl="0" indent="-298450" algn="l" rtl="0">
              <a:lnSpc>
                <a:spcPct val="115000"/>
              </a:lnSpc>
              <a:spcBef>
                <a:spcPts val="0"/>
              </a:spcBef>
              <a:spcAft>
                <a:spcPts val="0"/>
              </a:spcAft>
              <a:buClr>
                <a:schemeClr val="accent1"/>
              </a:buClr>
              <a:buSzPts val="1100"/>
              <a:buFont typeface="Calibri"/>
              <a:buChar char="●"/>
            </a:pPr>
            <a:r>
              <a:rPr lang="de-DE" sz="1100" i="0" u="none" strike="noStrike" cap="none">
                <a:solidFill>
                  <a:schemeClr val="accent1"/>
                </a:solidFill>
                <a:latin typeface="Quattrocento Sans"/>
                <a:ea typeface="Quattrocento Sans"/>
                <a:cs typeface="Quattrocento Sans"/>
                <a:sym typeface="Quattrocento Sans"/>
              </a:rPr>
              <a:t>Enabling and disseminating methods of achieving </a:t>
            </a:r>
            <a:r>
              <a:rPr lang="de-DE" sz="1100" b="1" i="0" u="none" strike="noStrike" cap="none">
                <a:solidFill>
                  <a:srgbClr val="256C87"/>
                </a:solidFill>
                <a:latin typeface="Quattrocento Sans"/>
                <a:ea typeface="Quattrocento Sans"/>
                <a:cs typeface="Quattrocento Sans"/>
                <a:sym typeface="Quattrocento Sans"/>
              </a:rPr>
              <a:t>quality and authority</a:t>
            </a:r>
            <a:r>
              <a:rPr lang="de-DE" sz="1100" b="1" i="0" u="none" strike="noStrike" cap="none">
                <a:solidFill>
                  <a:schemeClr val="accent1"/>
                </a:solidFill>
                <a:latin typeface="Quattrocento Sans"/>
                <a:ea typeface="Quattrocento Sans"/>
                <a:cs typeface="Quattrocento Sans"/>
                <a:sym typeface="Quattrocento Sans"/>
              </a:rPr>
              <a:t> </a:t>
            </a:r>
            <a:r>
              <a:rPr lang="de-DE" sz="1100" i="0" u="none" strike="noStrike" cap="none">
                <a:solidFill>
                  <a:schemeClr val="accent1"/>
                </a:solidFill>
                <a:latin typeface="Quattrocento Sans"/>
                <a:ea typeface="Quattrocento Sans"/>
                <a:cs typeface="Quattrocento Sans"/>
                <a:sym typeface="Quattrocento Sans"/>
              </a:rPr>
              <a:t>of ocean information,</a:t>
            </a:r>
            <a:endParaRPr sz="1100" i="0" u="none" strike="noStrike" cap="none">
              <a:solidFill>
                <a:schemeClr val="accent1"/>
              </a:solidFill>
              <a:latin typeface="Quattrocento Sans"/>
              <a:ea typeface="Quattrocento Sans"/>
              <a:cs typeface="Quattrocento Sans"/>
              <a:sym typeface="Quattrocento Sans"/>
            </a:endParaRPr>
          </a:p>
          <a:p>
            <a:pPr marL="457200" marR="0" lvl="0" indent="-298450" algn="l" rtl="0">
              <a:lnSpc>
                <a:spcPct val="115000"/>
              </a:lnSpc>
              <a:spcBef>
                <a:spcPts val="0"/>
              </a:spcBef>
              <a:spcAft>
                <a:spcPts val="0"/>
              </a:spcAft>
              <a:buClr>
                <a:schemeClr val="accent1"/>
              </a:buClr>
              <a:buSzPts val="1100"/>
              <a:buFont typeface="Calibri"/>
              <a:buChar char="●"/>
            </a:pPr>
            <a:r>
              <a:rPr lang="de-DE" sz="1100" i="0" u="none" strike="noStrike" cap="none">
                <a:solidFill>
                  <a:schemeClr val="accent1"/>
                </a:solidFill>
                <a:latin typeface="Quattrocento Sans"/>
                <a:ea typeface="Quattrocento Sans"/>
                <a:cs typeface="Quattrocento Sans"/>
                <a:sym typeface="Quattrocento Sans"/>
              </a:rPr>
              <a:t>Strengthening the Global Ocean Observing System (</a:t>
            </a:r>
            <a:r>
              <a:rPr lang="de-DE" sz="1100" b="1" i="0" u="none" strike="noStrike" cap="none">
                <a:solidFill>
                  <a:srgbClr val="256C87"/>
                </a:solidFill>
                <a:latin typeface="Quattrocento Sans"/>
                <a:ea typeface="Quattrocento Sans"/>
                <a:cs typeface="Quattrocento Sans"/>
                <a:sym typeface="Quattrocento Sans"/>
              </a:rPr>
              <a:t>GOOS</a:t>
            </a:r>
            <a:r>
              <a:rPr lang="de-DE" sz="1100" i="0" u="none" strike="noStrike" cap="none">
                <a:solidFill>
                  <a:schemeClr val="accent1"/>
                </a:solidFill>
                <a:latin typeface="Quattrocento Sans"/>
                <a:ea typeface="Quattrocento Sans"/>
                <a:cs typeface="Quattrocento Sans"/>
                <a:sym typeface="Quattrocento Sans"/>
              </a:rPr>
              <a:t>) and contribute to </a:t>
            </a:r>
            <a:r>
              <a:rPr lang="de-DE" sz="1100" b="1" i="0" u="none" strike="noStrike" cap="none">
                <a:solidFill>
                  <a:srgbClr val="256C87"/>
                </a:solidFill>
                <a:latin typeface="Quattrocento Sans"/>
                <a:ea typeface="Quattrocento Sans"/>
                <a:cs typeface="Quattrocento Sans"/>
                <a:sym typeface="Quattrocento Sans"/>
              </a:rPr>
              <a:t>GEO</a:t>
            </a:r>
            <a:r>
              <a:rPr lang="de-DE" sz="1100" i="0" u="none" strike="noStrike" cap="none">
                <a:solidFill>
                  <a:srgbClr val="256C87"/>
                </a:solidFill>
                <a:latin typeface="Quattrocento Sans"/>
                <a:ea typeface="Quattrocento Sans"/>
                <a:cs typeface="Quattrocento Sans"/>
                <a:sym typeface="Quattrocento Sans"/>
              </a:rPr>
              <a:t> </a:t>
            </a:r>
            <a:r>
              <a:rPr lang="de-DE" sz="1100" i="0" u="none" strike="noStrike" cap="none">
                <a:solidFill>
                  <a:schemeClr val="accent1"/>
                </a:solidFill>
                <a:latin typeface="Quattrocento Sans"/>
                <a:ea typeface="Quattrocento Sans"/>
                <a:cs typeface="Quattrocento Sans"/>
                <a:sym typeface="Quattrocento Sans"/>
              </a:rPr>
              <a:t>Blue Planet Initiative,</a:t>
            </a:r>
            <a:endParaRPr sz="1100" i="0" u="none" strike="noStrike" cap="none">
              <a:solidFill>
                <a:schemeClr val="accent1"/>
              </a:solidFill>
              <a:latin typeface="Quattrocento Sans"/>
              <a:ea typeface="Quattrocento Sans"/>
              <a:cs typeface="Quattrocento Sans"/>
              <a:sym typeface="Quattrocento Sans"/>
            </a:endParaRPr>
          </a:p>
          <a:p>
            <a:pPr marL="457200" marR="0" lvl="0" indent="-298450" algn="l" rtl="0">
              <a:lnSpc>
                <a:spcPct val="115000"/>
              </a:lnSpc>
              <a:spcBef>
                <a:spcPts val="0"/>
              </a:spcBef>
              <a:spcAft>
                <a:spcPts val="0"/>
              </a:spcAft>
              <a:buClr>
                <a:schemeClr val="accent1"/>
              </a:buClr>
              <a:buSzPts val="1100"/>
              <a:buFont typeface="Calibri"/>
              <a:buChar char="●"/>
            </a:pPr>
            <a:r>
              <a:rPr lang="de-DE" sz="1100" i="0" u="none" strike="noStrike" cap="none">
                <a:solidFill>
                  <a:schemeClr val="accent1"/>
                </a:solidFill>
                <a:latin typeface="Quattrocento Sans"/>
                <a:ea typeface="Quattrocento Sans"/>
                <a:cs typeface="Quattrocento Sans"/>
                <a:sym typeface="Quattrocento Sans"/>
              </a:rPr>
              <a:t>Contributing to the </a:t>
            </a:r>
            <a:r>
              <a:rPr lang="de-DE" sz="1100" b="1" i="0" u="none" strike="noStrike" cap="none">
                <a:solidFill>
                  <a:srgbClr val="256C87"/>
                </a:solidFill>
                <a:latin typeface="Quattrocento Sans"/>
                <a:ea typeface="Quattrocento Sans"/>
                <a:cs typeface="Quattrocento Sans"/>
                <a:sym typeface="Quattrocento Sans"/>
              </a:rPr>
              <a:t>Galway</a:t>
            </a:r>
            <a:r>
              <a:rPr lang="de-DE" sz="1100" i="0" u="none" strike="noStrike" cap="none">
                <a:solidFill>
                  <a:srgbClr val="256C87"/>
                </a:solidFill>
                <a:latin typeface="Quattrocento Sans"/>
                <a:ea typeface="Quattrocento Sans"/>
                <a:cs typeface="Quattrocento Sans"/>
                <a:sym typeface="Quattrocento Sans"/>
              </a:rPr>
              <a:t> </a:t>
            </a:r>
            <a:r>
              <a:rPr lang="de-DE" sz="1100" i="0" u="none" strike="noStrike" cap="none">
                <a:solidFill>
                  <a:schemeClr val="accent1"/>
                </a:solidFill>
                <a:latin typeface="Quattrocento Sans"/>
                <a:ea typeface="Quattrocento Sans"/>
                <a:cs typeface="Quattrocento Sans"/>
                <a:sym typeface="Quattrocento Sans"/>
              </a:rPr>
              <a:t>and </a:t>
            </a:r>
            <a:r>
              <a:rPr lang="de-DE" sz="1100" b="1" i="0" u="none" strike="noStrike" cap="none">
                <a:solidFill>
                  <a:srgbClr val="256C87"/>
                </a:solidFill>
                <a:latin typeface="Quattrocento Sans"/>
                <a:ea typeface="Quattrocento Sans"/>
                <a:cs typeface="Quattrocento Sans"/>
                <a:sym typeface="Quattrocento Sans"/>
              </a:rPr>
              <a:t>Belém</a:t>
            </a:r>
            <a:r>
              <a:rPr lang="de-DE" sz="1100" i="0" u="none" strike="noStrike" cap="none">
                <a:solidFill>
                  <a:srgbClr val="256C87"/>
                </a:solidFill>
                <a:latin typeface="Quattrocento Sans"/>
                <a:ea typeface="Quattrocento Sans"/>
                <a:cs typeface="Quattrocento Sans"/>
                <a:sym typeface="Quattrocento Sans"/>
              </a:rPr>
              <a:t> </a:t>
            </a:r>
            <a:r>
              <a:rPr lang="de-DE" sz="1100" i="0" u="none" strike="noStrike" cap="none">
                <a:solidFill>
                  <a:schemeClr val="accent1"/>
                </a:solidFill>
                <a:latin typeface="Quattrocento Sans"/>
                <a:ea typeface="Quattrocento Sans"/>
                <a:cs typeface="Quattrocento Sans"/>
                <a:sym typeface="Quattrocento Sans"/>
              </a:rPr>
              <a:t>Statements on Atlantic Ocean Cooperation</a:t>
            </a:r>
            <a:endParaRPr sz="1100" i="0" u="none" strike="noStrike" cap="none">
              <a:solidFill>
                <a:schemeClr val="accent1"/>
              </a:solidFill>
              <a:latin typeface="Quattrocento Sans"/>
              <a:ea typeface="Quattrocento Sans"/>
              <a:cs typeface="Quattrocento Sans"/>
              <a:sym typeface="Quattrocento Sans"/>
            </a:endParaRPr>
          </a:p>
        </p:txBody>
      </p:sp>
      <p:pic>
        <p:nvPicPr>
          <p:cNvPr id="254" name="Google Shape;254;gca3f5cd4dc_0_16"/>
          <p:cNvPicPr preferRelativeResize="0"/>
          <p:nvPr/>
        </p:nvPicPr>
        <p:blipFill rotWithShape="1">
          <a:blip r:embed="rId8">
            <a:alphaModFix/>
          </a:blip>
          <a:srcRect/>
          <a:stretch/>
        </p:blipFill>
        <p:spPr>
          <a:xfrm>
            <a:off x="1514125" y="4256425"/>
            <a:ext cx="6457950" cy="504825"/>
          </a:xfrm>
          <a:prstGeom prst="rect">
            <a:avLst/>
          </a:prstGeom>
          <a:noFill/>
          <a:ln>
            <a:noFill/>
          </a:ln>
        </p:spPr>
      </p:pic>
      <p:pic>
        <p:nvPicPr>
          <p:cNvPr id="255" name="Google Shape;255;gca3f5cd4dc_0_16"/>
          <p:cNvPicPr preferRelativeResize="0"/>
          <p:nvPr/>
        </p:nvPicPr>
        <p:blipFill rotWithShape="1">
          <a:blip r:embed="rId9">
            <a:alphaModFix/>
          </a:blip>
          <a:srcRect/>
          <a:stretch/>
        </p:blipFill>
        <p:spPr>
          <a:xfrm>
            <a:off x="3971863" y="4761250"/>
            <a:ext cx="1200280" cy="215050"/>
          </a:xfrm>
          <a:prstGeom prst="rect">
            <a:avLst/>
          </a:prstGeom>
          <a:noFill/>
          <a:ln>
            <a:noFill/>
          </a:ln>
        </p:spPr>
      </p:pic>
      <p:sp>
        <p:nvSpPr>
          <p:cNvPr id="256" name="Google Shape;256;gca3f5cd4dc_0_16"/>
          <p:cNvSpPr txBox="1"/>
          <p:nvPr/>
        </p:nvSpPr>
        <p:spPr>
          <a:xfrm>
            <a:off x="160462" y="-30132"/>
            <a:ext cx="6867000" cy="400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a:solidFill>
                  <a:schemeClr val="lt1"/>
                </a:solidFill>
                <a:latin typeface="Calibri"/>
                <a:ea typeface="Calibri"/>
                <a:cs typeface="Calibri"/>
                <a:sym typeface="Calibri"/>
              </a:rPr>
              <a:t>Thank you for listening … questions? </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cd4d0b668a_1_51"/>
          <p:cNvSpPr txBox="1"/>
          <p:nvPr/>
        </p:nvSpPr>
        <p:spPr>
          <a:xfrm>
            <a:off x="50" y="1369125"/>
            <a:ext cx="9144000" cy="172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sz="4600" b="1">
                <a:solidFill>
                  <a:schemeClr val="accent1"/>
                </a:solidFill>
                <a:latin typeface="Quattrocento Sans"/>
                <a:ea typeface="Quattrocento Sans"/>
                <a:cs typeface="Quattrocento Sans"/>
                <a:sym typeface="Quattrocento Sans"/>
              </a:rPr>
              <a:t>Additional Slides</a:t>
            </a:r>
            <a:endParaRPr sz="4600" b="1">
              <a:solidFill>
                <a:schemeClr val="accent1"/>
              </a:solidFill>
              <a:latin typeface="Quattrocento Sans"/>
              <a:ea typeface="Quattrocento Sans"/>
              <a:cs typeface="Quattrocento Sans"/>
              <a:sym typeface="Quattrocento Sans"/>
            </a:endParaRPr>
          </a:p>
          <a:p>
            <a:pPr marL="0" lvl="0" indent="0" algn="ctr" rtl="0">
              <a:spcBef>
                <a:spcPts val="1000"/>
              </a:spcBef>
              <a:spcAft>
                <a:spcPts val="0"/>
              </a:spcAft>
              <a:buNone/>
            </a:pPr>
            <a:r>
              <a:rPr lang="de-DE" sz="4600">
                <a:solidFill>
                  <a:schemeClr val="accent1"/>
                </a:solidFill>
                <a:latin typeface="Quattrocento Sans"/>
                <a:ea typeface="Quattrocento Sans"/>
                <a:cs typeface="Quattrocento Sans"/>
                <a:sym typeface="Quattrocento Sans"/>
              </a:rPr>
              <a:t>AtlantOS</a:t>
            </a:r>
            <a:endParaRPr sz="4600">
              <a:solidFill>
                <a:schemeClr val="accent1"/>
              </a:solidFill>
              <a:latin typeface="Quattrocento Sans"/>
              <a:ea typeface="Quattrocento Sans"/>
              <a:cs typeface="Quattrocento Sans"/>
              <a:sym typeface="Quattrocen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p:nvPr/>
        </p:nvSpPr>
        <p:spPr>
          <a:xfrm>
            <a:off x="404250" y="676450"/>
            <a:ext cx="8335500" cy="33441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Enable a basin-scale ocean observing system</a:t>
            </a:r>
            <a:endParaRPr sz="1600" i="0" u="none" strike="noStrike" cap="none">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Establishment of basin-scale framework to support GOOS and GEO Blue Planet</a:t>
            </a:r>
            <a:endParaRPr sz="1600">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Development community of practice around basin-scale observing</a:t>
            </a:r>
            <a:endParaRPr sz="1600" i="0" u="none" strike="noStrike" cap="none">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Coevolve with GOOS elements and others to ensure the co-design and sustained basin-scale ocean observing</a:t>
            </a:r>
            <a:endParaRPr sz="1600" i="0" u="none" strike="noStrike" cap="none">
              <a:solidFill>
                <a:schemeClr val="accent1"/>
              </a:solidFill>
              <a:latin typeface="Quattrocento Sans"/>
              <a:ea typeface="Quattrocento Sans"/>
              <a:cs typeface="Quattrocento Sans"/>
              <a:sym typeface="Quattrocento Sans"/>
            </a:endParaRPr>
          </a:p>
          <a:p>
            <a:pPr marL="457200" marR="0" lvl="0" indent="-330200" algn="l" rtl="0">
              <a:lnSpc>
                <a:spcPct val="115000"/>
              </a:lnSpc>
              <a:spcBef>
                <a:spcPts val="1000"/>
              </a:spcBef>
              <a:spcAft>
                <a:spcPts val="0"/>
              </a:spcAft>
              <a:buClr>
                <a:schemeClr val="accent1"/>
              </a:buClr>
              <a:buSzPts val="1600"/>
              <a:buFont typeface="Quattrocento Sans"/>
              <a:buChar char="●"/>
            </a:pPr>
            <a:r>
              <a:rPr lang="de-DE" sz="1600" i="0" u="none" strike="noStrike" cap="none">
                <a:solidFill>
                  <a:schemeClr val="accent1"/>
                </a:solidFill>
                <a:latin typeface="Quattrocento Sans"/>
                <a:ea typeface="Quattrocento Sans"/>
                <a:cs typeface="Quattrocento Sans"/>
                <a:sym typeface="Quattrocento Sans"/>
              </a:rPr>
              <a:t>Bridge across communities </a:t>
            </a:r>
            <a:endParaRPr sz="1600">
              <a:solidFill>
                <a:schemeClr val="accent1"/>
              </a:solidFill>
              <a:latin typeface="Quattrocento Sans"/>
              <a:ea typeface="Quattrocento Sans"/>
              <a:cs typeface="Quattrocento Sans"/>
              <a:sym typeface="Quattrocento Sans"/>
            </a:endParaRPr>
          </a:p>
        </p:txBody>
      </p:sp>
      <p:sp>
        <p:nvSpPr>
          <p:cNvPr id="269" name="Google Shape;269;p36"/>
          <p:cNvSpPr txBox="1"/>
          <p:nvPr/>
        </p:nvSpPr>
        <p:spPr>
          <a:xfrm>
            <a:off x="160462" y="-30132"/>
            <a:ext cx="6867000" cy="40006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0" i="0" u="none" strike="noStrike" cap="none">
                <a:solidFill>
                  <a:schemeClr val="lt1"/>
                </a:solidFill>
                <a:latin typeface="Calibri"/>
                <a:ea typeface="Calibri"/>
                <a:cs typeface="Calibri"/>
                <a:sym typeface="Calibri"/>
              </a:rPr>
              <a:t>What will AtlantOS </a:t>
            </a:r>
            <a:r>
              <a:rPr lang="de-DE" sz="2000">
                <a:solidFill>
                  <a:schemeClr val="lt1"/>
                </a:solidFill>
                <a:latin typeface="Calibri"/>
                <a:ea typeface="Calibri"/>
                <a:cs typeface="Calibri"/>
                <a:sym typeface="Calibri"/>
              </a:rPr>
              <a:t>b</a:t>
            </a:r>
            <a:r>
              <a:rPr lang="de-DE" sz="2000" b="0" i="0" u="none" strike="noStrike" cap="none">
                <a:solidFill>
                  <a:schemeClr val="lt1"/>
                </a:solidFill>
                <a:latin typeface="Calibri"/>
                <a:ea typeface="Calibri"/>
                <a:cs typeface="Calibri"/>
                <a:sym typeface="Calibri"/>
              </a:rPr>
              <a:t>uild?</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
          <p:cNvSpPr/>
          <p:nvPr/>
        </p:nvSpPr>
        <p:spPr>
          <a:xfrm>
            <a:off x="894277" y="681234"/>
            <a:ext cx="6571175" cy="3960441"/>
          </a:xfrm>
          <a:prstGeom prst="roundRect">
            <a:avLst>
              <a:gd name="adj" fmla="val 6381"/>
            </a:avLst>
          </a:prstGeom>
          <a:solidFill>
            <a:srgbClr val="D3E9F3"/>
          </a:solidFill>
          <a:ln w="25400" cap="flat" cmpd="sng">
            <a:solidFill>
              <a:srgbClr val="256C8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
          <p:cNvSpPr txBox="1"/>
          <p:nvPr/>
        </p:nvSpPr>
        <p:spPr>
          <a:xfrm rot="-5400000">
            <a:off x="2273660" y="-550124"/>
            <a:ext cx="3812405" cy="64231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rgbClr val="124163"/>
                </a:solidFill>
                <a:latin typeface="Calibri"/>
                <a:ea typeface="Calibri"/>
                <a:cs typeface="Calibri"/>
                <a:sym typeface="Calibri"/>
              </a:rPr>
              <a:t>Basin Implementation Use Cases</a:t>
            </a:r>
            <a:endParaRPr sz="1400" b="0" i="0" u="none" strike="noStrike" cap="none">
              <a:solidFill>
                <a:srgbClr val="000000"/>
              </a:solidFill>
              <a:latin typeface="Arial"/>
              <a:ea typeface="Arial"/>
              <a:cs typeface="Arial"/>
              <a:sym typeface="Arial"/>
            </a:endParaRPr>
          </a:p>
        </p:txBody>
      </p:sp>
      <p:sp>
        <p:nvSpPr>
          <p:cNvPr id="277" name="Google Shape;277;p4"/>
          <p:cNvSpPr txBox="1"/>
          <p:nvPr/>
        </p:nvSpPr>
        <p:spPr>
          <a:xfrm>
            <a:off x="228000" y="-53409"/>
            <a:ext cx="4057586" cy="3788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de-DE" sz="1800" b="0" i="0" u="none" strike="noStrike" cap="none">
                <a:solidFill>
                  <a:srgbClr val="FFFFFF"/>
                </a:solidFill>
                <a:latin typeface="Arial"/>
                <a:ea typeface="Arial"/>
                <a:cs typeface="Arial"/>
                <a:sym typeface="Arial"/>
              </a:rPr>
              <a:t>AtlantOS Program Structure</a:t>
            </a:r>
            <a:endParaRPr sz="1800" b="0" i="0" u="none" strike="noStrike" cap="none">
              <a:solidFill>
                <a:srgbClr val="FFFFFF"/>
              </a:solidFill>
              <a:latin typeface="Arial"/>
              <a:ea typeface="Arial"/>
              <a:cs typeface="Arial"/>
              <a:sym typeface="Arial"/>
            </a:endParaRPr>
          </a:p>
        </p:txBody>
      </p:sp>
      <p:grpSp>
        <p:nvGrpSpPr>
          <p:cNvPr id="278" name="Google Shape;278;p4"/>
          <p:cNvGrpSpPr/>
          <p:nvPr/>
        </p:nvGrpSpPr>
        <p:grpSpPr>
          <a:xfrm>
            <a:off x="1882825" y="938449"/>
            <a:ext cx="5192308" cy="3523351"/>
            <a:chOff x="802326" y="465"/>
            <a:chExt cx="5192308" cy="3523351"/>
          </a:xfrm>
        </p:grpSpPr>
        <p:sp>
          <p:nvSpPr>
            <p:cNvPr id="279" name="Google Shape;279;p4"/>
            <p:cNvSpPr/>
            <p:nvPr/>
          </p:nvSpPr>
          <p:spPr>
            <a:xfrm>
              <a:off x="802326" y="465"/>
              <a:ext cx="1483516" cy="741758"/>
            </a:xfrm>
            <a:prstGeom prst="roundRect">
              <a:avLst>
                <a:gd name="adj" fmla="val 10000"/>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
            <p:cNvSpPr txBox="1"/>
            <p:nvPr/>
          </p:nvSpPr>
          <p:spPr>
            <a:xfrm>
              <a:off x="824051" y="22190"/>
              <a:ext cx="1440066" cy="698308"/>
            </a:xfrm>
            <a:prstGeom prst="rect">
              <a:avLst/>
            </a:prstGeom>
            <a:noFill/>
            <a:ln>
              <a:noFill/>
            </a:ln>
          </p:spPr>
          <p:txBody>
            <a:bodyPr spcFirstLastPara="1" wrap="square" lIns="32375" tIns="21575" rIns="323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600" b="0" i="0" u="none" strike="noStrike" cap="none">
                  <a:solidFill>
                    <a:schemeClr val="lt1"/>
                  </a:solidFill>
                  <a:latin typeface="Calibri"/>
                  <a:ea typeface="Calibri"/>
                  <a:cs typeface="Calibri"/>
                  <a:sym typeface="Calibri"/>
                </a:rPr>
                <a:t>Community Building</a:t>
              </a:r>
              <a:endParaRPr sz="1200" b="0" i="0" u="none" strike="noStrike" cap="none">
                <a:solidFill>
                  <a:srgbClr val="000000"/>
                </a:solidFill>
                <a:latin typeface="Arial"/>
                <a:ea typeface="Arial"/>
                <a:cs typeface="Arial"/>
                <a:sym typeface="Arial"/>
              </a:endParaRPr>
            </a:p>
          </p:txBody>
        </p:sp>
        <p:sp>
          <p:nvSpPr>
            <p:cNvPr id="281" name="Google Shape;281;p4"/>
            <p:cNvSpPr/>
            <p:nvPr/>
          </p:nvSpPr>
          <p:spPr>
            <a:xfrm>
              <a:off x="950678" y="742223"/>
              <a:ext cx="148351" cy="556318"/>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282" name="Google Shape;282;p4"/>
            <p:cNvSpPr/>
            <p:nvPr/>
          </p:nvSpPr>
          <p:spPr>
            <a:xfrm>
              <a:off x="1099030" y="927663"/>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
            <p:cNvSpPr txBox="1"/>
            <p:nvPr/>
          </p:nvSpPr>
          <p:spPr>
            <a:xfrm>
              <a:off x="1120755" y="949388"/>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AtlantOS Symposium</a:t>
              </a:r>
              <a:endParaRPr sz="1400" b="0" i="0" u="none" strike="noStrike" cap="none">
                <a:solidFill>
                  <a:srgbClr val="000000"/>
                </a:solidFill>
                <a:latin typeface="Arial"/>
                <a:ea typeface="Arial"/>
                <a:cs typeface="Arial"/>
                <a:sym typeface="Arial"/>
              </a:endParaRPr>
            </a:p>
          </p:txBody>
        </p:sp>
        <p:sp>
          <p:nvSpPr>
            <p:cNvPr id="284" name="Google Shape;284;p4"/>
            <p:cNvSpPr/>
            <p:nvPr/>
          </p:nvSpPr>
          <p:spPr>
            <a:xfrm>
              <a:off x="950678" y="742223"/>
              <a:ext cx="148351" cy="1483516"/>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285" name="Google Shape;285;p4"/>
            <p:cNvSpPr/>
            <p:nvPr/>
          </p:nvSpPr>
          <p:spPr>
            <a:xfrm>
              <a:off x="1099030" y="1854860"/>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
            <p:cNvSpPr txBox="1"/>
            <p:nvPr/>
          </p:nvSpPr>
          <p:spPr>
            <a:xfrm>
              <a:off x="1120755" y="1876585"/>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Thematic</a:t>
              </a:r>
              <a:endParaRPr sz="11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Workshops</a:t>
              </a:r>
              <a:endParaRPr sz="1400" b="0" i="0" u="none" strike="noStrike" cap="none">
                <a:solidFill>
                  <a:srgbClr val="000000"/>
                </a:solidFill>
                <a:latin typeface="Arial"/>
                <a:ea typeface="Arial"/>
                <a:cs typeface="Arial"/>
                <a:sym typeface="Arial"/>
              </a:endParaRPr>
            </a:p>
          </p:txBody>
        </p:sp>
        <p:sp>
          <p:nvSpPr>
            <p:cNvPr id="287" name="Google Shape;287;p4"/>
            <p:cNvSpPr/>
            <p:nvPr/>
          </p:nvSpPr>
          <p:spPr>
            <a:xfrm>
              <a:off x="950678" y="742223"/>
              <a:ext cx="148351" cy="2410714"/>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288" name="Google Shape;288;p4"/>
            <p:cNvSpPr/>
            <p:nvPr/>
          </p:nvSpPr>
          <p:spPr>
            <a:xfrm>
              <a:off x="1099030" y="2782058"/>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
            <p:cNvSpPr txBox="1"/>
            <p:nvPr/>
          </p:nvSpPr>
          <p:spPr>
            <a:xfrm>
              <a:off x="1120755" y="2803783"/>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Education and Training </a:t>
              </a:r>
              <a:endParaRPr sz="1400" b="0" i="0" u="none" strike="noStrike" cap="none">
                <a:solidFill>
                  <a:srgbClr val="000000"/>
                </a:solidFill>
                <a:latin typeface="Arial"/>
                <a:ea typeface="Arial"/>
                <a:cs typeface="Arial"/>
                <a:sym typeface="Arial"/>
              </a:endParaRPr>
            </a:p>
          </p:txBody>
        </p:sp>
        <p:sp>
          <p:nvSpPr>
            <p:cNvPr id="290" name="Google Shape;290;p4"/>
            <p:cNvSpPr/>
            <p:nvPr/>
          </p:nvSpPr>
          <p:spPr>
            <a:xfrm>
              <a:off x="2656722" y="465"/>
              <a:ext cx="1483516" cy="741758"/>
            </a:xfrm>
            <a:prstGeom prst="roundRect">
              <a:avLst>
                <a:gd name="adj" fmla="val 10000"/>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
            <p:cNvSpPr txBox="1"/>
            <p:nvPr/>
          </p:nvSpPr>
          <p:spPr>
            <a:xfrm>
              <a:off x="2678447" y="22190"/>
              <a:ext cx="1440066" cy="698308"/>
            </a:xfrm>
            <a:prstGeom prst="rect">
              <a:avLst/>
            </a:prstGeom>
            <a:noFill/>
            <a:ln>
              <a:noFill/>
            </a:ln>
          </p:spPr>
          <p:txBody>
            <a:bodyPr spcFirstLastPara="1" wrap="square" lIns="32375" tIns="21575" rIns="323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600" b="0" i="0" u="none" strike="noStrike" cap="none">
                  <a:solidFill>
                    <a:schemeClr val="lt1"/>
                  </a:solidFill>
                  <a:latin typeface="Calibri"/>
                  <a:ea typeface="Calibri"/>
                  <a:cs typeface="Calibri"/>
                  <a:sym typeface="Calibri"/>
                </a:rPr>
                <a:t>Services for Society</a:t>
              </a:r>
              <a:endParaRPr sz="1200" b="0" i="0" u="none" strike="noStrike" cap="none">
                <a:solidFill>
                  <a:srgbClr val="000000"/>
                </a:solidFill>
                <a:latin typeface="Arial"/>
                <a:ea typeface="Arial"/>
                <a:cs typeface="Arial"/>
                <a:sym typeface="Arial"/>
              </a:endParaRPr>
            </a:p>
          </p:txBody>
        </p:sp>
        <p:sp>
          <p:nvSpPr>
            <p:cNvPr id="292" name="Google Shape;292;p4"/>
            <p:cNvSpPr/>
            <p:nvPr/>
          </p:nvSpPr>
          <p:spPr>
            <a:xfrm>
              <a:off x="2805073" y="742223"/>
              <a:ext cx="148351" cy="556318"/>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293" name="Google Shape;293;p4"/>
            <p:cNvSpPr/>
            <p:nvPr/>
          </p:nvSpPr>
          <p:spPr>
            <a:xfrm>
              <a:off x="2953425" y="927663"/>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
            <p:cNvSpPr txBox="1"/>
            <p:nvPr/>
          </p:nvSpPr>
          <p:spPr>
            <a:xfrm>
              <a:off x="2975150" y="949388"/>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Supporting Ocean Information Product Generation</a:t>
              </a:r>
              <a:endParaRPr sz="1400" b="0" i="0" u="none" strike="noStrike" cap="none">
                <a:solidFill>
                  <a:srgbClr val="000000"/>
                </a:solidFill>
                <a:latin typeface="Arial"/>
                <a:ea typeface="Arial"/>
                <a:cs typeface="Arial"/>
                <a:sym typeface="Arial"/>
              </a:endParaRPr>
            </a:p>
          </p:txBody>
        </p:sp>
        <p:sp>
          <p:nvSpPr>
            <p:cNvPr id="295" name="Google Shape;295;p4"/>
            <p:cNvSpPr/>
            <p:nvPr/>
          </p:nvSpPr>
          <p:spPr>
            <a:xfrm>
              <a:off x="2805073" y="742223"/>
              <a:ext cx="148351" cy="1483516"/>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296" name="Google Shape;296;p4"/>
            <p:cNvSpPr/>
            <p:nvPr/>
          </p:nvSpPr>
          <p:spPr>
            <a:xfrm>
              <a:off x="2953425" y="1854860"/>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
            <p:cNvSpPr txBox="1"/>
            <p:nvPr/>
          </p:nvSpPr>
          <p:spPr>
            <a:xfrm>
              <a:off x="2975150" y="1876585"/>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Fit-for-purpose System Evaluation</a:t>
              </a:r>
              <a:endParaRPr sz="1400" b="0" i="0" u="none" strike="noStrike" cap="none">
                <a:solidFill>
                  <a:srgbClr val="000000"/>
                </a:solidFill>
                <a:latin typeface="Arial"/>
                <a:ea typeface="Arial"/>
                <a:cs typeface="Arial"/>
                <a:sym typeface="Arial"/>
              </a:endParaRPr>
            </a:p>
          </p:txBody>
        </p:sp>
        <p:sp>
          <p:nvSpPr>
            <p:cNvPr id="298" name="Google Shape;298;p4"/>
            <p:cNvSpPr/>
            <p:nvPr/>
          </p:nvSpPr>
          <p:spPr>
            <a:xfrm>
              <a:off x="2805073" y="742223"/>
              <a:ext cx="148351" cy="2410714"/>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299" name="Google Shape;299;p4"/>
            <p:cNvSpPr/>
            <p:nvPr/>
          </p:nvSpPr>
          <p:spPr>
            <a:xfrm>
              <a:off x="2953425" y="2782058"/>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
            <p:cNvSpPr txBox="1"/>
            <p:nvPr/>
          </p:nvSpPr>
          <p:spPr>
            <a:xfrm>
              <a:off x="2975150" y="2803783"/>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Support National and Regional Review and Commitments  </a:t>
              </a:r>
              <a:endParaRPr sz="1400" b="0" i="0" u="none" strike="noStrike" cap="none">
                <a:solidFill>
                  <a:srgbClr val="000000"/>
                </a:solidFill>
                <a:latin typeface="Arial"/>
                <a:ea typeface="Arial"/>
                <a:cs typeface="Arial"/>
                <a:sym typeface="Arial"/>
              </a:endParaRPr>
            </a:p>
          </p:txBody>
        </p:sp>
        <p:sp>
          <p:nvSpPr>
            <p:cNvPr id="301" name="Google Shape;301;p4"/>
            <p:cNvSpPr/>
            <p:nvPr/>
          </p:nvSpPr>
          <p:spPr>
            <a:xfrm>
              <a:off x="4511117" y="465"/>
              <a:ext cx="1483516" cy="741758"/>
            </a:xfrm>
            <a:prstGeom prst="roundRect">
              <a:avLst>
                <a:gd name="adj" fmla="val 10000"/>
              </a:avLst>
            </a:prstGeom>
            <a:solidFill>
              <a:srgbClr val="3194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
            <p:cNvSpPr txBox="1"/>
            <p:nvPr/>
          </p:nvSpPr>
          <p:spPr>
            <a:xfrm>
              <a:off x="4532842" y="22190"/>
              <a:ext cx="1440066" cy="698308"/>
            </a:xfrm>
            <a:prstGeom prst="rect">
              <a:avLst/>
            </a:prstGeom>
            <a:noFill/>
            <a:ln>
              <a:noFill/>
            </a:ln>
          </p:spPr>
          <p:txBody>
            <a:bodyPr spcFirstLastPara="1" wrap="square" lIns="32375" tIns="21575" rIns="323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600" b="0" i="0" u="none" strike="noStrike" cap="none">
                  <a:solidFill>
                    <a:schemeClr val="lt1"/>
                  </a:solidFill>
                  <a:latin typeface="Calibri"/>
                  <a:ea typeface="Calibri"/>
                  <a:cs typeface="Calibri"/>
                  <a:sym typeface="Calibri"/>
                </a:rPr>
                <a:t>Communication</a:t>
              </a:r>
              <a:endParaRPr sz="1200" b="0" i="0" u="none" strike="noStrike" cap="none">
                <a:solidFill>
                  <a:srgbClr val="000000"/>
                </a:solidFill>
                <a:latin typeface="Arial"/>
                <a:ea typeface="Arial"/>
                <a:cs typeface="Arial"/>
                <a:sym typeface="Arial"/>
              </a:endParaRPr>
            </a:p>
          </p:txBody>
        </p:sp>
        <p:sp>
          <p:nvSpPr>
            <p:cNvPr id="303" name="Google Shape;303;p4"/>
            <p:cNvSpPr/>
            <p:nvPr/>
          </p:nvSpPr>
          <p:spPr>
            <a:xfrm>
              <a:off x="4659469" y="742223"/>
              <a:ext cx="148351" cy="556318"/>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304" name="Google Shape;304;p4"/>
            <p:cNvSpPr/>
            <p:nvPr/>
          </p:nvSpPr>
          <p:spPr>
            <a:xfrm>
              <a:off x="4807821" y="927663"/>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
            <p:cNvSpPr txBox="1"/>
            <p:nvPr/>
          </p:nvSpPr>
          <p:spPr>
            <a:xfrm>
              <a:off x="4829546" y="949388"/>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AtlantOS Ocean Hour</a:t>
              </a:r>
              <a:endParaRPr sz="1400" b="0" i="0" u="none" strike="noStrike" cap="none">
                <a:solidFill>
                  <a:srgbClr val="000000"/>
                </a:solidFill>
                <a:latin typeface="Arial"/>
                <a:ea typeface="Arial"/>
                <a:cs typeface="Arial"/>
                <a:sym typeface="Arial"/>
              </a:endParaRPr>
            </a:p>
          </p:txBody>
        </p:sp>
        <p:sp>
          <p:nvSpPr>
            <p:cNvPr id="306" name="Google Shape;306;p4"/>
            <p:cNvSpPr/>
            <p:nvPr/>
          </p:nvSpPr>
          <p:spPr>
            <a:xfrm>
              <a:off x="4659469" y="742223"/>
              <a:ext cx="148351" cy="1483516"/>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307" name="Google Shape;307;p4"/>
            <p:cNvSpPr/>
            <p:nvPr/>
          </p:nvSpPr>
          <p:spPr>
            <a:xfrm>
              <a:off x="4807821" y="1854860"/>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
            <p:cNvSpPr txBox="1"/>
            <p:nvPr/>
          </p:nvSpPr>
          <p:spPr>
            <a:xfrm>
              <a:off x="4829546" y="1876585"/>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Briefings and Fact Sheets</a:t>
              </a:r>
              <a:endParaRPr sz="1400" b="0" i="0" u="none" strike="noStrike" cap="none">
                <a:solidFill>
                  <a:srgbClr val="000000"/>
                </a:solidFill>
                <a:latin typeface="Arial"/>
                <a:ea typeface="Arial"/>
                <a:cs typeface="Arial"/>
                <a:sym typeface="Arial"/>
              </a:endParaRPr>
            </a:p>
          </p:txBody>
        </p:sp>
        <p:sp>
          <p:nvSpPr>
            <p:cNvPr id="309" name="Google Shape;309;p4"/>
            <p:cNvSpPr/>
            <p:nvPr/>
          </p:nvSpPr>
          <p:spPr>
            <a:xfrm>
              <a:off x="4659469" y="742223"/>
              <a:ext cx="148351" cy="2410714"/>
            </a:xfrm>
            <a:custGeom>
              <a:avLst/>
              <a:gdLst/>
              <a:ahLst/>
              <a:cxnLst/>
              <a:rect l="l" t="t" r="r" b="b"/>
              <a:pathLst>
                <a:path w="120000" h="120000" extrusionOk="0">
                  <a:moveTo>
                    <a:pt x="0" y="0"/>
                  </a:moveTo>
                  <a:lnTo>
                    <a:pt x="0" y="120000"/>
                  </a:lnTo>
                  <a:lnTo>
                    <a:pt x="120000" y="120000"/>
                  </a:lnTo>
                </a:path>
              </a:pathLst>
            </a:custGeom>
            <a:noFill/>
            <a:ln w="25400" cap="flat" cmpd="sng">
              <a:solidFill>
                <a:srgbClr val="267493"/>
              </a:solidFill>
              <a:prstDash val="solid"/>
              <a:round/>
              <a:headEnd type="none" w="sm" len="sm"/>
              <a:tailEnd type="none" w="sm" len="sm"/>
            </a:ln>
          </p:spPr>
        </p:sp>
        <p:sp>
          <p:nvSpPr>
            <p:cNvPr id="310" name="Google Shape;310;p4"/>
            <p:cNvSpPr/>
            <p:nvPr/>
          </p:nvSpPr>
          <p:spPr>
            <a:xfrm>
              <a:off x="4807821" y="2782058"/>
              <a:ext cx="1186813" cy="741758"/>
            </a:xfrm>
            <a:prstGeom prst="roundRect">
              <a:avLst>
                <a:gd name="adj" fmla="val 10000"/>
              </a:avLst>
            </a:prstGeom>
            <a:solidFill>
              <a:schemeClr val="lt1">
                <a:alpha val="89019"/>
              </a:schemeClr>
            </a:solidFill>
            <a:ln w="25400" cap="flat" cmpd="sng">
              <a:solidFill>
                <a:srgbClr val="3194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
            <p:cNvSpPr txBox="1"/>
            <p:nvPr/>
          </p:nvSpPr>
          <p:spPr>
            <a:xfrm>
              <a:off x="4829546" y="2803783"/>
              <a:ext cx="1143363" cy="698308"/>
            </a:xfrm>
            <a:prstGeom prst="rect">
              <a:avLst/>
            </a:prstGeom>
            <a:noFill/>
            <a:ln>
              <a:noFill/>
            </a:ln>
          </p:spPr>
          <p:txBody>
            <a:bodyPr spcFirstLastPara="1" wrap="square" lIns="20950" tIns="13950" rIns="20950" bIns="1395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de-DE" sz="1100" b="0" i="0" u="none" strike="noStrike" cap="none">
                  <a:solidFill>
                    <a:schemeClr val="dk1"/>
                  </a:solidFill>
                  <a:latin typeface="Calibri"/>
                  <a:ea typeface="Calibri"/>
                  <a:cs typeface="Calibri"/>
                  <a:sym typeface="Calibri"/>
                </a:rPr>
                <a:t>Newsletter</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p:nvPr/>
        </p:nvSpPr>
        <p:spPr>
          <a:xfrm>
            <a:off x="3450209" y="2729605"/>
            <a:ext cx="1444415" cy="447580"/>
          </a:xfrm>
          <a:prstGeom prst="roundRect">
            <a:avLst>
              <a:gd name="adj" fmla="val 16667"/>
            </a:avLst>
          </a:prstGeom>
          <a:gradFill>
            <a:gsLst>
              <a:gs pos="0">
                <a:srgbClr val="90C4E4"/>
              </a:gs>
              <a:gs pos="50000">
                <a:srgbClr val="BCD8EC"/>
              </a:gs>
              <a:gs pos="100000">
                <a:srgbClr val="DEEBF5"/>
              </a:gs>
            </a:gsLst>
            <a:lin ang="0" scaled="0"/>
          </a:gra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87" name="Google Shape;87;p2"/>
          <p:cNvSpPr/>
          <p:nvPr/>
        </p:nvSpPr>
        <p:spPr>
          <a:xfrm>
            <a:off x="5605981" y="2729605"/>
            <a:ext cx="1275586" cy="456654"/>
          </a:xfrm>
          <a:prstGeom prst="roundRect">
            <a:avLst>
              <a:gd name="adj" fmla="val 16667"/>
            </a:avLst>
          </a:prstGeom>
          <a:gradFill>
            <a:gsLst>
              <a:gs pos="0">
                <a:srgbClr val="90C4E4"/>
              </a:gs>
              <a:gs pos="50000">
                <a:srgbClr val="BCD8EC"/>
              </a:gs>
              <a:gs pos="100000">
                <a:srgbClr val="DEEBF5"/>
              </a:gs>
            </a:gsLst>
            <a:lin ang="0" scaled="0"/>
          </a:gra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88" name="Google Shape;88;p2"/>
          <p:cNvSpPr/>
          <p:nvPr/>
        </p:nvSpPr>
        <p:spPr>
          <a:xfrm>
            <a:off x="1451728" y="2229632"/>
            <a:ext cx="3242821" cy="447580"/>
          </a:xfrm>
          <a:prstGeom prst="roundRect">
            <a:avLst>
              <a:gd name="adj" fmla="val 16667"/>
            </a:avLst>
          </a:prstGeom>
          <a:gradFill>
            <a:gsLst>
              <a:gs pos="0">
                <a:srgbClr val="90C4E4"/>
              </a:gs>
              <a:gs pos="50000">
                <a:srgbClr val="BCD8EC"/>
              </a:gs>
              <a:gs pos="100000">
                <a:srgbClr val="DEEBF5"/>
              </a:gs>
            </a:gsLst>
            <a:lin ang="0" scaled="0"/>
          </a:gra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89" name="Google Shape;89;p2"/>
          <p:cNvSpPr/>
          <p:nvPr/>
        </p:nvSpPr>
        <p:spPr>
          <a:xfrm>
            <a:off x="2375555" y="2719826"/>
            <a:ext cx="952107" cy="447580"/>
          </a:xfrm>
          <a:prstGeom prst="roundRect">
            <a:avLst>
              <a:gd name="adj" fmla="val 16667"/>
            </a:avLst>
          </a:prstGeom>
          <a:gradFill>
            <a:gsLst>
              <a:gs pos="0">
                <a:srgbClr val="90C4E4"/>
              </a:gs>
              <a:gs pos="50000">
                <a:srgbClr val="BCD8EC"/>
              </a:gs>
              <a:gs pos="100000">
                <a:srgbClr val="DEEBF5"/>
              </a:gs>
            </a:gsLst>
            <a:lin ang="0" scaled="0"/>
          </a:gra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pic>
        <p:nvPicPr>
          <p:cNvPr id="90" name="Google Shape;90;p2"/>
          <p:cNvPicPr preferRelativeResize="0"/>
          <p:nvPr/>
        </p:nvPicPr>
        <p:blipFill rotWithShape="1">
          <a:blip r:embed="rId3">
            <a:alphaModFix amt="19000"/>
          </a:blip>
          <a:srcRect/>
          <a:stretch/>
        </p:blipFill>
        <p:spPr>
          <a:xfrm>
            <a:off x="2048932" y="313126"/>
            <a:ext cx="4756897" cy="4756897"/>
          </a:xfrm>
          <a:prstGeom prst="rect">
            <a:avLst/>
          </a:prstGeom>
          <a:noFill/>
          <a:ln>
            <a:noFill/>
          </a:ln>
        </p:spPr>
      </p:pic>
      <p:sp>
        <p:nvSpPr>
          <p:cNvPr id="91" name="Google Shape;91;p2"/>
          <p:cNvSpPr txBox="1">
            <a:spLocks noGrp="1"/>
          </p:cNvSpPr>
          <p:nvPr>
            <p:ph type="body" idx="1"/>
          </p:nvPr>
        </p:nvSpPr>
        <p:spPr>
          <a:xfrm>
            <a:off x="1261837" y="1733619"/>
            <a:ext cx="6331200" cy="1915800"/>
          </a:xfrm>
          <a:prstGeom prst="rect">
            <a:avLst/>
          </a:prstGeom>
          <a:noFill/>
          <a:ln>
            <a:noFill/>
          </a:ln>
        </p:spPr>
        <p:txBody>
          <a:bodyPr spcFirstLastPara="1" wrap="square" lIns="68575" tIns="34275" rIns="68575" bIns="34275" anchor="ctr" anchorCtr="0">
            <a:spAutoFit/>
          </a:bodyPr>
          <a:lstStyle/>
          <a:p>
            <a:pPr marL="0" lvl="0" indent="0" algn="ctr" rtl="0">
              <a:lnSpc>
                <a:spcPct val="100000"/>
              </a:lnSpc>
              <a:spcBef>
                <a:spcPts val="0"/>
              </a:spcBef>
              <a:spcAft>
                <a:spcPts val="0"/>
              </a:spcAft>
              <a:buClr>
                <a:srgbClr val="3F3F3F"/>
              </a:buClr>
              <a:buSzPts val="3000"/>
              <a:buNone/>
            </a:pPr>
            <a:r>
              <a:rPr lang="de-DE" sz="3000" b="0">
                <a:solidFill>
                  <a:srgbClr val="3F3F3F"/>
                </a:solidFill>
                <a:latin typeface="Arial"/>
                <a:ea typeface="Arial"/>
                <a:cs typeface="Arial"/>
                <a:sym typeface="Arial"/>
              </a:rPr>
              <a:t>A comprehensive Atlantic Ocean Observing System that benefits all of us living, working and relying on the ocean.</a:t>
            </a:r>
            <a:endParaRPr/>
          </a:p>
        </p:txBody>
      </p:sp>
      <p:sp>
        <p:nvSpPr>
          <p:cNvPr id="92" name="Google Shape;92;p2"/>
          <p:cNvSpPr txBox="1"/>
          <p:nvPr/>
        </p:nvSpPr>
        <p:spPr>
          <a:xfrm>
            <a:off x="155764" y="59670"/>
            <a:ext cx="4057586" cy="23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50"/>
              <a:buFont typeface="Arial"/>
              <a:buNone/>
            </a:pPr>
            <a:endParaRPr sz="750" b="1" i="0" u="none" strike="noStrike" cap="none">
              <a:solidFill>
                <a:srgbClr val="FFFFFF"/>
              </a:solidFill>
              <a:latin typeface="Arial"/>
              <a:ea typeface="Arial"/>
              <a:cs typeface="Arial"/>
              <a:sym typeface="Arial"/>
            </a:endParaRPr>
          </a:p>
        </p:txBody>
      </p:sp>
      <p:sp>
        <p:nvSpPr>
          <p:cNvPr id="93" name="Google Shape;93;p2"/>
          <p:cNvSpPr txBox="1">
            <a:spLocks noGrp="1"/>
          </p:cNvSpPr>
          <p:nvPr>
            <p:ph type="title"/>
          </p:nvPr>
        </p:nvSpPr>
        <p:spPr>
          <a:xfrm>
            <a:off x="291124" y="-45317"/>
            <a:ext cx="6191319" cy="34038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800"/>
              <a:buFont typeface="Arial"/>
              <a:buNone/>
            </a:pPr>
            <a:r>
              <a:rPr lang="de-DE" sz="1800" b="0">
                <a:solidFill>
                  <a:schemeClr val="lt1"/>
                </a:solidFill>
              </a:rPr>
              <a:t>Vision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c982d9f0b7_0_7"/>
          <p:cNvSpPr txBox="1"/>
          <p:nvPr/>
        </p:nvSpPr>
        <p:spPr>
          <a:xfrm>
            <a:off x="0" y="-84800"/>
            <a:ext cx="4267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AtlantOS - Video</a:t>
            </a:r>
            <a:endParaRPr sz="1400" b="0" i="0" u="none" strike="noStrike" cap="none">
              <a:solidFill>
                <a:srgbClr val="000000"/>
              </a:solidFill>
              <a:latin typeface="Arial"/>
              <a:ea typeface="Arial"/>
              <a:cs typeface="Arial"/>
              <a:sym typeface="Arial"/>
            </a:endParaRPr>
          </a:p>
        </p:txBody>
      </p:sp>
      <p:pic>
        <p:nvPicPr>
          <p:cNvPr id="318" name="Google Shape;318;gc982d9f0b7_0_7">
            <a:hlinkClick r:id="rId3"/>
          </p:cNvPr>
          <p:cNvPicPr preferRelativeResize="0"/>
          <p:nvPr/>
        </p:nvPicPr>
        <p:blipFill rotWithShape="1">
          <a:blip r:embed="rId4">
            <a:alphaModFix/>
          </a:blip>
          <a:srcRect/>
          <a:stretch/>
        </p:blipFill>
        <p:spPr>
          <a:xfrm>
            <a:off x="228600" y="529300"/>
            <a:ext cx="8658225" cy="441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p:nvPr/>
        </p:nvSpPr>
        <p:spPr>
          <a:xfrm>
            <a:off x="155764" y="59670"/>
            <a:ext cx="4057586" cy="23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50"/>
              <a:buFont typeface="Arial"/>
              <a:buNone/>
            </a:pPr>
            <a:endParaRPr sz="750" b="1" i="0" u="none" strike="noStrike" cap="none">
              <a:solidFill>
                <a:srgbClr val="FFFFFF"/>
              </a:solidFill>
              <a:latin typeface="Arial"/>
              <a:ea typeface="Arial"/>
              <a:cs typeface="Arial"/>
              <a:sym typeface="Arial"/>
            </a:endParaRPr>
          </a:p>
        </p:txBody>
      </p:sp>
      <p:sp>
        <p:nvSpPr>
          <p:cNvPr id="100" name="Google Shape;100;p3"/>
          <p:cNvSpPr txBox="1">
            <a:spLocks noGrp="1"/>
          </p:cNvSpPr>
          <p:nvPr>
            <p:ph type="title"/>
          </p:nvPr>
        </p:nvSpPr>
        <p:spPr>
          <a:xfrm>
            <a:off x="291124" y="-61547"/>
            <a:ext cx="6191319" cy="37434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800"/>
              <a:buFont typeface="Arial"/>
              <a:buNone/>
            </a:pPr>
            <a:r>
              <a:rPr lang="de-DE" sz="1800" b="0">
                <a:solidFill>
                  <a:schemeClr val="lt1"/>
                </a:solidFill>
              </a:rPr>
              <a:t>Mission and Ambition</a:t>
            </a:r>
            <a:endParaRPr/>
          </a:p>
        </p:txBody>
      </p:sp>
      <p:sp>
        <p:nvSpPr>
          <p:cNvPr id="101" name="Google Shape;101;p3"/>
          <p:cNvSpPr txBox="1"/>
          <p:nvPr/>
        </p:nvSpPr>
        <p:spPr>
          <a:xfrm>
            <a:off x="291133" y="527052"/>
            <a:ext cx="7694700" cy="390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1600" b="1" i="0" strike="noStrike" cap="none">
                <a:solidFill>
                  <a:srgbClr val="256C87"/>
                </a:solidFill>
                <a:latin typeface="Quattrocento Sans"/>
                <a:ea typeface="Quattrocento Sans"/>
                <a:cs typeface="Quattrocento Sans"/>
                <a:sym typeface="Quattrocento Sans"/>
              </a:rPr>
              <a:t>Implement an All-Atlantic Perspective </a:t>
            </a:r>
            <a:endParaRPr sz="1600" i="0" strike="noStrike" cap="none">
              <a:solidFill>
                <a:srgbClr val="256C87"/>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rgbClr val="000000"/>
              </a:buClr>
              <a:buSzPts val="1600"/>
              <a:buFont typeface="Arial"/>
              <a:buNone/>
            </a:pPr>
            <a:r>
              <a:rPr lang="de-DE" sz="1500" i="0" u="none" strike="noStrike" cap="none">
                <a:solidFill>
                  <a:schemeClr val="accent1"/>
                </a:solidFill>
                <a:latin typeface="Quattrocento Sans"/>
                <a:ea typeface="Quattrocento Sans"/>
                <a:cs typeface="Quattrocento Sans"/>
                <a:sym typeface="Quattrocento Sans"/>
              </a:rPr>
              <a:t>Including the North Atlantic, Tropical Atlantic and South Atlantic and their connectivity to the Marginal Seas and sub-basins. Bringing together upper, deep and coastal observing partners  and connecting observing networks and systems.</a:t>
            </a:r>
            <a:endParaRPr sz="150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rgbClr val="000000"/>
              </a:buClr>
              <a:buSzPts val="1100"/>
              <a:buFont typeface="Arial"/>
              <a:buNone/>
            </a:pPr>
            <a:endParaRPr sz="1500" b="1" i="0" u="none" strike="noStrike" cap="none">
              <a:solidFill>
                <a:srgbClr val="496F90"/>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rgbClr val="000000"/>
              </a:buClr>
              <a:buSzPts val="2000"/>
              <a:buFont typeface="Arial"/>
              <a:buNone/>
            </a:pPr>
            <a:r>
              <a:rPr lang="de-DE" sz="1600" b="1" i="0" u="none" strike="noStrike" cap="none">
                <a:solidFill>
                  <a:srgbClr val="256C87"/>
                </a:solidFill>
                <a:latin typeface="Quattrocento Sans"/>
                <a:ea typeface="Quattrocento Sans"/>
                <a:cs typeface="Quattrocento Sans"/>
                <a:sym typeface="Quattrocento Sans"/>
              </a:rPr>
              <a:t>Support Regional Implementation</a:t>
            </a:r>
            <a:endParaRPr sz="1600" b="1" i="0" u="none" strike="sngStrike" cap="none">
              <a:solidFill>
                <a:srgbClr val="256C87"/>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rgbClr val="000000"/>
              </a:buClr>
              <a:buSzPts val="1600"/>
              <a:buFont typeface="Arial"/>
              <a:buNone/>
            </a:pPr>
            <a:r>
              <a:rPr lang="de-DE" sz="1500" i="0" u="none" strike="noStrike" cap="none">
                <a:solidFill>
                  <a:schemeClr val="accent1"/>
                </a:solidFill>
                <a:latin typeface="Quattrocento Sans"/>
                <a:ea typeface="Quattrocento Sans"/>
                <a:cs typeface="Quattrocento Sans"/>
                <a:sym typeface="Quattrocento Sans"/>
              </a:rPr>
              <a:t>Support policy agreements such as the EU – USA – Canada Galway and EU – South Africa  – Brazil  Belém Statements (plus additional countries) and contribute to GEO Blue Planet Initiative and Global Ocean Observing System (GOOS). </a:t>
            </a:r>
            <a:endParaRPr sz="150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rgbClr val="000000"/>
              </a:buClr>
              <a:buSzPts val="1100"/>
              <a:buFont typeface="Arial"/>
              <a:buNone/>
            </a:pPr>
            <a:endParaRPr sz="1500" b="1" i="0" u="none" strike="noStrike" cap="none">
              <a:solidFill>
                <a:srgbClr val="496F90"/>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rgbClr val="000000"/>
              </a:buClr>
              <a:buSzPts val="2000"/>
              <a:buFont typeface="Arial"/>
              <a:buNone/>
            </a:pPr>
            <a:r>
              <a:rPr lang="de-DE" sz="1600" b="1" i="0" u="none" strike="noStrike" cap="none">
                <a:solidFill>
                  <a:srgbClr val="256C87"/>
                </a:solidFill>
                <a:latin typeface="Quattrocento Sans"/>
                <a:ea typeface="Quattrocento Sans"/>
                <a:cs typeface="Quattrocento Sans"/>
                <a:sym typeface="Quattrocento Sans"/>
              </a:rPr>
              <a:t>Work towards a fit-for-purpose system connected to users</a:t>
            </a:r>
            <a:endParaRPr sz="1600" b="1" i="0" u="none" strike="sngStrike" cap="none">
              <a:solidFill>
                <a:srgbClr val="256C87"/>
              </a:solidFill>
              <a:latin typeface="Quattrocento Sans"/>
              <a:ea typeface="Quattrocento Sans"/>
              <a:cs typeface="Quattrocento Sans"/>
              <a:sym typeface="Quattrocento Sans"/>
            </a:endParaRPr>
          </a:p>
          <a:p>
            <a:pPr marL="0" marR="0" lvl="0" indent="0" algn="l" rtl="0">
              <a:lnSpc>
                <a:spcPct val="100000"/>
              </a:lnSpc>
              <a:spcBef>
                <a:spcPts val="600"/>
              </a:spcBef>
              <a:spcAft>
                <a:spcPts val="0"/>
              </a:spcAft>
              <a:buClr>
                <a:srgbClr val="000000"/>
              </a:buClr>
              <a:buSzPts val="1600"/>
              <a:buFont typeface="Arial"/>
              <a:buNone/>
            </a:pPr>
            <a:r>
              <a:rPr lang="de-DE" sz="1500" i="0" u="none" strike="noStrike" cap="none">
                <a:solidFill>
                  <a:schemeClr val="accent1"/>
                </a:solidFill>
                <a:latin typeface="Quattrocento Sans"/>
                <a:ea typeface="Quattrocento Sans"/>
                <a:cs typeface="Quattrocento Sans"/>
                <a:sym typeface="Quattrocento Sans"/>
              </a:rPr>
              <a:t>Through free and open access to ocean data information (Digital Twin Ocean) supporting system review and national and regional commitments towards the implementation of the system and how it optimally serves ocean information, knowledge and societal value. </a:t>
            </a:r>
            <a:endParaRPr sz="1500"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c982d9f0b7_0_0"/>
          <p:cNvSpPr txBox="1">
            <a:spLocks noGrp="1"/>
          </p:cNvSpPr>
          <p:nvPr>
            <p:ph type="title"/>
          </p:nvPr>
        </p:nvSpPr>
        <p:spPr>
          <a:xfrm>
            <a:off x="291124" y="-61547"/>
            <a:ext cx="6191400" cy="374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de-DE" sz="1800" b="0">
                <a:solidFill>
                  <a:srgbClr val="FFFFFF"/>
                </a:solidFill>
              </a:rPr>
              <a:t>What is the value of Basin-Scale Observing? </a:t>
            </a:r>
            <a:endParaRPr sz="1800" b="0">
              <a:solidFill>
                <a:schemeClr val="lt1"/>
              </a:solidFill>
              <a:latin typeface="Calibri"/>
              <a:ea typeface="Calibri"/>
              <a:cs typeface="Calibri"/>
              <a:sym typeface="Calibri"/>
            </a:endParaRPr>
          </a:p>
        </p:txBody>
      </p:sp>
      <p:pic>
        <p:nvPicPr>
          <p:cNvPr id="108" name="Google Shape;108;gc982d9f0b7_0_0"/>
          <p:cNvPicPr preferRelativeResize="0"/>
          <p:nvPr/>
        </p:nvPicPr>
        <p:blipFill rotWithShape="1">
          <a:blip r:embed="rId3">
            <a:alphaModFix/>
          </a:blip>
          <a:srcRect/>
          <a:stretch/>
        </p:blipFill>
        <p:spPr>
          <a:xfrm>
            <a:off x="152400" y="465253"/>
            <a:ext cx="3729298" cy="4525848"/>
          </a:xfrm>
          <a:prstGeom prst="rect">
            <a:avLst/>
          </a:prstGeom>
          <a:noFill/>
          <a:ln>
            <a:noFill/>
          </a:ln>
        </p:spPr>
      </p:pic>
      <p:pic>
        <p:nvPicPr>
          <p:cNvPr id="109" name="Google Shape;109;gc982d9f0b7_0_0"/>
          <p:cNvPicPr preferRelativeResize="0"/>
          <p:nvPr/>
        </p:nvPicPr>
        <p:blipFill rotWithShape="1">
          <a:blip r:embed="rId4">
            <a:alphaModFix/>
          </a:blip>
          <a:srcRect/>
          <a:stretch/>
        </p:blipFill>
        <p:spPr>
          <a:xfrm>
            <a:off x="6988629" y="1472689"/>
            <a:ext cx="1916545" cy="837804"/>
          </a:xfrm>
          <a:prstGeom prst="rect">
            <a:avLst/>
          </a:prstGeom>
          <a:noFill/>
          <a:ln>
            <a:noFill/>
          </a:ln>
        </p:spPr>
      </p:pic>
      <p:pic>
        <p:nvPicPr>
          <p:cNvPr id="110" name="Google Shape;110;gc982d9f0b7_0_0"/>
          <p:cNvPicPr preferRelativeResize="0"/>
          <p:nvPr/>
        </p:nvPicPr>
        <p:blipFill rotWithShape="1">
          <a:blip r:embed="rId5">
            <a:alphaModFix/>
          </a:blip>
          <a:srcRect/>
          <a:stretch/>
        </p:blipFill>
        <p:spPr>
          <a:xfrm>
            <a:off x="7170263" y="2833007"/>
            <a:ext cx="1857387" cy="1787531"/>
          </a:xfrm>
          <a:prstGeom prst="rect">
            <a:avLst/>
          </a:prstGeom>
          <a:noFill/>
          <a:ln>
            <a:noFill/>
          </a:ln>
        </p:spPr>
      </p:pic>
      <p:sp>
        <p:nvSpPr>
          <p:cNvPr id="111" name="Google Shape;111;gc982d9f0b7_0_0"/>
          <p:cNvSpPr txBox="1"/>
          <p:nvPr/>
        </p:nvSpPr>
        <p:spPr>
          <a:xfrm>
            <a:off x="3969675" y="555050"/>
            <a:ext cx="3124500" cy="4184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de-DE" sz="1500" i="0" u="none" strike="noStrike" cap="none">
                <a:solidFill>
                  <a:schemeClr val="accent1"/>
                </a:solidFill>
                <a:latin typeface="Quattrocento Sans"/>
                <a:ea typeface="Quattrocento Sans"/>
                <a:cs typeface="Quattrocento Sans"/>
                <a:sym typeface="Quattrocento Sans"/>
              </a:rPr>
              <a:t>Improved coordination at the scal</a:t>
            </a:r>
            <a:r>
              <a:rPr lang="de-DE" sz="1500">
                <a:solidFill>
                  <a:schemeClr val="accent1"/>
                </a:solidFill>
                <a:latin typeface="Quattrocento Sans"/>
                <a:ea typeface="Quattrocento Sans"/>
                <a:cs typeface="Quattrocento Sans"/>
                <a:sym typeface="Quattrocento Sans"/>
              </a:rPr>
              <a:t>e of implementation</a:t>
            </a:r>
            <a:endParaRPr sz="1500">
              <a:solidFill>
                <a:schemeClr val="accent1"/>
              </a:solidFill>
              <a:latin typeface="Quattrocento Sans"/>
              <a:ea typeface="Quattrocento Sans"/>
              <a:cs typeface="Quattrocento Sans"/>
              <a:sym typeface="Quattrocento Sans"/>
            </a:endParaRPr>
          </a:p>
          <a:p>
            <a:pPr marL="0" marR="0" lvl="0" indent="0" algn="l" rtl="0">
              <a:lnSpc>
                <a:spcPct val="115000"/>
              </a:lnSpc>
              <a:spcBef>
                <a:spcPts val="1000"/>
              </a:spcBef>
              <a:spcAft>
                <a:spcPts val="0"/>
              </a:spcAft>
              <a:buClr>
                <a:srgbClr val="000000"/>
              </a:buClr>
              <a:buSzPts val="1900"/>
              <a:buFont typeface="Arial"/>
              <a:buNone/>
            </a:pPr>
            <a:r>
              <a:rPr lang="de-DE" sz="1500">
                <a:solidFill>
                  <a:schemeClr val="accent1"/>
                </a:solidFill>
                <a:latin typeface="Quattrocento Sans"/>
                <a:ea typeface="Quattrocento Sans"/>
                <a:cs typeface="Quattrocento Sans"/>
                <a:sym typeface="Quattrocento Sans"/>
              </a:rPr>
              <a:t>Articulate an optimised basin scale ocean observing system (design and impact)</a:t>
            </a:r>
            <a:endParaRPr sz="1500">
              <a:solidFill>
                <a:schemeClr val="accent1"/>
              </a:solidFill>
              <a:latin typeface="Quattrocento Sans"/>
              <a:ea typeface="Quattrocento Sans"/>
              <a:cs typeface="Quattrocento Sans"/>
              <a:sym typeface="Quattrocento Sans"/>
            </a:endParaRPr>
          </a:p>
          <a:p>
            <a:pPr marL="0" marR="0" lvl="0" indent="0" algn="l" rtl="0">
              <a:lnSpc>
                <a:spcPct val="115000"/>
              </a:lnSpc>
              <a:spcBef>
                <a:spcPts val="1000"/>
              </a:spcBef>
              <a:spcAft>
                <a:spcPts val="0"/>
              </a:spcAft>
              <a:buClr>
                <a:srgbClr val="000000"/>
              </a:buClr>
              <a:buSzPts val="1900"/>
              <a:buFont typeface="Arial"/>
              <a:buNone/>
            </a:pPr>
            <a:r>
              <a:rPr lang="de-DE" sz="1500">
                <a:solidFill>
                  <a:schemeClr val="accent1"/>
                </a:solidFill>
                <a:latin typeface="Quattrocento Sans"/>
                <a:ea typeface="Quattrocento Sans"/>
                <a:cs typeface="Quattrocento Sans"/>
                <a:sym typeface="Quattrocento Sans"/>
              </a:rPr>
              <a:t>More targeted response to</a:t>
            </a:r>
            <a:r>
              <a:rPr lang="de-DE" sz="1500" i="0" u="none" strike="noStrike" cap="none">
                <a:solidFill>
                  <a:schemeClr val="accent1"/>
                </a:solidFill>
                <a:latin typeface="Quattrocento Sans"/>
                <a:ea typeface="Quattrocento Sans"/>
                <a:cs typeface="Quattrocento Sans"/>
                <a:sym typeface="Quattrocento Sans"/>
              </a:rPr>
              <a:t> societal needs </a:t>
            </a:r>
            <a:r>
              <a:rPr lang="de-DE" sz="1500">
                <a:solidFill>
                  <a:schemeClr val="accent1"/>
                </a:solidFill>
                <a:latin typeface="Quattrocento Sans"/>
                <a:ea typeface="Quattrocento Sans"/>
                <a:cs typeface="Quattrocento Sans"/>
                <a:sym typeface="Quattrocento Sans"/>
              </a:rPr>
              <a:t>in the region</a:t>
            </a:r>
            <a:endParaRPr sz="500">
              <a:solidFill>
                <a:schemeClr val="accent1"/>
              </a:solidFill>
              <a:latin typeface="Quattrocento Sans"/>
              <a:ea typeface="Quattrocento Sans"/>
              <a:cs typeface="Quattrocento Sans"/>
              <a:sym typeface="Quattrocento Sans"/>
            </a:endParaRPr>
          </a:p>
          <a:p>
            <a:pPr marL="0" marR="0" lvl="0" indent="0" algn="l" rtl="0">
              <a:lnSpc>
                <a:spcPct val="150000"/>
              </a:lnSpc>
              <a:spcBef>
                <a:spcPts val="1000"/>
              </a:spcBef>
              <a:spcAft>
                <a:spcPts val="0"/>
              </a:spcAft>
              <a:buClr>
                <a:srgbClr val="000000"/>
              </a:buClr>
              <a:buSzPts val="1900"/>
              <a:buFont typeface="Arial"/>
              <a:buNone/>
            </a:pPr>
            <a:r>
              <a:rPr lang="de-DE" sz="1500">
                <a:solidFill>
                  <a:schemeClr val="accent1"/>
                </a:solidFill>
                <a:latin typeface="Quattrocento Sans"/>
                <a:ea typeface="Quattrocento Sans"/>
                <a:cs typeface="Quattrocento Sans"/>
                <a:sym typeface="Quattrocento Sans"/>
              </a:rPr>
              <a:t>Facilitate sharing of resources and build implementation</a:t>
            </a:r>
            <a:r>
              <a:rPr lang="de-DE" sz="1500" i="0" u="none" strike="noStrike" cap="none">
                <a:solidFill>
                  <a:schemeClr val="accent1"/>
                </a:solidFill>
                <a:latin typeface="Quattrocento Sans"/>
                <a:ea typeface="Quattrocento Sans"/>
                <a:cs typeface="Quattrocento Sans"/>
                <a:sym typeface="Quattrocento Sans"/>
              </a:rPr>
              <a:t> partnerships</a:t>
            </a:r>
            <a:endParaRPr sz="500">
              <a:solidFill>
                <a:schemeClr val="accent1"/>
              </a:solidFill>
              <a:latin typeface="Quattrocento Sans"/>
              <a:ea typeface="Quattrocento Sans"/>
              <a:cs typeface="Quattrocento Sans"/>
              <a:sym typeface="Quattrocento Sans"/>
            </a:endParaRPr>
          </a:p>
          <a:p>
            <a:pPr marL="0" marR="0" lvl="0" indent="0" algn="l" rtl="0">
              <a:lnSpc>
                <a:spcPct val="115000"/>
              </a:lnSpc>
              <a:spcBef>
                <a:spcPts val="1000"/>
              </a:spcBef>
              <a:spcAft>
                <a:spcPts val="0"/>
              </a:spcAft>
              <a:buClr>
                <a:srgbClr val="000000"/>
              </a:buClr>
              <a:buSzPts val="1900"/>
              <a:buFont typeface="Arial"/>
              <a:buNone/>
            </a:pPr>
            <a:r>
              <a:rPr lang="de-DE" sz="1500">
                <a:solidFill>
                  <a:schemeClr val="accent1"/>
                </a:solidFill>
                <a:latin typeface="Quattrocento Sans"/>
                <a:ea typeface="Quattrocento Sans"/>
                <a:cs typeface="Quattrocento Sans"/>
                <a:sym typeface="Quattrocento Sans"/>
              </a:rPr>
              <a:t>Connect </a:t>
            </a:r>
            <a:r>
              <a:rPr lang="de-DE" sz="1500" i="0" u="none" strike="noStrike" cap="none">
                <a:solidFill>
                  <a:schemeClr val="accent1"/>
                </a:solidFill>
                <a:latin typeface="Quattrocento Sans"/>
                <a:ea typeface="Quattrocento Sans"/>
                <a:cs typeface="Quattrocento Sans"/>
                <a:sym typeface="Quattrocento Sans"/>
              </a:rPr>
              <a:t>program</a:t>
            </a:r>
            <a:r>
              <a:rPr lang="de-DE" sz="1500">
                <a:solidFill>
                  <a:schemeClr val="accent1"/>
                </a:solidFill>
                <a:latin typeface="Quattrocento Sans"/>
                <a:ea typeface="Quattrocento Sans"/>
                <a:cs typeface="Quattrocento Sans"/>
                <a:sym typeface="Quattrocento Sans"/>
              </a:rPr>
              <a:t> actions within the basin </a:t>
            </a:r>
            <a:r>
              <a:rPr lang="de-DE" sz="1500" i="0" u="none" strike="noStrike" cap="none">
                <a:solidFill>
                  <a:schemeClr val="accent1"/>
                </a:solidFill>
                <a:latin typeface="Quattrocento Sans"/>
                <a:ea typeface="Quattrocento Sans"/>
                <a:cs typeface="Quattrocento Sans"/>
                <a:sym typeface="Quattrocento Sans"/>
              </a:rPr>
              <a:t>(e.g. EArOOS, Atlantic </a:t>
            </a:r>
            <a:r>
              <a:rPr lang="de-DE" sz="1500">
                <a:solidFill>
                  <a:schemeClr val="accent1"/>
                </a:solidFill>
                <a:latin typeface="Quattrocento Sans"/>
                <a:ea typeface="Quattrocento Sans"/>
                <a:cs typeface="Quattrocento Sans"/>
                <a:sym typeface="Quattrocento Sans"/>
              </a:rPr>
              <a:t>dimension</a:t>
            </a:r>
            <a:r>
              <a:rPr lang="de-DE" sz="1500" i="0" u="none" strike="noStrike" cap="none">
                <a:solidFill>
                  <a:schemeClr val="accent1"/>
                </a:solidFill>
                <a:latin typeface="Quattrocento Sans"/>
                <a:ea typeface="Quattrocento Sans"/>
                <a:cs typeface="Quattrocento Sans"/>
                <a:sym typeface="Quattrocento Sans"/>
              </a:rPr>
              <a:t> of IO</a:t>
            </a:r>
            <a:r>
              <a:rPr lang="de-DE" sz="1500">
                <a:solidFill>
                  <a:schemeClr val="accent1"/>
                </a:solidFill>
                <a:latin typeface="Quattrocento Sans"/>
                <a:ea typeface="Quattrocento Sans"/>
                <a:cs typeface="Quattrocento Sans"/>
                <a:sym typeface="Quattrocento Sans"/>
              </a:rPr>
              <a:t>OS, CIOOS</a:t>
            </a:r>
            <a:r>
              <a:rPr lang="de-DE" sz="1500" i="0" u="none" strike="noStrike" cap="none">
                <a:solidFill>
                  <a:schemeClr val="accent1"/>
                </a:solidFill>
                <a:latin typeface="Quattrocento Sans"/>
                <a:ea typeface="Quattrocento Sans"/>
                <a:cs typeface="Quattrocento Sans"/>
                <a:sym typeface="Quattrocento Sans"/>
              </a:rPr>
              <a:t>) and GOOS networks</a:t>
            </a:r>
            <a:endParaRPr sz="1500" i="0" u="none" strike="noStrike" cap="none">
              <a:solidFill>
                <a:schemeClr val="accent1"/>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7"/>
          <p:cNvPicPr preferRelativeResize="0"/>
          <p:nvPr/>
        </p:nvPicPr>
        <p:blipFill rotWithShape="1">
          <a:blip r:embed="rId3">
            <a:alphaModFix/>
          </a:blip>
          <a:srcRect/>
          <a:stretch/>
        </p:blipFill>
        <p:spPr>
          <a:xfrm>
            <a:off x="264054" y="369100"/>
            <a:ext cx="8615893" cy="4850600"/>
          </a:xfrm>
          <a:prstGeom prst="rect">
            <a:avLst/>
          </a:prstGeom>
          <a:noFill/>
          <a:ln>
            <a:noFill/>
          </a:ln>
        </p:spPr>
      </p:pic>
      <p:sp>
        <p:nvSpPr>
          <p:cNvPr id="118" name="Google Shape;118;p7"/>
          <p:cNvSpPr txBox="1"/>
          <p:nvPr/>
        </p:nvSpPr>
        <p:spPr>
          <a:xfrm>
            <a:off x="155764" y="59670"/>
            <a:ext cx="4057586" cy="23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50"/>
              <a:buFont typeface="Arial"/>
              <a:buNone/>
            </a:pPr>
            <a:endParaRPr sz="750" b="1" i="0" u="none" strike="noStrike" cap="none">
              <a:solidFill>
                <a:srgbClr val="FFFFFF"/>
              </a:solidFill>
              <a:latin typeface="Arial"/>
              <a:ea typeface="Arial"/>
              <a:cs typeface="Arial"/>
              <a:sym typeface="Arial"/>
            </a:endParaRPr>
          </a:p>
        </p:txBody>
      </p:sp>
      <p:sp>
        <p:nvSpPr>
          <p:cNvPr id="119" name="Google Shape;119;p7"/>
          <p:cNvSpPr txBox="1">
            <a:spLocks noGrp="1"/>
          </p:cNvSpPr>
          <p:nvPr>
            <p:ph type="title"/>
          </p:nvPr>
        </p:nvSpPr>
        <p:spPr>
          <a:xfrm>
            <a:off x="291124" y="-42865"/>
            <a:ext cx="6191319" cy="37434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800"/>
              <a:buFont typeface="Calibri"/>
              <a:buNone/>
            </a:pPr>
            <a:r>
              <a:rPr lang="de-DE" sz="1800" b="0">
                <a:solidFill>
                  <a:schemeClr val="lt1"/>
                </a:solidFill>
                <a:latin typeface="Calibri"/>
                <a:ea typeface="Calibri"/>
                <a:cs typeface="Calibri"/>
                <a:sym typeface="Calibri"/>
              </a:rPr>
              <a:t>Promoting the Value Chain approach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5"/>
          <p:cNvPicPr preferRelativeResize="0"/>
          <p:nvPr/>
        </p:nvPicPr>
        <p:blipFill rotWithShape="1">
          <a:blip r:embed="rId3">
            <a:alphaModFix/>
          </a:blip>
          <a:srcRect t="4442"/>
          <a:stretch/>
        </p:blipFill>
        <p:spPr>
          <a:xfrm>
            <a:off x="729216" y="339423"/>
            <a:ext cx="7423296" cy="4753334"/>
          </a:xfrm>
          <a:prstGeom prst="rect">
            <a:avLst/>
          </a:prstGeom>
          <a:noFill/>
          <a:ln>
            <a:noFill/>
          </a:ln>
        </p:spPr>
      </p:pic>
      <p:sp>
        <p:nvSpPr>
          <p:cNvPr id="126" name="Google Shape;126;p5"/>
          <p:cNvSpPr txBox="1"/>
          <p:nvPr/>
        </p:nvSpPr>
        <p:spPr>
          <a:xfrm>
            <a:off x="219456" y="-42445"/>
            <a:ext cx="6867144"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Atlantic Basin Scale Implementation Actions</a:t>
            </a:r>
            <a:endParaRPr sz="1400" b="0" i="0" u="none" strike="noStrike" cap="none">
              <a:solidFill>
                <a:srgbClr val="000000"/>
              </a:solidFill>
              <a:latin typeface="Arial"/>
              <a:ea typeface="Arial"/>
              <a:cs typeface="Arial"/>
              <a:sym typeface="Arial"/>
            </a:endParaRPr>
          </a:p>
        </p:txBody>
      </p:sp>
      <p:pic>
        <p:nvPicPr>
          <p:cNvPr id="127" name="Google Shape;127;p5"/>
          <p:cNvPicPr preferRelativeResize="0"/>
          <p:nvPr/>
        </p:nvPicPr>
        <p:blipFill rotWithShape="1">
          <a:blip r:embed="rId4">
            <a:alphaModFix/>
          </a:blip>
          <a:srcRect/>
          <a:stretch/>
        </p:blipFill>
        <p:spPr>
          <a:xfrm>
            <a:off x="1275606" y="512928"/>
            <a:ext cx="1062991" cy="611865"/>
          </a:xfrm>
          <a:prstGeom prst="rect">
            <a:avLst/>
          </a:prstGeom>
          <a:noFill/>
          <a:ln>
            <a:noFill/>
          </a:ln>
        </p:spPr>
      </p:pic>
      <p:grpSp>
        <p:nvGrpSpPr>
          <p:cNvPr id="128" name="Google Shape;128;p5"/>
          <p:cNvGrpSpPr/>
          <p:nvPr/>
        </p:nvGrpSpPr>
        <p:grpSpPr>
          <a:xfrm>
            <a:off x="2009160" y="1804996"/>
            <a:ext cx="1420817" cy="766754"/>
            <a:chOff x="777236" y="-1336806"/>
            <a:chExt cx="2398611" cy="1405515"/>
          </a:xfrm>
        </p:grpSpPr>
        <p:pic>
          <p:nvPicPr>
            <p:cNvPr id="129" name="Google Shape;129;p5"/>
            <p:cNvPicPr preferRelativeResize="0"/>
            <p:nvPr/>
          </p:nvPicPr>
          <p:blipFill rotWithShape="1">
            <a:blip r:embed="rId5">
              <a:alphaModFix/>
            </a:blip>
            <a:srcRect/>
            <a:stretch/>
          </p:blipFill>
          <p:spPr>
            <a:xfrm>
              <a:off x="1220540" y="-1336806"/>
              <a:ext cx="1955307" cy="640800"/>
            </a:xfrm>
            <a:prstGeom prst="rect">
              <a:avLst/>
            </a:prstGeom>
            <a:solidFill>
              <a:schemeClr val="lt1"/>
            </a:solidFill>
            <a:ln>
              <a:noFill/>
            </a:ln>
          </p:spPr>
        </p:pic>
        <p:pic>
          <p:nvPicPr>
            <p:cNvPr id="130" name="Google Shape;130;p5"/>
            <p:cNvPicPr preferRelativeResize="0"/>
            <p:nvPr/>
          </p:nvPicPr>
          <p:blipFill rotWithShape="1">
            <a:blip r:embed="rId6">
              <a:alphaModFix/>
            </a:blip>
            <a:srcRect/>
            <a:stretch/>
          </p:blipFill>
          <p:spPr>
            <a:xfrm>
              <a:off x="777236" y="-572983"/>
              <a:ext cx="1640897" cy="641692"/>
            </a:xfrm>
            <a:prstGeom prst="rect">
              <a:avLst/>
            </a:prstGeom>
            <a:noFill/>
            <a:ln>
              <a:noFill/>
            </a:ln>
          </p:spPr>
        </p:pic>
      </p:grpSp>
      <p:pic>
        <p:nvPicPr>
          <p:cNvPr id="131" name="Google Shape;131;p5"/>
          <p:cNvPicPr preferRelativeResize="0"/>
          <p:nvPr/>
        </p:nvPicPr>
        <p:blipFill rotWithShape="1">
          <a:blip r:embed="rId7">
            <a:alphaModFix/>
          </a:blip>
          <a:srcRect/>
          <a:stretch/>
        </p:blipFill>
        <p:spPr>
          <a:xfrm>
            <a:off x="4543866" y="1895628"/>
            <a:ext cx="1158226" cy="392429"/>
          </a:xfrm>
          <a:prstGeom prst="rect">
            <a:avLst/>
          </a:prstGeom>
          <a:noFill/>
          <a:ln>
            <a:noFill/>
          </a:ln>
        </p:spPr>
      </p:pic>
      <p:pic>
        <p:nvPicPr>
          <p:cNvPr id="132" name="Google Shape;132;p5"/>
          <p:cNvPicPr preferRelativeResize="0"/>
          <p:nvPr/>
        </p:nvPicPr>
        <p:blipFill rotWithShape="1">
          <a:blip r:embed="rId8">
            <a:alphaModFix/>
          </a:blip>
          <a:srcRect/>
          <a:stretch/>
        </p:blipFill>
        <p:spPr>
          <a:xfrm>
            <a:off x="4200813" y="4466804"/>
            <a:ext cx="686106" cy="258486"/>
          </a:xfrm>
          <a:prstGeom prst="rect">
            <a:avLst/>
          </a:prstGeom>
          <a:noFill/>
          <a:ln>
            <a:noFill/>
          </a:ln>
        </p:spPr>
      </p:pic>
      <p:pic>
        <p:nvPicPr>
          <p:cNvPr id="133" name="Google Shape;133;p5"/>
          <p:cNvPicPr preferRelativeResize="0"/>
          <p:nvPr/>
        </p:nvPicPr>
        <p:blipFill rotWithShape="1">
          <a:blip r:embed="rId9">
            <a:alphaModFix/>
          </a:blip>
          <a:srcRect/>
          <a:stretch/>
        </p:blipFill>
        <p:spPr>
          <a:xfrm>
            <a:off x="6737730" y="512928"/>
            <a:ext cx="852743" cy="498746"/>
          </a:xfrm>
          <a:prstGeom prst="rect">
            <a:avLst/>
          </a:prstGeom>
          <a:noFill/>
          <a:ln>
            <a:noFill/>
          </a:ln>
        </p:spPr>
      </p:pic>
      <p:pic>
        <p:nvPicPr>
          <p:cNvPr id="134" name="Google Shape;134;p5"/>
          <p:cNvPicPr preferRelativeResize="0"/>
          <p:nvPr/>
        </p:nvPicPr>
        <p:blipFill rotWithShape="1">
          <a:blip r:embed="rId10">
            <a:alphaModFix/>
          </a:blip>
          <a:srcRect/>
          <a:stretch/>
        </p:blipFill>
        <p:spPr>
          <a:xfrm>
            <a:off x="4040259" y="3495759"/>
            <a:ext cx="907354" cy="348503"/>
          </a:xfrm>
          <a:prstGeom prst="rect">
            <a:avLst/>
          </a:prstGeom>
          <a:noFill/>
          <a:ln>
            <a:noFill/>
          </a:ln>
        </p:spPr>
      </p:pic>
      <p:pic>
        <p:nvPicPr>
          <p:cNvPr id="135" name="Google Shape;135;p5"/>
          <p:cNvPicPr preferRelativeResize="0"/>
          <p:nvPr/>
        </p:nvPicPr>
        <p:blipFill rotWithShape="1">
          <a:blip r:embed="rId11">
            <a:alphaModFix/>
          </a:blip>
          <a:srcRect/>
          <a:stretch/>
        </p:blipFill>
        <p:spPr>
          <a:xfrm>
            <a:off x="3591955" y="2514517"/>
            <a:ext cx="389325" cy="350064"/>
          </a:xfrm>
          <a:prstGeom prst="rect">
            <a:avLst/>
          </a:prstGeom>
          <a:noFill/>
          <a:ln>
            <a:noFill/>
          </a:ln>
        </p:spPr>
      </p:pic>
      <p:sp>
        <p:nvSpPr>
          <p:cNvPr id="136" name="Google Shape;136;p5"/>
          <p:cNvSpPr/>
          <p:nvPr/>
        </p:nvSpPr>
        <p:spPr>
          <a:xfrm>
            <a:off x="551935" y="2794266"/>
            <a:ext cx="1187436" cy="457200"/>
          </a:xfrm>
          <a:prstGeom prst="roundRect">
            <a:avLst>
              <a:gd name="adj" fmla="val 16667"/>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de-DE" sz="1350" b="0" i="0" u="none" strike="noStrike" cap="none">
                <a:solidFill>
                  <a:schemeClr val="lt1"/>
                </a:solidFill>
                <a:latin typeface="Calibri"/>
                <a:ea typeface="Calibri"/>
                <a:cs typeface="Calibri"/>
                <a:sym typeface="Calibri"/>
              </a:rPr>
              <a:t>VISIBILITY</a:t>
            </a:r>
            <a:endParaRPr sz="1400" b="0" i="0" u="none" strike="noStrike" cap="none">
              <a:solidFill>
                <a:srgbClr val="000000"/>
              </a:solidFill>
              <a:latin typeface="Arial"/>
              <a:ea typeface="Arial"/>
              <a:cs typeface="Arial"/>
              <a:sym typeface="Arial"/>
            </a:endParaRPr>
          </a:p>
        </p:txBody>
      </p:sp>
      <p:sp>
        <p:nvSpPr>
          <p:cNvPr id="137" name="Google Shape;137;p5"/>
          <p:cNvSpPr/>
          <p:nvPr/>
        </p:nvSpPr>
        <p:spPr>
          <a:xfrm>
            <a:off x="6715098" y="4005695"/>
            <a:ext cx="1750750" cy="526725"/>
          </a:xfrm>
          <a:prstGeom prst="roundRect">
            <a:avLst>
              <a:gd name="adj" fmla="val 16667"/>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de-DE" sz="1350" b="0" i="0" u="none" strike="noStrike" cap="none">
                <a:solidFill>
                  <a:schemeClr val="lt1"/>
                </a:solidFill>
                <a:latin typeface="Calibri"/>
                <a:ea typeface="Calibri"/>
                <a:cs typeface="Calibri"/>
                <a:sym typeface="Calibri"/>
              </a:rPr>
              <a:t>INTEROPERABILITY OF DATA</a:t>
            </a:r>
            <a:endParaRPr sz="1400" b="0" i="0" u="none" strike="noStrike" cap="none">
              <a:solidFill>
                <a:srgbClr val="000000"/>
              </a:solidFill>
              <a:latin typeface="Arial"/>
              <a:ea typeface="Arial"/>
              <a:cs typeface="Arial"/>
              <a:sym typeface="Arial"/>
            </a:endParaRPr>
          </a:p>
        </p:txBody>
      </p:sp>
      <p:sp>
        <p:nvSpPr>
          <p:cNvPr id="138" name="Google Shape;138;p5"/>
          <p:cNvSpPr/>
          <p:nvPr/>
        </p:nvSpPr>
        <p:spPr>
          <a:xfrm>
            <a:off x="539918" y="4005695"/>
            <a:ext cx="1542535" cy="526725"/>
          </a:xfrm>
          <a:prstGeom prst="roundRect">
            <a:avLst>
              <a:gd name="adj" fmla="val 16667"/>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de-DE" sz="1350" b="0" i="0" u="none" strike="noStrike" cap="none">
                <a:solidFill>
                  <a:schemeClr val="lt1"/>
                </a:solidFill>
                <a:latin typeface="Calibri"/>
                <a:ea typeface="Calibri"/>
                <a:cs typeface="Calibri"/>
                <a:sym typeface="Calibri"/>
              </a:rPr>
              <a:t>ENGAGEMENT &amp; INNOVATION</a:t>
            </a:r>
            <a:endParaRPr sz="1400" b="0" i="0" u="none" strike="noStrike" cap="none">
              <a:solidFill>
                <a:srgbClr val="000000"/>
              </a:solidFill>
              <a:latin typeface="Arial"/>
              <a:ea typeface="Arial"/>
              <a:cs typeface="Arial"/>
              <a:sym typeface="Arial"/>
            </a:endParaRPr>
          </a:p>
        </p:txBody>
      </p:sp>
      <p:sp>
        <p:nvSpPr>
          <p:cNvPr id="139" name="Google Shape;139;p5"/>
          <p:cNvSpPr/>
          <p:nvPr/>
        </p:nvSpPr>
        <p:spPr>
          <a:xfrm>
            <a:off x="539918" y="3356783"/>
            <a:ext cx="1333307" cy="526725"/>
          </a:xfrm>
          <a:prstGeom prst="roundRect">
            <a:avLst>
              <a:gd name="adj" fmla="val 16667"/>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de-DE" sz="1350" b="0" i="0" u="none" strike="noStrike" cap="none">
                <a:solidFill>
                  <a:schemeClr val="lt1"/>
                </a:solidFill>
                <a:latin typeface="Calibri"/>
                <a:ea typeface="Calibri"/>
                <a:cs typeface="Calibri"/>
                <a:sym typeface="Calibri"/>
              </a:rPr>
              <a:t>CONNECTIVITY</a:t>
            </a:r>
            <a:endParaRPr sz="1400" b="0" i="0" u="none" strike="noStrike" cap="none">
              <a:solidFill>
                <a:srgbClr val="000000"/>
              </a:solidFill>
              <a:latin typeface="Arial"/>
              <a:ea typeface="Arial"/>
              <a:cs typeface="Arial"/>
              <a:sym typeface="Arial"/>
            </a:endParaRPr>
          </a:p>
        </p:txBody>
      </p:sp>
      <p:sp>
        <p:nvSpPr>
          <p:cNvPr id="140" name="Google Shape;140;p5"/>
          <p:cNvSpPr/>
          <p:nvPr/>
        </p:nvSpPr>
        <p:spPr>
          <a:xfrm>
            <a:off x="7193918" y="2794266"/>
            <a:ext cx="1184571" cy="457200"/>
          </a:xfrm>
          <a:prstGeom prst="roundRect">
            <a:avLst>
              <a:gd name="adj" fmla="val 16667"/>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de-DE" sz="1350" b="0" i="0" u="none" strike="noStrike" cap="none">
                <a:solidFill>
                  <a:schemeClr val="lt1"/>
                </a:solidFill>
                <a:latin typeface="Calibri"/>
                <a:ea typeface="Calibri"/>
                <a:cs typeface="Calibri"/>
                <a:sym typeface="Calibri"/>
              </a:rPr>
              <a:t>BRIDGE</a:t>
            </a:r>
            <a:endParaRPr sz="1400" b="0" i="0" u="none" strike="noStrike" cap="none">
              <a:solidFill>
                <a:srgbClr val="000000"/>
              </a:solidFill>
              <a:latin typeface="Arial"/>
              <a:ea typeface="Arial"/>
              <a:cs typeface="Arial"/>
              <a:sym typeface="Arial"/>
            </a:endParaRPr>
          </a:p>
        </p:txBody>
      </p:sp>
      <p:sp>
        <p:nvSpPr>
          <p:cNvPr id="141" name="Google Shape;141;p5"/>
          <p:cNvSpPr/>
          <p:nvPr/>
        </p:nvSpPr>
        <p:spPr>
          <a:xfrm>
            <a:off x="6872249" y="3356783"/>
            <a:ext cx="1542535" cy="526725"/>
          </a:xfrm>
          <a:prstGeom prst="roundRect">
            <a:avLst>
              <a:gd name="adj" fmla="val 16667"/>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de-DE" sz="1300" b="0" i="0" u="none" strike="noStrike" cap="none">
                <a:solidFill>
                  <a:schemeClr val="lt1"/>
                </a:solidFill>
                <a:latin typeface="Calibri"/>
                <a:ea typeface="Calibri"/>
                <a:cs typeface="Calibri"/>
                <a:sym typeface="Calibri"/>
              </a:rPr>
              <a:t>INTERNATIONAL COOPERATION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cd4d0b668a_1_7"/>
          <p:cNvPicPr preferRelativeResize="0"/>
          <p:nvPr/>
        </p:nvPicPr>
        <p:blipFill rotWithShape="1">
          <a:blip r:embed="rId3">
            <a:alphaModFix/>
          </a:blip>
          <a:srcRect t="4443"/>
          <a:stretch/>
        </p:blipFill>
        <p:spPr>
          <a:xfrm>
            <a:off x="729216" y="339423"/>
            <a:ext cx="7423297" cy="4753334"/>
          </a:xfrm>
          <a:prstGeom prst="rect">
            <a:avLst/>
          </a:prstGeom>
          <a:noFill/>
          <a:ln>
            <a:noFill/>
          </a:ln>
        </p:spPr>
      </p:pic>
      <p:cxnSp>
        <p:nvCxnSpPr>
          <p:cNvPr id="148" name="Google Shape;148;gcd4d0b668a_1_7"/>
          <p:cNvCxnSpPr>
            <a:endCxn id="149" idx="3"/>
          </p:cNvCxnSpPr>
          <p:nvPr/>
        </p:nvCxnSpPr>
        <p:spPr>
          <a:xfrm rot="10800000">
            <a:off x="1998888" y="2096698"/>
            <a:ext cx="1440300" cy="400500"/>
          </a:xfrm>
          <a:prstGeom prst="straightConnector1">
            <a:avLst/>
          </a:prstGeom>
          <a:noFill/>
          <a:ln w="15875" cap="flat" cmpd="sng">
            <a:solidFill>
              <a:srgbClr val="FF9300"/>
            </a:solidFill>
            <a:prstDash val="solid"/>
            <a:round/>
            <a:headEnd type="none" w="sm" len="sm"/>
            <a:tailEnd type="triangle" w="med" len="med"/>
          </a:ln>
        </p:spPr>
      </p:cxnSp>
      <p:sp>
        <p:nvSpPr>
          <p:cNvPr id="149" name="Google Shape;149;gcd4d0b668a_1_7"/>
          <p:cNvSpPr/>
          <p:nvPr/>
        </p:nvSpPr>
        <p:spPr>
          <a:xfrm>
            <a:off x="110088" y="1245448"/>
            <a:ext cx="1888800" cy="1702500"/>
          </a:xfrm>
          <a:prstGeom prst="roundRect">
            <a:avLst>
              <a:gd name="adj" fmla="val 16667"/>
            </a:avLst>
          </a:prstGeom>
          <a:solidFill>
            <a:srgbClr val="D3E9F3"/>
          </a:solidFill>
          <a:ln w="38100" cap="flat" cmpd="sng">
            <a:solidFill>
              <a:srgbClr val="FF9300"/>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de-DE" sz="1000" b="0" i="0" u="none" strike="noStrike" cap="none">
                <a:solidFill>
                  <a:srgbClr val="002060"/>
                </a:solidFill>
                <a:latin typeface="Calibri"/>
                <a:ea typeface="Calibri"/>
                <a:cs typeface="Calibri"/>
                <a:sym typeface="Calibri"/>
              </a:rPr>
              <a:t>Mitigating Impacts of Sargassum on Coastal Communities in the Tropical Atlantic</a:t>
            </a: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endParaRPr sz="700" b="0" i="0" u="none" strike="noStrike" cap="none">
              <a:solidFill>
                <a:srgbClr val="002060"/>
              </a:solidFill>
              <a:latin typeface="Calibri"/>
              <a:ea typeface="Calibri"/>
              <a:cs typeface="Calibri"/>
              <a:sym typeface="Calibri"/>
            </a:endParaRPr>
          </a:p>
          <a:p>
            <a:pPr marL="0" marR="0" lvl="0" indent="0" algn="ctr" rtl="0">
              <a:spcBef>
                <a:spcPts val="0"/>
              </a:spcBef>
              <a:spcAft>
                <a:spcPts val="0"/>
              </a:spcAft>
              <a:buNone/>
            </a:pPr>
            <a:r>
              <a:rPr lang="de-DE" sz="700" b="0" i="0" u="none" strike="noStrike" cap="none">
                <a:solidFill>
                  <a:srgbClr val="002060"/>
                </a:solidFill>
                <a:latin typeface="Calibri"/>
                <a:ea typeface="Calibri"/>
                <a:cs typeface="Calibri"/>
                <a:sym typeface="Calibri"/>
              </a:rPr>
              <a:t>Credit: NASA/Earth Observatory </a:t>
            </a:r>
            <a:endParaRPr sz="700" b="0" i="0" u="none" strike="noStrike" cap="none">
              <a:solidFill>
                <a:srgbClr val="002060"/>
              </a:solidFill>
              <a:latin typeface="Calibri"/>
              <a:ea typeface="Calibri"/>
              <a:cs typeface="Calibri"/>
              <a:sym typeface="Calibri"/>
            </a:endParaRPr>
          </a:p>
        </p:txBody>
      </p:sp>
      <p:sp>
        <p:nvSpPr>
          <p:cNvPr id="150" name="Google Shape;150;gcd4d0b668a_1_7"/>
          <p:cNvSpPr/>
          <p:nvPr/>
        </p:nvSpPr>
        <p:spPr>
          <a:xfrm>
            <a:off x="377126" y="3114825"/>
            <a:ext cx="2070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800" b="0" i="1" u="none" strike="noStrike" cap="none">
                <a:solidFill>
                  <a:srgbClr val="000000"/>
                </a:solidFill>
                <a:latin typeface="Open Sans"/>
                <a:ea typeface="Open Sans"/>
                <a:cs typeface="Open Sans"/>
                <a:sym typeface="Open Sans"/>
              </a:rPr>
              <a:t> </a:t>
            </a:r>
            <a:endParaRPr sz="1350">
              <a:solidFill>
                <a:srgbClr val="000000"/>
              </a:solidFill>
              <a:latin typeface="Arial"/>
              <a:ea typeface="Arial"/>
              <a:cs typeface="Arial"/>
              <a:sym typeface="Arial"/>
            </a:endParaRPr>
          </a:p>
        </p:txBody>
      </p:sp>
      <p:sp>
        <p:nvSpPr>
          <p:cNvPr id="151" name="Google Shape;151;gcd4d0b668a_1_7"/>
          <p:cNvSpPr/>
          <p:nvPr/>
        </p:nvSpPr>
        <p:spPr>
          <a:xfrm rot="-651764">
            <a:off x="4648630" y="2596199"/>
            <a:ext cx="256292" cy="355256"/>
          </a:xfrm>
          <a:prstGeom prst="ellipse">
            <a:avLst/>
          </a:prstGeom>
          <a:solidFill>
            <a:srgbClr val="FFFFFF">
              <a:alpha val="0"/>
            </a:srgbClr>
          </a:solidFill>
          <a:ln w="15875" cap="flat" cmpd="sng">
            <a:solidFill>
              <a:srgbClr val="FF0000">
                <a:alpha val="847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52" name="Google Shape;152;gcd4d0b668a_1_7"/>
          <p:cNvSpPr/>
          <p:nvPr/>
        </p:nvSpPr>
        <p:spPr>
          <a:xfrm rot="-837664">
            <a:off x="5253352" y="3143342"/>
            <a:ext cx="277291" cy="759913"/>
          </a:xfrm>
          <a:prstGeom prst="ellipse">
            <a:avLst/>
          </a:prstGeom>
          <a:solidFill>
            <a:srgbClr val="FFFFFF">
              <a:alpha val="0"/>
            </a:srgbClr>
          </a:solidFill>
          <a:ln w="15875" cap="flat" cmpd="sng">
            <a:solidFill>
              <a:srgbClr val="FF0000">
                <a:alpha val="847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53" name="Google Shape;153;gcd4d0b668a_1_7"/>
          <p:cNvSpPr/>
          <p:nvPr/>
        </p:nvSpPr>
        <p:spPr>
          <a:xfrm rot="-4883187">
            <a:off x="4143760" y="2715700"/>
            <a:ext cx="246379" cy="554112"/>
          </a:xfrm>
          <a:prstGeom prst="ellipse">
            <a:avLst/>
          </a:prstGeom>
          <a:solidFill>
            <a:srgbClr val="FFFFFF">
              <a:alpha val="0"/>
            </a:srgbClr>
          </a:solidFill>
          <a:ln w="15875" cap="flat" cmpd="sng">
            <a:solidFill>
              <a:srgbClr val="FF0000">
                <a:alpha val="847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cxnSp>
        <p:nvCxnSpPr>
          <p:cNvPr id="154" name="Google Shape;154;gcd4d0b668a_1_7"/>
          <p:cNvCxnSpPr>
            <a:endCxn id="155" idx="1"/>
          </p:cNvCxnSpPr>
          <p:nvPr/>
        </p:nvCxnSpPr>
        <p:spPr>
          <a:xfrm rot="10800000" flipH="1">
            <a:off x="5537666" y="2729392"/>
            <a:ext cx="1685400" cy="720000"/>
          </a:xfrm>
          <a:prstGeom prst="straightConnector1">
            <a:avLst/>
          </a:prstGeom>
          <a:noFill/>
          <a:ln w="15875" cap="flat" cmpd="sng">
            <a:solidFill>
              <a:srgbClr val="FF0000"/>
            </a:solidFill>
            <a:prstDash val="solid"/>
            <a:round/>
            <a:headEnd type="none" w="sm" len="sm"/>
            <a:tailEnd type="triangle" w="med" len="med"/>
          </a:ln>
        </p:spPr>
      </p:cxnSp>
      <p:cxnSp>
        <p:nvCxnSpPr>
          <p:cNvPr id="156" name="Google Shape;156;gcd4d0b668a_1_7"/>
          <p:cNvCxnSpPr/>
          <p:nvPr/>
        </p:nvCxnSpPr>
        <p:spPr>
          <a:xfrm rot="10800000" flipH="1">
            <a:off x="4924236" y="2767410"/>
            <a:ext cx="2265000" cy="28800"/>
          </a:xfrm>
          <a:prstGeom prst="straightConnector1">
            <a:avLst/>
          </a:prstGeom>
          <a:noFill/>
          <a:ln w="15875" cap="flat" cmpd="sng">
            <a:solidFill>
              <a:srgbClr val="FF0000"/>
            </a:solidFill>
            <a:prstDash val="solid"/>
            <a:round/>
            <a:headEnd type="none" w="sm" len="sm"/>
            <a:tailEnd type="triangle" w="med" len="med"/>
          </a:ln>
        </p:spPr>
      </p:cxnSp>
      <p:cxnSp>
        <p:nvCxnSpPr>
          <p:cNvPr id="157" name="Google Shape;157;gcd4d0b668a_1_7"/>
          <p:cNvCxnSpPr/>
          <p:nvPr/>
        </p:nvCxnSpPr>
        <p:spPr>
          <a:xfrm rot="10800000" flipH="1">
            <a:off x="4353097" y="2778403"/>
            <a:ext cx="2828100" cy="103800"/>
          </a:xfrm>
          <a:prstGeom prst="straightConnector1">
            <a:avLst/>
          </a:prstGeom>
          <a:noFill/>
          <a:ln w="15875" cap="flat" cmpd="sng">
            <a:solidFill>
              <a:srgbClr val="FF0000"/>
            </a:solidFill>
            <a:prstDash val="solid"/>
            <a:round/>
            <a:headEnd type="none" w="sm" len="sm"/>
            <a:tailEnd type="triangle" w="med" len="med"/>
          </a:ln>
        </p:spPr>
      </p:cxnSp>
      <p:sp>
        <p:nvSpPr>
          <p:cNvPr id="155" name="Google Shape;155;gcd4d0b668a_1_7"/>
          <p:cNvSpPr/>
          <p:nvPr/>
        </p:nvSpPr>
        <p:spPr>
          <a:xfrm>
            <a:off x="7223066" y="1869592"/>
            <a:ext cx="1823100" cy="1719600"/>
          </a:xfrm>
          <a:prstGeom prst="roundRect">
            <a:avLst>
              <a:gd name="adj" fmla="val 16667"/>
            </a:avLst>
          </a:prstGeom>
          <a:solidFill>
            <a:srgbClr val="D3E9F3">
              <a:alpha val="83920"/>
            </a:srgbClr>
          </a:solidFill>
          <a:ln w="38100" cap="flat" cmpd="sng">
            <a:solidFill>
              <a:srgbClr val="FF0000">
                <a:alpha val="41960"/>
              </a:srgb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de-DE" sz="1000">
                <a:solidFill>
                  <a:srgbClr val="002060"/>
                </a:solidFill>
                <a:latin typeface="Calibri"/>
                <a:ea typeface="Calibri"/>
                <a:cs typeface="Calibri"/>
                <a:sym typeface="Calibri"/>
              </a:rPr>
              <a:t>Supporting Ecosystems Based Management for Fisheries in Atlantic Upwelling Regions</a:t>
            </a:r>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r>
              <a:rPr lang="de-DE" sz="700">
                <a:solidFill>
                  <a:srgbClr val="002060"/>
                </a:solidFill>
                <a:latin typeface="Calibri"/>
                <a:ea typeface="Calibri"/>
                <a:cs typeface="Calibri"/>
                <a:sym typeface="Calibri"/>
              </a:rPr>
              <a:t>Credit: Schmidt et al. (2019)</a:t>
            </a:r>
            <a:endParaRPr sz="700">
              <a:solidFill>
                <a:srgbClr val="002060"/>
              </a:solidFill>
              <a:latin typeface="Calibri"/>
              <a:ea typeface="Calibri"/>
              <a:cs typeface="Calibri"/>
              <a:sym typeface="Calibri"/>
            </a:endParaRPr>
          </a:p>
        </p:txBody>
      </p:sp>
      <p:sp>
        <p:nvSpPr>
          <p:cNvPr id="158" name="Google Shape;158;gcd4d0b668a_1_7"/>
          <p:cNvSpPr/>
          <p:nvPr/>
        </p:nvSpPr>
        <p:spPr>
          <a:xfrm rot="-5133442">
            <a:off x="3913810" y="2033456"/>
            <a:ext cx="443598" cy="1419957"/>
          </a:xfrm>
          <a:custGeom>
            <a:avLst/>
            <a:gdLst/>
            <a:ahLst/>
            <a:cxnLst/>
            <a:rect l="l" t="t" r="r" b="b"/>
            <a:pathLst>
              <a:path w="443374" h="1419239" extrusionOk="0">
                <a:moveTo>
                  <a:pt x="0" y="827975"/>
                </a:moveTo>
                <a:cubicBezTo>
                  <a:pt x="0" y="436713"/>
                  <a:pt x="365098" y="22074"/>
                  <a:pt x="426151" y="959"/>
                </a:cubicBezTo>
                <a:cubicBezTo>
                  <a:pt x="487205" y="-20156"/>
                  <a:pt x="366321" y="310021"/>
                  <a:pt x="366321" y="701283"/>
                </a:cubicBezTo>
                <a:cubicBezTo>
                  <a:pt x="366321" y="1092545"/>
                  <a:pt x="487205" y="1396730"/>
                  <a:pt x="426151" y="1417845"/>
                </a:cubicBezTo>
                <a:cubicBezTo>
                  <a:pt x="365098" y="1438960"/>
                  <a:pt x="0" y="1219237"/>
                  <a:pt x="0" y="827975"/>
                </a:cubicBezTo>
                <a:close/>
              </a:path>
            </a:pathLst>
          </a:custGeom>
          <a:noFill/>
          <a:ln w="19050" cap="flat" cmpd="sng">
            <a:solidFill>
              <a:srgbClr val="FF9300">
                <a:alpha val="847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59" name="Google Shape;159;gcd4d0b668a_1_7"/>
          <p:cNvSpPr/>
          <p:nvPr/>
        </p:nvSpPr>
        <p:spPr>
          <a:xfrm rot="3043151">
            <a:off x="4258600" y="948991"/>
            <a:ext cx="704604" cy="2110814"/>
          </a:xfrm>
          <a:prstGeom prst="ellipse">
            <a:avLst/>
          </a:prstGeom>
          <a:noFill/>
          <a:ln w="22225" cap="flat" cmpd="sng">
            <a:solidFill>
              <a:srgbClr val="B1C5D7">
                <a:alpha val="847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cxnSp>
        <p:nvCxnSpPr>
          <p:cNvPr id="160" name="Google Shape;160;gcd4d0b668a_1_7"/>
          <p:cNvCxnSpPr>
            <a:endCxn id="161" idx="1"/>
          </p:cNvCxnSpPr>
          <p:nvPr/>
        </p:nvCxnSpPr>
        <p:spPr>
          <a:xfrm rot="10800000" flipH="1">
            <a:off x="5376450" y="963382"/>
            <a:ext cx="887100" cy="707700"/>
          </a:xfrm>
          <a:prstGeom prst="straightConnector1">
            <a:avLst/>
          </a:prstGeom>
          <a:noFill/>
          <a:ln w="15875" cap="flat" cmpd="sng">
            <a:solidFill>
              <a:srgbClr val="85A5C1"/>
            </a:solidFill>
            <a:prstDash val="solid"/>
            <a:round/>
            <a:headEnd type="none" w="sm" len="sm"/>
            <a:tailEnd type="triangle" w="med" len="med"/>
          </a:ln>
        </p:spPr>
      </p:cxnSp>
      <p:sp>
        <p:nvSpPr>
          <p:cNvPr id="161" name="Google Shape;161;gcd4d0b668a_1_7"/>
          <p:cNvSpPr/>
          <p:nvPr/>
        </p:nvSpPr>
        <p:spPr>
          <a:xfrm>
            <a:off x="6263550" y="137632"/>
            <a:ext cx="2016300" cy="1651500"/>
          </a:xfrm>
          <a:prstGeom prst="roundRect">
            <a:avLst>
              <a:gd name="adj" fmla="val 16667"/>
            </a:avLst>
          </a:prstGeom>
          <a:solidFill>
            <a:srgbClr val="D3E9F3"/>
          </a:solidFill>
          <a:ln w="38100" cap="flat" cmpd="sng">
            <a:solidFill>
              <a:srgbClr val="85A5C1"/>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de-DE" sz="1000">
                <a:solidFill>
                  <a:srgbClr val="002060"/>
                </a:solidFill>
                <a:latin typeface="Calibri"/>
                <a:ea typeface="Calibri"/>
                <a:cs typeface="Calibri"/>
                <a:sym typeface="Calibri"/>
              </a:rPr>
              <a:t>Providing Basin-Scale Climate Services – Atlantic Meridional Ocean Circulation</a:t>
            </a:r>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r>
              <a:rPr lang="de-DE" sz="700">
                <a:solidFill>
                  <a:srgbClr val="002060"/>
                </a:solidFill>
                <a:latin typeface="Calibri"/>
                <a:ea typeface="Calibri"/>
                <a:cs typeface="Calibri"/>
                <a:sym typeface="Calibri"/>
              </a:rPr>
              <a:t> Credit: Fraijka-Williams et al. (2019)</a:t>
            </a:r>
            <a:endParaRPr sz="700">
              <a:solidFill>
                <a:srgbClr val="002060"/>
              </a:solidFill>
              <a:latin typeface="Calibri"/>
              <a:ea typeface="Calibri"/>
              <a:cs typeface="Calibri"/>
              <a:sym typeface="Calibri"/>
            </a:endParaRPr>
          </a:p>
        </p:txBody>
      </p:sp>
      <p:sp>
        <p:nvSpPr>
          <p:cNvPr id="162" name="Google Shape;162;gcd4d0b668a_1_7"/>
          <p:cNvSpPr txBox="1"/>
          <p:nvPr/>
        </p:nvSpPr>
        <p:spPr>
          <a:xfrm>
            <a:off x="219456" y="-42445"/>
            <a:ext cx="68670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a:solidFill>
                  <a:srgbClr val="FFFFFF"/>
                </a:solidFill>
                <a:latin typeface="Calibri"/>
                <a:ea typeface="Calibri"/>
                <a:cs typeface="Calibri"/>
                <a:sym typeface="Calibri"/>
              </a:rPr>
              <a:t>Current Use Cases</a:t>
            </a:r>
            <a:endParaRPr/>
          </a:p>
        </p:txBody>
      </p:sp>
      <p:pic>
        <p:nvPicPr>
          <p:cNvPr id="163" name="Google Shape;163;gcd4d0b668a_1_7"/>
          <p:cNvPicPr preferRelativeResize="0"/>
          <p:nvPr/>
        </p:nvPicPr>
        <p:blipFill rotWithShape="1">
          <a:blip r:embed="rId4">
            <a:alphaModFix/>
          </a:blip>
          <a:srcRect/>
          <a:stretch/>
        </p:blipFill>
        <p:spPr>
          <a:xfrm>
            <a:off x="6719744" y="748027"/>
            <a:ext cx="1006646" cy="753997"/>
          </a:xfrm>
          <a:prstGeom prst="rect">
            <a:avLst/>
          </a:prstGeom>
          <a:noFill/>
          <a:ln>
            <a:noFill/>
          </a:ln>
        </p:spPr>
      </p:pic>
      <p:sp>
        <p:nvSpPr>
          <p:cNvPr id="164" name="Google Shape;164;gcd4d0b668a_1_7"/>
          <p:cNvSpPr/>
          <p:nvPr/>
        </p:nvSpPr>
        <p:spPr>
          <a:xfrm>
            <a:off x="3698289" y="1339702"/>
            <a:ext cx="1838814" cy="2999536"/>
          </a:xfrm>
          <a:custGeom>
            <a:avLst/>
            <a:gdLst/>
            <a:ahLst/>
            <a:cxnLst/>
            <a:rect l="l" t="t" r="r" b="b"/>
            <a:pathLst>
              <a:path w="1848054" h="2863519" extrusionOk="0">
                <a:moveTo>
                  <a:pt x="1340838" y="0"/>
                </a:moveTo>
                <a:cubicBezTo>
                  <a:pt x="1327470" y="10695"/>
                  <a:pt x="1314429" y="21813"/>
                  <a:pt x="1300733" y="32085"/>
                </a:cubicBezTo>
                <a:cubicBezTo>
                  <a:pt x="1293021" y="37869"/>
                  <a:pt x="1284076" y="41956"/>
                  <a:pt x="1276670" y="48127"/>
                </a:cubicBezTo>
                <a:cubicBezTo>
                  <a:pt x="1197827" y="113828"/>
                  <a:pt x="1299658" y="33159"/>
                  <a:pt x="1236564" y="96253"/>
                </a:cubicBezTo>
                <a:cubicBezTo>
                  <a:pt x="1229747" y="103070"/>
                  <a:pt x="1219907" y="106124"/>
                  <a:pt x="1212501" y="112295"/>
                </a:cubicBezTo>
                <a:cubicBezTo>
                  <a:pt x="1203787" y="119557"/>
                  <a:pt x="1197152" y="129096"/>
                  <a:pt x="1188438" y="136358"/>
                </a:cubicBezTo>
                <a:cubicBezTo>
                  <a:pt x="1145707" y="171967"/>
                  <a:pt x="1183723" y="136303"/>
                  <a:pt x="1140312" y="160421"/>
                </a:cubicBezTo>
                <a:cubicBezTo>
                  <a:pt x="1123458" y="169785"/>
                  <a:pt x="1105818" y="178873"/>
                  <a:pt x="1092185" y="192506"/>
                </a:cubicBezTo>
                <a:cubicBezTo>
                  <a:pt x="1084164" y="200527"/>
                  <a:pt x="1077076" y="209605"/>
                  <a:pt x="1068122" y="216569"/>
                </a:cubicBezTo>
                <a:cubicBezTo>
                  <a:pt x="1052903" y="228406"/>
                  <a:pt x="1033629" y="235020"/>
                  <a:pt x="1019996" y="248653"/>
                </a:cubicBezTo>
                <a:cubicBezTo>
                  <a:pt x="1011975" y="256674"/>
                  <a:pt x="1005164" y="266123"/>
                  <a:pt x="995933" y="272716"/>
                </a:cubicBezTo>
                <a:cubicBezTo>
                  <a:pt x="969329" y="291719"/>
                  <a:pt x="965969" y="285557"/>
                  <a:pt x="939785" y="296779"/>
                </a:cubicBezTo>
                <a:cubicBezTo>
                  <a:pt x="928795" y="301489"/>
                  <a:pt x="918897" y="308623"/>
                  <a:pt x="907701" y="312821"/>
                </a:cubicBezTo>
                <a:cubicBezTo>
                  <a:pt x="897379" y="316692"/>
                  <a:pt x="886217" y="317814"/>
                  <a:pt x="875617" y="320842"/>
                </a:cubicBezTo>
                <a:cubicBezTo>
                  <a:pt x="867487" y="323165"/>
                  <a:pt x="859575" y="326189"/>
                  <a:pt x="851554" y="328863"/>
                </a:cubicBezTo>
                <a:cubicBezTo>
                  <a:pt x="813421" y="354287"/>
                  <a:pt x="836637" y="341857"/>
                  <a:pt x="779364" y="360948"/>
                </a:cubicBezTo>
                <a:cubicBezTo>
                  <a:pt x="771343" y="363622"/>
                  <a:pt x="762336" y="364279"/>
                  <a:pt x="755301" y="368969"/>
                </a:cubicBezTo>
                <a:lnTo>
                  <a:pt x="707175" y="401053"/>
                </a:lnTo>
                <a:cubicBezTo>
                  <a:pt x="701828" y="409074"/>
                  <a:pt x="699755" y="420805"/>
                  <a:pt x="691133" y="425116"/>
                </a:cubicBezTo>
                <a:cubicBezTo>
                  <a:pt x="610968" y="465198"/>
                  <a:pt x="648214" y="419439"/>
                  <a:pt x="602901" y="457200"/>
                </a:cubicBezTo>
                <a:cubicBezTo>
                  <a:pt x="594187" y="464462"/>
                  <a:pt x="587792" y="474299"/>
                  <a:pt x="578838" y="481263"/>
                </a:cubicBezTo>
                <a:cubicBezTo>
                  <a:pt x="563619" y="493100"/>
                  <a:pt x="530712" y="513348"/>
                  <a:pt x="530712" y="513348"/>
                </a:cubicBezTo>
                <a:cubicBezTo>
                  <a:pt x="525365" y="521369"/>
                  <a:pt x="521925" y="531063"/>
                  <a:pt x="514670" y="537411"/>
                </a:cubicBezTo>
                <a:cubicBezTo>
                  <a:pt x="500160" y="550107"/>
                  <a:pt x="482585" y="558800"/>
                  <a:pt x="466543" y="569495"/>
                </a:cubicBezTo>
                <a:cubicBezTo>
                  <a:pt x="458522" y="574842"/>
                  <a:pt x="449297" y="578720"/>
                  <a:pt x="442480" y="585537"/>
                </a:cubicBezTo>
                <a:cubicBezTo>
                  <a:pt x="365236" y="662781"/>
                  <a:pt x="447420" y="584792"/>
                  <a:pt x="386333" y="633663"/>
                </a:cubicBezTo>
                <a:cubicBezTo>
                  <a:pt x="380428" y="638387"/>
                  <a:pt x="376776" y="645815"/>
                  <a:pt x="370291" y="649706"/>
                </a:cubicBezTo>
                <a:cubicBezTo>
                  <a:pt x="363041" y="654056"/>
                  <a:pt x="353790" y="653946"/>
                  <a:pt x="346228" y="657727"/>
                </a:cubicBezTo>
                <a:cubicBezTo>
                  <a:pt x="333622" y="664030"/>
                  <a:pt x="298563" y="691773"/>
                  <a:pt x="290080" y="697832"/>
                </a:cubicBezTo>
                <a:cubicBezTo>
                  <a:pt x="282236" y="703435"/>
                  <a:pt x="272834" y="707057"/>
                  <a:pt x="266017" y="713874"/>
                </a:cubicBezTo>
                <a:cubicBezTo>
                  <a:pt x="256564" y="723327"/>
                  <a:pt x="251407" y="736505"/>
                  <a:pt x="241954" y="745958"/>
                </a:cubicBezTo>
                <a:cubicBezTo>
                  <a:pt x="200532" y="787380"/>
                  <a:pt x="204369" y="754209"/>
                  <a:pt x="161743" y="818148"/>
                </a:cubicBezTo>
                <a:cubicBezTo>
                  <a:pt x="152634" y="831811"/>
                  <a:pt x="131587" y="864346"/>
                  <a:pt x="121638" y="874295"/>
                </a:cubicBezTo>
                <a:cubicBezTo>
                  <a:pt x="114821" y="881112"/>
                  <a:pt x="105596" y="884990"/>
                  <a:pt x="97575" y="890337"/>
                </a:cubicBezTo>
                <a:cubicBezTo>
                  <a:pt x="86880" y="906379"/>
                  <a:pt x="79124" y="924830"/>
                  <a:pt x="65491" y="938463"/>
                </a:cubicBezTo>
                <a:cubicBezTo>
                  <a:pt x="49589" y="954365"/>
                  <a:pt x="27137" y="972622"/>
                  <a:pt x="17364" y="994611"/>
                </a:cubicBezTo>
                <a:cubicBezTo>
                  <a:pt x="10496" y="1010063"/>
                  <a:pt x="1322" y="1042737"/>
                  <a:pt x="1322" y="1042737"/>
                </a:cubicBezTo>
                <a:cubicBezTo>
                  <a:pt x="3996" y="1109579"/>
                  <a:pt x="-7373" y="1178490"/>
                  <a:pt x="9343" y="1243263"/>
                </a:cubicBezTo>
                <a:cubicBezTo>
                  <a:pt x="15503" y="1267131"/>
                  <a:pt x="44006" y="1279305"/>
                  <a:pt x="65491" y="1291390"/>
                </a:cubicBezTo>
                <a:cubicBezTo>
                  <a:pt x="87598" y="1303825"/>
                  <a:pt x="112808" y="1310479"/>
                  <a:pt x="137680" y="1315453"/>
                </a:cubicBezTo>
                <a:cubicBezTo>
                  <a:pt x="252074" y="1338332"/>
                  <a:pt x="190705" y="1329404"/>
                  <a:pt x="322164" y="1339516"/>
                </a:cubicBezTo>
                <a:cubicBezTo>
                  <a:pt x="332859" y="1342190"/>
                  <a:pt x="343649" y="1344508"/>
                  <a:pt x="354249" y="1347537"/>
                </a:cubicBezTo>
                <a:cubicBezTo>
                  <a:pt x="362379" y="1349860"/>
                  <a:pt x="370110" y="1353507"/>
                  <a:pt x="378312" y="1355558"/>
                </a:cubicBezTo>
                <a:lnTo>
                  <a:pt x="442480" y="1371600"/>
                </a:lnTo>
                <a:cubicBezTo>
                  <a:pt x="450501" y="1379621"/>
                  <a:pt x="457589" y="1388699"/>
                  <a:pt x="466543" y="1395663"/>
                </a:cubicBezTo>
                <a:cubicBezTo>
                  <a:pt x="481762" y="1407500"/>
                  <a:pt x="499246" y="1416180"/>
                  <a:pt x="514670" y="1427748"/>
                </a:cubicBezTo>
                <a:cubicBezTo>
                  <a:pt x="619525" y="1506389"/>
                  <a:pt x="488716" y="1409209"/>
                  <a:pt x="570817" y="1467853"/>
                </a:cubicBezTo>
                <a:cubicBezTo>
                  <a:pt x="594293" y="1484622"/>
                  <a:pt x="626438" y="1511705"/>
                  <a:pt x="651028" y="1524000"/>
                </a:cubicBezTo>
                <a:cubicBezTo>
                  <a:pt x="690674" y="1543823"/>
                  <a:pt x="671769" y="1536261"/>
                  <a:pt x="707175" y="1548063"/>
                </a:cubicBezTo>
                <a:cubicBezTo>
                  <a:pt x="712522" y="1553411"/>
                  <a:pt x="716925" y="1559911"/>
                  <a:pt x="723217" y="1564106"/>
                </a:cubicBezTo>
                <a:cubicBezTo>
                  <a:pt x="757361" y="1586870"/>
                  <a:pt x="750643" y="1571572"/>
                  <a:pt x="779364" y="1596190"/>
                </a:cubicBezTo>
                <a:cubicBezTo>
                  <a:pt x="790848" y="1606033"/>
                  <a:pt x="799965" y="1618431"/>
                  <a:pt x="811449" y="1628274"/>
                </a:cubicBezTo>
                <a:cubicBezTo>
                  <a:pt x="889610" y="1695268"/>
                  <a:pt x="776144" y="1584948"/>
                  <a:pt x="859575" y="1668379"/>
                </a:cubicBezTo>
                <a:cubicBezTo>
                  <a:pt x="862249" y="1676400"/>
                  <a:pt x="863815" y="1684880"/>
                  <a:pt x="867596" y="1692442"/>
                </a:cubicBezTo>
                <a:cubicBezTo>
                  <a:pt x="871907" y="1701065"/>
                  <a:pt x="882765" y="1706905"/>
                  <a:pt x="883638" y="1716506"/>
                </a:cubicBezTo>
                <a:cubicBezTo>
                  <a:pt x="885590" y="1737973"/>
                  <a:pt x="879161" y="1759411"/>
                  <a:pt x="875617" y="1780674"/>
                </a:cubicBezTo>
                <a:cubicBezTo>
                  <a:pt x="854262" y="1908805"/>
                  <a:pt x="869331" y="1822729"/>
                  <a:pt x="851554" y="1884948"/>
                </a:cubicBezTo>
                <a:cubicBezTo>
                  <a:pt x="848127" y="1896941"/>
                  <a:pt x="841923" y="1928274"/>
                  <a:pt x="835512" y="1941095"/>
                </a:cubicBezTo>
                <a:cubicBezTo>
                  <a:pt x="831201" y="1949717"/>
                  <a:pt x="823781" y="1956536"/>
                  <a:pt x="819470" y="1965158"/>
                </a:cubicBezTo>
                <a:cubicBezTo>
                  <a:pt x="813031" y="1978036"/>
                  <a:pt x="809867" y="1992385"/>
                  <a:pt x="803428" y="2005263"/>
                </a:cubicBezTo>
                <a:cubicBezTo>
                  <a:pt x="786230" y="2039658"/>
                  <a:pt x="788157" y="2021459"/>
                  <a:pt x="763322" y="2053390"/>
                </a:cubicBezTo>
                <a:cubicBezTo>
                  <a:pt x="751485" y="2068609"/>
                  <a:pt x="744871" y="2087883"/>
                  <a:pt x="731238" y="2101516"/>
                </a:cubicBezTo>
                <a:cubicBezTo>
                  <a:pt x="723217" y="2109537"/>
                  <a:pt x="714557" y="2116966"/>
                  <a:pt x="707175" y="2125579"/>
                </a:cubicBezTo>
                <a:cubicBezTo>
                  <a:pt x="682368" y="2154520"/>
                  <a:pt x="670726" y="2184346"/>
                  <a:pt x="634985" y="2205790"/>
                </a:cubicBezTo>
                <a:lnTo>
                  <a:pt x="594880" y="2229853"/>
                </a:lnTo>
                <a:cubicBezTo>
                  <a:pt x="586859" y="2243221"/>
                  <a:pt x="579465" y="2256986"/>
                  <a:pt x="570817" y="2269958"/>
                </a:cubicBezTo>
                <a:cubicBezTo>
                  <a:pt x="563546" y="2280865"/>
                  <a:pt x="537889" y="2311752"/>
                  <a:pt x="530712" y="2326106"/>
                </a:cubicBezTo>
                <a:cubicBezTo>
                  <a:pt x="526931" y="2333668"/>
                  <a:pt x="527764" y="2343405"/>
                  <a:pt x="522691" y="2350169"/>
                </a:cubicBezTo>
                <a:cubicBezTo>
                  <a:pt x="511347" y="2365294"/>
                  <a:pt x="493929" y="2375149"/>
                  <a:pt x="482585" y="2390274"/>
                </a:cubicBezTo>
                <a:cubicBezTo>
                  <a:pt x="474564" y="2400969"/>
                  <a:pt x="467975" y="2412905"/>
                  <a:pt x="458522" y="2422358"/>
                </a:cubicBezTo>
                <a:cubicBezTo>
                  <a:pt x="411763" y="2469117"/>
                  <a:pt x="423022" y="2423475"/>
                  <a:pt x="370291" y="2502569"/>
                </a:cubicBezTo>
                <a:cubicBezTo>
                  <a:pt x="359596" y="2518611"/>
                  <a:pt x="351839" y="2537062"/>
                  <a:pt x="338206" y="2550695"/>
                </a:cubicBezTo>
                <a:cubicBezTo>
                  <a:pt x="330185" y="2558716"/>
                  <a:pt x="320736" y="2565527"/>
                  <a:pt x="314143" y="2574758"/>
                </a:cubicBezTo>
                <a:cubicBezTo>
                  <a:pt x="307193" y="2584488"/>
                  <a:pt x="304733" y="2596893"/>
                  <a:pt x="298101" y="2606842"/>
                </a:cubicBezTo>
                <a:cubicBezTo>
                  <a:pt x="293906" y="2613134"/>
                  <a:pt x="286900" y="2617075"/>
                  <a:pt x="282059" y="2622885"/>
                </a:cubicBezTo>
                <a:cubicBezTo>
                  <a:pt x="273501" y="2633155"/>
                  <a:pt x="266017" y="2644274"/>
                  <a:pt x="257996" y="2654969"/>
                </a:cubicBezTo>
                <a:cubicBezTo>
                  <a:pt x="260670" y="2681706"/>
                  <a:pt x="261931" y="2708621"/>
                  <a:pt x="266017" y="2735179"/>
                </a:cubicBezTo>
                <a:cubicBezTo>
                  <a:pt x="267303" y="2743536"/>
                  <a:pt x="268060" y="2753263"/>
                  <a:pt x="274038" y="2759242"/>
                </a:cubicBezTo>
                <a:cubicBezTo>
                  <a:pt x="285062" y="2770266"/>
                  <a:pt x="300923" y="2775043"/>
                  <a:pt x="314143" y="2783306"/>
                </a:cubicBezTo>
                <a:cubicBezTo>
                  <a:pt x="322318" y="2788415"/>
                  <a:pt x="329397" y="2795433"/>
                  <a:pt x="338206" y="2799348"/>
                </a:cubicBezTo>
                <a:cubicBezTo>
                  <a:pt x="372516" y="2814597"/>
                  <a:pt x="385753" y="2814078"/>
                  <a:pt x="418417" y="2823411"/>
                </a:cubicBezTo>
                <a:cubicBezTo>
                  <a:pt x="426547" y="2825734"/>
                  <a:pt x="434161" y="2829920"/>
                  <a:pt x="442480" y="2831432"/>
                </a:cubicBezTo>
                <a:cubicBezTo>
                  <a:pt x="459802" y="2834581"/>
                  <a:pt x="564825" y="2845917"/>
                  <a:pt x="578838" y="2847474"/>
                </a:cubicBezTo>
                <a:cubicBezTo>
                  <a:pt x="586859" y="2850148"/>
                  <a:pt x="594473" y="2854821"/>
                  <a:pt x="602901" y="2855495"/>
                </a:cubicBezTo>
                <a:cubicBezTo>
                  <a:pt x="781311" y="2869768"/>
                  <a:pt x="827136" y="2861924"/>
                  <a:pt x="1019996" y="2855495"/>
                </a:cubicBezTo>
                <a:cubicBezTo>
                  <a:pt x="1099918" y="2842175"/>
                  <a:pt x="1040177" y="2851234"/>
                  <a:pt x="1140312" y="2839453"/>
                </a:cubicBezTo>
                <a:cubicBezTo>
                  <a:pt x="1327722" y="2817405"/>
                  <a:pt x="1071615" y="2846195"/>
                  <a:pt x="1276670" y="2823411"/>
                </a:cubicBezTo>
                <a:cubicBezTo>
                  <a:pt x="1298059" y="2818064"/>
                  <a:pt x="1319219" y="2811693"/>
                  <a:pt x="1340838" y="2807369"/>
                </a:cubicBezTo>
                <a:cubicBezTo>
                  <a:pt x="1354206" y="2804695"/>
                  <a:pt x="1367717" y="2802655"/>
                  <a:pt x="1380943" y="2799348"/>
                </a:cubicBezTo>
                <a:cubicBezTo>
                  <a:pt x="1389145" y="2797297"/>
                  <a:pt x="1396876" y="2793650"/>
                  <a:pt x="1405006" y="2791327"/>
                </a:cubicBezTo>
                <a:cubicBezTo>
                  <a:pt x="1431877" y="2783650"/>
                  <a:pt x="1459794" y="2779974"/>
                  <a:pt x="1485217" y="2767263"/>
                </a:cubicBezTo>
                <a:cubicBezTo>
                  <a:pt x="1495912" y="2761916"/>
                  <a:pt x="1507048" y="2757373"/>
                  <a:pt x="1517301" y="2751221"/>
                </a:cubicBezTo>
                <a:cubicBezTo>
                  <a:pt x="1533834" y="2741301"/>
                  <a:pt x="1549386" y="2729832"/>
                  <a:pt x="1565428" y="2719137"/>
                </a:cubicBezTo>
                <a:cubicBezTo>
                  <a:pt x="1573449" y="2713790"/>
                  <a:pt x="1580869" y="2707406"/>
                  <a:pt x="1589491" y="2703095"/>
                </a:cubicBezTo>
                <a:cubicBezTo>
                  <a:pt x="1629137" y="2683272"/>
                  <a:pt x="1610232" y="2690834"/>
                  <a:pt x="1645638" y="2679032"/>
                </a:cubicBezTo>
                <a:cubicBezTo>
                  <a:pt x="1659006" y="2668337"/>
                  <a:pt x="1672047" y="2657220"/>
                  <a:pt x="1685743" y="2646948"/>
                </a:cubicBezTo>
                <a:cubicBezTo>
                  <a:pt x="1693455" y="2641164"/>
                  <a:pt x="1702400" y="2637077"/>
                  <a:pt x="1709806" y="2630906"/>
                </a:cubicBezTo>
                <a:cubicBezTo>
                  <a:pt x="1736472" y="2608684"/>
                  <a:pt x="1777840" y="2552919"/>
                  <a:pt x="1790017" y="2534653"/>
                </a:cubicBezTo>
                <a:cubicBezTo>
                  <a:pt x="1795364" y="2526632"/>
                  <a:pt x="1802144" y="2519399"/>
                  <a:pt x="1806059" y="2510590"/>
                </a:cubicBezTo>
                <a:cubicBezTo>
                  <a:pt x="1812927" y="2495137"/>
                  <a:pt x="1816754" y="2478505"/>
                  <a:pt x="1822101" y="2462463"/>
                </a:cubicBezTo>
                <a:lnTo>
                  <a:pt x="1830122" y="2438400"/>
                </a:lnTo>
                <a:lnTo>
                  <a:pt x="1838143" y="2414337"/>
                </a:lnTo>
                <a:cubicBezTo>
                  <a:pt x="1852269" y="2301326"/>
                  <a:pt x="1850415" y="2345521"/>
                  <a:pt x="1838143" y="2173706"/>
                </a:cubicBezTo>
                <a:cubicBezTo>
                  <a:pt x="1837328" y="2162290"/>
                  <a:pt x="1827954" y="2109103"/>
                  <a:pt x="1822101" y="2093495"/>
                </a:cubicBezTo>
                <a:cubicBezTo>
                  <a:pt x="1801008" y="2037246"/>
                  <a:pt x="1813288" y="2083890"/>
                  <a:pt x="1790017" y="2037348"/>
                </a:cubicBezTo>
                <a:cubicBezTo>
                  <a:pt x="1786236" y="2029786"/>
                  <a:pt x="1784670" y="2021306"/>
                  <a:pt x="1781996" y="2013285"/>
                </a:cubicBezTo>
                <a:cubicBezTo>
                  <a:pt x="1779746" y="1999783"/>
                  <a:pt x="1765954" y="1919331"/>
                  <a:pt x="1765954" y="1909011"/>
                </a:cubicBezTo>
                <a:cubicBezTo>
                  <a:pt x="1765954" y="1871484"/>
                  <a:pt x="1771301" y="1834148"/>
                  <a:pt x="1773975" y="1796716"/>
                </a:cubicBezTo>
                <a:cubicBezTo>
                  <a:pt x="1770924" y="1781462"/>
                  <a:pt x="1766154" y="1748991"/>
                  <a:pt x="1757933" y="1732548"/>
                </a:cubicBezTo>
                <a:cubicBezTo>
                  <a:pt x="1750986" y="1718654"/>
                  <a:pt x="1738282" y="1702388"/>
                  <a:pt x="1725849" y="1692442"/>
                </a:cubicBezTo>
                <a:cubicBezTo>
                  <a:pt x="1718321" y="1686420"/>
                  <a:pt x="1710646" y="1680197"/>
                  <a:pt x="1701785" y="1676400"/>
                </a:cubicBezTo>
                <a:cubicBezTo>
                  <a:pt x="1691652" y="1672058"/>
                  <a:pt x="1680511" y="1670541"/>
                  <a:pt x="1669701" y="1668379"/>
                </a:cubicBezTo>
                <a:cubicBezTo>
                  <a:pt x="1633942" y="1661227"/>
                  <a:pt x="1615883" y="1660940"/>
                  <a:pt x="1581470" y="1652337"/>
                </a:cubicBezTo>
                <a:cubicBezTo>
                  <a:pt x="1573267" y="1650286"/>
                  <a:pt x="1565536" y="1646639"/>
                  <a:pt x="1557406" y="1644316"/>
                </a:cubicBezTo>
                <a:cubicBezTo>
                  <a:pt x="1546806" y="1641288"/>
                  <a:pt x="1535922" y="1639323"/>
                  <a:pt x="1525322" y="1636295"/>
                </a:cubicBezTo>
                <a:cubicBezTo>
                  <a:pt x="1517192" y="1633972"/>
                  <a:pt x="1509461" y="1630325"/>
                  <a:pt x="1501259" y="1628274"/>
                </a:cubicBezTo>
                <a:cubicBezTo>
                  <a:pt x="1488033" y="1624967"/>
                  <a:pt x="1474522" y="1622927"/>
                  <a:pt x="1461154" y="1620253"/>
                </a:cubicBezTo>
                <a:cubicBezTo>
                  <a:pt x="1453133" y="1614906"/>
                  <a:pt x="1445713" y="1608522"/>
                  <a:pt x="1437091" y="1604211"/>
                </a:cubicBezTo>
                <a:cubicBezTo>
                  <a:pt x="1429529" y="1600430"/>
                  <a:pt x="1419792" y="1601263"/>
                  <a:pt x="1413028" y="1596190"/>
                </a:cubicBezTo>
                <a:cubicBezTo>
                  <a:pt x="1397903" y="1584847"/>
                  <a:pt x="1386291" y="1569454"/>
                  <a:pt x="1372922" y="1556085"/>
                </a:cubicBezTo>
                <a:cubicBezTo>
                  <a:pt x="1364901" y="1548064"/>
                  <a:pt x="1358297" y="1538313"/>
                  <a:pt x="1348859" y="1532021"/>
                </a:cubicBezTo>
                <a:cubicBezTo>
                  <a:pt x="1244432" y="1462403"/>
                  <a:pt x="1348660" y="1536433"/>
                  <a:pt x="1268649" y="1467853"/>
                </a:cubicBezTo>
                <a:cubicBezTo>
                  <a:pt x="1240116" y="1443397"/>
                  <a:pt x="1245554" y="1461125"/>
                  <a:pt x="1220522" y="1427748"/>
                </a:cubicBezTo>
                <a:cubicBezTo>
                  <a:pt x="1198044" y="1397776"/>
                  <a:pt x="1193944" y="1381355"/>
                  <a:pt x="1180417" y="1347537"/>
                </a:cubicBezTo>
                <a:cubicBezTo>
                  <a:pt x="1183091" y="1267327"/>
                  <a:pt x="1183986" y="1187037"/>
                  <a:pt x="1188438" y="1106906"/>
                </a:cubicBezTo>
                <a:cubicBezTo>
                  <a:pt x="1189563" y="1086654"/>
                  <a:pt x="1195624" y="1055381"/>
                  <a:pt x="1204480" y="1034716"/>
                </a:cubicBezTo>
                <a:cubicBezTo>
                  <a:pt x="1209190" y="1023726"/>
                  <a:pt x="1214590" y="1013014"/>
                  <a:pt x="1220522" y="1002632"/>
                </a:cubicBezTo>
                <a:cubicBezTo>
                  <a:pt x="1225305" y="994262"/>
                  <a:pt x="1229747" y="985385"/>
                  <a:pt x="1236564" y="978569"/>
                </a:cubicBezTo>
                <a:cubicBezTo>
                  <a:pt x="1243381" y="971752"/>
                  <a:pt x="1252607" y="967874"/>
                  <a:pt x="1260628" y="962527"/>
                </a:cubicBezTo>
                <a:cubicBezTo>
                  <a:pt x="1265975" y="954506"/>
                  <a:pt x="1272755" y="947272"/>
                  <a:pt x="1276670" y="938463"/>
                </a:cubicBezTo>
                <a:cubicBezTo>
                  <a:pt x="1283538" y="923011"/>
                  <a:pt x="1292712" y="890337"/>
                  <a:pt x="1292712" y="890337"/>
                </a:cubicBezTo>
                <a:cubicBezTo>
                  <a:pt x="1290038" y="868948"/>
                  <a:pt x="1284691" y="847725"/>
                  <a:pt x="1284691" y="826169"/>
                </a:cubicBezTo>
                <a:cubicBezTo>
                  <a:pt x="1284691" y="799299"/>
                  <a:pt x="1284215" y="771449"/>
                  <a:pt x="1292712" y="745958"/>
                </a:cubicBezTo>
                <a:cubicBezTo>
                  <a:pt x="1295760" y="736813"/>
                  <a:pt x="1307966" y="733831"/>
                  <a:pt x="1316775" y="729916"/>
                </a:cubicBezTo>
                <a:cubicBezTo>
                  <a:pt x="1332227" y="723048"/>
                  <a:pt x="1348859" y="719221"/>
                  <a:pt x="1364901" y="713874"/>
                </a:cubicBezTo>
                <a:cubicBezTo>
                  <a:pt x="1372922" y="711200"/>
                  <a:pt x="1380673" y="707511"/>
                  <a:pt x="1388964" y="705853"/>
                </a:cubicBezTo>
                <a:cubicBezTo>
                  <a:pt x="1404218" y="702802"/>
                  <a:pt x="1436690" y="698033"/>
                  <a:pt x="1453133" y="689811"/>
                </a:cubicBezTo>
                <a:cubicBezTo>
                  <a:pt x="1461755" y="685500"/>
                  <a:pt x="1469175" y="679116"/>
                  <a:pt x="1477196" y="673769"/>
                </a:cubicBezTo>
                <a:cubicBezTo>
                  <a:pt x="1482543" y="665748"/>
                  <a:pt x="1486890" y="656961"/>
                  <a:pt x="1493238" y="649706"/>
                </a:cubicBezTo>
                <a:cubicBezTo>
                  <a:pt x="1550888" y="583819"/>
                  <a:pt x="1516277" y="636270"/>
                  <a:pt x="1557406" y="577516"/>
                </a:cubicBezTo>
                <a:cubicBezTo>
                  <a:pt x="1568463" y="561721"/>
                  <a:pt x="1583394" y="547681"/>
                  <a:pt x="1589491" y="529390"/>
                </a:cubicBezTo>
                <a:lnTo>
                  <a:pt x="1605533" y="481263"/>
                </a:lnTo>
                <a:cubicBezTo>
                  <a:pt x="1608207" y="473242"/>
                  <a:pt x="1611896" y="465491"/>
                  <a:pt x="1613554" y="457200"/>
                </a:cubicBezTo>
                <a:cubicBezTo>
                  <a:pt x="1616228" y="443832"/>
                  <a:pt x="1619334" y="430543"/>
                  <a:pt x="1621575" y="417095"/>
                </a:cubicBezTo>
                <a:cubicBezTo>
                  <a:pt x="1625760" y="391982"/>
                  <a:pt x="1621760" y="355988"/>
                  <a:pt x="1645638" y="336885"/>
                </a:cubicBezTo>
                <a:cubicBezTo>
                  <a:pt x="1652240" y="331603"/>
                  <a:pt x="1662310" y="332969"/>
                  <a:pt x="1669701" y="328863"/>
                </a:cubicBezTo>
                <a:cubicBezTo>
                  <a:pt x="1693436" y="315677"/>
                  <a:pt x="1724099" y="295592"/>
                  <a:pt x="1741891" y="272716"/>
                </a:cubicBezTo>
                <a:cubicBezTo>
                  <a:pt x="1753728" y="257497"/>
                  <a:pt x="1767878" y="242881"/>
                  <a:pt x="1773975" y="224590"/>
                </a:cubicBezTo>
                <a:lnTo>
                  <a:pt x="1790017" y="176463"/>
                </a:lnTo>
                <a:cubicBezTo>
                  <a:pt x="1787343" y="155074"/>
                  <a:pt x="1789363" y="132553"/>
                  <a:pt x="1781996" y="112295"/>
                </a:cubicBezTo>
                <a:cubicBezTo>
                  <a:pt x="1778119" y="101635"/>
                  <a:pt x="1767552" y="94244"/>
                  <a:pt x="1757933" y="88232"/>
                </a:cubicBezTo>
                <a:cubicBezTo>
                  <a:pt x="1727182" y="69012"/>
                  <a:pt x="1696750" y="69179"/>
                  <a:pt x="1661680" y="64169"/>
                </a:cubicBezTo>
                <a:cubicBezTo>
                  <a:pt x="1602700" y="44509"/>
                  <a:pt x="1662696" y="62401"/>
                  <a:pt x="1541364" y="48127"/>
                </a:cubicBezTo>
                <a:cubicBezTo>
                  <a:pt x="1465229" y="39170"/>
                  <a:pt x="1511850" y="24063"/>
                  <a:pt x="1388964" y="24063"/>
                </a:cubicBezTo>
                <a:lnTo>
                  <a:pt x="1340838" y="0"/>
                </a:lnTo>
                <a:close/>
              </a:path>
            </a:pathLst>
          </a:custGeom>
          <a:noFill/>
          <a:ln w="25400" cap="flat" cmpd="sng">
            <a:solidFill>
              <a:srgbClr val="FF40FF">
                <a:alpha val="7451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cxnSp>
        <p:nvCxnSpPr>
          <p:cNvPr id="165" name="Google Shape;165;gcd4d0b668a_1_7"/>
          <p:cNvCxnSpPr>
            <a:stCxn id="166" idx="3"/>
            <a:endCxn id="167" idx="61"/>
          </p:cNvCxnSpPr>
          <p:nvPr/>
        </p:nvCxnSpPr>
        <p:spPr>
          <a:xfrm rot="10800000" flipH="1">
            <a:off x="2138910" y="3496019"/>
            <a:ext cx="2276700" cy="540900"/>
          </a:xfrm>
          <a:prstGeom prst="straightConnector1">
            <a:avLst/>
          </a:prstGeom>
          <a:noFill/>
          <a:ln w="9525" cap="flat" cmpd="sng">
            <a:solidFill>
              <a:srgbClr val="FF40FF"/>
            </a:solidFill>
            <a:prstDash val="solid"/>
            <a:round/>
            <a:headEnd type="triangle" w="med" len="med"/>
            <a:tailEnd type="none" w="sm" len="sm"/>
          </a:ln>
        </p:spPr>
      </p:cxnSp>
      <p:sp>
        <p:nvSpPr>
          <p:cNvPr id="166" name="Google Shape;166;gcd4d0b668a_1_7"/>
          <p:cNvSpPr/>
          <p:nvPr/>
        </p:nvSpPr>
        <p:spPr>
          <a:xfrm>
            <a:off x="518910" y="3330269"/>
            <a:ext cx="1620000" cy="1413300"/>
          </a:xfrm>
          <a:prstGeom prst="roundRect">
            <a:avLst>
              <a:gd name="adj" fmla="val 16667"/>
            </a:avLst>
          </a:prstGeom>
          <a:solidFill>
            <a:srgbClr val="D3E9F3">
              <a:alpha val="74900"/>
            </a:srgbClr>
          </a:solidFill>
          <a:ln w="38100" cap="flat" cmpd="sng">
            <a:solidFill>
              <a:srgbClr val="FF40FF">
                <a:alpha val="74900"/>
              </a:srgb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de-DE" sz="1000">
                <a:solidFill>
                  <a:srgbClr val="002060"/>
                </a:solidFill>
                <a:latin typeface="Calibri"/>
                <a:ea typeface="Calibri"/>
                <a:cs typeface="Calibri"/>
                <a:sym typeface="Calibri"/>
              </a:rPr>
              <a:t>Carbon Uptake – Identifying sources and sinks of carbon</a:t>
            </a: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r>
              <a:rPr lang="de-DE" sz="700">
                <a:solidFill>
                  <a:srgbClr val="002060"/>
                </a:solidFill>
                <a:latin typeface="Calibri"/>
                <a:ea typeface="Calibri"/>
                <a:cs typeface="Calibri"/>
                <a:sym typeface="Calibri"/>
              </a:rPr>
              <a:t>Credit: PMEL Carbon Group, NOAA</a:t>
            </a:r>
            <a:endParaRPr sz="700">
              <a:solidFill>
                <a:srgbClr val="002060"/>
              </a:solidFill>
              <a:latin typeface="Calibri"/>
              <a:ea typeface="Calibri"/>
              <a:cs typeface="Calibri"/>
              <a:sym typeface="Calibri"/>
            </a:endParaRPr>
          </a:p>
        </p:txBody>
      </p:sp>
      <p:sp>
        <p:nvSpPr>
          <p:cNvPr id="167" name="Google Shape;167;gcd4d0b668a_1_7"/>
          <p:cNvSpPr/>
          <p:nvPr/>
        </p:nvSpPr>
        <p:spPr>
          <a:xfrm>
            <a:off x="3702873" y="1339702"/>
            <a:ext cx="1801853" cy="2935107"/>
          </a:xfrm>
          <a:custGeom>
            <a:avLst/>
            <a:gdLst/>
            <a:ahLst/>
            <a:cxnLst/>
            <a:rect l="l" t="t" r="r" b="b"/>
            <a:pathLst>
              <a:path w="1848054" h="2863519" extrusionOk="0">
                <a:moveTo>
                  <a:pt x="1340838" y="0"/>
                </a:moveTo>
                <a:cubicBezTo>
                  <a:pt x="1327470" y="10695"/>
                  <a:pt x="1314429" y="21813"/>
                  <a:pt x="1300733" y="32085"/>
                </a:cubicBezTo>
                <a:cubicBezTo>
                  <a:pt x="1293021" y="37869"/>
                  <a:pt x="1284076" y="41956"/>
                  <a:pt x="1276670" y="48127"/>
                </a:cubicBezTo>
                <a:cubicBezTo>
                  <a:pt x="1197827" y="113828"/>
                  <a:pt x="1299658" y="33159"/>
                  <a:pt x="1236564" y="96253"/>
                </a:cubicBezTo>
                <a:cubicBezTo>
                  <a:pt x="1229747" y="103070"/>
                  <a:pt x="1219907" y="106124"/>
                  <a:pt x="1212501" y="112295"/>
                </a:cubicBezTo>
                <a:cubicBezTo>
                  <a:pt x="1203787" y="119557"/>
                  <a:pt x="1197152" y="129096"/>
                  <a:pt x="1188438" y="136358"/>
                </a:cubicBezTo>
                <a:cubicBezTo>
                  <a:pt x="1145707" y="171967"/>
                  <a:pt x="1183723" y="136303"/>
                  <a:pt x="1140312" y="160421"/>
                </a:cubicBezTo>
                <a:cubicBezTo>
                  <a:pt x="1123458" y="169785"/>
                  <a:pt x="1105818" y="178873"/>
                  <a:pt x="1092185" y="192506"/>
                </a:cubicBezTo>
                <a:cubicBezTo>
                  <a:pt x="1084164" y="200527"/>
                  <a:pt x="1077076" y="209605"/>
                  <a:pt x="1068122" y="216569"/>
                </a:cubicBezTo>
                <a:cubicBezTo>
                  <a:pt x="1052903" y="228406"/>
                  <a:pt x="1033629" y="235020"/>
                  <a:pt x="1019996" y="248653"/>
                </a:cubicBezTo>
                <a:cubicBezTo>
                  <a:pt x="1011975" y="256674"/>
                  <a:pt x="1005164" y="266123"/>
                  <a:pt x="995933" y="272716"/>
                </a:cubicBezTo>
                <a:cubicBezTo>
                  <a:pt x="969329" y="291719"/>
                  <a:pt x="965969" y="285557"/>
                  <a:pt x="939785" y="296779"/>
                </a:cubicBezTo>
                <a:cubicBezTo>
                  <a:pt x="928795" y="301489"/>
                  <a:pt x="918897" y="308623"/>
                  <a:pt x="907701" y="312821"/>
                </a:cubicBezTo>
                <a:cubicBezTo>
                  <a:pt x="897379" y="316692"/>
                  <a:pt x="886217" y="317814"/>
                  <a:pt x="875617" y="320842"/>
                </a:cubicBezTo>
                <a:cubicBezTo>
                  <a:pt x="867487" y="323165"/>
                  <a:pt x="859575" y="326189"/>
                  <a:pt x="851554" y="328863"/>
                </a:cubicBezTo>
                <a:cubicBezTo>
                  <a:pt x="813421" y="354287"/>
                  <a:pt x="836637" y="341857"/>
                  <a:pt x="779364" y="360948"/>
                </a:cubicBezTo>
                <a:cubicBezTo>
                  <a:pt x="771343" y="363622"/>
                  <a:pt x="762336" y="364279"/>
                  <a:pt x="755301" y="368969"/>
                </a:cubicBezTo>
                <a:lnTo>
                  <a:pt x="707175" y="401053"/>
                </a:lnTo>
                <a:cubicBezTo>
                  <a:pt x="701828" y="409074"/>
                  <a:pt x="699755" y="420805"/>
                  <a:pt x="691133" y="425116"/>
                </a:cubicBezTo>
                <a:cubicBezTo>
                  <a:pt x="610968" y="465198"/>
                  <a:pt x="648214" y="419439"/>
                  <a:pt x="602901" y="457200"/>
                </a:cubicBezTo>
                <a:cubicBezTo>
                  <a:pt x="594187" y="464462"/>
                  <a:pt x="587792" y="474299"/>
                  <a:pt x="578838" y="481263"/>
                </a:cubicBezTo>
                <a:cubicBezTo>
                  <a:pt x="563619" y="493100"/>
                  <a:pt x="530712" y="513348"/>
                  <a:pt x="530712" y="513348"/>
                </a:cubicBezTo>
                <a:cubicBezTo>
                  <a:pt x="525365" y="521369"/>
                  <a:pt x="521925" y="531063"/>
                  <a:pt x="514670" y="537411"/>
                </a:cubicBezTo>
                <a:cubicBezTo>
                  <a:pt x="500160" y="550107"/>
                  <a:pt x="482585" y="558800"/>
                  <a:pt x="466543" y="569495"/>
                </a:cubicBezTo>
                <a:cubicBezTo>
                  <a:pt x="458522" y="574842"/>
                  <a:pt x="449297" y="578720"/>
                  <a:pt x="442480" y="585537"/>
                </a:cubicBezTo>
                <a:cubicBezTo>
                  <a:pt x="365236" y="662781"/>
                  <a:pt x="447420" y="584792"/>
                  <a:pt x="386333" y="633663"/>
                </a:cubicBezTo>
                <a:cubicBezTo>
                  <a:pt x="380428" y="638387"/>
                  <a:pt x="376776" y="645815"/>
                  <a:pt x="370291" y="649706"/>
                </a:cubicBezTo>
                <a:cubicBezTo>
                  <a:pt x="363041" y="654056"/>
                  <a:pt x="353790" y="653946"/>
                  <a:pt x="346228" y="657727"/>
                </a:cubicBezTo>
                <a:cubicBezTo>
                  <a:pt x="333622" y="664030"/>
                  <a:pt x="298563" y="691773"/>
                  <a:pt x="290080" y="697832"/>
                </a:cubicBezTo>
                <a:cubicBezTo>
                  <a:pt x="282236" y="703435"/>
                  <a:pt x="272834" y="707057"/>
                  <a:pt x="266017" y="713874"/>
                </a:cubicBezTo>
                <a:cubicBezTo>
                  <a:pt x="256564" y="723327"/>
                  <a:pt x="251407" y="736505"/>
                  <a:pt x="241954" y="745958"/>
                </a:cubicBezTo>
                <a:cubicBezTo>
                  <a:pt x="200532" y="787380"/>
                  <a:pt x="204369" y="754209"/>
                  <a:pt x="161743" y="818148"/>
                </a:cubicBezTo>
                <a:cubicBezTo>
                  <a:pt x="152634" y="831811"/>
                  <a:pt x="131587" y="864346"/>
                  <a:pt x="121638" y="874295"/>
                </a:cubicBezTo>
                <a:cubicBezTo>
                  <a:pt x="114821" y="881112"/>
                  <a:pt x="105596" y="884990"/>
                  <a:pt x="97575" y="890337"/>
                </a:cubicBezTo>
                <a:cubicBezTo>
                  <a:pt x="86880" y="906379"/>
                  <a:pt x="79124" y="924830"/>
                  <a:pt x="65491" y="938463"/>
                </a:cubicBezTo>
                <a:cubicBezTo>
                  <a:pt x="49589" y="954365"/>
                  <a:pt x="27137" y="972622"/>
                  <a:pt x="17364" y="994611"/>
                </a:cubicBezTo>
                <a:cubicBezTo>
                  <a:pt x="10496" y="1010063"/>
                  <a:pt x="1322" y="1042737"/>
                  <a:pt x="1322" y="1042737"/>
                </a:cubicBezTo>
                <a:cubicBezTo>
                  <a:pt x="3996" y="1109579"/>
                  <a:pt x="-7373" y="1178490"/>
                  <a:pt x="9343" y="1243263"/>
                </a:cubicBezTo>
                <a:cubicBezTo>
                  <a:pt x="15503" y="1267131"/>
                  <a:pt x="44006" y="1279305"/>
                  <a:pt x="65491" y="1291390"/>
                </a:cubicBezTo>
                <a:cubicBezTo>
                  <a:pt x="87598" y="1303825"/>
                  <a:pt x="112808" y="1310479"/>
                  <a:pt x="137680" y="1315453"/>
                </a:cubicBezTo>
                <a:cubicBezTo>
                  <a:pt x="252074" y="1338332"/>
                  <a:pt x="190705" y="1329404"/>
                  <a:pt x="322164" y="1339516"/>
                </a:cubicBezTo>
                <a:cubicBezTo>
                  <a:pt x="332859" y="1342190"/>
                  <a:pt x="343649" y="1344508"/>
                  <a:pt x="354249" y="1347537"/>
                </a:cubicBezTo>
                <a:cubicBezTo>
                  <a:pt x="362379" y="1349860"/>
                  <a:pt x="370110" y="1353507"/>
                  <a:pt x="378312" y="1355558"/>
                </a:cubicBezTo>
                <a:lnTo>
                  <a:pt x="442480" y="1371600"/>
                </a:lnTo>
                <a:cubicBezTo>
                  <a:pt x="450501" y="1379621"/>
                  <a:pt x="457589" y="1388699"/>
                  <a:pt x="466543" y="1395663"/>
                </a:cubicBezTo>
                <a:cubicBezTo>
                  <a:pt x="481762" y="1407500"/>
                  <a:pt x="499246" y="1416180"/>
                  <a:pt x="514670" y="1427748"/>
                </a:cubicBezTo>
                <a:cubicBezTo>
                  <a:pt x="619525" y="1506389"/>
                  <a:pt x="488716" y="1409209"/>
                  <a:pt x="570817" y="1467853"/>
                </a:cubicBezTo>
                <a:cubicBezTo>
                  <a:pt x="594293" y="1484622"/>
                  <a:pt x="626438" y="1511705"/>
                  <a:pt x="651028" y="1524000"/>
                </a:cubicBezTo>
                <a:cubicBezTo>
                  <a:pt x="690674" y="1543823"/>
                  <a:pt x="671769" y="1536261"/>
                  <a:pt x="707175" y="1548063"/>
                </a:cubicBezTo>
                <a:cubicBezTo>
                  <a:pt x="712522" y="1553411"/>
                  <a:pt x="716925" y="1559911"/>
                  <a:pt x="723217" y="1564106"/>
                </a:cubicBezTo>
                <a:cubicBezTo>
                  <a:pt x="757361" y="1586870"/>
                  <a:pt x="750643" y="1571572"/>
                  <a:pt x="779364" y="1596190"/>
                </a:cubicBezTo>
                <a:cubicBezTo>
                  <a:pt x="790848" y="1606033"/>
                  <a:pt x="799965" y="1618431"/>
                  <a:pt x="811449" y="1628274"/>
                </a:cubicBezTo>
                <a:cubicBezTo>
                  <a:pt x="889610" y="1695268"/>
                  <a:pt x="776144" y="1584948"/>
                  <a:pt x="859575" y="1668379"/>
                </a:cubicBezTo>
                <a:cubicBezTo>
                  <a:pt x="862249" y="1676400"/>
                  <a:pt x="863815" y="1684880"/>
                  <a:pt x="867596" y="1692442"/>
                </a:cubicBezTo>
                <a:cubicBezTo>
                  <a:pt x="871907" y="1701065"/>
                  <a:pt x="882765" y="1706905"/>
                  <a:pt x="883638" y="1716506"/>
                </a:cubicBezTo>
                <a:cubicBezTo>
                  <a:pt x="885590" y="1737973"/>
                  <a:pt x="879161" y="1759411"/>
                  <a:pt x="875617" y="1780674"/>
                </a:cubicBezTo>
                <a:cubicBezTo>
                  <a:pt x="854262" y="1908805"/>
                  <a:pt x="869331" y="1822729"/>
                  <a:pt x="851554" y="1884948"/>
                </a:cubicBezTo>
                <a:cubicBezTo>
                  <a:pt x="848127" y="1896941"/>
                  <a:pt x="841923" y="1928274"/>
                  <a:pt x="835512" y="1941095"/>
                </a:cubicBezTo>
                <a:cubicBezTo>
                  <a:pt x="831201" y="1949717"/>
                  <a:pt x="823781" y="1956536"/>
                  <a:pt x="819470" y="1965158"/>
                </a:cubicBezTo>
                <a:cubicBezTo>
                  <a:pt x="813031" y="1978036"/>
                  <a:pt x="809867" y="1992385"/>
                  <a:pt x="803428" y="2005263"/>
                </a:cubicBezTo>
                <a:cubicBezTo>
                  <a:pt x="786230" y="2039658"/>
                  <a:pt x="788157" y="2021459"/>
                  <a:pt x="763322" y="2053390"/>
                </a:cubicBezTo>
                <a:cubicBezTo>
                  <a:pt x="751485" y="2068609"/>
                  <a:pt x="744871" y="2087883"/>
                  <a:pt x="731238" y="2101516"/>
                </a:cubicBezTo>
                <a:cubicBezTo>
                  <a:pt x="723217" y="2109537"/>
                  <a:pt x="714557" y="2116966"/>
                  <a:pt x="707175" y="2125579"/>
                </a:cubicBezTo>
                <a:cubicBezTo>
                  <a:pt x="682368" y="2154520"/>
                  <a:pt x="670726" y="2184346"/>
                  <a:pt x="634985" y="2205790"/>
                </a:cubicBezTo>
                <a:lnTo>
                  <a:pt x="594880" y="2229853"/>
                </a:lnTo>
                <a:cubicBezTo>
                  <a:pt x="586859" y="2243221"/>
                  <a:pt x="579465" y="2256986"/>
                  <a:pt x="570817" y="2269958"/>
                </a:cubicBezTo>
                <a:cubicBezTo>
                  <a:pt x="563546" y="2280865"/>
                  <a:pt x="537889" y="2311752"/>
                  <a:pt x="530712" y="2326106"/>
                </a:cubicBezTo>
                <a:cubicBezTo>
                  <a:pt x="526931" y="2333668"/>
                  <a:pt x="527764" y="2343405"/>
                  <a:pt x="522691" y="2350169"/>
                </a:cubicBezTo>
                <a:cubicBezTo>
                  <a:pt x="511347" y="2365294"/>
                  <a:pt x="493929" y="2375149"/>
                  <a:pt x="482585" y="2390274"/>
                </a:cubicBezTo>
                <a:cubicBezTo>
                  <a:pt x="474564" y="2400969"/>
                  <a:pt x="467975" y="2412905"/>
                  <a:pt x="458522" y="2422358"/>
                </a:cubicBezTo>
                <a:cubicBezTo>
                  <a:pt x="411763" y="2469117"/>
                  <a:pt x="423022" y="2423475"/>
                  <a:pt x="370291" y="2502569"/>
                </a:cubicBezTo>
                <a:cubicBezTo>
                  <a:pt x="359596" y="2518611"/>
                  <a:pt x="351839" y="2537062"/>
                  <a:pt x="338206" y="2550695"/>
                </a:cubicBezTo>
                <a:cubicBezTo>
                  <a:pt x="330185" y="2558716"/>
                  <a:pt x="320736" y="2565527"/>
                  <a:pt x="314143" y="2574758"/>
                </a:cubicBezTo>
                <a:cubicBezTo>
                  <a:pt x="307193" y="2584488"/>
                  <a:pt x="304733" y="2596893"/>
                  <a:pt x="298101" y="2606842"/>
                </a:cubicBezTo>
                <a:cubicBezTo>
                  <a:pt x="293906" y="2613134"/>
                  <a:pt x="286900" y="2617075"/>
                  <a:pt x="282059" y="2622885"/>
                </a:cubicBezTo>
                <a:cubicBezTo>
                  <a:pt x="273501" y="2633155"/>
                  <a:pt x="266017" y="2644274"/>
                  <a:pt x="257996" y="2654969"/>
                </a:cubicBezTo>
                <a:cubicBezTo>
                  <a:pt x="260670" y="2681706"/>
                  <a:pt x="261931" y="2708621"/>
                  <a:pt x="266017" y="2735179"/>
                </a:cubicBezTo>
                <a:cubicBezTo>
                  <a:pt x="267303" y="2743536"/>
                  <a:pt x="268060" y="2753263"/>
                  <a:pt x="274038" y="2759242"/>
                </a:cubicBezTo>
                <a:cubicBezTo>
                  <a:pt x="285062" y="2770266"/>
                  <a:pt x="300923" y="2775043"/>
                  <a:pt x="314143" y="2783306"/>
                </a:cubicBezTo>
                <a:cubicBezTo>
                  <a:pt x="322318" y="2788415"/>
                  <a:pt x="329397" y="2795433"/>
                  <a:pt x="338206" y="2799348"/>
                </a:cubicBezTo>
                <a:cubicBezTo>
                  <a:pt x="372516" y="2814597"/>
                  <a:pt x="385753" y="2814078"/>
                  <a:pt x="418417" y="2823411"/>
                </a:cubicBezTo>
                <a:cubicBezTo>
                  <a:pt x="426547" y="2825734"/>
                  <a:pt x="434161" y="2829920"/>
                  <a:pt x="442480" y="2831432"/>
                </a:cubicBezTo>
                <a:cubicBezTo>
                  <a:pt x="459802" y="2834581"/>
                  <a:pt x="564825" y="2845917"/>
                  <a:pt x="578838" y="2847474"/>
                </a:cubicBezTo>
                <a:cubicBezTo>
                  <a:pt x="586859" y="2850148"/>
                  <a:pt x="594473" y="2854821"/>
                  <a:pt x="602901" y="2855495"/>
                </a:cubicBezTo>
                <a:cubicBezTo>
                  <a:pt x="781311" y="2869768"/>
                  <a:pt x="827136" y="2861924"/>
                  <a:pt x="1019996" y="2855495"/>
                </a:cubicBezTo>
                <a:cubicBezTo>
                  <a:pt x="1099918" y="2842175"/>
                  <a:pt x="1040177" y="2851234"/>
                  <a:pt x="1140312" y="2839453"/>
                </a:cubicBezTo>
                <a:cubicBezTo>
                  <a:pt x="1327722" y="2817405"/>
                  <a:pt x="1071615" y="2846195"/>
                  <a:pt x="1276670" y="2823411"/>
                </a:cubicBezTo>
                <a:cubicBezTo>
                  <a:pt x="1298059" y="2818064"/>
                  <a:pt x="1319219" y="2811693"/>
                  <a:pt x="1340838" y="2807369"/>
                </a:cubicBezTo>
                <a:cubicBezTo>
                  <a:pt x="1354206" y="2804695"/>
                  <a:pt x="1367717" y="2802655"/>
                  <a:pt x="1380943" y="2799348"/>
                </a:cubicBezTo>
                <a:cubicBezTo>
                  <a:pt x="1389145" y="2797297"/>
                  <a:pt x="1396876" y="2793650"/>
                  <a:pt x="1405006" y="2791327"/>
                </a:cubicBezTo>
                <a:cubicBezTo>
                  <a:pt x="1431877" y="2783650"/>
                  <a:pt x="1459794" y="2779974"/>
                  <a:pt x="1485217" y="2767263"/>
                </a:cubicBezTo>
                <a:cubicBezTo>
                  <a:pt x="1495912" y="2761916"/>
                  <a:pt x="1507048" y="2757373"/>
                  <a:pt x="1517301" y="2751221"/>
                </a:cubicBezTo>
                <a:cubicBezTo>
                  <a:pt x="1533834" y="2741301"/>
                  <a:pt x="1549386" y="2729832"/>
                  <a:pt x="1565428" y="2719137"/>
                </a:cubicBezTo>
                <a:cubicBezTo>
                  <a:pt x="1573449" y="2713790"/>
                  <a:pt x="1580869" y="2707406"/>
                  <a:pt x="1589491" y="2703095"/>
                </a:cubicBezTo>
                <a:cubicBezTo>
                  <a:pt x="1629137" y="2683272"/>
                  <a:pt x="1610232" y="2690834"/>
                  <a:pt x="1645638" y="2679032"/>
                </a:cubicBezTo>
                <a:cubicBezTo>
                  <a:pt x="1659006" y="2668337"/>
                  <a:pt x="1672047" y="2657220"/>
                  <a:pt x="1685743" y="2646948"/>
                </a:cubicBezTo>
                <a:cubicBezTo>
                  <a:pt x="1693455" y="2641164"/>
                  <a:pt x="1702400" y="2637077"/>
                  <a:pt x="1709806" y="2630906"/>
                </a:cubicBezTo>
                <a:cubicBezTo>
                  <a:pt x="1736472" y="2608684"/>
                  <a:pt x="1777840" y="2552919"/>
                  <a:pt x="1790017" y="2534653"/>
                </a:cubicBezTo>
                <a:cubicBezTo>
                  <a:pt x="1795364" y="2526632"/>
                  <a:pt x="1802144" y="2519399"/>
                  <a:pt x="1806059" y="2510590"/>
                </a:cubicBezTo>
                <a:cubicBezTo>
                  <a:pt x="1812927" y="2495137"/>
                  <a:pt x="1816754" y="2478505"/>
                  <a:pt x="1822101" y="2462463"/>
                </a:cubicBezTo>
                <a:lnTo>
                  <a:pt x="1830122" y="2438400"/>
                </a:lnTo>
                <a:lnTo>
                  <a:pt x="1838143" y="2414337"/>
                </a:lnTo>
                <a:cubicBezTo>
                  <a:pt x="1852269" y="2301326"/>
                  <a:pt x="1850415" y="2345521"/>
                  <a:pt x="1838143" y="2173706"/>
                </a:cubicBezTo>
                <a:cubicBezTo>
                  <a:pt x="1837328" y="2162290"/>
                  <a:pt x="1827954" y="2109103"/>
                  <a:pt x="1822101" y="2093495"/>
                </a:cubicBezTo>
                <a:cubicBezTo>
                  <a:pt x="1801008" y="2037246"/>
                  <a:pt x="1813288" y="2083890"/>
                  <a:pt x="1790017" y="2037348"/>
                </a:cubicBezTo>
                <a:cubicBezTo>
                  <a:pt x="1786236" y="2029786"/>
                  <a:pt x="1784670" y="2021306"/>
                  <a:pt x="1781996" y="2013285"/>
                </a:cubicBezTo>
                <a:cubicBezTo>
                  <a:pt x="1779746" y="1999783"/>
                  <a:pt x="1765954" y="1919331"/>
                  <a:pt x="1765954" y="1909011"/>
                </a:cubicBezTo>
                <a:cubicBezTo>
                  <a:pt x="1765954" y="1871484"/>
                  <a:pt x="1771301" y="1834148"/>
                  <a:pt x="1773975" y="1796716"/>
                </a:cubicBezTo>
                <a:cubicBezTo>
                  <a:pt x="1770924" y="1781462"/>
                  <a:pt x="1766154" y="1748991"/>
                  <a:pt x="1757933" y="1732548"/>
                </a:cubicBezTo>
                <a:cubicBezTo>
                  <a:pt x="1750986" y="1718654"/>
                  <a:pt x="1738282" y="1702388"/>
                  <a:pt x="1725849" y="1692442"/>
                </a:cubicBezTo>
                <a:cubicBezTo>
                  <a:pt x="1718321" y="1686420"/>
                  <a:pt x="1710646" y="1680197"/>
                  <a:pt x="1701785" y="1676400"/>
                </a:cubicBezTo>
                <a:cubicBezTo>
                  <a:pt x="1691652" y="1672058"/>
                  <a:pt x="1680511" y="1670541"/>
                  <a:pt x="1669701" y="1668379"/>
                </a:cubicBezTo>
                <a:cubicBezTo>
                  <a:pt x="1633942" y="1661227"/>
                  <a:pt x="1615883" y="1660940"/>
                  <a:pt x="1581470" y="1652337"/>
                </a:cubicBezTo>
                <a:cubicBezTo>
                  <a:pt x="1573267" y="1650286"/>
                  <a:pt x="1565536" y="1646639"/>
                  <a:pt x="1557406" y="1644316"/>
                </a:cubicBezTo>
                <a:cubicBezTo>
                  <a:pt x="1546806" y="1641288"/>
                  <a:pt x="1535922" y="1639323"/>
                  <a:pt x="1525322" y="1636295"/>
                </a:cubicBezTo>
                <a:cubicBezTo>
                  <a:pt x="1517192" y="1633972"/>
                  <a:pt x="1509461" y="1630325"/>
                  <a:pt x="1501259" y="1628274"/>
                </a:cubicBezTo>
                <a:cubicBezTo>
                  <a:pt x="1488033" y="1624967"/>
                  <a:pt x="1474522" y="1622927"/>
                  <a:pt x="1461154" y="1620253"/>
                </a:cubicBezTo>
                <a:cubicBezTo>
                  <a:pt x="1453133" y="1614906"/>
                  <a:pt x="1445713" y="1608522"/>
                  <a:pt x="1437091" y="1604211"/>
                </a:cubicBezTo>
                <a:cubicBezTo>
                  <a:pt x="1429529" y="1600430"/>
                  <a:pt x="1419792" y="1601263"/>
                  <a:pt x="1413028" y="1596190"/>
                </a:cubicBezTo>
                <a:cubicBezTo>
                  <a:pt x="1397903" y="1584847"/>
                  <a:pt x="1386291" y="1569454"/>
                  <a:pt x="1372922" y="1556085"/>
                </a:cubicBezTo>
                <a:cubicBezTo>
                  <a:pt x="1364901" y="1548064"/>
                  <a:pt x="1358297" y="1538313"/>
                  <a:pt x="1348859" y="1532021"/>
                </a:cubicBezTo>
                <a:cubicBezTo>
                  <a:pt x="1244432" y="1462403"/>
                  <a:pt x="1348660" y="1536433"/>
                  <a:pt x="1268649" y="1467853"/>
                </a:cubicBezTo>
                <a:cubicBezTo>
                  <a:pt x="1240116" y="1443397"/>
                  <a:pt x="1245554" y="1461125"/>
                  <a:pt x="1220522" y="1427748"/>
                </a:cubicBezTo>
                <a:cubicBezTo>
                  <a:pt x="1198044" y="1397776"/>
                  <a:pt x="1193944" y="1381355"/>
                  <a:pt x="1180417" y="1347537"/>
                </a:cubicBezTo>
                <a:cubicBezTo>
                  <a:pt x="1183091" y="1267327"/>
                  <a:pt x="1183986" y="1187037"/>
                  <a:pt x="1188438" y="1106906"/>
                </a:cubicBezTo>
                <a:cubicBezTo>
                  <a:pt x="1189563" y="1086654"/>
                  <a:pt x="1195624" y="1055381"/>
                  <a:pt x="1204480" y="1034716"/>
                </a:cubicBezTo>
                <a:cubicBezTo>
                  <a:pt x="1209190" y="1023726"/>
                  <a:pt x="1214590" y="1013014"/>
                  <a:pt x="1220522" y="1002632"/>
                </a:cubicBezTo>
                <a:cubicBezTo>
                  <a:pt x="1225305" y="994262"/>
                  <a:pt x="1229747" y="985385"/>
                  <a:pt x="1236564" y="978569"/>
                </a:cubicBezTo>
                <a:cubicBezTo>
                  <a:pt x="1243381" y="971752"/>
                  <a:pt x="1252607" y="967874"/>
                  <a:pt x="1260628" y="962527"/>
                </a:cubicBezTo>
                <a:cubicBezTo>
                  <a:pt x="1265975" y="954506"/>
                  <a:pt x="1272755" y="947272"/>
                  <a:pt x="1276670" y="938463"/>
                </a:cubicBezTo>
                <a:cubicBezTo>
                  <a:pt x="1283538" y="923011"/>
                  <a:pt x="1292712" y="890337"/>
                  <a:pt x="1292712" y="890337"/>
                </a:cubicBezTo>
                <a:cubicBezTo>
                  <a:pt x="1290038" y="868948"/>
                  <a:pt x="1284691" y="847725"/>
                  <a:pt x="1284691" y="826169"/>
                </a:cubicBezTo>
                <a:cubicBezTo>
                  <a:pt x="1284691" y="799299"/>
                  <a:pt x="1284215" y="771449"/>
                  <a:pt x="1292712" y="745958"/>
                </a:cubicBezTo>
                <a:cubicBezTo>
                  <a:pt x="1295760" y="736813"/>
                  <a:pt x="1307966" y="733831"/>
                  <a:pt x="1316775" y="729916"/>
                </a:cubicBezTo>
                <a:cubicBezTo>
                  <a:pt x="1332227" y="723048"/>
                  <a:pt x="1348859" y="719221"/>
                  <a:pt x="1364901" y="713874"/>
                </a:cubicBezTo>
                <a:cubicBezTo>
                  <a:pt x="1372922" y="711200"/>
                  <a:pt x="1380673" y="707511"/>
                  <a:pt x="1388964" y="705853"/>
                </a:cubicBezTo>
                <a:cubicBezTo>
                  <a:pt x="1404218" y="702802"/>
                  <a:pt x="1436690" y="698033"/>
                  <a:pt x="1453133" y="689811"/>
                </a:cubicBezTo>
                <a:cubicBezTo>
                  <a:pt x="1461755" y="685500"/>
                  <a:pt x="1469175" y="679116"/>
                  <a:pt x="1477196" y="673769"/>
                </a:cubicBezTo>
                <a:cubicBezTo>
                  <a:pt x="1482543" y="665748"/>
                  <a:pt x="1486890" y="656961"/>
                  <a:pt x="1493238" y="649706"/>
                </a:cubicBezTo>
                <a:cubicBezTo>
                  <a:pt x="1550888" y="583819"/>
                  <a:pt x="1516277" y="636270"/>
                  <a:pt x="1557406" y="577516"/>
                </a:cubicBezTo>
                <a:cubicBezTo>
                  <a:pt x="1568463" y="561721"/>
                  <a:pt x="1583394" y="547681"/>
                  <a:pt x="1589491" y="529390"/>
                </a:cubicBezTo>
                <a:lnTo>
                  <a:pt x="1605533" y="481263"/>
                </a:lnTo>
                <a:cubicBezTo>
                  <a:pt x="1608207" y="473242"/>
                  <a:pt x="1611896" y="465491"/>
                  <a:pt x="1613554" y="457200"/>
                </a:cubicBezTo>
                <a:cubicBezTo>
                  <a:pt x="1616228" y="443832"/>
                  <a:pt x="1619334" y="430543"/>
                  <a:pt x="1621575" y="417095"/>
                </a:cubicBezTo>
                <a:cubicBezTo>
                  <a:pt x="1625760" y="391982"/>
                  <a:pt x="1621760" y="355988"/>
                  <a:pt x="1645638" y="336885"/>
                </a:cubicBezTo>
                <a:cubicBezTo>
                  <a:pt x="1652240" y="331603"/>
                  <a:pt x="1662310" y="332969"/>
                  <a:pt x="1669701" y="328863"/>
                </a:cubicBezTo>
                <a:cubicBezTo>
                  <a:pt x="1693436" y="315677"/>
                  <a:pt x="1724099" y="295592"/>
                  <a:pt x="1741891" y="272716"/>
                </a:cubicBezTo>
                <a:cubicBezTo>
                  <a:pt x="1753728" y="257497"/>
                  <a:pt x="1767878" y="242881"/>
                  <a:pt x="1773975" y="224590"/>
                </a:cubicBezTo>
                <a:lnTo>
                  <a:pt x="1790017" y="176463"/>
                </a:lnTo>
                <a:cubicBezTo>
                  <a:pt x="1787343" y="155074"/>
                  <a:pt x="1789363" y="132553"/>
                  <a:pt x="1781996" y="112295"/>
                </a:cubicBezTo>
                <a:cubicBezTo>
                  <a:pt x="1778119" y="101635"/>
                  <a:pt x="1767552" y="94244"/>
                  <a:pt x="1757933" y="88232"/>
                </a:cubicBezTo>
                <a:cubicBezTo>
                  <a:pt x="1727182" y="69012"/>
                  <a:pt x="1696750" y="69179"/>
                  <a:pt x="1661680" y="64169"/>
                </a:cubicBezTo>
                <a:cubicBezTo>
                  <a:pt x="1602700" y="44509"/>
                  <a:pt x="1662696" y="62401"/>
                  <a:pt x="1541364" y="48127"/>
                </a:cubicBezTo>
                <a:cubicBezTo>
                  <a:pt x="1465229" y="39170"/>
                  <a:pt x="1511850" y="24063"/>
                  <a:pt x="1388964" y="24063"/>
                </a:cubicBezTo>
                <a:lnTo>
                  <a:pt x="1340838" y="0"/>
                </a:lnTo>
                <a:close/>
              </a:path>
            </a:pathLst>
          </a:custGeom>
          <a:noFill/>
          <a:ln w="25400" cap="flat" cmpd="sng">
            <a:solidFill>
              <a:srgbClr val="92D050">
                <a:alpha val="749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cxnSp>
        <p:nvCxnSpPr>
          <p:cNvPr id="168" name="Google Shape;168;gcd4d0b668a_1_7"/>
          <p:cNvCxnSpPr>
            <a:stCxn id="169" idx="1"/>
            <a:endCxn id="164" idx="98"/>
          </p:cNvCxnSpPr>
          <p:nvPr/>
        </p:nvCxnSpPr>
        <p:spPr>
          <a:xfrm rot="10800000">
            <a:off x="5495865" y="3972206"/>
            <a:ext cx="627900" cy="412500"/>
          </a:xfrm>
          <a:prstGeom prst="straightConnector1">
            <a:avLst/>
          </a:prstGeom>
          <a:noFill/>
          <a:ln w="15875" cap="flat" cmpd="sng">
            <a:solidFill>
              <a:srgbClr val="92D050"/>
            </a:solidFill>
            <a:prstDash val="solid"/>
            <a:round/>
            <a:headEnd type="triangle" w="med" len="med"/>
            <a:tailEnd type="none" w="sm" len="sm"/>
          </a:ln>
        </p:spPr>
      </p:cxnSp>
      <p:sp>
        <p:nvSpPr>
          <p:cNvPr id="169" name="Google Shape;169;gcd4d0b668a_1_7"/>
          <p:cNvSpPr/>
          <p:nvPr/>
        </p:nvSpPr>
        <p:spPr>
          <a:xfrm>
            <a:off x="6123765" y="3669656"/>
            <a:ext cx="1918500" cy="1430100"/>
          </a:xfrm>
          <a:prstGeom prst="roundRect">
            <a:avLst>
              <a:gd name="adj" fmla="val 16667"/>
            </a:avLst>
          </a:prstGeom>
          <a:solidFill>
            <a:srgbClr val="D3E9F3">
              <a:alpha val="74900"/>
            </a:srgbClr>
          </a:solidFill>
          <a:ln w="38100" cap="flat" cmpd="sng">
            <a:solidFill>
              <a:srgbClr val="92D050">
                <a:alpha val="74900"/>
              </a:srgb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de-DE" sz="1000">
                <a:solidFill>
                  <a:srgbClr val="002060"/>
                </a:solidFill>
                <a:latin typeface="Calibri"/>
                <a:ea typeface="Calibri"/>
                <a:cs typeface="Calibri"/>
                <a:sym typeface="Calibri"/>
              </a:rPr>
              <a:t>Networks to predict and explain marine animal movements in a changing environment</a:t>
            </a:r>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1000">
              <a:solidFill>
                <a:srgbClr val="002060"/>
              </a:solidFill>
              <a:latin typeface="Calibri"/>
              <a:ea typeface="Calibri"/>
              <a:cs typeface="Calibri"/>
              <a:sym typeface="Calibri"/>
            </a:endParaRPr>
          </a:p>
          <a:p>
            <a:pPr marL="0" marR="0" lvl="0" indent="0" algn="ctr" rtl="0">
              <a:spcBef>
                <a:spcPts val="0"/>
              </a:spcBef>
              <a:spcAft>
                <a:spcPts val="0"/>
              </a:spcAft>
              <a:buNone/>
            </a:pPr>
            <a:endParaRPr sz="700">
              <a:solidFill>
                <a:srgbClr val="002060"/>
              </a:solidFill>
              <a:latin typeface="Calibri"/>
              <a:ea typeface="Calibri"/>
              <a:cs typeface="Calibri"/>
              <a:sym typeface="Calibri"/>
            </a:endParaRPr>
          </a:p>
          <a:p>
            <a:pPr marL="0" marR="0" lvl="0" indent="0" algn="ctr" rtl="0">
              <a:spcBef>
                <a:spcPts val="0"/>
              </a:spcBef>
              <a:spcAft>
                <a:spcPts val="0"/>
              </a:spcAft>
              <a:buNone/>
            </a:pPr>
            <a:r>
              <a:rPr lang="de-DE" sz="700">
                <a:solidFill>
                  <a:srgbClr val="002060"/>
                </a:solidFill>
                <a:latin typeface="Calibri"/>
                <a:ea typeface="Calibri"/>
                <a:cs typeface="Calibri"/>
                <a:sym typeface="Calibri"/>
              </a:rPr>
              <a:t>Credit: Hussey et al. (2015)</a:t>
            </a:r>
            <a:endParaRPr sz="700">
              <a:solidFill>
                <a:srgbClr val="002060"/>
              </a:solidFill>
              <a:latin typeface="Calibri"/>
              <a:ea typeface="Calibri"/>
              <a:cs typeface="Calibri"/>
              <a:sym typeface="Calibri"/>
            </a:endParaRPr>
          </a:p>
        </p:txBody>
      </p:sp>
      <p:pic>
        <p:nvPicPr>
          <p:cNvPr id="170" name="Google Shape;170;gcd4d0b668a_1_7"/>
          <p:cNvPicPr preferRelativeResize="0"/>
          <p:nvPr/>
        </p:nvPicPr>
        <p:blipFill rotWithShape="1">
          <a:blip r:embed="rId5">
            <a:alphaModFix/>
          </a:blip>
          <a:srcRect/>
          <a:stretch/>
        </p:blipFill>
        <p:spPr>
          <a:xfrm>
            <a:off x="6562639" y="4190120"/>
            <a:ext cx="1062198" cy="721963"/>
          </a:xfrm>
          <a:prstGeom prst="rect">
            <a:avLst/>
          </a:prstGeom>
          <a:noFill/>
          <a:ln>
            <a:noFill/>
          </a:ln>
        </p:spPr>
      </p:pic>
      <p:pic>
        <p:nvPicPr>
          <p:cNvPr id="171" name="Google Shape;171;gcd4d0b668a_1_7"/>
          <p:cNvPicPr preferRelativeResize="0"/>
          <p:nvPr/>
        </p:nvPicPr>
        <p:blipFill rotWithShape="1">
          <a:blip r:embed="rId6">
            <a:alphaModFix/>
          </a:blip>
          <a:srcRect/>
          <a:stretch/>
        </p:blipFill>
        <p:spPr>
          <a:xfrm>
            <a:off x="716274" y="3787261"/>
            <a:ext cx="1214374" cy="683086"/>
          </a:xfrm>
          <a:prstGeom prst="rect">
            <a:avLst/>
          </a:prstGeom>
          <a:noFill/>
          <a:ln>
            <a:noFill/>
          </a:ln>
        </p:spPr>
      </p:pic>
      <p:pic>
        <p:nvPicPr>
          <p:cNvPr id="172" name="Google Shape;172;gcd4d0b668a_1_7"/>
          <p:cNvPicPr preferRelativeResize="0"/>
          <p:nvPr/>
        </p:nvPicPr>
        <p:blipFill rotWithShape="1">
          <a:blip r:embed="rId7">
            <a:alphaModFix/>
          </a:blip>
          <a:srcRect/>
          <a:stretch/>
        </p:blipFill>
        <p:spPr>
          <a:xfrm>
            <a:off x="447161" y="1797596"/>
            <a:ext cx="1199422" cy="918494"/>
          </a:xfrm>
          <a:prstGeom prst="rect">
            <a:avLst/>
          </a:prstGeom>
          <a:noFill/>
          <a:ln w="9525" cap="flat" cmpd="sng">
            <a:solidFill>
              <a:srgbClr val="85A5C1"/>
            </a:solidFill>
            <a:prstDash val="solid"/>
            <a:round/>
            <a:headEnd type="none" w="sm" len="sm"/>
            <a:tailEnd type="none" w="sm" len="sm"/>
          </a:ln>
        </p:spPr>
      </p:pic>
      <p:pic>
        <p:nvPicPr>
          <p:cNvPr id="173" name="Google Shape;173;gcd4d0b668a_1_7"/>
          <p:cNvPicPr preferRelativeResize="0"/>
          <p:nvPr/>
        </p:nvPicPr>
        <p:blipFill rotWithShape="1">
          <a:blip r:embed="rId8">
            <a:alphaModFix/>
          </a:blip>
          <a:srcRect/>
          <a:stretch/>
        </p:blipFill>
        <p:spPr>
          <a:xfrm>
            <a:off x="7640745" y="2476884"/>
            <a:ext cx="1081652" cy="8610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ca3f5cd4dc_0_5"/>
          <p:cNvSpPr txBox="1"/>
          <p:nvPr/>
        </p:nvSpPr>
        <p:spPr>
          <a:xfrm>
            <a:off x="219449" y="-42450"/>
            <a:ext cx="8076900" cy="354000"/>
          </a:xfrm>
          <a:prstGeom prst="rect">
            <a:avLst/>
          </a:prstGeom>
          <a:noFill/>
          <a:ln>
            <a:noFill/>
          </a:ln>
        </p:spPr>
        <p:txBody>
          <a:bodyPr spcFirstLastPara="1" wrap="square" lIns="91425" tIns="45700" rIns="91425" bIns="45700" anchor="ctr" anchorCtr="0">
            <a:spAutoFit/>
          </a:bodyPr>
          <a:lstStyle/>
          <a:p>
            <a:pPr marL="0" marR="0" lvl="0" indent="0" algn="l" rtl="0">
              <a:lnSpc>
                <a:spcPct val="115000"/>
              </a:lnSpc>
              <a:spcBef>
                <a:spcPts val="0"/>
              </a:spcBef>
              <a:spcAft>
                <a:spcPts val="0"/>
              </a:spcAft>
              <a:buClr>
                <a:srgbClr val="000000"/>
              </a:buClr>
              <a:buSzPts val="1100"/>
              <a:buFont typeface="Arial"/>
              <a:buNone/>
            </a:pPr>
            <a:r>
              <a:rPr lang="de-DE" sz="1700" b="0" i="0" u="none" strike="noStrike" cap="none">
                <a:solidFill>
                  <a:srgbClr val="FFFFFF"/>
                </a:solidFill>
                <a:latin typeface="Arial"/>
                <a:ea typeface="Arial"/>
                <a:cs typeface="Arial"/>
                <a:sym typeface="Arial"/>
              </a:rPr>
              <a:t>Atlantic Meridional Overturning Circulation</a:t>
            </a:r>
            <a:endParaRPr sz="1800" b="0" i="0" u="none" strike="noStrike" cap="none">
              <a:solidFill>
                <a:schemeClr val="lt1"/>
              </a:solidFill>
              <a:latin typeface="Calibri"/>
              <a:ea typeface="Calibri"/>
              <a:cs typeface="Calibri"/>
              <a:sym typeface="Calibri"/>
            </a:endParaRPr>
          </a:p>
        </p:txBody>
      </p:sp>
      <p:pic>
        <p:nvPicPr>
          <p:cNvPr id="180" name="Google Shape;180;gca3f5cd4dc_0_5"/>
          <p:cNvPicPr preferRelativeResize="0"/>
          <p:nvPr/>
        </p:nvPicPr>
        <p:blipFill rotWithShape="1">
          <a:blip r:embed="rId3">
            <a:alphaModFix/>
          </a:blip>
          <a:srcRect/>
          <a:stretch/>
        </p:blipFill>
        <p:spPr>
          <a:xfrm>
            <a:off x="4069300" y="463950"/>
            <a:ext cx="4821367" cy="4527150"/>
          </a:xfrm>
          <a:prstGeom prst="rect">
            <a:avLst/>
          </a:prstGeom>
          <a:noFill/>
          <a:ln>
            <a:noFill/>
          </a:ln>
        </p:spPr>
      </p:pic>
      <p:pic>
        <p:nvPicPr>
          <p:cNvPr id="181" name="Google Shape;181;gca3f5cd4dc_0_5"/>
          <p:cNvPicPr preferRelativeResize="0"/>
          <p:nvPr/>
        </p:nvPicPr>
        <p:blipFill rotWithShape="1">
          <a:blip r:embed="rId4">
            <a:alphaModFix/>
          </a:blip>
          <a:srcRect/>
          <a:stretch/>
        </p:blipFill>
        <p:spPr>
          <a:xfrm>
            <a:off x="1736150" y="4120900"/>
            <a:ext cx="1171582" cy="717800"/>
          </a:xfrm>
          <a:prstGeom prst="rect">
            <a:avLst/>
          </a:prstGeom>
          <a:noFill/>
          <a:ln>
            <a:noFill/>
          </a:ln>
        </p:spPr>
      </p:pic>
      <p:pic>
        <p:nvPicPr>
          <p:cNvPr id="182" name="Google Shape;182;gca3f5cd4dc_0_5"/>
          <p:cNvPicPr preferRelativeResize="0"/>
          <p:nvPr/>
        </p:nvPicPr>
        <p:blipFill rotWithShape="1">
          <a:blip r:embed="rId5">
            <a:alphaModFix/>
          </a:blip>
          <a:srcRect/>
          <a:stretch/>
        </p:blipFill>
        <p:spPr>
          <a:xfrm>
            <a:off x="359625" y="4120900"/>
            <a:ext cx="1118433" cy="717800"/>
          </a:xfrm>
          <a:prstGeom prst="rect">
            <a:avLst/>
          </a:prstGeom>
          <a:noFill/>
          <a:ln>
            <a:noFill/>
          </a:ln>
        </p:spPr>
      </p:pic>
      <p:sp>
        <p:nvSpPr>
          <p:cNvPr id="183" name="Google Shape;183;gca3f5cd4dc_0_5"/>
          <p:cNvSpPr txBox="1"/>
          <p:nvPr/>
        </p:nvSpPr>
        <p:spPr>
          <a:xfrm>
            <a:off x="293550" y="536050"/>
            <a:ext cx="3828900" cy="390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500" b="1" i="0" u="none" strike="noStrike" cap="none">
                <a:solidFill>
                  <a:srgbClr val="256C87"/>
                </a:solidFill>
                <a:latin typeface="Quattrocento Sans"/>
                <a:ea typeface="Quattrocento Sans"/>
                <a:cs typeface="Quattrocento Sans"/>
                <a:sym typeface="Quattrocento Sans"/>
              </a:rPr>
              <a:t>Issue</a:t>
            </a:r>
            <a:r>
              <a:rPr lang="de-DE" sz="1500" i="0" u="none" strike="noStrike" cap="none">
                <a:solidFill>
                  <a:srgbClr val="267493"/>
                </a:solidFill>
                <a:latin typeface="Quattrocento Sans"/>
                <a:ea typeface="Quattrocento Sans"/>
                <a:cs typeface="Quattrocento Sans"/>
                <a:sym typeface="Quattrocento Sans"/>
              </a:rPr>
              <a:t>:</a:t>
            </a:r>
            <a:r>
              <a:rPr lang="de-DE" sz="1500" i="0" u="none" strike="noStrike" cap="none">
                <a:solidFill>
                  <a:schemeClr val="accent1"/>
                </a:solidFill>
                <a:latin typeface="Quattrocento Sans"/>
                <a:ea typeface="Quattrocento Sans"/>
                <a:cs typeface="Quattrocento Sans"/>
                <a:sym typeface="Quattrocento Sans"/>
              </a:rPr>
              <a:t> Long-term sustainability and collaboration between programs making various property and biogeochemical measurements</a:t>
            </a:r>
            <a:endParaRPr sz="1500" i="0" u="none" strike="noStrike" cap="none">
              <a:solidFill>
                <a:schemeClr val="accent1"/>
              </a:solidFill>
              <a:latin typeface="Quattrocento Sans"/>
              <a:ea typeface="Quattrocento Sans"/>
              <a:cs typeface="Quattrocento Sans"/>
              <a:sym typeface="Quattrocento Sans"/>
            </a:endParaRPr>
          </a:p>
          <a:p>
            <a:pPr marL="0" marR="0" lvl="0" indent="0" algn="l" rtl="0">
              <a:lnSpc>
                <a:spcPct val="100000"/>
              </a:lnSpc>
              <a:spcBef>
                <a:spcPts val="1400"/>
              </a:spcBef>
              <a:spcAft>
                <a:spcPts val="0"/>
              </a:spcAft>
              <a:buClr>
                <a:srgbClr val="000000"/>
              </a:buClr>
              <a:buSzPts val="1600"/>
              <a:buFont typeface="Arial"/>
              <a:buNone/>
            </a:pPr>
            <a:r>
              <a:rPr lang="de-DE" sz="1500" b="1" i="0" u="none" strike="noStrike" cap="none">
                <a:solidFill>
                  <a:srgbClr val="256C87"/>
                </a:solidFill>
                <a:latin typeface="Quattrocento Sans"/>
                <a:ea typeface="Quattrocento Sans"/>
                <a:cs typeface="Quattrocento Sans"/>
                <a:sym typeface="Quattrocento Sans"/>
              </a:rPr>
              <a:t>Need</a:t>
            </a:r>
            <a:r>
              <a:rPr lang="de-DE" sz="1500" i="0" u="none" strike="noStrike" cap="none">
                <a:solidFill>
                  <a:srgbClr val="267493"/>
                </a:solidFill>
                <a:latin typeface="Quattrocento Sans"/>
                <a:ea typeface="Quattrocento Sans"/>
                <a:cs typeface="Quattrocento Sans"/>
                <a:sym typeface="Quattrocento Sans"/>
              </a:rPr>
              <a:t>:</a:t>
            </a:r>
            <a:r>
              <a:rPr lang="de-DE" sz="1500" i="0" u="none" strike="noStrike" cap="none">
                <a:solidFill>
                  <a:schemeClr val="accent1"/>
                </a:solidFill>
                <a:latin typeface="Quattrocento Sans"/>
                <a:ea typeface="Quattrocento Sans"/>
                <a:cs typeface="Quattrocento Sans"/>
                <a:sym typeface="Quattrocento Sans"/>
              </a:rPr>
              <a:t> Promote the sharing of infrastructure and ease linkages to models</a:t>
            </a:r>
            <a:endParaRPr sz="1500" i="0" u="none" strike="noStrike" cap="none">
              <a:solidFill>
                <a:schemeClr val="accent1"/>
              </a:solidFill>
              <a:latin typeface="Quattrocento Sans"/>
              <a:ea typeface="Quattrocento Sans"/>
              <a:cs typeface="Quattrocento Sans"/>
              <a:sym typeface="Quattrocento Sans"/>
            </a:endParaRPr>
          </a:p>
          <a:p>
            <a:pPr marL="0" marR="0" lvl="0" indent="0" algn="l" rtl="0">
              <a:lnSpc>
                <a:spcPct val="100000"/>
              </a:lnSpc>
              <a:spcBef>
                <a:spcPts val="1400"/>
              </a:spcBef>
              <a:spcAft>
                <a:spcPts val="0"/>
              </a:spcAft>
              <a:buClr>
                <a:srgbClr val="000000"/>
              </a:buClr>
              <a:buSzPts val="1600"/>
              <a:buFont typeface="Arial"/>
              <a:buNone/>
            </a:pPr>
            <a:r>
              <a:rPr lang="de-DE" sz="1500" b="1" i="0" u="none" strike="noStrike" cap="none">
                <a:solidFill>
                  <a:srgbClr val="256C87"/>
                </a:solidFill>
                <a:latin typeface="Quattrocento Sans"/>
                <a:ea typeface="Quattrocento Sans"/>
                <a:cs typeface="Quattrocento Sans"/>
                <a:sym typeface="Quattrocento Sans"/>
              </a:rPr>
              <a:t>Approach</a:t>
            </a:r>
            <a:r>
              <a:rPr lang="de-DE" sz="1500" i="0" u="none" strike="noStrike" cap="none">
                <a:solidFill>
                  <a:srgbClr val="267493"/>
                </a:solidFill>
                <a:latin typeface="Quattrocento Sans"/>
                <a:ea typeface="Quattrocento Sans"/>
                <a:cs typeface="Quattrocento Sans"/>
                <a:sym typeface="Quattrocento Sans"/>
              </a:rPr>
              <a:t>:</a:t>
            </a:r>
            <a:r>
              <a:rPr lang="de-DE" sz="1500" i="0" u="none" strike="noStrike" cap="none">
                <a:solidFill>
                  <a:schemeClr val="accent1"/>
                </a:solidFill>
                <a:latin typeface="Quattrocento Sans"/>
                <a:ea typeface="Quattrocento Sans"/>
                <a:cs typeface="Quattrocento Sans"/>
                <a:sym typeface="Quattrocento Sans"/>
              </a:rPr>
              <a:t> Developing program engagement (OSNAP, RAPID, SAMOC et al.) – </a:t>
            </a:r>
            <a:r>
              <a:rPr lang="de-DE" sz="1500">
                <a:solidFill>
                  <a:schemeClr val="accent1"/>
                </a:solidFill>
                <a:latin typeface="Quattrocento Sans"/>
                <a:ea typeface="Quattrocento Sans"/>
                <a:cs typeface="Quattrocento Sans"/>
                <a:sym typeface="Quattrocento Sans"/>
              </a:rPr>
              <a:t>Complementary</a:t>
            </a:r>
            <a:r>
              <a:rPr lang="de-DE" sz="1500" i="0" u="none" strike="noStrike" cap="none">
                <a:solidFill>
                  <a:schemeClr val="accent1"/>
                </a:solidFill>
                <a:latin typeface="Quattrocento Sans"/>
                <a:ea typeface="Quattrocento Sans"/>
                <a:cs typeface="Quattrocento Sans"/>
                <a:sym typeface="Quattrocento Sans"/>
              </a:rPr>
              <a:t> </a:t>
            </a:r>
            <a:r>
              <a:rPr lang="de-DE" sz="1500">
                <a:solidFill>
                  <a:schemeClr val="accent1"/>
                </a:solidFill>
                <a:latin typeface="Quattrocento Sans"/>
                <a:ea typeface="Quattrocento Sans"/>
                <a:cs typeface="Quattrocento Sans"/>
                <a:sym typeface="Quattrocento Sans"/>
              </a:rPr>
              <a:t>Partnership</a:t>
            </a:r>
            <a:r>
              <a:rPr lang="de-DE" sz="1500" i="0" u="none" strike="noStrike" cap="none">
                <a:solidFill>
                  <a:schemeClr val="accent1"/>
                </a:solidFill>
                <a:latin typeface="Quattrocento Sans"/>
                <a:ea typeface="Quattrocento Sans"/>
                <a:cs typeface="Quattrocento Sans"/>
                <a:sym typeface="Quattrocento Sans"/>
              </a:rPr>
              <a:t> with CLIVAR AMOC Task Team</a:t>
            </a:r>
            <a:endParaRPr sz="1500" i="0" u="none" strike="noStrike" cap="none">
              <a:solidFill>
                <a:schemeClr val="accent1"/>
              </a:solidFill>
              <a:latin typeface="Quattrocento Sans"/>
              <a:ea typeface="Quattrocento Sans"/>
              <a:cs typeface="Quattrocento Sans"/>
              <a:sym typeface="Quattrocento Sans"/>
            </a:endParaRPr>
          </a:p>
          <a:p>
            <a:pPr marL="0" marR="0" lvl="0" indent="0" algn="l" rtl="0">
              <a:lnSpc>
                <a:spcPct val="100000"/>
              </a:lnSpc>
              <a:spcBef>
                <a:spcPts val="1400"/>
              </a:spcBef>
              <a:spcAft>
                <a:spcPts val="0"/>
              </a:spcAft>
              <a:buClr>
                <a:srgbClr val="000000"/>
              </a:buClr>
              <a:buSzPts val="1600"/>
              <a:buFont typeface="Arial"/>
              <a:buNone/>
            </a:pPr>
            <a:r>
              <a:rPr lang="de-DE" sz="1500" b="1" i="0" u="none" strike="noStrike" cap="none">
                <a:solidFill>
                  <a:srgbClr val="256C87"/>
                </a:solidFill>
                <a:latin typeface="Quattrocento Sans"/>
                <a:ea typeface="Quattrocento Sans"/>
                <a:cs typeface="Quattrocento Sans"/>
                <a:sym typeface="Quattrocento Sans"/>
              </a:rPr>
              <a:t>Leaders</a:t>
            </a:r>
            <a:r>
              <a:rPr lang="de-DE" sz="1500" i="0" u="none" strike="noStrike" cap="none">
                <a:solidFill>
                  <a:srgbClr val="267493"/>
                </a:solidFill>
                <a:latin typeface="Quattrocento Sans"/>
                <a:ea typeface="Quattrocento Sans"/>
                <a:cs typeface="Quattrocento Sans"/>
                <a:sym typeface="Quattrocento Sans"/>
              </a:rPr>
              <a:t>: </a:t>
            </a:r>
            <a:r>
              <a:rPr lang="de-DE" sz="1500" i="0" u="none" strike="noStrike" cap="none">
                <a:solidFill>
                  <a:schemeClr val="accent1"/>
                </a:solidFill>
                <a:latin typeface="Quattrocento Sans"/>
                <a:ea typeface="Quattrocento Sans"/>
                <a:cs typeface="Quattrocento Sans"/>
                <a:sym typeface="Quattrocento Sans"/>
              </a:rPr>
              <a:t>Brad deYoung (MUN), Maria Paz Chidichimo (CONICET | SHN) and others</a:t>
            </a:r>
            <a:endParaRPr sz="1500" i="0" u="none" strike="noStrike" cap="none">
              <a:solidFill>
                <a:schemeClr val="accent1"/>
              </a:solidFill>
              <a:latin typeface="Quattrocento Sans"/>
              <a:ea typeface="Quattrocento Sans"/>
              <a:cs typeface="Quattrocento Sans"/>
              <a:sym typeface="Quattrocen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cd4d0b668a_1_41"/>
          <p:cNvSpPr txBox="1"/>
          <p:nvPr/>
        </p:nvSpPr>
        <p:spPr>
          <a:xfrm>
            <a:off x="170117" y="-43544"/>
            <a:ext cx="72771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a:solidFill>
                  <a:srgbClr val="FFFFFF"/>
                </a:solidFill>
                <a:latin typeface="Arial"/>
                <a:ea typeface="Arial"/>
                <a:cs typeface="Arial"/>
                <a:sym typeface="Arial"/>
              </a:rPr>
              <a:t>Sargassum in the Tropical Atlantic</a:t>
            </a:r>
            <a:endParaRPr/>
          </a:p>
        </p:txBody>
      </p:sp>
      <p:sp>
        <p:nvSpPr>
          <p:cNvPr id="190" name="Google Shape;190;gcd4d0b668a_1_41"/>
          <p:cNvSpPr txBox="1"/>
          <p:nvPr/>
        </p:nvSpPr>
        <p:spPr>
          <a:xfrm>
            <a:off x="311400" y="376775"/>
            <a:ext cx="3919200" cy="42663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15000"/>
              </a:lnSpc>
              <a:spcBef>
                <a:spcPts val="0"/>
              </a:spcBef>
              <a:spcAft>
                <a:spcPts val="0"/>
              </a:spcAft>
              <a:buClr>
                <a:srgbClr val="3494BA"/>
              </a:buClr>
              <a:buSzPts val="1400"/>
              <a:buFont typeface="Quattrocento Sans"/>
              <a:buChar char="●"/>
            </a:pPr>
            <a:r>
              <a:rPr lang="de-DE">
                <a:solidFill>
                  <a:srgbClr val="3494BA"/>
                </a:solidFill>
                <a:latin typeface="Quattrocento Sans"/>
                <a:ea typeface="Quattrocento Sans"/>
                <a:cs typeface="Quattrocento Sans"/>
                <a:sym typeface="Quattrocento Sans"/>
              </a:rPr>
              <a:t>Connects the whole Tropical Atlantic</a:t>
            </a:r>
            <a:endParaRPr>
              <a:latin typeface="Quattrocento Sans"/>
              <a:ea typeface="Quattrocento Sans"/>
              <a:cs typeface="Quattrocento Sans"/>
              <a:sym typeface="Quattrocento Sans"/>
            </a:endParaRPr>
          </a:p>
          <a:p>
            <a:pPr marL="457200" marR="0" lvl="0" indent="-317500" algn="l" rtl="0">
              <a:lnSpc>
                <a:spcPct val="115000"/>
              </a:lnSpc>
              <a:spcBef>
                <a:spcPts val="1000"/>
              </a:spcBef>
              <a:spcAft>
                <a:spcPts val="0"/>
              </a:spcAft>
              <a:buClr>
                <a:srgbClr val="3494BA"/>
              </a:buClr>
              <a:buSzPts val="1400"/>
              <a:buFont typeface="Quattrocento Sans"/>
              <a:buChar char="●"/>
            </a:pPr>
            <a:r>
              <a:rPr lang="de-DE">
                <a:solidFill>
                  <a:srgbClr val="3494BA"/>
                </a:solidFill>
                <a:latin typeface="Quattrocento Sans"/>
                <a:ea typeface="Quattrocento Sans"/>
                <a:cs typeface="Quattrocento Sans"/>
                <a:sym typeface="Quattrocento Sans"/>
              </a:rPr>
              <a:t>Focuses on a problem with immediate impact and high-profile</a:t>
            </a:r>
            <a:endParaRPr>
              <a:latin typeface="Quattrocento Sans"/>
              <a:ea typeface="Quattrocento Sans"/>
              <a:cs typeface="Quattrocento Sans"/>
              <a:sym typeface="Quattrocento Sans"/>
            </a:endParaRPr>
          </a:p>
          <a:p>
            <a:pPr marL="457200" marR="0" lvl="0" indent="-317500" algn="l" rtl="0">
              <a:lnSpc>
                <a:spcPct val="115000"/>
              </a:lnSpc>
              <a:spcBef>
                <a:spcPts val="1000"/>
              </a:spcBef>
              <a:spcAft>
                <a:spcPts val="0"/>
              </a:spcAft>
              <a:buClr>
                <a:srgbClr val="3494BA"/>
              </a:buClr>
              <a:buSzPts val="1400"/>
              <a:buFont typeface="Quattrocento Sans"/>
              <a:buChar char="●"/>
            </a:pPr>
            <a:r>
              <a:rPr lang="de-DE">
                <a:solidFill>
                  <a:srgbClr val="3494BA"/>
                </a:solidFill>
                <a:latin typeface="Quattrocento Sans"/>
                <a:ea typeface="Quattrocento Sans"/>
                <a:cs typeface="Quattrocento Sans"/>
                <a:sym typeface="Quattrocento Sans"/>
              </a:rPr>
              <a:t>Provide linkages to wider capabilities – e.g. between observing, modeling/prediction, and scientific expertise</a:t>
            </a:r>
            <a:endParaRPr>
              <a:latin typeface="Quattrocento Sans"/>
              <a:ea typeface="Quattrocento Sans"/>
              <a:cs typeface="Quattrocento Sans"/>
              <a:sym typeface="Quattrocento Sans"/>
            </a:endParaRPr>
          </a:p>
          <a:p>
            <a:pPr marL="457200" marR="0" lvl="0" indent="-317500" algn="l" rtl="0">
              <a:lnSpc>
                <a:spcPct val="115000"/>
              </a:lnSpc>
              <a:spcBef>
                <a:spcPts val="1000"/>
              </a:spcBef>
              <a:spcAft>
                <a:spcPts val="0"/>
              </a:spcAft>
              <a:buClr>
                <a:srgbClr val="3494BA"/>
              </a:buClr>
              <a:buSzPts val="1400"/>
              <a:buFont typeface="Calibri"/>
              <a:buChar char="●"/>
            </a:pPr>
            <a:r>
              <a:rPr lang="de-DE">
                <a:solidFill>
                  <a:srgbClr val="3494BA"/>
                </a:solidFill>
                <a:latin typeface="Quattrocento Sans"/>
                <a:ea typeface="Quattrocento Sans"/>
                <a:cs typeface="Quattrocento Sans"/>
                <a:sym typeface="Quattrocento Sans"/>
              </a:rPr>
              <a:t>Next steps:</a:t>
            </a:r>
            <a:endParaRPr>
              <a:solidFill>
                <a:srgbClr val="3494BA"/>
              </a:solidFill>
              <a:latin typeface="Quattrocento Sans"/>
              <a:ea typeface="Quattrocento Sans"/>
              <a:cs typeface="Quattrocento Sans"/>
              <a:sym typeface="Quattrocento Sans"/>
            </a:endParaRPr>
          </a:p>
          <a:p>
            <a:pPr marL="914400" marR="0" lvl="1" indent="-317500" algn="l" rtl="0">
              <a:lnSpc>
                <a:spcPct val="115000"/>
              </a:lnSpc>
              <a:spcBef>
                <a:spcPts val="0"/>
              </a:spcBef>
              <a:spcAft>
                <a:spcPts val="0"/>
              </a:spcAft>
              <a:buClr>
                <a:srgbClr val="3494BA"/>
              </a:buClr>
              <a:buSzPts val="1400"/>
              <a:buFont typeface="Calibri"/>
              <a:buChar char="○"/>
            </a:pPr>
            <a:r>
              <a:rPr lang="de-DE">
                <a:solidFill>
                  <a:schemeClr val="accent1"/>
                </a:solidFill>
                <a:latin typeface="Quattrocento Sans"/>
                <a:ea typeface="Quattrocento Sans"/>
                <a:cs typeface="Quattrocento Sans"/>
                <a:sym typeface="Quattrocento Sans"/>
              </a:rPr>
              <a:t>Access to </a:t>
            </a:r>
            <a:r>
              <a:rPr lang="de-DE" b="1">
                <a:solidFill>
                  <a:srgbClr val="256C87"/>
                </a:solidFill>
                <a:latin typeface="Quattrocento Sans"/>
                <a:ea typeface="Quattrocento Sans"/>
                <a:cs typeface="Quattrocento Sans"/>
                <a:sym typeface="Quattrocento Sans"/>
              </a:rPr>
              <a:t>free, open and easily understandable</a:t>
            </a:r>
            <a:r>
              <a:rPr lang="de-DE">
                <a:solidFill>
                  <a:schemeClr val="accent1"/>
                </a:solidFill>
                <a:latin typeface="Quattrocento Sans"/>
                <a:ea typeface="Quattrocento Sans"/>
                <a:cs typeface="Quattrocento Sans"/>
                <a:sym typeface="Quattrocento Sans"/>
              </a:rPr>
              <a:t> monitoring and forecasting </a:t>
            </a:r>
            <a:r>
              <a:rPr lang="de-DE" b="1">
                <a:solidFill>
                  <a:srgbClr val="256C87"/>
                </a:solidFill>
                <a:latin typeface="Quattrocento Sans"/>
                <a:ea typeface="Quattrocento Sans"/>
                <a:cs typeface="Quattrocento Sans"/>
                <a:sym typeface="Quattrocento Sans"/>
              </a:rPr>
              <a:t>products for society</a:t>
            </a:r>
            <a:endParaRPr>
              <a:solidFill>
                <a:srgbClr val="256C87"/>
              </a:solidFill>
              <a:latin typeface="Quattrocento Sans"/>
              <a:ea typeface="Quattrocento Sans"/>
              <a:cs typeface="Quattrocento Sans"/>
              <a:sym typeface="Quattrocento Sans"/>
            </a:endParaRPr>
          </a:p>
          <a:p>
            <a:pPr marL="914400" marR="0" lvl="1" indent="-317500" algn="l" rtl="0">
              <a:lnSpc>
                <a:spcPct val="115000"/>
              </a:lnSpc>
              <a:spcBef>
                <a:spcPts val="0"/>
              </a:spcBef>
              <a:spcAft>
                <a:spcPts val="0"/>
              </a:spcAft>
              <a:buClr>
                <a:srgbClr val="3494BA"/>
              </a:buClr>
              <a:buSzPts val="1400"/>
              <a:buFont typeface="Calibri"/>
              <a:buChar char="○"/>
            </a:pPr>
            <a:r>
              <a:rPr lang="de-DE" b="1">
                <a:solidFill>
                  <a:srgbClr val="256C87"/>
                </a:solidFill>
                <a:latin typeface="Quattrocento Sans"/>
                <a:ea typeface="Quattrocento Sans"/>
                <a:cs typeface="Quattrocento Sans"/>
                <a:sym typeface="Quattrocento Sans"/>
              </a:rPr>
              <a:t>Knowledge</a:t>
            </a:r>
            <a:r>
              <a:rPr lang="de-DE">
                <a:solidFill>
                  <a:schemeClr val="accent1"/>
                </a:solidFill>
                <a:latin typeface="Quattrocento Sans"/>
                <a:ea typeface="Quattrocento Sans"/>
                <a:cs typeface="Quattrocento Sans"/>
                <a:sym typeface="Quattrocento Sans"/>
              </a:rPr>
              <a:t> about the impacts of the increased Sargassum: biological, ecological, socio -  economic</a:t>
            </a:r>
            <a:endParaRPr>
              <a:solidFill>
                <a:schemeClr val="accent1"/>
              </a:solidFill>
              <a:latin typeface="Quattrocento Sans"/>
              <a:ea typeface="Quattrocento Sans"/>
              <a:cs typeface="Quattrocento Sans"/>
              <a:sym typeface="Quattrocento Sans"/>
            </a:endParaRPr>
          </a:p>
          <a:p>
            <a:pPr marL="914400" lvl="1" indent="-317500" algn="l" rtl="0">
              <a:spcBef>
                <a:spcPts val="0"/>
              </a:spcBef>
              <a:spcAft>
                <a:spcPts val="0"/>
              </a:spcAft>
              <a:buClr>
                <a:schemeClr val="accent1"/>
              </a:buClr>
              <a:buSzPts val="1400"/>
              <a:buChar char="○"/>
            </a:pPr>
            <a:r>
              <a:rPr lang="de-DE">
                <a:solidFill>
                  <a:schemeClr val="accent1"/>
                </a:solidFill>
                <a:latin typeface="Quattrocento Sans"/>
                <a:ea typeface="Quattrocento Sans"/>
                <a:cs typeface="Quattrocento Sans"/>
                <a:sym typeface="Quattrocento Sans"/>
              </a:rPr>
              <a:t>Information on how Sargassum biomass can be </a:t>
            </a:r>
            <a:r>
              <a:rPr lang="de-DE" b="1">
                <a:solidFill>
                  <a:srgbClr val="256C87"/>
                </a:solidFill>
                <a:latin typeface="Quattrocento Sans"/>
                <a:ea typeface="Quattrocento Sans"/>
                <a:cs typeface="Quattrocento Sans"/>
                <a:sym typeface="Quattrocento Sans"/>
              </a:rPr>
              <a:t>use</a:t>
            </a:r>
            <a:r>
              <a:rPr lang="de-DE">
                <a:solidFill>
                  <a:srgbClr val="256C87"/>
                </a:solidFill>
                <a:latin typeface="Quattrocento Sans"/>
                <a:ea typeface="Quattrocento Sans"/>
                <a:cs typeface="Quattrocento Sans"/>
                <a:sym typeface="Quattrocento Sans"/>
              </a:rPr>
              <a:t>d</a:t>
            </a:r>
            <a:r>
              <a:rPr lang="de-DE">
                <a:solidFill>
                  <a:schemeClr val="accent1"/>
                </a:solidFill>
                <a:latin typeface="Quattrocento Sans"/>
                <a:ea typeface="Quattrocento Sans"/>
                <a:cs typeface="Quattrocento Sans"/>
                <a:sym typeface="Quattrocento Sans"/>
              </a:rPr>
              <a:t> (e.g. products, carbon uptake)</a:t>
            </a:r>
            <a:endParaRPr>
              <a:solidFill>
                <a:srgbClr val="3494BA"/>
              </a:solidFill>
              <a:latin typeface="Quattrocento Sans"/>
              <a:ea typeface="Quattrocento Sans"/>
              <a:cs typeface="Quattrocento Sans"/>
              <a:sym typeface="Quattrocento Sans"/>
            </a:endParaRPr>
          </a:p>
        </p:txBody>
      </p:sp>
      <p:pic>
        <p:nvPicPr>
          <p:cNvPr id="191" name="Google Shape;191;gcd4d0b668a_1_41"/>
          <p:cNvPicPr preferRelativeResize="0"/>
          <p:nvPr/>
        </p:nvPicPr>
        <p:blipFill rotWithShape="1">
          <a:blip r:embed="rId3">
            <a:alphaModFix/>
          </a:blip>
          <a:srcRect/>
          <a:stretch/>
        </p:blipFill>
        <p:spPr>
          <a:xfrm>
            <a:off x="4069521" y="490374"/>
            <a:ext cx="5009374" cy="4266313"/>
          </a:xfrm>
          <a:prstGeom prst="rect">
            <a:avLst/>
          </a:prstGeom>
          <a:noFill/>
          <a:ln>
            <a:noFill/>
          </a:ln>
        </p:spPr>
      </p:pic>
      <p:pic>
        <p:nvPicPr>
          <p:cNvPr id="192" name="Google Shape;192;gcd4d0b668a_1_41"/>
          <p:cNvPicPr preferRelativeResize="0"/>
          <p:nvPr/>
        </p:nvPicPr>
        <p:blipFill rotWithShape="1">
          <a:blip r:embed="rId4">
            <a:alphaModFix/>
          </a:blip>
          <a:srcRect/>
          <a:stretch/>
        </p:blipFill>
        <p:spPr>
          <a:xfrm>
            <a:off x="6822652" y="4571601"/>
            <a:ext cx="2051800" cy="404750"/>
          </a:xfrm>
          <a:prstGeom prst="rect">
            <a:avLst/>
          </a:prstGeom>
          <a:noFill/>
          <a:ln>
            <a:noFill/>
          </a:ln>
        </p:spPr>
      </p:pic>
      <p:pic>
        <p:nvPicPr>
          <p:cNvPr id="193" name="Google Shape;193;gcd4d0b668a_1_41"/>
          <p:cNvPicPr preferRelativeResize="0"/>
          <p:nvPr/>
        </p:nvPicPr>
        <p:blipFill rotWithShape="1">
          <a:blip r:embed="rId5">
            <a:alphaModFix/>
          </a:blip>
          <a:srcRect/>
          <a:stretch/>
        </p:blipFill>
        <p:spPr>
          <a:xfrm>
            <a:off x="6300132" y="4571604"/>
            <a:ext cx="370541" cy="404750"/>
          </a:xfrm>
          <a:prstGeom prst="rect">
            <a:avLst/>
          </a:prstGeom>
          <a:noFill/>
          <a:ln>
            <a:noFill/>
          </a:ln>
        </p:spPr>
      </p:pic>
    </p:spTree>
  </p:cSld>
  <p:clrMapOvr>
    <a:masterClrMapping/>
  </p:clrMapOvr>
</p:sld>
</file>

<file path=ppt/theme/theme1.xml><?xml version="1.0" encoding="utf-8"?>
<a:theme xmlns:a="http://schemas.openxmlformats.org/drawingml/2006/main" name="1_AtlantOS">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1237</Words>
  <Application>Microsoft Office PowerPoint</Application>
  <PresentationFormat>On-screen Show (16:9)</PresentationFormat>
  <Paragraphs>192</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Open Sans</vt:lpstr>
      <vt:lpstr>Calibri</vt:lpstr>
      <vt:lpstr>Quattrocento Sans</vt:lpstr>
      <vt:lpstr>Arial</vt:lpstr>
      <vt:lpstr>Noto Sans Symbols</vt:lpstr>
      <vt:lpstr>1_AtlantOS</vt:lpstr>
      <vt:lpstr>Chair - Brad deYoung - Memorial University (Canada)  Steering Committee: M. Visbeck (Germany)  l S. Speich, P.Y. Le Traon (France) l J. Snowden (U.S.) l N. P. Holliday (United Kingdom) l T. Lamont (South Africa) l L. Cotrim (Brazil) l I.S. Pinto (Portugal) l M.P. Chidichimo (Argentina) Coordination Team: S. Ketelhake (Germany) | A. Zinkann (U.S.) </vt:lpstr>
      <vt:lpstr>Vision</vt:lpstr>
      <vt:lpstr>Mission and Ambition</vt:lpstr>
      <vt:lpstr>What is the value of Basin-Scale Observing? </vt:lpstr>
      <vt:lpstr>Promoting the Value Chain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Chair - Brad deYoung - Memorial University (Canada)  Steering Committee: M. Visbeck (Germany)  l S. Speich, P.Y. Le Traon (France) l J. Snowden (U.S.) l N. P. Holliday (United Kingdom) l T. Lamont (South Africa) l L. Cotrim (Brazil) l I.S. Pinto (Portugal) l M.P. Chidichimo (Argentina) Coordination Team: S. Ketelhake (Germany) | A. Zinkann (U.S.) </dc:title>
  <dc:creator>Martin Visbeck</dc:creator>
  <cp:lastModifiedBy>Ann-Christine Zinkann</cp:lastModifiedBy>
  <cp:revision>1</cp:revision>
  <dcterms:created xsi:type="dcterms:W3CDTF">2019-03-23T10:06:22Z</dcterms:created>
  <dcterms:modified xsi:type="dcterms:W3CDTF">2021-04-22T12:36:28Z</dcterms:modified>
</cp:coreProperties>
</file>