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983" r:id="rId2"/>
    <p:sldMasterId id="2147483994" r:id="rId3"/>
    <p:sldMasterId id="2147484000" r:id="rId4"/>
    <p:sldMasterId id="2147484008" r:id="rId5"/>
    <p:sldMasterId id="2147484015" r:id="rId6"/>
  </p:sldMasterIdLst>
  <p:notesMasterIdLst>
    <p:notesMasterId r:id="rId22"/>
  </p:notesMasterIdLst>
  <p:handoutMasterIdLst>
    <p:handoutMasterId r:id="rId23"/>
  </p:handoutMasterIdLst>
  <p:sldIdLst>
    <p:sldId id="506" r:id="rId7"/>
    <p:sldId id="1092" r:id="rId8"/>
    <p:sldId id="1104" r:id="rId9"/>
    <p:sldId id="1103" r:id="rId10"/>
    <p:sldId id="1095" r:id="rId11"/>
    <p:sldId id="1057" r:id="rId12"/>
    <p:sldId id="1093" r:id="rId13"/>
    <p:sldId id="1094" r:id="rId14"/>
    <p:sldId id="1096" r:id="rId15"/>
    <p:sldId id="1102" r:id="rId16"/>
    <p:sldId id="1097" r:id="rId17"/>
    <p:sldId id="1105" r:id="rId18"/>
    <p:sldId id="1106" r:id="rId19"/>
    <p:sldId id="1099" r:id="rId20"/>
    <p:sldId id="1100" r:id="rId21"/>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5613" indent="1588"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2813" indent="1588"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0013" indent="1588"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7213" indent="1588"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lins, Forest" initials="CF" lastIdx="3" clrIdx="0">
    <p:extLst>
      <p:ext uri="{19B8F6BF-5375-455C-9EA6-DF929625EA0E}">
        <p15:presenceInfo xmlns:p15="http://schemas.microsoft.com/office/powerpoint/2012/main" userId="S-1-5-21-1606980848-1958367476-725345543-166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63F"/>
    <a:srgbClr val="FFA43F"/>
    <a:srgbClr val="FFCC00"/>
    <a:srgbClr val="FF9933"/>
    <a:srgbClr val="F8C946"/>
    <a:srgbClr val="FBC605"/>
    <a:srgbClr val="FFFF00"/>
    <a:srgbClr val="FF9900"/>
    <a:srgbClr val="FF6600"/>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66"/>
    <p:restoredTop sz="96395" autoAdjust="0"/>
  </p:normalViewPr>
  <p:slideViewPr>
    <p:cSldViewPr>
      <p:cViewPr varScale="1">
        <p:scale>
          <a:sx n="111" d="100"/>
          <a:sy n="111" d="100"/>
        </p:scale>
        <p:origin x="516" y="114"/>
      </p:cViewPr>
      <p:guideLst>
        <p:guide orient="horz" pos="2160"/>
        <p:guide pos="3840"/>
      </p:guideLst>
    </p:cSldViewPr>
  </p:slideViewPr>
  <p:outlineViewPr>
    <p:cViewPr>
      <p:scale>
        <a:sx n="33" d="100"/>
        <a:sy n="33" d="100"/>
      </p:scale>
      <p:origin x="0" y="2672"/>
    </p:cViewPr>
  </p:outlineViewPr>
  <p:notesTextViewPr>
    <p:cViewPr>
      <p:scale>
        <a:sx n="100" d="100"/>
        <a:sy n="100" d="100"/>
      </p:scale>
      <p:origin x="0" y="0"/>
    </p:cViewPr>
  </p:notesTextViewPr>
  <p:sorterViewPr>
    <p:cViewPr varScale="1">
      <p:scale>
        <a:sx n="100" d="100"/>
        <a:sy n="100" d="100"/>
      </p:scale>
      <p:origin x="0" y="0"/>
    </p:cViewPr>
  </p:sorterViewPr>
  <p:notesViewPr>
    <p:cSldViewPr>
      <p:cViewPr>
        <p:scale>
          <a:sx n="66" d="100"/>
          <a:sy n="66" d="100"/>
        </p:scale>
        <p:origin x="-1589" y="1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60873E9-8E92-0640-B367-DA664790AA27}"/>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pitchFamily="34" charset="-128"/>
              </a:defRPr>
            </a:lvl1pPr>
          </a:lstStyle>
          <a:p>
            <a:pPr>
              <a:defRPr/>
            </a:pPr>
            <a:endParaRPr lang="en-US" altLang="en-US"/>
          </a:p>
        </p:txBody>
      </p:sp>
      <p:sp>
        <p:nvSpPr>
          <p:cNvPr id="3" name="Date Placeholder 2">
            <a:extLst>
              <a:ext uri="{FF2B5EF4-FFF2-40B4-BE49-F238E27FC236}">
                <a16:creationId xmlns:a16="http://schemas.microsoft.com/office/drawing/2014/main" id="{DF906DAB-35E6-C346-A90B-C273A2AA8462}"/>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fld id="{FC76EBE4-96C7-6E45-B892-F9FE039EF051}" type="datetimeFigureOut">
              <a:rPr lang="en-US" altLang="en-US"/>
              <a:pPr>
                <a:defRPr/>
              </a:pPr>
              <a:t>4/25/2021</a:t>
            </a:fld>
            <a:endParaRPr lang="en-US" altLang="en-US"/>
          </a:p>
        </p:txBody>
      </p:sp>
      <p:sp>
        <p:nvSpPr>
          <p:cNvPr id="4" name="Footer Placeholder 3">
            <a:extLst>
              <a:ext uri="{FF2B5EF4-FFF2-40B4-BE49-F238E27FC236}">
                <a16:creationId xmlns:a16="http://schemas.microsoft.com/office/drawing/2014/main" id="{BABB056B-05FA-CF44-A042-2CA99F43DBCB}"/>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pitchFamily="34" charset="-128"/>
              </a:defRPr>
            </a:lvl1pPr>
          </a:lstStyle>
          <a:p>
            <a:pPr>
              <a:defRPr/>
            </a:pPr>
            <a:endParaRPr lang="en-US" altLang="en-US"/>
          </a:p>
        </p:txBody>
      </p:sp>
      <p:sp>
        <p:nvSpPr>
          <p:cNvPr id="5" name="Slide Number Placeholder 4">
            <a:extLst>
              <a:ext uri="{FF2B5EF4-FFF2-40B4-BE49-F238E27FC236}">
                <a16:creationId xmlns:a16="http://schemas.microsoft.com/office/drawing/2014/main" id="{757E9D10-6609-DF47-BFEA-2A6396B2C0B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F6168C96-8900-6A48-AECD-6785B62E060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32F9B62C-03E5-C442-9F01-7999B190E55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pitchFamily="34" charset="-128"/>
              </a:defRPr>
            </a:lvl1pPr>
          </a:lstStyle>
          <a:p>
            <a:pPr>
              <a:defRPr/>
            </a:pPr>
            <a:endParaRPr lang="fr-FR" altLang="en-US"/>
          </a:p>
        </p:txBody>
      </p:sp>
      <p:sp>
        <p:nvSpPr>
          <p:cNvPr id="12291" name="Rectangle 3">
            <a:extLst>
              <a:ext uri="{FF2B5EF4-FFF2-40B4-BE49-F238E27FC236}">
                <a16:creationId xmlns:a16="http://schemas.microsoft.com/office/drawing/2014/main" id="{7D048DBB-F2C8-5544-9B1E-D5B4E5F94EE0}"/>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endParaRPr lang="fr-FR" altLang="en-US"/>
          </a:p>
        </p:txBody>
      </p:sp>
      <p:sp>
        <p:nvSpPr>
          <p:cNvPr id="13316" name="Rectangle 4">
            <a:extLst>
              <a:ext uri="{FF2B5EF4-FFF2-40B4-BE49-F238E27FC236}">
                <a16:creationId xmlns:a16="http://schemas.microsoft.com/office/drawing/2014/main" id="{FB354EE6-5114-CB41-83EF-48B981E6D90C}"/>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id="{714CF5F2-BF00-FF4F-826F-A7724CE8E5A3}"/>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a:extLst>
              <a:ext uri="{FF2B5EF4-FFF2-40B4-BE49-F238E27FC236}">
                <a16:creationId xmlns:a16="http://schemas.microsoft.com/office/drawing/2014/main" id="{53981E32-85B0-8947-948E-82496440C438}"/>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pitchFamily="34" charset="-128"/>
              </a:defRPr>
            </a:lvl1pPr>
          </a:lstStyle>
          <a:p>
            <a:pPr>
              <a:defRPr/>
            </a:pPr>
            <a:endParaRPr lang="fr-FR" altLang="en-US"/>
          </a:p>
        </p:txBody>
      </p:sp>
      <p:sp>
        <p:nvSpPr>
          <p:cNvPr id="12295" name="Rectangle 7">
            <a:extLst>
              <a:ext uri="{FF2B5EF4-FFF2-40B4-BE49-F238E27FC236}">
                <a16:creationId xmlns:a16="http://schemas.microsoft.com/office/drawing/2014/main" id="{69B1F492-955F-1446-9FCA-8D862F35900E}"/>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atin typeface="Arial" charset="0"/>
                <a:ea typeface="ＭＳ Ｐゴシック" charset="-128"/>
              </a:defRPr>
            </a:lvl1pPr>
          </a:lstStyle>
          <a:p>
            <a:pPr>
              <a:defRPr/>
            </a:pPr>
            <a:fld id="{E05412C4-182E-5D48-ABA1-D5905E140CC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ＭＳ Ｐゴシック" pitchFamily="-1" charset="-128"/>
      </a:defRPr>
    </a:lvl1pPr>
    <a:lvl2pPr marL="455613"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mn-cs"/>
      </a:defRPr>
    </a:lvl2pPr>
    <a:lvl3pPr marL="912813"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mn-cs"/>
      </a:defRPr>
    </a:lvl3pPr>
    <a:lvl4pPr marL="1370013"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mn-cs"/>
      </a:defRPr>
    </a:lvl4pPr>
    <a:lvl5pPr marL="1827213" algn="l" rtl="0" eaLnBrk="0" fontAlgn="base" hangingPunct="0">
      <a:spcBef>
        <a:spcPct val="30000"/>
      </a:spcBef>
      <a:spcAft>
        <a:spcPct val="0"/>
      </a:spcAft>
      <a:defRPr sz="1200" kern="1200">
        <a:solidFill>
          <a:schemeClr val="tx1"/>
        </a:solidFill>
        <a:latin typeface="Arial" pitchFamily="-1" charset="0"/>
        <a:ea typeface="ＭＳ Ｐゴシック" pitchFamily="34" charset="-128"/>
        <a:cs typeface="+mn-cs"/>
      </a:defRPr>
    </a:lvl5pPr>
    <a:lvl6pPr marL="2285978" algn="l" defTabSz="457196" rtl="0" eaLnBrk="1" latinLnBrk="0" hangingPunct="1">
      <a:defRPr sz="1200" kern="1200">
        <a:solidFill>
          <a:schemeClr val="tx1"/>
        </a:solidFill>
        <a:latin typeface="+mn-lt"/>
        <a:ea typeface="+mn-ea"/>
        <a:cs typeface="+mn-cs"/>
      </a:defRPr>
    </a:lvl6pPr>
    <a:lvl7pPr marL="2743173" algn="l" defTabSz="457196" rtl="0" eaLnBrk="1" latinLnBrk="0" hangingPunct="1">
      <a:defRPr sz="1200" kern="1200">
        <a:solidFill>
          <a:schemeClr val="tx1"/>
        </a:solidFill>
        <a:latin typeface="+mn-lt"/>
        <a:ea typeface="+mn-ea"/>
        <a:cs typeface="+mn-cs"/>
      </a:defRPr>
    </a:lvl7pPr>
    <a:lvl8pPr marL="3200368" algn="l" defTabSz="457196" rtl="0" eaLnBrk="1" latinLnBrk="0" hangingPunct="1">
      <a:defRPr sz="1200" kern="1200">
        <a:solidFill>
          <a:schemeClr val="tx1"/>
        </a:solidFill>
        <a:latin typeface="+mn-lt"/>
        <a:ea typeface="+mn-ea"/>
        <a:cs typeface="+mn-cs"/>
      </a:defRPr>
    </a:lvl8pPr>
    <a:lvl9pPr marL="3657563" algn="l" defTabSz="45719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367901C0-7B76-4848-9533-97E5A84A887C}"/>
              </a:ext>
            </a:extLst>
          </p:cNvPr>
          <p:cNvSpPr>
            <a:spLocks noGrp="1" noRot="1" noChangeAspect="1" noChangeArrowheads="1" noTextEdit="1"/>
          </p:cNvSpPr>
          <p:nvPr>
            <p:ph type="sldImg"/>
          </p:nvPr>
        </p:nvSpPr>
        <p:spPr>
          <a:xfrm>
            <a:off x="381000" y="107950"/>
            <a:ext cx="6096000" cy="3429000"/>
          </a:xfrm>
          <a:ln/>
        </p:spPr>
      </p:sp>
      <p:sp>
        <p:nvSpPr>
          <p:cNvPr id="16386" name="Notes Placeholder 2">
            <a:extLst>
              <a:ext uri="{FF2B5EF4-FFF2-40B4-BE49-F238E27FC236}">
                <a16:creationId xmlns:a16="http://schemas.microsoft.com/office/drawing/2014/main" id="{EFEFD034-F19B-5146-96D6-356EA326E701}"/>
              </a:ext>
            </a:extLst>
          </p:cNvPr>
          <p:cNvSpPr>
            <a:spLocks noGrp="1"/>
          </p:cNvSpPr>
          <p:nvPr>
            <p:ph type="body" idx="1"/>
          </p:nvPr>
        </p:nvSpPr>
        <p:spPr>
          <a:xfrm>
            <a:off x="465138" y="3708400"/>
            <a:ext cx="577215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fr-FR" noProof="0" dirty="0">
                <a:latin typeface="Arial" panose="020B0604020202020204" pitchFamily="34" charset="0"/>
              </a:rPr>
              <a:t>IOC – some characteristics of a central hierarchical governance structure, with central governing body, very formal membership, a secretariat or support staff arranged in pyramid.</a:t>
            </a:r>
          </a:p>
          <a:p>
            <a:pPr eaLnBrk="1" hangingPunct="1">
              <a:lnSpc>
                <a:spcPct val="90000"/>
              </a:lnSpc>
            </a:pPr>
            <a:r>
              <a:rPr lang="en-US" altLang="fr-FR" noProof="0" dirty="0">
                <a:latin typeface="Arial" panose="020B0604020202020204" pitchFamily="34" charset="0"/>
              </a:rPr>
              <a:t>Some characteristics of a collective impact backbone organization, with member states deciding a common agenda by </a:t>
            </a:r>
            <a:r>
              <a:rPr lang="en-US" altLang="fr-FR" noProof="0" dirty="0" err="1">
                <a:latin typeface="Arial" panose="020B0604020202020204" pitchFamily="34" charset="0"/>
              </a:rPr>
              <a:t>concensus</a:t>
            </a:r>
            <a:r>
              <a:rPr lang="en-US" altLang="fr-FR" noProof="0" dirty="0">
                <a:latin typeface="Arial" panose="020B0604020202020204" pitchFamily="34" charset="0"/>
              </a:rPr>
              <a:t>, holding each other accountable, building mutually reinforcing activities, communicating. And engaging a broad scientific community and with the Ocean Decade, a growing set of stakeholders.</a:t>
            </a:r>
          </a:p>
          <a:p>
            <a:pPr eaLnBrk="1" hangingPunct="1">
              <a:lnSpc>
                <a:spcPct val="90000"/>
              </a:lnSpc>
            </a:pPr>
            <a:endParaRPr lang="en-US" altLang="fr-FR" noProof="0" dirty="0">
              <a:latin typeface="Arial" panose="020B0604020202020204" pitchFamily="34" charset="0"/>
            </a:endParaRPr>
          </a:p>
          <a:p>
            <a:pPr eaLnBrk="1" hangingPunct="1">
              <a:lnSpc>
                <a:spcPct val="90000"/>
              </a:lnSpc>
            </a:pPr>
            <a:r>
              <a:rPr lang="en-US" altLang="fr-FR" noProof="0" dirty="0">
                <a:latin typeface="Arial" panose="020B0604020202020204" pitchFamily="34" charset="0"/>
              </a:rPr>
              <a:t>Intergovernmental organization in the UN system, focused on govt’s.</a:t>
            </a:r>
          </a:p>
          <a:p>
            <a:pPr eaLnBrk="1" hangingPunct="1">
              <a:lnSpc>
                <a:spcPct val="90000"/>
              </a:lnSpc>
            </a:pPr>
            <a:endParaRPr lang="en-US" altLang="fr-FR" noProof="0" dirty="0">
              <a:latin typeface="Arial" panose="020B0604020202020204" pitchFamily="34" charset="0"/>
            </a:endParaRPr>
          </a:p>
          <a:p>
            <a:pPr eaLnBrk="1" hangingPunct="1">
              <a:lnSpc>
                <a:spcPct val="90000"/>
              </a:lnSpc>
            </a:pPr>
            <a:r>
              <a:rPr lang="en-US" altLang="fr-FR" noProof="0" dirty="0">
                <a:latin typeface="Arial" panose="020B0604020202020204" pitchFamily="34" charset="0"/>
              </a:rPr>
              <a:t>Ocean observing – presupposes that governments are the central players in implementing ocean observing.</a:t>
            </a:r>
          </a:p>
          <a:p>
            <a:pPr eaLnBrk="1" hangingPunct="1">
              <a:lnSpc>
                <a:spcPct val="90000"/>
              </a:lnSpc>
            </a:pPr>
            <a:r>
              <a:rPr lang="en-US" altLang="fr-FR" noProof="0" dirty="0">
                <a:latin typeface="Arial" panose="020B0604020202020204" pitchFamily="34" charset="0"/>
              </a:rPr>
              <a:t>They are the major funders and in some cases implementers, but academic institutions have always been a key partner in implementation. local govt, industry, end users are becoming more and </a:t>
            </a:r>
            <a:r>
              <a:rPr lang="en-US" altLang="fr-FR" noProof="0">
                <a:latin typeface="Arial" panose="020B0604020202020204" pitchFamily="34" charset="0"/>
              </a:rPr>
              <a:t>more relevant.</a:t>
            </a:r>
            <a:endParaRPr lang="en-US" altLang="fr-FR" noProof="0" dirty="0">
              <a:latin typeface="Arial" panose="020B0604020202020204" pitchFamily="34" charset="0"/>
            </a:endParaRPr>
          </a:p>
          <a:p>
            <a:pPr eaLnBrk="1" hangingPunct="1">
              <a:lnSpc>
                <a:spcPct val="90000"/>
              </a:lnSpc>
            </a:pPr>
            <a:endParaRPr lang="en-US" altLang="fr-FR" noProof="0" dirty="0">
              <a:latin typeface="Arial" panose="020B0604020202020204" pitchFamily="34" charset="0"/>
            </a:endParaRPr>
          </a:p>
          <a:p>
            <a:pPr eaLnBrk="1" hangingPunct="1">
              <a:lnSpc>
                <a:spcPct val="90000"/>
              </a:lnSpc>
            </a:pPr>
            <a:r>
              <a:rPr lang="en-US" altLang="fr-FR" noProof="0" dirty="0">
                <a:latin typeface="Arial" panose="020B0604020202020204" pitchFamily="34" charset="0"/>
              </a:rPr>
              <a:t>Another sponsor is WMO – much more central / hierarchical.</a:t>
            </a:r>
          </a:p>
          <a:p>
            <a:pPr eaLnBrk="1" hangingPunct="1">
              <a:lnSpc>
                <a:spcPct val="90000"/>
              </a:lnSpc>
            </a:pPr>
            <a:r>
              <a:rPr lang="en-US" altLang="fr-FR" noProof="0" dirty="0">
                <a:latin typeface="Arial" panose="020B0604020202020204" pitchFamily="34" charset="0"/>
              </a:rPr>
              <a:t>Operational weather services, weather system – central rules are key to keeping things running 24/7 across the globe.</a:t>
            </a:r>
          </a:p>
          <a:p>
            <a:pPr eaLnBrk="1" hangingPunct="1">
              <a:lnSpc>
                <a:spcPct val="90000"/>
              </a:lnSpc>
            </a:pPr>
            <a:endParaRPr lang="en-US" altLang="fr-FR" noProof="0" dirty="0">
              <a:latin typeface="Arial" panose="020B0604020202020204" pitchFamily="34" charset="0"/>
            </a:endParaRPr>
          </a:p>
          <a:p>
            <a:pPr eaLnBrk="1" hangingPunct="1">
              <a:lnSpc>
                <a:spcPct val="90000"/>
              </a:lnSpc>
            </a:pPr>
            <a:r>
              <a:rPr lang="en-US" altLang="fr-FR" noProof="0" dirty="0">
                <a:latin typeface="Arial" panose="020B0604020202020204" pitchFamily="34" charset="0"/>
              </a:rPr>
              <a:t>Oceans are different, many more players, many more users.</a:t>
            </a:r>
          </a:p>
          <a:p>
            <a:pPr eaLnBrk="1" hangingPunct="1">
              <a:lnSpc>
                <a:spcPct val="90000"/>
              </a:lnSpc>
            </a:pPr>
            <a:endParaRPr lang="en-US" altLang="fr-FR" noProof="0" dirty="0">
              <a:latin typeface="Arial" panose="020B0604020202020204" pitchFamily="34" charset="0"/>
            </a:endParaRPr>
          </a:p>
          <a:p>
            <a:pPr eaLnBrk="1" hangingPunct="1">
              <a:lnSpc>
                <a:spcPct val="90000"/>
              </a:lnSpc>
            </a:pPr>
            <a:endParaRPr lang="en-US" altLang="fr-FR" noProof="0" dirty="0">
              <a:latin typeface="Arial" panose="020B0604020202020204" pitchFamily="34" charset="0"/>
            </a:endParaRPr>
          </a:p>
        </p:txBody>
      </p:sp>
      <p:sp>
        <p:nvSpPr>
          <p:cNvPr id="16387" name="Slide Number Placeholder 3">
            <a:extLst>
              <a:ext uri="{FF2B5EF4-FFF2-40B4-BE49-F238E27FC236}">
                <a16:creationId xmlns:a16="http://schemas.microsoft.com/office/drawing/2014/main" id="{2E4B5B31-2CB7-CA4B-BE9B-9C54B7E74CD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8AF045-BB28-4149-8E59-337640AC19CB}" type="slidenum">
              <a:rPr lang="en-US" altLang="en-US" sz="1200" smtClean="0">
                <a:solidFill>
                  <a:srgbClr val="000000"/>
                </a:solidFill>
              </a:rPr>
              <a:pPr/>
              <a:t>1</a:t>
            </a:fld>
            <a:endParaRPr lang="en-US" altLang="en-US"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this conceptual model against the Framework for Ocean Observing diagram is not perfect. </a:t>
            </a:r>
            <a:r>
              <a:rPr lang="en-US" dirty="0" err="1"/>
              <a:t>BioEco</a:t>
            </a:r>
            <a:r>
              <a:rPr lang="en-US" dirty="0"/>
              <a:t> is working hard to get EOV-based observing networks off the ground, GRAs work in the space of requirements, evaluation, and data; and the link with national observing systems and </a:t>
            </a:r>
            <a:r>
              <a:rPr lang="en-US" dirty="0" err="1"/>
              <a:t>programmes</a:t>
            </a:r>
            <a:r>
              <a:rPr lang="en-US" dirty="0"/>
              <a:t> needs to be developed.</a:t>
            </a:r>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11</a:t>
            </a:fld>
            <a:endParaRPr lang="en-US" altLang="en-US"/>
          </a:p>
        </p:txBody>
      </p:sp>
    </p:spTree>
    <p:extLst>
      <p:ext uri="{BB962C8B-B14F-4D97-AF65-F5344CB8AC3E}">
        <p14:creationId xmlns:p14="http://schemas.microsoft.com/office/powerpoint/2010/main" val="3324882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This is possibly</a:t>
            </a:r>
            <a:r>
              <a:rPr lang="de-DE" baseline="0" dirty="0" smtClean="0"/>
              <a:t> a better representation of „big“ GOOS with inceasing partnership</a:t>
            </a:r>
            <a:endParaRPr lang="de-DE" dirty="0" smtClean="0"/>
          </a:p>
          <a:p>
            <a:pPr lvl="0"/>
            <a:r>
              <a:rPr lang="en-US" sz="1200" kern="1200" dirty="0" smtClean="0">
                <a:solidFill>
                  <a:schemeClr val="tx1"/>
                </a:solidFill>
                <a:effectLst/>
                <a:latin typeface="+mn-lt"/>
                <a:ea typeface="+mn-ea"/>
                <a:cs typeface="+mn-cs"/>
              </a:rPr>
              <a:t>One way of looking at governance of a complex organization operating over different geographical scales and with many partners</a:t>
            </a:r>
          </a:p>
          <a:p>
            <a:pPr lvl="0"/>
            <a:r>
              <a:rPr lang="en-US" sz="1200" kern="1200" dirty="0" smtClean="0">
                <a:solidFill>
                  <a:schemeClr val="tx1"/>
                </a:solidFill>
                <a:effectLst/>
                <a:latin typeface="+mn-lt"/>
                <a:ea typeface="+mn-ea"/>
                <a:cs typeface="+mn-cs"/>
              </a:rPr>
              <a:t>Read out some of the bullet points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B16A27-160E-45F8-9362-457C74831376}" type="slidenum">
              <a:rPr lang="en-US" smtClean="0"/>
              <a:t>14</a:t>
            </a:fld>
            <a:endParaRPr lang="en-US"/>
          </a:p>
        </p:txBody>
      </p:sp>
    </p:spTree>
    <p:extLst>
      <p:ext uri="{BB962C8B-B14F-4D97-AF65-F5344CB8AC3E}">
        <p14:creationId xmlns:p14="http://schemas.microsoft.com/office/powerpoint/2010/main" val="3528473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Collective impact organization – similar to “polycentric” </a:t>
            </a:r>
          </a:p>
          <a:p>
            <a:pPr lvl="0"/>
            <a:r>
              <a:rPr lang="en-US" sz="1200" kern="1200" dirty="0" smtClean="0">
                <a:solidFill>
                  <a:schemeClr val="tx1"/>
                </a:solidFill>
                <a:effectLst/>
                <a:latin typeface="+mn-lt"/>
                <a:ea typeface="+mn-ea"/>
                <a:cs typeface="+mn-cs"/>
              </a:rPr>
              <a:t>Can GOOS be the important Backbone Organization?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AB16A27-160E-45F8-9362-457C74831376}" type="slidenum">
              <a:rPr lang="en-US" smtClean="0"/>
              <a:t>15</a:t>
            </a:fld>
            <a:endParaRPr lang="en-US"/>
          </a:p>
        </p:txBody>
      </p:sp>
    </p:spTree>
    <p:extLst>
      <p:ext uri="{BB962C8B-B14F-4D97-AF65-F5344CB8AC3E}">
        <p14:creationId xmlns:p14="http://schemas.microsoft.com/office/powerpoint/2010/main" val="3693654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5412C4-182E-5D48-ABA1-D5905E140CCB}" type="slidenum">
              <a:rPr lang="en-US" altLang="en-US" smtClean="0"/>
              <a:pPr>
                <a:defRPr/>
              </a:pPr>
              <a:t>3</a:t>
            </a:fld>
            <a:endParaRPr lang="en-US" altLang="en-US"/>
          </a:p>
        </p:txBody>
      </p:sp>
    </p:spTree>
    <p:extLst>
      <p:ext uri="{BB962C8B-B14F-4D97-AF65-F5344CB8AC3E}">
        <p14:creationId xmlns:p14="http://schemas.microsoft.com/office/powerpoint/2010/main" val="29748383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this conceptual model against the Framework for Ocean Observing diagram is not perfect. </a:t>
            </a:r>
            <a:r>
              <a:rPr lang="en-US" dirty="0" err="1"/>
              <a:t>BioEco</a:t>
            </a:r>
            <a:r>
              <a:rPr lang="en-US" dirty="0"/>
              <a:t> is working hard to get EOV-based observing networks off the ground, GRAs work in the space of requirements, evaluation, and data; and the link with national observing systems and </a:t>
            </a:r>
            <a:r>
              <a:rPr lang="en-US" dirty="0" err="1"/>
              <a:t>programmes</a:t>
            </a:r>
            <a:r>
              <a:rPr lang="en-US" dirty="0"/>
              <a:t> needs to be developed.</a:t>
            </a:r>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4</a:t>
            </a:fld>
            <a:endParaRPr lang="en-US" altLang="en-US"/>
          </a:p>
        </p:txBody>
      </p:sp>
    </p:spTree>
    <p:extLst>
      <p:ext uri="{BB962C8B-B14F-4D97-AF65-F5344CB8AC3E}">
        <p14:creationId xmlns:p14="http://schemas.microsoft.com/office/powerpoint/2010/main" val="41150440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this conceptual model against the Framework for Ocean Observing diagram is not perfect. </a:t>
            </a:r>
            <a:r>
              <a:rPr lang="en-US" dirty="0" err="1"/>
              <a:t>BioEco</a:t>
            </a:r>
            <a:r>
              <a:rPr lang="en-US" dirty="0"/>
              <a:t> is working hard to get EOV-based observing networks off the ground, GRAs work in the space of requirements, evaluation, and data; and the link with national observing systems and </a:t>
            </a:r>
            <a:r>
              <a:rPr lang="en-US" dirty="0" err="1"/>
              <a:t>programmes</a:t>
            </a:r>
            <a:r>
              <a:rPr lang="en-US" dirty="0"/>
              <a:t> needs to be developed.</a:t>
            </a:r>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5</a:t>
            </a:fld>
            <a:endParaRPr lang="en-US" altLang="en-US"/>
          </a:p>
        </p:txBody>
      </p:sp>
    </p:spTree>
    <p:extLst>
      <p:ext uri="{BB962C8B-B14F-4D97-AF65-F5344CB8AC3E}">
        <p14:creationId xmlns:p14="http://schemas.microsoft.com/office/powerpoint/2010/main" val="3418985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this conceptual model against the Framework for Ocean Observing diagram is not perfect. </a:t>
            </a:r>
            <a:r>
              <a:rPr lang="en-US" dirty="0" err="1"/>
              <a:t>BioEco</a:t>
            </a:r>
            <a:r>
              <a:rPr lang="en-US" dirty="0"/>
              <a:t> is working hard to get EOV-based observing networks off the ground, GRAs work in the space of requirements, evaluation, and data; and the link with national observing systems and </a:t>
            </a:r>
            <a:r>
              <a:rPr lang="en-US" dirty="0" err="1"/>
              <a:t>programmes</a:t>
            </a:r>
            <a:r>
              <a:rPr lang="en-US" dirty="0"/>
              <a:t> needs to be developed.</a:t>
            </a:r>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6</a:t>
            </a:fld>
            <a:endParaRPr lang="en-US" altLang="en-US"/>
          </a:p>
        </p:txBody>
      </p:sp>
    </p:spTree>
    <p:extLst>
      <p:ext uri="{BB962C8B-B14F-4D97-AF65-F5344CB8AC3E}">
        <p14:creationId xmlns:p14="http://schemas.microsoft.com/office/powerpoint/2010/main" val="1048345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7</a:t>
            </a:fld>
            <a:endParaRPr lang="en-US" altLang="en-US"/>
          </a:p>
        </p:txBody>
      </p:sp>
    </p:spTree>
    <p:extLst>
      <p:ext uri="{BB962C8B-B14F-4D97-AF65-F5344CB8AC3E}">
        <p14:creationId xmlns:p14="http://schemas.microsoft.com/office/powerpoint/2010/main" val="543872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BioEco </a:t>
            </a:r>
            <a:r>
              <a:rPr lang="en-US" dirty="0"/>
              <a:t>is working hard to get EOV-based observing networks off the ground, GRAs work in the space of requirements, evaluation, and data; and the link with national observing systems and </a:t>
            </a:r>
            <a:r>
              <a:rPr lang="en-US" dirty="0" err="1"/>
              <a:t>programmes</a:t>
            </a:r>
            <a:r>
              <a:rPr lang="en-US" dirty="0"/>
              <a:t> needs to be developed</a:t>
            </a:r>
            <a:r>
              <a:rPr lang="en-US" dirty="0" smtClean="0"/>
              <a:t>.</a:t>
            </a:r>
          </a:p>
          <a:p>
            <a:r>
              <a:rPr lang="en-US" dirty="0" smtClean="0"/>
              <a:t>this is put forward as needed to support the flow of funds - but that needs to be tested and discussed in an open forum; </a:t>
            </a:r>
          </a:p>
          <a:p>
            <a:r>
              <a:rPr lang="en-US" dirty="0" smtClean="0"/>
              <a:t>although GOOS exists for </a:t>
            </a:r>
            <a:r>
              <a:rPr lang="en-US" dirty="0" err="1" smtClean="0"/>
              <a:t>obs</a:t>
            </a:r>
            <a:r>
              <a:rPr lang="en-US" dirty="0" smtClean="0"/>
              <a:t>, no 'global' </a:t>
            </a:r>
            <a:r>
              <a:rPr lang="en-US" dirty="0" err="1" smtClean="0"/>
              <a:t>organisation</a:t>
            </a:r>
            <a:r>
              <a:rPr lang="en-US" dirty="0" smtClean="0"/>
              <a:t> exists for modelling, services or data - this is quite fragmented and I am not sure I see how this will help bring the downstream elements together</a:t>
            </a:r>
          </a:p>
          <a:p>
            <a:r>
              <a:rPr lang="en-US" dirty="0" smtClean="0"/>
              <a:t>the voice of more emerging OO nations is not well considered in the report. However, the important thing is to enable the discussion to happen about how to fund and govern a GOOS and what its boundaries in expertise might be and governance look like. </a:t>
            </a:r>
            <a:endParaRPr lang="en-US" dirty="0"/>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8</a:t>
            </a:fld>
            <a:endParaRPr lang="en-US" altLang="en-US"/>
          </a:p>
        </p:txBody>
      </p:sp>
    </p:spTree>
    <p:extLst>
      <p:ext uri="{BB962C8B-B14F-4D97-AF65-F5344CB8AC3E}">
        <p14:creationId xmlns:p14="http://schemas.microsoft.com/office/powerpoint/2010/main" val="33536556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this conceptual model against the Framework for Ocean Observing diagram is not perfect. </a:t>
            </a:r>
            <a:r>
              <a:rPr lang="en-US" dirty="0" err="1"/>
              <a:t>BioEco</a:t>
            </a:r>
            <a:r>
              <a:rPr lang="en-US" dirty="0"/>
              <a:t> is working hard to get EOV-based observing networks off the ground, GRAs work in the space of requirements, evaluation, and data; and the link with national observing systems and </a:t>
            </a:r>
            <a:r>
              <a:rPr lang="en-US" dirty="0" err="1"/>
              <a:t>programmes</a:t>
            </a:r>
            <a:r>
              <a:rPr lang="en-US" dirty="0"/>
              <a:t> needs to be developed.</a:t>
            </a:r>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9</a:t>
            </a:fld>
            <a:endParaRPr lang="en-US" altLang="en-US"/>
          </a:p>
        </p:txBody>
      </p:sp>
    </p:spTree>
    <p:extLst>
      <p:ext uri="{BB962C8B-B14F-4D97-AF65-F5344CB8AC3E}">
        <p14:creationId xmlns:p14="http://schemas.microsoft.com/office/powerpoint/2010/main" val="1365605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this conceptual model against the Framework for Ocean Observing diagram is not perfect. </a:t>
            </a:r>
            <a:r>
              <a:rPr lang="en-US" dirty="0" err="1"/>
              <a:t>BioEco</a:t>
            </a:r>
            <a:r>
              <a:rPr lang="en-US" dirty="0"/>
              <a:t> is working hard to get EOV-based observing networks off the ground, GRAs work in the space of requirements, evaluation, and data; and the link with national observing systems and </a:t>
            </a:r>
            <a:r>
              <a:rPr lang="en-US" dirty="0" err="1"/>
              <a:t>programmes</a:t>
            </a:r>
            <a:r>
              <a:rPr lang="en-US" dirty="0"/>
              <a:t> needs to be developed.</a:t>
            </a:r>
          </a:p>
        </p:txBody>
      </p:sp>
      <p:sp>
        <p:nvSpPr>
          <p:cNvPr id="4" name="Slide Number Placeholder 3"/>
          <p:cNvSpPr>
            <a:spLocks noGrp="1"/>
          </p:cNvSpPr>
          <p:nvPr>
            <p:ph type="sldNum" sz="quarter" idx="5"/>
          </p:nvPr>
        </p:nvSpPr>
        <p:spPr/>
        <p:txBody>
          <a:bodyPr/>
          <a:lstStyle/>
          <a:p>
            <a:pPr>
              <a:defRPr/>
            </a:pPr>
            <a:fld id="{E05412C4-182E-5D48-ABA1-D5905E140CCB}" type="slidenum">
              <a:rPr lang="en-US" altLang="en-US" smtClean="0"/>
              <a:pPr>
                <a:defRPr/>
              </a:pPr>
              <a:t>10</a:t>
            </a:fld>
            <a:endParaRPr lang="en-US" altLang="en-US"/>
          </a:p>
        </p:txBody>
      </p:sp>
    </p:spTree>
    <p:extLst>
      <p:ext uri="{BB962C8B-B14F-4D97-AF65-F5344CB8AC3E}">
        <p14:creationId xmlns:p14="http://schemas.microsoft.com/office/powerpoint/2010/main" val="2988747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96" indent="0" algn="ctr">
              <a:buNone/>
              <a:defRPr/>
            </a:lvl2pPr>
            <a:lvl3pPr marL="914391" indent="0" algn="ctr">
              <a:buNone/>
              <a:defRPr/>
            </a:lvl3pPr>
            <a:lvl4pPr marL="1371587" indent="0" algn="ctr">
              <a:buNone/>
              <a:defRPr/>
            </a:lvl4pPr>
            <a:lvl5pPr marL="1828782" indent="0" algn="ctr">
              <a:buNone/>
              <a:defRPr/>
            </a:lvl5pPr>
            <a:lvl6pPr marL="2285978" indent="0" algn="ctr">
              <a:buNone/>
              <a:defRPr/>
            </a:lvl6pPr>
            <a:lvl7pPr marL="2743173" indent="0" algn="ctr">
              <a:buNone/>
              <a:defRPr/>
            </a:lvl7pPr>
            <a:lvl8pPr marL="3200368" indent="0" algn="ctr">
              <a:buNone/>
              <a:defRPr/>
            </a:lvl8pPr>
            <a:lvl9pPr marL="3657563"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C4F9A9E-E0C0-6748-B7C5-DF995ED23A1B}"/>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A1ECD85A-54AD-DE4E-8D48-1A842C03A509}"/>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11B4E173-0E4F-3647-9572-B6046C70107E}"/>
              </a:ext>
            </a:extLst>
          </p:cNvPr>
          <p:cNvSpPr>
            <a:spLocks noGrp="1" noChangeArrowheads="1"/>
          </p:cNvSpPr>
          <p:nvPr>
            <p:ph type="sldNum" sz="quarter" idx="12"/>
          </p:nvPr>
        </p:nvSpPr>
        <p:spPr>
          <a:ln/>
        </p:spPr>
        <p:txBody>
          <a:bodyPr/>
          <a:lstStyle>
            <a:lvl1pPr>
              <a:defRPr/>
            </a:lvl1pPr>
          </a:lstStyle>
          <a:p>
            <a:pPr>
              <a:defRPr/>
            </a:pPr>
            <a:fld id="{9B052CF6-D5AB-DF4C-B095-492B2918CC5B}" type="slidenum">
              <a:rPr lang="en-US" altLang="en-US"/>
              <a:pPr>
                <a:defRPr/>
              </a:pPr>
              <a:t>‹#›</a:t>
            </a:fld>
            <a:endParaRPr lang="en-US" altLang="en-US"/>
          </a:p>
        </p:txBody>
      </p:sp>
    </p:spTree>
    <p:extLst>
      <p:ext uri="{BB962C8B-B14F-4D97-AF65-F5344CB8AC3E}">
        <p14:creationId xmlns:p14="http://schemas.microsoft.com/office/powerpoint/2010/main" val="1035975647"/>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0A4F21A-3173-744B-B7D1-A439C366EB0E}"/>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73C7B263-6920-7546-A650-065E91756A9B}"/>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A5A35928-3501-8041-9EC8-D0EFE13D1C2D}"/>
              </a:ext>
            </a:extLst>
          </p:cNvPr>
          <p:cNvSpPr>
            <a:spLocks noGrp="1" noChangeArrowheads="1"/>
          </p:cNvSpPr>
          <p:nvPr>
            <p:ph type="sldNum" sz="quarter" idx="12"/>
          </p:nvPr>
        </p:nvSpPr>
        <p:spPr>
          <a:ln/>
        </p:spPr>
        <p:txBody>
          <a:bodyPr/>
          <a:lstStyle>
            <a:lvl1pPr>
              <a:defRPr/>
            </a:lvl1pPr>
          </a:lstStyle>
          <a:p>
            <a:pPr>
              <a:defRPr/>
            </a:pPr>
            <a:fld id="{710CFBA9-E1F7-7E4D-8462-B3FE961D291A}" type="slidenum">
              <a:rPr lang="en-US" altLang="en-US"/>
              <a:pPr>
                <a:defRPr/>
              </a:pPr>
              <a:t>‹#›</a:t>
            </a:fld>
            <a:endParaRPr lang="en-US" altLang="en-US"/>
          </a:p>
        </p:txBody>
      </p:sp>
    </p:spTree>
    <p:extLst>
      <p:ext uri="{BB962C8B-B14F-4D97-AF65-F5344CB8AC3E}">
        <p14:creationId xmlns:p14="http://schemas.microsoft.com/office/powerpoint/2010/main" val="316791032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04801"/>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304801"/>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3830EC9-B965-DB40-AD3C-7DB949E94D7D}"/>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2DBFBE2B-9784-2043-A9C0-153044DD38F7}"/>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9B6533DC-6C0B-9947-87AA-6D21842C0118}"/>
              </a:ext>
            </a:extLst>
          </p:cNvPr>
          <p:cNvSpPr>
            <a:spLocks noGrp="1" noChangeArrowheads="1"/>
          </p:cNvSpPr>
          <p:nvPr>
            <p:ph type="sldNum" sz="quarter" idx="12"/>
          </p:nvPr>
        </p:nvSpPr>
        <p:spPr>
          <a:ln/>
        </p:spPr>
        <p:txBody>
          <a:bodyPr/>
          <a:lstStyle>
            <a:lvl1pPr>
              <a:defRPr/>
            </a:lvl1pPr>
          </a:lstStyle>
          <a:p>
            <a:pPr>
              <a:defRPr/>
            </a:pPr>
            <a:fld id="{7DA5906A-80FE-104F-AF59-3106513090FF}" type="slidenum">
              <a:rPr lang="en-US" altLang="en-US"/>
              <a:pPr>
                <a:defRPr/>
              </a:pPr>
              <a:t>‹#›</a:t>
            </a:fld>
            <a:endParaRPr lang="en-US" altLang="en-US"/>
          </a:p>
        </p:txBody>
      </p:sp>
    </p:spTree>
    <p:extLst>
      <p:ext uri="{BB962C8B-B14F-4D97-AF65-F5344CB8AC3E}">
        <p14:creationId xmlns:p14="http://schemas.microsoft.com/office/powerpoint/2010/main" val="3136551388"/>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290698387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l="1241" t="77476" r="38087" b="1776"/>
          <a:stretch/>
        </p:blipFill>
        <p:spPr>
          <a:xfrm>
            <a:off x="0" y="6148552"/>
            <a:ext cx="12192000" cy="709447"/>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220325114"/>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894" t="50353" r="5606" b="36489"/>
          <a:stretch/>
        </p:blipFill>
        <p:spPr>
          <a:xfrm>
            <a:off x="-10510" y="6148552"/>
            <a:ext cx="12225126" cy="709448"/>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274266460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47678" r="47703" b="5212"/>
          <a:stretch/>
        </p:blipFill>
        <p:spPr>
          <a:xfrm rot="16200000">
            <a:off x="5717631" y="420412"/>
            <a:ext cx="756742" cy="12191999"/>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30495592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661409" y="1881352"/>
            <a:ext cx="3490842" cy="3531476"/>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458624889"/>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850" t="392" r="-1"/>
          <a:stretch/>
        </p:blipFill>
        <p:spPr>
          <a:xfrm>
            <a:off x="7417942" y="1613042"/>
            <a:ext cx="3970734" cy="3924871"/>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96182374"/>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F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FR"/>
          </a:p>
        </p:txBody>
      </p:sp>
      <p:sp>
        <p:nvSpPr>
          <p:cNvPr id="4" name="Date Placeholder 3"/>
          <p:cNvSpPr>
            <a:spLocks noGrp="1"/>
          </p:cNvSpPr>
          <p:nvPr>
            <p:ph type="dt" sz="half" idx="10"/>
          </p:nvPr>
        </p:nvSpPr>
        <p:spPr/>
        <p:txBody>
          <a:bodyPr/>
          <a:lstStyle/>
          <a:p>
            <a:fld id="{4FD254F1-44A8-406A-A4DE-280061BA59B9}" type="datetimeFigureOut">
              <a:rPr lang="fr-FR" smtClean="0"/>
              <a:t>25/04/2021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9254528A-BF8C-4370-AE29-F72048EE35D1}" type="slidenum">
              <a:rPr lang="fr-FR" smtClean="0"/>
              <a:t>‹#›</a:t>
            </a:fld>
            <a:endParaRPr lang="fr-FR"/>
          </a:p>
        </p:txBody>
      </p:sp>
    </p:spTree>
    <p:extLst>
      <p:ext uri="{BB962C8B-B14F-4D97-AF65-F5344CB8AC3E}">
        <p14:creationId xmlns:p14="http://schemas.microsoft.com/office/powerpoint/2010/main" val="2715632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D14EF73-AD98-C94C-894F-EDC52AD389D1}"/>
              </a:ext>
            </a:extLst>
          </p:cNvPr>
          <p:cNvSpPr/>
          <p:nvPr userDrawn="1"/>
        </p:nvSpPr>
        <p:spPr>
          <a:xfrm>
            <a:off x="1" y="0"/>
            <a:ext cx="12192000" cy="6858000"/>
          </a:xfrm>
          <a:prstGeom prst="rect">
            <a:avLst/>
          </a:prstGeom>
          <a:solidFill>
            <a:schemeClr val="accent5">
              <a:lumMod val="50000"/>
            </a:schemeClr>
          </a:solidFill>
          <a:ln w="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5318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1614E4-9AA2-0C47-9B19-C19C79F3F320}"/>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B4D587EE-F74D-5645-AF6F-CC8BCDC282C4}"/>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63282A6F-BF43-A843-BA47-7DF0F13C59FA}"/>
              </a:ext>
            </a:extLst>
          </p:cNvPr>
          <p:cNvSpPr>
            <a:spLocks noGrp="1" noChangeArrowheads="1"/>
          </p:cNvSpPr>
          <p:nvPr>
            <p:ph type="sldNum" sz="quarter" idx="12"/>
          </p:nvPr>
        </p:nvSpPr>
        <p:spPr>
          <a:ln/>
        </p:spPr>
        <p:txBody>
          <a:bodyPr/>
          <a:lstStyle>
            <a:lvl1pPr>
              <a:defRPr/>
            </a:lvl1pPr>
          </a:lstStyle>
          <a:p>
            <a:pPr>
              <a:defRPr/>
            </a:pPr>
            <a:fld id="{6E8557B6-149F-3643-AB42-8B42922F656D}" type="slidenum">
              <a:rPr lang="en-US" altLang="en-US"/>
              <a:pPr>
                <a:defRPr/>
              </a:pPr>
              <a:t>‹#›</a:t>
            </a:fld>
            <a:endParaRPr lang="en-US" altLang="en-US"/>
          </a:p>
        </p:txBody>
      </p:sp>
    </p:spTree>
    <p:extLst>
      <p:ext uri="{BB962C8B-B14F-4D97-AF65-F5344CB8AC3E}">
        <p14:creationId xmlns:p14="http://schemas.microsoft.com/office/powerpoint/2010/main" val="140636444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p:cNvSpPr/>
          <p:nvPr userDrawn="1"/>
        </p:nvSpPr>
        <p:spPr>
          <a:xfrm>
            <a:off x="8547776" y="-40944"/>
            <a:ext cx="3712464" cy="699011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 y="176286"/>
            <a:ext cx="3089754" cy="967788"/>
          </a:xfrm>
          <a:prstGeom prst="rect">
            <a:avLst/>
          </a:prstGeom>
        </p:spPr>
      </p:pic>
      <p:sp>
        <p:nvSpPr>
          <p:cNvPr id="5" name="TextBox 4"/>
          <p:cNvSpPr txBox="1"/>
          <p:nvPr userDrawn="1"/>
        </p:nvSpPr>
        <p:spPr>
          <a:xfrm>
            <a:off x="0" y="1134128"/>
            <a:ext cx="3109183" cy="369332"/>
          </a:xfrm>
          <a:prstGeom prst="rect">
            <a:avLst/>
          </a:prstGeom>
          <a:noFill/>
        </p:spPr>
        <p:txBody>
          <a:bodyPr wrap="square" rtlCol="0">
            <a:spAutoFit/>
          </a:bodyPr>
          <a:lstStyle/>
          <a:p>
            <a:pPr algn="ctr"/>
            <a:r>
              <a:rPr lang="fr-FR" b="1" i="1">
                <a:solidFill>
                  <a:schemeClr val="tx1"/>
                </a:solidFill>
              </a:rPr>
              <a:t>One </a:t>
            </a:r>
            <a:r>
              <a:rPr lang="fr-FR" b="1" i="1" err="1">
                <a:solidFill>
                  <a:schemeClr val="tx1"/>
                </a:solidFill>
              </a:rPr>
              <a:t>Planet</a:t>
            </a:r>
            <a:r>
              <a:rPr lang="fr-FR" b="1" i="1">
                <a:solidFill>
                  <a:schemeClr val="tx1"/>
                </a:solidFill>
              </a:rPr>
              <a:t>,</a:t>
            </a:r>
            <a:r>
              <a:rPr lang="fr-FR" b="1" i="1" baseline="0">
                <a:solidFill>
                  <a:schemeClr val="tx1"/>
                </a:solidFill>
              </a:rPr>
              <a:t> One Ocean</a:t>
            </a:r>
            <a:endParaRPr lang="fr-FR" b="1" i="1">
              <a:solidFill>
                <a:schemeClr val="tx1"/>
              </a:solidFill>
            </a:endParaRPr>
          </a:p>
        </p:txBody>
      </p:sp>
      <p:sp>
        <p:nvSpPr>
          <p:cNvPr id="6" name="Picture Placeholder 5"/>
          <p:cNvSpPr>
            <a:spLocks noGrp="1"/>
          </p:cNvSpPr>
          <p:nvPr>
            <p:ph type="pic" sz="quarter" idx="10"/>
          </p:nvPr>
        </p:nvSpPr>
        <p:spPr>
          <a:xfrm>
            <a:off x="177422" y="2652033"/>
            <a:ext cx="4640238" cy="3971925"/>
          </a:xfrm>
        </p:spPr>
        <p:txBody>
          <a:bodyPr/>
          <a:lstStyle/>
          <a:p>
            <a:endParaRPr lang="fr-FR"/>
          </a:p>
        </p:txBody>
      </p:sp>
      <p:sp>
        <p:nvSpPr>
          <p:cNvPr id="7" name="Text Placeholder 19"/>
          <p:cNvSpPr>
            <a:spLocks noGrp="1"/>
          </p:cNvSpPr>
          <p:nvPr>
            <p:ph type="body" sz="quarter" idx="11" hasCustomPrompt="1"/>
          </p:nvPr>
        </p:nvSpPr>
        <p:spPr>
          <a:xfrm>
            <a:off x="4995081" y="2652032"/>
            <a:ext cx="3266883" cy="3971925"/>
          </a:xfrm>
        </p:spPr>
        <p:txBody>
          <a:bodyPr/>
          <a:lstStyle>
            <a:lvl1pPr marL="0" indent="0">
              <a:buNone/>
              <a:defRPr>
                <a:solidFill>
                  <a:schemeClr val="tx1"/>
                </a:solidFill>
              </a:defRPr>
            </a:lvl1pPr>
          </a:lstStyle>
          <a:p>
            <a:pPr lvl="0"/>
            <a:r>
              <a:rPr lang="fr-FR" dirty="0" err="1"/>
              <a:t>Text</a:t>
            </a:r>
            <a:endParaRPr lang="fr-FR" dirty="0"/>
          </a:p>
        </p:txBody>
      </p:sp>
      <p:sp>
        <p:nvSpPr>
          <p:cNvPr id="9" name="Text Placeholder 17"/>
          <p:cNvSpPr>
            <a:spLocks noGrp="1"/>
          </p:cNvSpPr>
          <p:nvPr>
            <p:ph type="body" sz="quarter" idx="12" hasCustomPrompt="1"/>
          </p:nvPr>
        </p:nvSpPr>
        <p:spPr>
          <a:xfrm>
            <a:off x="3394995" y="419807"/>
            <a:ext cx="4866969" cy="860353"/>
          </a:xfrm>
        </p:spPr>
        <p:txBody>
          <a:bodyPr>
            <a:normAutofit/>
          </a:bodyPr>
          <a:lstStyle>
            <a:lvl1pPr marL="0" indent="0" algn="ctr">
              <a:buNone/>
              <a:defRPr sz="4000" b="1">
                <a:solidFill>
                  <a:schemeClr val="tx1"/>
                </a:solidFill>
              </a:defRPr>
            </a:lvl1pPr>
          </a:lstStyle>
          <a:p>
            <a:pPr lvl="0"/>
            <a:r>
              <a:rPr lang="en-US" dirty="0"/>
              <a:t>TITLE</a:t>
            </a:r>
            <a:endParaRPr lang="fr-FR" dirty="0"/>
          </a:p>
        </p:txBody>
      </p:sp>
    </p:spTree>
    <p:extLst>
      <p:ext uri="{BB962C8B-B14F-4D97-AF65-F5344CB8AC3E}">
        <p14:creationId xmlns:p14="http://schemas.microsoft.com/office/powerpoint/2010/main" val="54754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36336797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42823475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25348" b="47620"/>
          <a:stretch/>
        </p:blipFill>
        <p:spPr>
          <a:xfrm>
            <a:off x="-1" y="1513554"/>
            <a:ext cx="12192001" cy="4397389"/>
          </a:xfrm>
          <a:prstGeom prst="rect">
            <a:avLst/>
          </a:prstGeom>
        </p:spPr>
      </p:pic>
      <p:sp>
        <p:nvSpPr>
          <p:cNvPr id="5" name="Rectangle 4"/>
          <p:cNvSpPr/>
          <p:nvPr userDrawn="1"/>
        </p:nvSpPr>
        <p:spPr>
          <a:xfrm>
            <a:off x="2151898" y="1812907"/>
            <a:ext cx="8128572" cy="3618809"/>
          </a:xfrm>
          <a:prstGeom prst="rect">
            <a:avLst/>
          </a:prstGeom>
          <a:solidFill>
            <a:schemeClr val="bg1"/>
          </a:solidFill>
          <a:ln w="57150" cap="flat">
            <a:solidFill>
              <a:srgbClr val="41B7C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6" name="Oval 17"/>
          <p:cNvSpPr/>
          <p:nvPr userDrawn="1"/>
        </p:nvSpPr>
        <p:spPr>
          <a:xfrm>
            <a:off x="1495862" y="1170914"/>
            <a:ext cx="955433" cy="955433"/>
          </a:xfrm>
          <a:prstGeom prst="ellipse">
            <a:avLst/>
          </a:prstGeom>
          <a:solidFill>
            <a:srgbClr val="41B7C8">
              <a:alpha val="95000"/>
            </a:srgbClr>
          </a:solidFill>
          <a:ln w="12700">
            <a:miter lim="400000"/>
          </a:ln>
        </p:spPr>
        <p:txBody>
          <a:bodyPr lIns="65023" tIns="65023" rIns="65023" bIns="65023" anchor="ctr"/>
          <a:lstStyle/>
          <a:p>
            <a:pPr algn="ctr">
              <a:defRPr sz="1800">
                <a:solidFill>
                  <a:srgbClr val="FFFFFF"/>
                </a:solidFill>
              </a:defRPr>
            </a:pPr>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5536" y="-115614"/>
            <a:ext cx="1629168" cy="1629168"/>
          </a:xfrm>
          <a:prstGeom prst="rect">
            <a:avLst/>
          </a:prstGeom>
        </p:spPr>
      </p:pic>
      <p:sp>
        <p:nvSpPr>
          <p:cNvPr id="7"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36391344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t="54463" b="8304"/>
          <a:stretch/>
        </p:blipFill>
        <p:spPr>
          <a:xfrm>
            <a:off x="0" y="1352639"/>
            <a:ext cx="12192000" cy="4539343"/>
          </a:xfrm>
          <a:prstGeom prst="rect">
            <a:avLst/>
          </a:prstGeom>
        </p:spPr>
      </p:pic>
      <p:sp>
        <p:nvSpPr>
          <p:cNvPr id="8" name="Rectangle 7"/>
          <p:cNvSpPr/>
          <p:nvPr userDrawn="1"/>
        </p:nvSpPr>
        <p:spPr>
          <a:xfrm>
            <a:off x="2151898" y="1812907"/>
            <a:ext cx="8128572" cy="3618809"/>
          </a:xfrm>
          <a:prstGeom prst="rect">
            <a:avLst/>
          </a:prstGeom>
          <a:solidFill>
            <a:schemeClr val="bg1"/>
          </a:solidFill>
          <a:ln w="57150" cap="flat">
            <a:solidFill>
              <a:srgbClr val="41B7C8"/>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9" name="Oval 17"/>
          <p:cNvSpPr/>
          <p:nvPr userDrawn="1"/>
        </p:nvSpPr>
        <p:spPr>
          <a:xfrm>
            <a:off x="1495862" y="1170914"/>
            <a:ext cx="955433" cy="955433"/>
          </a:xfrm>
          <a:prstGeom prst="ellipse">
            <a:avLst/>
          </a:prstGeom>
          <a:solidFill>
            <a:srgbClr val="41B7C8">
              <a:alpha val="95000"/>
            </a:srgbClr>
          </a:solidFill>
          <a:ln w="12700">
            <a:miter lim="400000"/>
          </a:ln>
        </p:spPr>
        <p:txBody>
          <a:bodyPr lIns="65023" tIns="65023" rIns="65023" bIns="65023" anchor="ctr"/>
          <a:lstStyle/>
          <a:p>
            <a:pPr algn="ctr">
              <a:defRPr sz="1800">
                <a:solidFill>
                  <a:srgbClr val="FFFFFF"/>
                </a:solidFill>
              </a:defRPr>
            </a:pPr>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5536" y="-115614"/>
            <a:ext cx="1629168" cy="1629168"/>
          </a:xfrm>
          <a:prstGeom prst="rect">
            <a:avLst/>
          </a:prstGeom>
        </p:spPr>
      </p:pic>
      <p:sp>
        <p:nvSpPr>
          <p:cNvPr id="6"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0453523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p:cNvSpPr/>
          <p:nvPr userDrawn="1"/>
        </p:nvSpPr>
        <p:spPr>
          <a:xfrm>
            <a:off x="0" y="944288"/>
            <a:ext cx="12192000" cy="53258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34158" t="10599" r="38921" b="25727"/>
          <a:stretch/>
        </p:blipFill>
        <p:spPr>
          <a:xfrm>
            <a:off x="8733108" y="944288"/>
            <a:ext cx="3458892" cy="5325884"/>
          </a:xfrm>
          <a:prstGeom prst="rect">
            <a:avLst/>
          </a:prstGeom>
          <a:solidFill>
            <a:srgbClr val="41B7C8"/>
          </a:solidFill>
          <a:ln w="12700">
            <a:solidFill>
              <a:srgbClr val="41B7C8"/>
            </a:solidFill>
          </a:ln>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45536" y="-115614"/>
            <a:ext cx="1629168" cy="1629168"/>
          </a:xfrm>
          <a:prstGeom prst="rect">
            <a:avLst/>
          </a:prstGeom>
        </p:spPr>
      </p:pic>
      <p:sp>
        <p:nvSpPr>
          <p:cNvPr id="5"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5126916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17592576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l="1241" t="77476" r="38087" b="1776"/>
          <a:stretch/>
        </p:blipFill>
        <p:spPr>
          <a:xfrm>
            <a:off x="0" y="6148552"/>
            <a:ext cx="12192000" cy="709447"/>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81754065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894" t="50353" r="5606" b="36489"/>
          <a:stretch/>
        </p:blipFill>
        <p:spPr>
          <a:xfrm>
            <a:off x="-10510" y="6148552"/>
            <a:ext cx="12225126" cy="709448"/>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69875123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47678" r="47703" b="5212"/>
          <a:stretch/>
        </p:blipFill>
        <p:spPr>
          <a:xfrm rot="16200000">
            <a:off x="5717631" y="420412"/>
            <a:ext cx="756742" cy="12191999"/>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19150031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lvl1pPr>
            <a:lvl2pPr marL="457196" indent="0">
              <a:buNone/>
              <a:defRPr sz="1800"/>
            </a:lvl2pPr>
            <a:lvl3pPr marL="914391" indent="0">
              <a:buNone/>
              <a:defRPr sz="1600"/>
            </a:lvl3pPr>
            <a:lvl4pPr marL="1371587" indent="0">
              <a:buNone/>
              <a:defRPr sz="1400"/>
            </a:lvl4pPr>
            <a:lvl5pPr marL="1828782" indent="0">
              <a:buNone/>
              <a:defRPr sz="1400"/>
            </a:lvl5pPr>
            <a:lvl6pPr marL="2285978" indent="0">
              <a:buNone/>
              <a:defRPr sz="1400"/>
            </a:lvl6pPr>
            <a:lvl7pPr marL="2743173" indent="0">
              <a:buNone/>
              <a:defRPr sz="1400"/>
            </a:lvl7pPr>
            <a:lvl8pPr marL="3200368" indent="0">
              <a:buNone/>
              <a:defRPr sz="1400"/>
            </a:lvl8pPr>
            <a:lvl9pPr marL="3657563"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F6B2A8D-0404-C742-8F3A-5AD8D845D750}"/>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5" name="Rectangle 5">
            <a:extLst>
              <a:ext uri="{FF2B5EF4-FFF2-40B4-BE49-F238E27FC236}">
                <a16:creationId xmlns:a16="http://schemas.microsoft.com/office/drawing/2014/main" id="{03A0DA42-F50A-ED44-8C54-5666E381466B}"/>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6" name="Rectangle 6">
            <a:extLst>
              <a:ext uri="{FF2B5EF4-FFF2-40B4-BE49-F238E27FC236}">
                <a16:creationId xmlns:a16="http://schemas.microsoft.com/office/drawing/2014/main" id="{70FCE390-C314-BD4B-8014-ABB9553E4CF0}"/>
              </a:ext>
            </a:extLst>
          </p:cNvPr>
          <p:cNvSpPr>
            <a:spLocks noGrp="1" noChangeArrowheads="1"/>
          </p:cNvSpPr>
          <p:nvPr>
            <p:ph type="sldNum" sz="quarter" idx="12"/>
          </p:nvPr>
        </p:nvSpPr>
        <p:spPr>
          <a:ln/>
        </p:spPr>
        <p:txBody>
          <a:bodyPr/>
          <a:lstStyle>
            <a:lvl1pPr>
              <a:defRPr/>
            </a:lvl1pPr>
          </a:lstStyle>
          <a:p>
            <a:pPr>
              <a:defRPr/>
            </a:pPr>
            <a:fld id="{DAAA426F-9ECE-0440-A083-B37498AD5DE4}" type="slidenum">
              <a:rPr lang="en-US" altLang="en-US"/>
              <a:pPr>
                <a:defRPr/>
              </a:pPr>
              <a:t>‹#›</a:t>
            </a:fld>
            <a:endParaRPr lang="en-US" altLang="en-US"/>
          </a:p>
        </p:txBody>
      </p:sp>
    </p:spTree>
    <p:extLst>
      <p:ext uri="{BB962C8B-B14F-4D97-AF65-F5344CB8AC3E}">
        <p14:creationId xmlns:p14="http://schemas.microsoft.com/office/powerpoint/2010/main" val="248261727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661409" y="1881352"/>
            <a:ext cx="3490842" cy="3531476"/>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767205540"/>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850" t="392" r="-1"/>
          <a:stretch/>
        </p:blipFill>
        <p:spPr>
          <a:xfrm>
            <a:off x="7417942" y="1613042"/>
            <a:ext cx="3970734" cy="3924871"/>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2801008064"/>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217642459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6" name="Picture Placeholder 3"/>
          <p:cNvPicPr>
            <a:picLocks noChangeAspect="1"/>
          </p:cNvPicPr>
          <p:nvPr userDrawn="1"/>
        </p:nvPicPr>
        <p:blipFill rotWithShape="1">
          <a:blip r:embed="rId2">
            <a:extLst>
              <a:ext uri="{28A0092B-C50C-407E-A947-70E740481C1C}">
                <a14:useLocalDpi xmlns:a14="http://schemas.microsoft.com/office/drawing/2010/main" val="0"/>
              </a:ext>
            </a:extLst>
          </a:blip>
          <a:srcRect l="1241" t="77476" r="38087" b="1776"/>
          <a:stretch/>
        </p:blipFill>
        <p:spPr>
          <a:xfrm>
            <a:off x="0" y="6148552"/>
            <a:ext cx="12192000" cy="709447"/>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48036151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5"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894" t="50353" r="5606" b="36489"/>
          <a:stretch/>
        </p:blipFill>
        <p:spPr>
          <a:xfrm>
            <a:off x="-10510" y="6148552"/>
            <a:ext cx="12225126" cy="709448"/>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926314368"/>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pic>
        <p:nvPicPr>
          <p:cNvPr id="8"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47678" r="47703" b="5212"/>
          <a:stretch/>
        </p:blipFill>
        <p:spPr>
          <a:xfrm rot="16200000">
            <a:off x="5717631" y="420412"/>
            <a:ext cx="756742" cy="12191999"/>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214954182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7661409" y="1881352"/>
            <a:ext cx="3490842" cy="3531476"/>
          </a:xfrm>
          <a:prstGeom prst="rect">
            <a:avLst/>
          </a:prstGeom>
        </p:spPr>
      </p:pic>
      <p:sp>
        <p:nvSpPr>
          <p:cNvPr id="3"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100227654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srcRect l="-9850" t="392" r="-1"/>
          <a:stretch/>
        </p:blipFill>
        <p:spPr>
          <a:xfrm>
            <a:off x="7417942" y="1613042"/>
            <a:ext cx="3970734" cy="3924871"/>
          </a:xfrm>
          <a:prstGeom prst="rect">
            <a:avLst/>
          </a:prstGeom>
        </p:spPr>
      </p:pic>
      <p:sp>
        <p:nvSpPr>
          <p:cNvPr id="4"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206613220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1"/>
          <p:cNvSpPr txBox="1">
            <a:spLocks/>
          </p:cNvSpPr>
          <p:nvPr userDrawn="1"/>
        </p:nvSpPr>
        <p:spPr>
          <a:xfrm>
            <a:off x="2596056" y="2687579"/>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endParaRPr lang="fr-FR" b="1" dirty="0">
              <a:solidFill>
                <a:schemeClr val="bg1"/>
              </a:solidFill>
              <a:latin typeface="Arial" panose="020B0604020202020204" pitchFamily="34" charset="0"/>
              <a:cs typeface="Arial" panose="020B0604020202020204" pitchFamily="34" charset="0"/>
            </a:endParaRPr>
          </a:p>
        </p:txBody>
      </p:sp>
      <p:sp>
        <p:nvSpPr>
          <p:cNvPr id="7"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spTree>
    <p:extLst>
      <p:ext uri="{BB962C8B-B14F-4D97-AF65-F5344CB8AC3E}">
        <p14:creationId xmlns:p14="http://schemas.microsoft.com/office/powerpoint/2010/main" val="40828855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Placeholder 2"/>
          <p:cNvPicPr>
            <a:picLocks noChangeAspect="1"/>
          </p:cNvPicPr>
          <p:nvPr userDrawn="1"/>
        </p:nvPicPr>
        <p:blipFill rotWithShape="1">
          <a:blip r:embed="rId2">
            <a:extLst>
              <a:ext uri="{28A0092B-C50C-407E-A947-70E740481C1C}">
                <a14:useLocalDpi xmlns:a14="http://schemas.microsoft.com/office/drawing/2010/main" val="0"/>
              </a:ext>
            </a:extLst>
          </a:blip>
          <a:srcRect l="26151" t="6791" r="23338" b="13839"/>
          <a:stretch/>
        </p:blipFill>
        <p:spPr>
          <a:xfrm>
            <a:off x="6204857" y="0"/>
            <a:ext cx="5987143" cy="6858000"/>
          </a:xfrm>
          <a:prstGeom prst="rect">
            <a:avLst/>
          </a:prstGeom>
        </p:spPr>
      </p:pic>
      <p:sp>
        <p:nvSpPr>
          <p:cNvPr id="11" name="Rectangle 10"/>
          <p:cNvSpPr/>
          <p:nvPr userDrawn="1"/>
        </p:nvSpPr>
        <p:spPr>
          <a:xfrm>
            <a:off x="581087" y="1147264"/>
            <a:ext cx="2694549" cy="143872"/>
          </a:xfrm>
          <a:prstGeom prst="rect">
            <a:avLst/>
          </a:prstGeom>
          <a:solidFill>
            <a:schemeClr val="bg1"/>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
        <p:nvSpPr>
          <p:cNvPr id="15" name="Slide Number Placeholder 5"/>
          <p:cNvSpPr>
            <a:spLocks noGrp="1"/>
          </p:cNvSpPr>
          <p:nvPr>
            <p:ph type="sldNum" sz="quarter" idx="12"/>
          </p:nvPr>
        </p:nvSpPr>
        <p:spPr>
          <a:xfrm>
            <a:off x="8610600" y="6356350"/>
            <a:ext cx="2743200" cy="365125"/>
          </a:xfrm>
        </p:spPr>
        <p:txBody>
          <a:bodyPr/>
          <a:lstStyle/>
          <a:p>
            <a:fld id="{20B04CA5-4131-4F4F-A3F5-1C3D630869B6}" type="slidenum">
              <a:rPr lang="fr-FR" smtClean="0"/>
              <a:t>‹#›</a:t>
            </a:fld>
            <a:endParaRPr lang="fr-FR"/>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01949" y="362662"/>
            <a:ext cx="1692368" cy="805623"/>
          </a:xfrm>
          <a:prstGeom prst="rect">
            <a:avLst/>
          </a:prstGeom>
        </p:spPr>
      </p:pic>
    </p:spTree>
    <p:extLst>
      <p:ext uri="{BB962C8B-B14F-4D97-AF65-F5344CB8AC3E}">
        <p14:creationId xmlns:p14="http://schemas.microsoft.com/office/powerpoint/2010/main" val="401466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76401"/>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76401"/>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AB43FC2-793B-1941-962C-B127C5AD649C}"/>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DE076A87-F66A-894C-B3FE-C382841D8683}"/>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301887E9-A066-3644-81BE-00F42118D21B}"/>
              </a:ext>
            </a:extLst>
          </p:cNvPr>
          <p:cNvSpPr>
            <a:spLocks noGrp="1" noChangeArrowheads="1"/>
          </p:cNvSpPr>
          <p:nvPr>
            <p:ph type="sldNum" sz="quarter" idx="12"/>
          </p:nvPr>
        </p:nvSpPr>
        <p:spPr>
          <a:ln/>
        </p:spPr>
        <p:txBody>
          <a:bodyPr/>
          <a:lstStyle>
            <a:lvl1pPr>
              <a:defRPr/>
            </a:lvl1pPr>
          </a:lstStyle>
          <a:p>
            <a:pPr>
              <a:defRPr/>
            </a:pPr>
            <a:fld id="{28EA0B94-CFD5-144D-91BC-DD3F1FCE84FD}" type="slidenum">
              <a:rPr lang="en-US" altLang="en-US"/>
              <a:pPr>
                <a:defRPr/>
              </a:pPr>
              <a:t>‹#›</a:t>
            </a:fld>
            <a:endParaRPr lang="en-US" altLang="en-US"/>
          </a:p>
        </p:txBody>
      </p:sp>
    </p:spTree>
    <p:extLst>
      <p:ext uri="{BB962C8B-B14F-4D97-AF65-F5344CB8AC3E}">
        <p14:creationId xmlns:p14="http://schemas.microsoft.com/office/powerpoint/2010/main" val="384588253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133114" y="6346301"/>
            <a:ext cx="2743200" cy="365125"/>
          </a:xfrm>
        </p:spPr>
        <p:txBody>
          <a:bodyPr/>
          <a:lstStyle/>
          <a:p>
            <a:fld id="{2F397117-F3A1-41B5-B5A5-0FD5A7D43CA4}" type="slidenum">
              <a:rPr lang="fr-FR" smtClean="0"/>
              <a:t>‹#›</a:t>
            </a:fld>
            <a:endParaRPr lang="fr-FR"/>
          </a:p>
        </p:txBody>
      </p:sp>
      <p:sp>
        <p:nvSpPr>
          <p:cNvPr id="7" name="Rectangle 6"/>
          <p:cNvSpPr/>
          <p:nvPr userDrawn="1"/>
        </p:nvSpPr>
        <p:spPr>
          <a:xfrm>
            <a:off x="0" y="0"/>
            <a:ext cx="2396836"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p:cNvSpPr/>
          <p:nvPr userDrawn="1"/>
        </p:nvSpPr>
        <p:spPr>
          <a:xfrm rot="5400000">
            <a:off x="1974074" y="3090727"/>
            <a:ext cx="1328398" cy="125771"/>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Tree>
    <p:extLst>
      <p:ext uri="{BB962C8B-B14F-4D97-AF65-F5344CB8AC3E}">
        <p14:creationId xmlns:p14="http://schemas.microsoft.com/office/powerpoint/2010/main" val="37584790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a:t>Information Session for IOC Secretariat Staff </a:t>
            </a:r>
            <a:endParaRPr lang="fr-FR"/>
          </a:p>
        </p:txBody>
      </p:sp>
      <p:sp>
        <p:nvSpPr>
          <p:cNvPr id="6" name="Slide Number Placeholder 5"/>
          <p:cNvSpPr>
            <a:spLocks noGrp="1"/>
          </p:cNvSpPr>
          <p:nvPr>
            <p:ph type="sldNum" sz="quarter" idx="12"/>
          </p:nvPr>
        </p:nvSpPr>
        <p:spPr/>
        <p:txBody>
          <a:bodyPr/>
          <a:lstStyle/>
          <a:p>
            <a:fld id="{2F397117-F3A1-41B5-B5A5-0FD5A7D43CA4}" type="slidenum">
              <a:rPr lang="fr-FR" smtClean="0"/>
              <a:t>‹#›</a:t>
            </a:fld>
            <a:endParaRPr lang="fr-FR"/>
          </a:p>
        </p:txBody>
      </p:sp>
      <p:sp>
        <p:nvSpPr>
          <p:cNvPr id="7" name="Rectangle 6"/>
          <p:cNvSpPr/>
          <p:nvPr userDrawn="1"/>
        </p:nvSpPr>
        <p:spPr>
          <a:xfrm>
            <a:off x="2445868" y="0"/>
            <a:ext cx="9746132"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p:cNvSpPr/>
          <p:nvPr userDrawn="1"/>
        </p:nvSpPr>
        <p:spPr>
          <a:xfrm rot="5400000">
            <a:off x="1974074" y="3090727"/>
            <a:ext cx="1328398" cy="125771"/>
          </a:xfrm>
          <a:prstGeom prst="rect">
            <a:avLst/>
          </a:prstGeom>
          <a:solidFill>
            <a:srgbClr val="41B7C8"/>
          </a:solidFill>
          <a:ln w="12700">
            <a:miter lim="400000"/>
          </a:ln>
        </p:spPr>
        <p:txBody>
          <a:bodyPr lIns="65023" tIns="65023" rIns="65023" bIns="65023" anchor="ctr"/>
          <a:lstStyle/>
          <a:p>
            <a:pPr>
              <a:defRPr>
                <a:solidFill>
                  <a:srgbClr val="3C3C3C"/>
                </a:solidFill>
              </a:defRPr>
            </a:pPr>
            <a:endParaRPr/>
          </a:p>
        </p:txBody>
      </p:sp>
      <p:sp>
        <p:nvSpPr>
          <p:cNvPr id="2" name="Rectangle 1"/>
          <p:cNvSpPr/>
          <p:nvPr userDrawn="1"/>
        </p:nvSpPr>
        <p:spPr>
          <a:xfrm>
            <a:off x="0" y="0"/>
            <a:ext cx="2445868" cy="6858000"/>
          </a:xfrm>
          <a:prstGeom prst="rect">
            <a:avLst/>
          </a:prstGeom>
          <a:solidFill>
            <a:srgbClr val="41B7C8"/>
          </a:solidFill>
          <a:ln>
            <a:solidFill>
              <a:srgbClr val="41B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Slide Number Placeholder 5"/>
          <p:cNvSpPr txBox="1">
            <a:spLocks/>
          </p:cNvSpPr>
          <p:nvPr userDrawn="1"/>
        </p:nvSpPr>
        <p:spPr>
          <a:xfrm>
            <a:off x="9045603" y="6356345"/>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B79096A-E1C7-4DE6-944A-D4A34A5826EA}" type="slidenum">
              <a:rPr lang="fr-FR" smtClean="0"/>
              <a:pPr/>
              <a:t>‹#›</a:t>
            </a:fld>
            <a:endParaRPr lang="fr-FR"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57205" t="-1630" b="1"/>
          <a:stretch/>
        </p:blipFill>
        <p:spPr>
          <a:xfrm>
            <a:off x="10531929" y="164915"/>
            <a:ext cx="1402160" cy="1047858"/>
          </a:xfrm>
          <a:prstGeom prst="rect">
            <a:avLst/>
          </a:prstGeom>
        </p:spPr>
      </p:pic>
    </p:spTree>
    <p:extLst>
      <p:ext uri="{BB962C8B-B14F-4D97-AF65-F5344CB8AC3E}">
        <p14:creationId xmlns:p14="http://schemas.microsoft.com/office/powerpoint/2010/main" val="38743033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26274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Photo + Three Section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FA6C5C5-5069-4AE6-8A3D-3F2C6B9506E4}"/>
              </a:ext>
            </a:extLst>
          </p:cNvPr>
          <p:cNvSpPr/>
          <p:nvPr userDrawn="1"/>
        </p:nvSpPr>
        <p:spPr>
          <a:xfrm>
            <a:off x="446314" y="-1"/>
            <a:ext cx="1188720" cy="1280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noProof="0" dirty="0">
              <a:solidFill>
                <a:schemeClr val="tx1"/>
              </a:solidFill>
            </a:endParaRPr>
          </a:p>
        </p:txBody>
      </p:sp>
      <p:sp>
        <p:nvSpPr>
          <p:cNvPr id="5" name="Picture Placeholder 4">
            <a:extLst>
              <a:ext uri="{FF2B5EF4-FFF2-40B4-BE49-F238E27FC236}">
                <a16:creationId xmlns:a16="http://schemas.microsoft.com/office/drawing/2014/main" id="{92C6531E-FB8E-4000-B873-B745C681E2F5}"/>
              </a:ext>
            </a:extLst>
          </p:cNvPr>
          <p:cNvSpPr>
            <a:spLocks noGrp="1"/>
          </p:cNvSpPr>
          <p:nvPr>
            <p:ph type="pic" sz="quarter" idx="13" hasCustomPrompt="1"/>
          </p:nvPr>
        </p:nvSpPr>
        <p:spPr>
          <a:xfrm>
            <a:off x="0" y="1248876"/>
            <a:ext cx="12192000" cy="2119313"/>
          </a:xfrm>
          <a:solidFill>
            <a:schemeClr val="bg1">
              <a:lumMod val="95000"/>
            </a:schemeClr>
          </a:solidFill>
        </p:spPr>
        <p:txBody>
          <a:bodyPr vert="horz" wrap="square" lIns="91440" tIns="45720" rIns="91440" bIns="45720" rtlCol="0" anchor="ctr" anchorCtr="1">
            <a:noAutofit/>
          </a:bodyPr>
          <a:lstStyle>
            <a:lvl1pPr marL="0" indent="0">
              <a:buNone/>
              <a:defRPr lang="en-GB" sz="1800"/>
            </a:lvl1pPr>
          </a:lstStyle>
          <a:p>
            <a:pPr marL="228600" lvl="0" indent="-228600" algn="ctr"/>
            <a:r>
              <a:rPr lang="en-US" noProof="0" dirty="0"/>
              <a:t>Insert Image</a:t>
            </a:r>
          </a:p>
        </p:txBody>
      </p:sp>
      <p:sp>
        <p:nvSpPr>
          <p:cNvPr id="9" name="Text Placeholder 8">
            <a:extLst>
              <a:ext uri="{FF2B5EF4-FFF2-40B4-BE49-F238E27FC236}">
                <a16:creationId xmlns:a16="http://schemas.microsoft.com/office/drawing/2014/main" id="{FF7966C8-8738-4743-AE43-80F0C197B6C7}"/>
              </a:ext>
            </a:extLst>
          </p:cNvPr>
          <p:cNvSpPr>
            <a:spLocks noGrp="1"/>
          </p:cNvSpPr>
          <p:nvPr>
            <p:ph type="body" sz="quarter" idx="14" hasCustomPrompt="1"/>
          </p:nvPr>
        </p:nvSpPr>
        <p:spPr>
          <a:xfrm>
            <a:off x="735240" y="3802065"/>
            <a:ext cx="2820761" cy="334508"/>
          </a:xfrm>
        </p:spPr>
        <p:txBody>
          <a:bodyPr>
            <a:noAutofit/>
          </a:bodyPr>
          <a:lstStyle>
            <a:lvl1pPr marL="0" indent="0" algn="ctr">
              <a:buNone/>
              <a:defRPr sz="1600" b="1">
                <a:solidFill>
                  <a:schemeClr val="accent6"/>
                </a:solidFill>
                <a:latin typeface="+mn-lt"/>
              </a:defRPr>
            </a:lvl1pPr>
          </a:lstStyle>
          <a:p>
            <a:pPr lvl="0"/>
            <a:r>
              <a:rPr lang="en-US" noProof="0"/>
              <a:t>Edit Master text styles</a:t>
            </a:r>
          </a:p>
        </p:txBody>
      </p:sp>
      <p:sp>
        <p:nvSpPr>
          <p:cNvPr id="10" name="Text Placeholder 8">
            <a:extLst>
              <a:ext uri="{FF2B5EF4-FFF2-40B4-BE49-F238E27FC236}">
                <a16:creationId xmlns:a16="http://schemas.microsoft.com/office/drawing/2014/main" id="{3F93C618-7612-42AB-B890-45E85BD492F4}"/>
              </a:ext>
            </a:extLst>
          </p:cNvPr>
          <p:cNvSpPr>
            <a:spLocks noGrp="1"/>
          </p:cNvSpPr>
          <p:nvPr>
            <p:ph type="body" sz="quarter" idx="15" hasCustomPrompt="1"/>
          </p:nvPr>
        </p:nvSpPr>
        <p:spPr>
          <a:xfrm>
            <a:off x="4623026" y="3802065"/>
            <a:ext cx="2820761" cy="334508"/>
          </a:xfrm>
        </p:spPr>
        <p:txBody>
          <a:bodyPr>
            <a:noAutofit/>
          </a:bodyPr>
          <a:lstStyle>
            <a:lvl1pPr marL="0" indent="0" algn="ctr">
              <a:buNone/>
              <a:defRPr sz="1600" b="1">
                <a:solidFill>
                  <a:schemeClr val="accent3"/>
                </a:solidFill>
                <a:latin typeface="+mn-lt"/>
              </a:defRPr>
            </a:lvl1pPr>
          </a:lstStyle>
          <a:p>
            <a:pPr lvl="0"/>
            <a:r>
              <a:rPr lang="en-US" noProof="0"/>
              <a:t>Edit Master text styles</a:t>
            </a:r>
          </a:p>
        </p:txBody>
      </p:sp>
      <p:sp>
        <p:nvSpPr>
          <p:cNvPr id="11" name="Text Placeholder 8">
            <a:extLst>
              <a:ext uri="{FF2B5EF4-FFF2-40B4-BE49-F238E27FC236}">
                <a16:creationId xmlns:a16="http://schemas.microsoft.com/office/drawing/2014/main" id="{08664829-F6FB-4E31-BF5C-C895ADF2BA7F}"/>
              </a:ext>
            </a:extLst>
          </p:cNvPr>
          <p:cNvSpPr>
            <a:spLocks noGrp="1"/>
          </p:cNvSpPr>
          <p:nvPr>
            <p:ph type="body" sz="quarter" idx="16" hasCustomPrompt="1"/>
          </p:nvPr>
        </p:nvSpPr>
        <p:spPr>
          <a:xfrm>
            <a:off x="8635999" y="3802065"/>
            <a:ext cx="2820761" cy="334508"/>
          </a:xfrm>
        </p:spPr>
        <p:txBody>
          <a:bodyPr>
            <a:noAutofit/>
          </a:bodyPr>
          <a:lstStyle>
            <a:lvl1pPr marL="0" indent="0" algn="ctr">
              <a:buNone/>
              <a:defRPr sz="1600" b="1">
                <a:solidFill>
                  <a:schemeClr val="accent5">
                    <a:lumMod val="75000"/>
                  </a:schemeClr>
                </a:solidFill>
                <a:latin typeface="+mn-lt"/>
              </a:defRPr>
            </a:lvl1pPr>
          </a:lstStyle>
          <a:p>
            <a:pPr lvl="0"/>
            <a:r>
              <a:rPr lang="en-US" noProof="0"/>
              <a:t>Edit Master text styles</a:t>
            </a:r>
          </a:p>
        </p:txBody>
      </p:sp>
      <p:sp>
        <p:nvSpPr>
          <p:cNvPr id="12" name="Text Placeholder 8">
            <a:extLst>
              <a:ext uri="{FF2B5EF4-FFF2-40B4-BE49-F238E27FC236}">
                <a16:creationId xmlns:a16="http://schemas.microsoft.com/office/drawing/2014/main" id="{B1885C44-356C-410C-B697-9BA0E2858222}"/>
              </a:ext>
            </a:extLst>
          </p:cNvPr>
          <p:cNvSpPr>
            <a:spLocks noGrp="1"/>
          </p:cNvSpPr>
          <p:nvPr>
            <p:ph type="body" sz="quarter" idx="17" hasCustomPrompt="1"/>
          </p:nvPr>
        </p:nvSpPr>
        <p:spPr>
          <a:xfrm>
            <a:off x="735240"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3" name="Text Placeholder 8">
            <a:extLst>
              <a:ext uri="{FF2B5EF4-FFF2-40B4-BE49-F238E27FC236}">
                <a16:creationId xmlns:a16="http://schemas.microsoft.com/office/drawing/2014/main" id="{464BC696-49A6-4328-BB42-5566BAC00F80}"/>
              </a:ext>
            </a:extLst>
          </p:cNvPr>
          <p:cNvSpPr>
            <a:spLocks noGrp="1"/>
          </p:cNvSpPr>
          <p:nvPr>
            <p:ph type="body" sz="quarter" idx="18" hasCustomPrompt="1"/>
          </p:nvPr>
        </p:nvSpPr>
        <p:spPr>
          <a:xfrm>
            <a:off x="4623026"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14" name="Text Placeholder 8">
            <a:extLst>
              <a:ext uri="{FF2B5EF4-FFF2-40B4-BE49-F238E27FC236}">
                <a16:creationId xmlns:a16="http://schemas.microsoft.com/office/drawing/2014/main" id="{7E9E558E-F7EF-4347-AD3C-FDB2A9BCF618}"/>
              </a:ext>
            </a:extLst>
          </p:cNvPr>
          <p:cNvSpPr>
            <a:spLocks noGrp="1"/>
          </p:cNvSpPr>
          <p:nvPr>
            <p:ph type="body" sz="quarter" idx="19" hasCustomPrompt="1"/>
          </p:nvPr>
        </p:nvSpPr>
        <p:spPr>
          <a:xfrm>
            <a:off x="8635999" y="4294303"/>
            <a:ext cx="2820761" cy="1496898"/>
          </a:xfrm>
        </p:spPr>
        <p:txBody>
          <a:bodyPr>
            <a:noAutofit/>
          </a:bodyPr>
          <a:lstStyle>
            <a:lvl1pPr marL="0" indent="0" algn="l">
              <a:spcAft>
                <a:spcPts val="600"/>
              </a:spcAft>
              <a:buNone/>
              <a:defRPr sz="1400" b="0">
                <a:solidFill>
                  <a:schemeClr val="tx1">
                    <a:lumMod val="75000"/>
                    <a:lumOff val="25000"/>
                  </a:schemeClr>
                </a:solidFill>
                <a:latin typeface="+mn-lt"/>
              </a:defRPr>
            </a:lvl1pPr>
          </a:lstStyle>
          <a:p>
            <a:pPr lvl="0"/>
            <a:r>
              <a:rPr lang="en-US" noProof="0"/>
              <a:t>Edit Master text styles</a:t>
            </a:r>
          </a:p>
        </p:txBody>
      </p:sp>
      <p:sp>
        <p:nvSpPr>
          <p:cNvPr id="3" name="Title 2">
            <a:extLst>
              <a:ext uri="{FF2B5EF4-FFF2-40B4-BE49-F238E27FC236}">
                <a16:creationId xmlns:a16="http://schemas.microsoft.com/office/drawing/2014/main" id="{B9AD2AC4-32E8-BC46-848C-BEA37118CB63}"/>
              </a:ext>
            </a:extLst>
          </p:cNvPr>
          <p:cNvSpPr>
            <a:spLocks noGrp="1"/>
          </p:cNvSpPr>
          <p:nvPr>
            <p:ph type="title"/>
          </p:nvPr>
        </p:nvSpPr>
        <p:spPr/>
        <p:txBody>
          <a:bodyPr/>
          <a:lstStyle/>
          <a:p>
            <a:r>
              <a:rPr lang="en-US" noProof="0"/>
              <a:t>Click to edit Master title style</a:t>
            </a:r>
          </a:p>
        </p:txBody>
      </p:sp>
    </p:spTree>
    <p:extLst>
      <p:ext uri="{BB962C8B-B14F-4D97-AF65-F5344CB8AC3E}">
        <p14:creationId xmlns:p14="http://schemas.microsoft.com/office/powerpoint/2010/main" val="2530614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96" indent="0">
              <a:buNone/>
              <a:defRPr sz="2000" b="1"/>
            </a:lvl2pPr>
            <a:lvl3pPr marL="914391" indent="0">
              <a:buNone/>
              <a:defRPr sz="1800" b="1"/>
            </a:lvl3pPr>
            <a:lvl4pPr marL="1371587" indent="0">
              <a:buNone/>
              <a:defRPr sz="1600" b="1"/>
            </a:lvl4pPr>
            <a:lvl5pPr marL="1828782" indent="0">
              <a:buNone/>
              <a:defRPr sz="1600" b="1"/>
            </a:lvl5pPr>
            <a:lvl6pPr marL="2285978" indent="0">
              <a:buNone/>
              <a:defRPr sz="1600" b="1"/>
            </a:lvl6pPr>
            <a:lvl7pPr marL="2743173" indent="0">
              <a:buNone/>
              <a:defRPr sz="1600" b="1"/>
            </a:lvl7pPr>
            <a:lvl8pPr marL="3200368" indent="0">
              <a:buNone/>
              <a:defRPr sz="1600" b="1"/>
            </a:lvl8pPr>
            <a:lvl9pPr marL="365756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6464624-E0DF-9244-BED0-C1F3923EA086}"/>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8" name="Rectangle 5">
            <a:extLst>
              <a:ext uri="{FF2B5EF4-FFF2-40B4-BE49-F238E27FC236}">
                <a16:creationId xmlns:a16="http://schemas.microsoft.com/office/drawing/2014/main" id="{BF097511-16B3-DB42-B170-841C6C4557AB}"/>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9" name="Rectangle 6">
            <a:extLst>
              <a:ext uri="{FF2B5EF4-FFF2-40B4-BE49-F238E27FC236}">
                <a16:creationId xmlns:a16="http://schemas.microsoft.com/office/drawing/2014/main" id="{4F3CD741-3026-B549-8302-2BB6F75A6CF0}"/>
              </a:ext>
            </a:extLst>
          </p:cNvPr>
          <p:cNvSpPr>
            <a:spLocks noGrp="1" noChangeArrowheads="1"/>
          </p:cNvSpPr>
          <p:nvPr>
            <p:ph type="sldNum" sz="quarter" idx="12"/>
          </p:nvPr>
        </p:nvSpPr>
        <p:spPr>
          <a:ln/>
        </p:spPr>
        <p:txBody>
          <a:bodyPr/>
          <a:lstStyle>
            <a:lvl1pPr>
              <a:defRPr/>
            </a:lvl1pPr>
          </a:lstStyle>
          <a:p>
            <a:pPr>
              <a:defRPr/>
            </a:pPr>
            <a:fld id="{8BD0383C-91F5-4B47-91D7-D416335829B6}" type="slidenum">
              <a:rPr lang="en-US" altLang="en-US"/>
              <a:pPr>
                <a:defRPr/>
              </a:pPr>
              <a:t>‹#›</a:t>
            </a:fld>
            <a:endParaRPr lang="en-US" altLang="en-US"/>
          </a:p>
        </p:txBody>
      </p:sp>
    </p:spTree>
    <p:extLst>
      <p:ext uri="{BB962C8B-B14F-4D97-AF65-F5344CB8AC3E}">
        <p14:creationId xmlns:p14="http://schemas.microsoft.com/office/powerpoint/2010/main" val="379364769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614DE28-78CD-6A40-ACC1-1D408FBFE950}"/>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4" name="Rectangle 5">
            <a:extLst>
              <a:ext uri="{FF2B5EF4-FFF2-40B4-BE49-F238E27FC236}">
                <a16:creationId xmlns:a16="http://schemas.microsoft.com/office/drawing/2014/main" id="{90FC1D7E-343D-3442-ADC4-30FFBBF50AB8}"/>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5" name="Rectangle 6">
            <a:extLst>
              <a:ext uri="{FF2B5EF4-FFF2-40B4-BE49-F238E27FC236}">
                <a16:creationId xmlns:a16="http://schemas.microsoft.com/office/drawing/2014/main" id="{16B9F480-F0FA-8A4C-A9D7-6DF8BE72E756}"/>
              </a:ext>
            </a:extLst>
          </p:cNvPr>
          <p:cNvSpPr>
            <a:spLocks noGrp="1" noChangeArrowheads="1"/>
          </p:cNvSpPr>
          <p:nvPr>
            <p:ph type="sldNum" sz="quarter" idx="12"/>
          </p:nvPr>
        </p:nvSpPr>
        <p:spPr>
          <a:ln/>
        </p:spPr>
        <p:txBody>
          <a:bodyPr/>
          <a:lstStyle>
            <a:lvl1pPr>
              <a:defRPr/>
            </a:lvl1pPr>
          </a:lstStyle>
          <a:p>
            <a:pPr>
              <a:defRPr/>
            </a:pPr>
            <a:fld id="{697FC9C2-AD03-5241-AF08-EAD0B0A13951}" type="slidenum">
              <a:rPr lang="en-US" altLang="en-US"/>
              <a:pPr>
                <a:defRPr/>
              </a:pPr>
              <a:t>‹#›</a:t>
            </a:fld>
            <a:endParaRPr lang="en-US" altLang="en-US"/>
          </a:p>
        </p:txBody>
      </p:sp>
    </p:spTree>
    <p:extLst>
      <p:ext uri="{BB962C8B-B14F-4D97-AF65-F5344CB8AC3E}">
        <p14:creationId xmlns:p14="http://schemas.microsoft.com/office/powerpoint/2010/main" val="65342881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AB874B-D1AE-D549-8B69-9DF109B65F0C}"/>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3" name="Rectangle 5">
            <a:extLst>
              <a:ext uri="{FF2B5EF4-FFF2-40B4-BE49-F238E27FC236}">
                <a16:creationId xmlns:a16="http://schemas.microsoft.com/office/drawing/2014/main" id="{090096CC-B70A-BA41-8424-287D9B8B81C7}"/>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4" name="Rectangle 6">
            <a:extLst>
              <a:ext uri="{FF2B5EF4-FFF2-40B4-BE49-F238E27FC236}">
                <a16:creationId xmlns:a16="http://schemas.microsoft.com/office/drawing/2014/main" id="{E849C6FF-57CC-CC49-A60D-80DE56D2A76A}"/>
              </a:ext>
            </a:extLst>
          </p:cNvPr>
          <p:cNvSpPr>
            <a:spLocks noGrp="1" noChangeArrowheads="1"/>
          </p:cNvSpPr>
          <p:nvPr>
            <p:ph type="sldNum" sz="quarter" idx="12"/>
          </p:nvPr>
        </p:nvSpPr>
        <p:spPr>
          <a:ln/>
        </p:spPr>
        <p:txBody>
          <a:bodyPr/>
          <a:lstStyle>
            <a:lvl1pPr>
              <a:defRPr/>
            </a:lvl1pPr>
          </a:lstStyle>
          <a:p>
            <a:pPr>
              <a:defRPr/>
            </a:pPr>
            <a:fld id="{C49D12C0-620D-064E-90F4-48F166483BBD}" type="slidenum">
              <a:rPr lang="en-US" altLang="en-US"/>
              <a:pPr>
                <a:defRPr/>
              </a:pPr>
              <a:t>‹#›</a:t>
            </a:fld>
            <a:endParaRPr lang="en-US" altLang="en-US"/>
          </a:p>
        </p:txBody>
      </p:sp>
    </p:spTree>
    <p:extLst>
      <p:ext uri="{BB962C8B-B14F-4D97-AF65-F5344CB8AC3E}">
        <p14:creationId xmlns:p14="http://schemas.microsoft.com/office/powerpoint/2010/main" val="87115977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C897086-848F-9040-A3AC-56877C28EF0B}"/>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CE81148F-0EBE-1F43-ACAB-F838D697C0F2}"/>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BF803AFC-BA1E-6C46-999D-34BD560A9B94}"/>
              </a:ext>
            </a:extLst>
          </p:cNvPr>
          <p:cNvSpPr>
            <a:spLocks noGrp="1" noChangeArrowheads="1"/>
          </p:cNvSpPr>
          <p:nvPr>
            <p:ph type="sldNum" sz="quarter" idx="12"/>
          </p:nvPr>
        </p:nvSpPr>
        <p:spPr>
          <a:ln/>
        </p:spPr>
        <p:txBody>
          <a:bodyPr/>
          <a:lstStyle>
            <a:lvl1pPr>
              <a:defRPr/>
            </a:lvl1pPr>
          </a:lstStyle>
          <a:p>
            <a:pPr>
              <a:defRPr/>
            </a:pPr>
            <a:fld id="{2A218AF7-E1E2-0C49-A726-668BFBE53F8D}" type="slidenum">
              <a:rPr lang="en-US" altLang="en-US"/>
              <a:pPr>
                <a:defRPr/>
              </a:pPr>
              <a:t>‹#›</a:t>
            </a:fld>
            <a:endParaRPr lang="en-US" altLang="en-US"/>
          </a:p>
        </p:txBody>
      </p:sp>
    </p:spTree>
    <p:extLst>
      <p:ext uri="{BB962C8B-B14F-4D97-AF65-F5344CB8AC3E}">
        <p14:creationId xmlns:p14="http://schemas.microsoft.com/office/powerpoint/2010/main" val="201284254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96" indent="0">
              <a:buNone/>
              <a:defRPr sz="2800"/>
            </a:lvl2pPr>
            <a:lvl3pPr marL="914391" indent="0">
              <a:buNone/>
              <a:defRPr sz="2400"/>
            </a:lvl3pPr>
            <a:lvl4pPr marL="1371587" indent="0">
              <a:buNone/>
              <a:defRPr sz="2000"/>
            </a:lvl4pPr>
            <a:lvl5pPr marL="1828782" indent="0">
              <a:buNone/>
              <a:defRPr sz="2000"/>
            </a:lvl5pPr>
            <a:lvl6pPr marL="2285978" indent="0">
              <a:buNone/>
              <a:defRPr sz="2000"/>
            </a:lvl6pPr>
            <a:lvl7pPr marL="2743173" indent="0">
              <a:buNone/>
              <a:defRPr sz="2000"/>
            </a:lvl7pPr>
            <a:lvl8pPr marL="3200368" indent="0">
              <a:buNone/>
              <a:defRPr sz="2000"/>
            </a:lvl8pPr>
            <a:lvl9pPr marL="3657563" indent="0">
              <a:buNone/>
              <a:defRPr sz="2000"/>
            </a:lvl9pPr>
          </a:lstStyle>
          <a:p>
            <a:pPr lvl="0"/>
            <a:endParaRPr lang="en-US" noProof="0"/>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96" indent="0">
              <a:buNone/>
              <a:defRPr sz="1200"/>
            </a:lvl2pPr>
            <a:lvl3pPr marL="914391" indent="0">
              <a:buNone/>
              <a:defRPr sz="1000"/>
            </a:lvl3pPr>
            <a:lvl4pPr marL="1371587" indent="0">
              <a:buNone/>
              <a:defRPr sz="900"/>
            </a:lvl4pPr>
            <a:lvl5pPr marL="1828782" indent="0">
              <a:buNone/>
              <a:defRPr sz="900"/>
            </a:lvl5pPr>
            <a:lvl6pPr marL="2285978" indent="0">
              <a:buNone/>
              <a:defRPr sz="900"/>
            </a:lvl6pPr>
            <a:lvl7pPr marL="2743173" indent="0">
              <a:buNone/>
              <a:defRPr sz="900"/>
            </a:lvl7pPr>
            <a:lvl8pPr marL="3200368" indent="0">
              <a:buNone/>
              <a:defRPr sz="900"/>
            </a:lvl8pPr>
            <a:lvl9pPr marL="3657563"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E746943-FF27-774C-98D3-3B0AC85E60F6}"/>
              </a:ext>
            </a:extLst>
          </p:cNvPr>
          <p:cNvSpPr>
            <a:spLocks noGrp="1" noChangeArrowheads="1"/>
          </p:cNvSpPr>
          <p:nvPr>
            <p:ph type="dt" sz="half" idx="10"/>
          </p:nvPr>
        </p:nvSpPr>
        <p:spPr>
          <a:ln/>
        </p:spPr>
        <p:txBody>
          <a:bodyPr/>
          <a:lstStyle>
            <a:lvl1pPr>
              <a:defRPr/>
            </a:lvl1pPr>
          </a:lstStyle>
          <a:p>
            <a:pPr>
              <a:defRPr/>
            </a:pPr>
            <a:endParaRPr lang="fr-FR" altLang="en-US"/>
          </a:p>
        </p:txBody>
      </p:sp>
      <p:sp>
        <p:nvSpPr>
          <p:cNvPr id="6" name="Rectangle 5">
            <a:extLst>
              <a:ext uri="{FF2B5EF4-FFF2-40B4-BE49-F238E27FC236}">
                <a16:creationId xmlns:a16="http://schemas.microsoft.com/office/drawing/2014/main" id="{1231D424-4026-2847-B2F7-A5C23F716343}"/>
              </a:ext>
            </a:extLst>
          </p:cNvPr>
          <p:cNvSpPr>
            <a:spLocks noGrp="1" noChangeArrowheads="1"/>
          </p:cNvSpPr>
          <p:nvPr>
            <p:ph type="ftr" sz="quarter" idx="11"/>
          </p:nvPr>
        </p:nvSpPr>
        <p:spPr>
          <a:ln/>
        </p:spPr>
        <p:txBody>
          <a:bodyPr/>
          <a:lstStyle>
            <a:lvl1pPr>
              <a:defRPr/>
            </a:lvl1pPr>
          </a:lstStyle>
          <a:p>
            <a:pPr>
              <a:defRPr/>
            </a:pPr>
            <a:endParaRPr lang="fr-FR" altLang="en-US"/>
          </a:p>
        </p:txBody>
      </p:sp>
      <p:sp>
        <p:nvSpPr>
          <p:cNvPr id="7" name="Rectangle 6">
            <a:extLst>
              <a:ext uri="{FF2B5EF4-FFF2-40B4-BE49-F238E27FC236}">
                <a16:creationId xmlns:a16="http://schemas.microsoft.com/office/drawing/2014/main" id="{2E07F04B-9E10-824E-9161-9D48BDAFFA4B}"/>
              </a:ext>
            </a:extLst>
          </p:cNvPr>
          <p:cNvSpPr>
            <a:spLocks noGrp="1" noChangeArrowheads="1"/>
          </p:cNvSpPr>
          <p:nvPr>
            <p:ph type="sldNum" sz="quarter" idx="12"/>
          </p:nvPr>
        </p:nvSpPr>
        <p:spPr>
          <a:ln/>
        </p:spPr>
        <p:txBody>
          <a:bodyPr/>
          <a:lstStyle>
            <a:lvl1pPr>
              <a:defRPr/>
            </a:lvl1pPr>
          </a:lstStyle>
          <a:p>
            <a:pPr>
              <a:defRPr/>
            </a:pPr>
            <a:fld id="{9EEF6E0A-9EBA-AD48-952E-134D09C1C2C6}" type="slidenum">
              <a:rPr lang="en-US" altLang="en-US"/>
              <a:pPr>
                <a:defRPr/>
              </a:pPr>
              <a:t>‹#›</a:t>
            </a:fld>
            <a:endParaRPr lang="en-US" altLang="en-US"/>
          </a:p>
        </p:txBody>
      </p:sp>
    </p:spTree>
    <p:extLst>
      <p:ext uri="{BB962C8B-B14F-4D97-AF65-F5344CB8AC3E}">
        <p14:creationId xmlns:p14="http://schemas.microsoft.com/office/powerpoint/2010/main" val="1662108038"/>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3.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3.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8.xml"/><Relationship Id="rId7"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9"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9" Type="http://schemas.openxmlformats.org/officeDocument/2006/relationships/image" Target="../media/image1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FB18ED7-C726-7B49-A3C3-1F5155DA4228}"/>
              </a:ext>
            </a:extLst>
          </p:cNvPr>
          <p:cNvSpPr>
            <a:spLocks noGrp="1" noChangeArrowheads="1"/>
          </p:cNvSpPr>
          <p:nvPr>
            <p:ph type="title"/>
          </p:nvPr>
        </p:nvSpPr>
        <p:spPr bwMode="auto">
          <a:xfrm>
            <a:off x="914400" y="3048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D8EC2D0-8CBA-604E-A85A-15C14E4F62FA}"/>
              </a:ext>
            </a:extLst>
          </p:cNvPr>
          <p:cNvSpPr>
            <a:spLocks noGrp="1" noChangeArrowheads="1"/>
          </p:cNvSpPr>
          <p:nvPr>
            <p:ph type="body" idx="1"/>
          </p:nvPr>
        </p:nvSpPr>
        <p:spPr bwMode="auto">
          <a:xfrm>
            <a:off x="914400" y="1676400"/>
            <a:ext cx="103632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9" tIns="45719" rIns="91439" bIns="4571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E43B891-ACAC-0A41-A02D-9760ACECDA76}"/>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defRPr sz="1400">
                <a:latin typeface="Arial" pitchFamily="34" charset="0"/>
                <a:ea typeface="ＭＳ Ｐゴシック" pitchFamily="34" charset="-128"/>
              </a:defRPr>
            </a:lvl1pPr>
          </a:lstStyle>
          <a:p>
            <a:pPr>
              <a:defRPr/>
            </a:pPr>
            <a:endParaRPr lang="fr-FR" altLang="en-US"/>
          </a:p>
        </p:txBody>
      </p:sp>
      <p:sp>
        <p:nvSpPr>
          <p:cNvPr id="1029" name="Rectangle 5">
            <a:extLst>
              <a:ext uri="{FF2B5EF4-FFF2-40B4-BE49-F238E27FC236}">
                <a16:creationId xmlns:a16="http://schemas.microsoft.com/office/drawing/2014/main" id="{C0436D1D-E25B-6942-97B7-62B6462280D7}"/>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ctr">
              <a:defRPr sz="1400">
                <a:latin typeface="Arial" pitchFamily="34" charset="0"/>
                <a:ea typeface="ＭＳ Ｐゴシック" pitchFamily="34" charset="-128"/>
              </a:defRPr>
            </a:lvl1pPr>
          </a:lstStyle>
          <a:p>
            <a:pPr>
              <a:defRPr/>
            </a:pPr>
            <a:endParaRPr lang="fr-FR" altLang="en-US"/>
          </a:p>
        </p:txBody>
      </p:sp>
      <p:sp>
        <p:nvSpPr>
          <p:cNvPr id="1030" name="Rectangle 6">
            <a:extLst>
              <a:ext uri="{FF2B5EF4-FFF2-40B4-BE49-F238E27FC236}">
                <a16:creationId xmlns:a16="http://schemas.microsoft.com/office/drawing/2014/main" id="{964D3D5D-FB53-384B-A4FB-AEF93E37929A}"/>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lvl1pPr algn="r">
              <a:defRPr sz="1400">
                <a:latin typeface="Arial" charset="0"/>
                <a:ea typeface="ＭＳ Ｐゴシック" charset="-128"/>
              </a:defRPr>
            </a:lvl1pPr>
          </a:lstStyle>
          <a:p>
            <a:pPr>
              <a:defRPr/>
            </a:pPr>
            <a:fld id="{C512464E-5796-4D40-B091-66833CA63BB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ransition>
    <p:fade/>
  </p:transition>
  <p:txStyles>
    <p:titleStyle>
      <a:lvl1pPr algn="l" rtl="0" eaLnBrk="0" fontAlgn="base" hangingPunct="0">
        <a:spcBef>
          <a:spcPct val="0"/>
        </a:spcBef>
        <a:spcAft>
          <a:spcPct val="0"/>
        </a:spcAft>
        <a:defRPr sz="3600">
          <a:solidFill>
            <a:schemeClr val="tx2"/>
          </a:solidFill>
          <a:latin typeface="+mj-lt"/>
          <a:ea typeface="ＭＳ Ｐゴシック" pitchFamily="34" charset="-128"/>
          <a:cs typeface="+mj-cs"/>
        </a:defRPr>
      </a:lvl1pPr>
      <a:lvl2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2pPr>
      <a:lvl3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3pPr>
      <a:lvl4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4pPr>
      <a:lvl5pPr algn="l" rtl="0" eaLnBrk="0" fontAlgn="base" hangingPunct="0">
        <a:spcBef>
          <a:spcPct val="0"/>
        </a:spcBef>
        <a:spcAft>
          <a:spcPct val="0"/>
        </a:spcAft>
        <a:defRPr sz="3600">
          <a:solidFill>
            <a:schemeClr val="tx2"/>
          </a:solidFill>
          <a:latin typeface="Arial" pitchFamily="-1" charset="0"/>
          <a:ea typeface="ＭＳ Ｐゴシック" pitchFamily="34" charset="-128"/>
          <a:cs typeface="ＭＳ Ｐゴシック" pitchFamily="-1" charset="-128"/>
        </a:defRPr>
      </a:lvl5pPr>
      <a:lvl6pPr marL="457196"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6pPr>
      <a:lvl7pPr marL="914391"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7pPr>
      <a:lvl8pPr marL="1371587"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8pPr>
      <a:lvl9pPr marL="1828782" algn="l" rtl="0" fontAlgn="base">
        <a:spcBef>
          <a:spcPct val="0"/>
        </a:spcBef>
        <a:spcAft>
          <a:spcPct val="0"/>
        </a:spcAft>
        <a:defRPr sz="3600">
          <a:solidFill>
            <a:schemeClr val="tx2"/>
          </a:solidFill>
          <a:latin typeface="Arial" pitchFamily="-1" charset="0"/>
          <a:ea typeface="ＭＳ Ｐゴシック" pitchFamily="-1" charset="-128"/>
          <a:cs typeface="ＭＳ Ｐゴシック" pitchFamily="-1" charset="-128"/>
        </a:defRPr>
      </a:lvl9pPr>
    </p:titleStyle>
    <p:bodyStyle>
      <a:lvl1pPr marL="341313" indent="-341313" algn="l" rtl="0" eaLnBrk="0" fontAlgn="base" hangingPunct="0">
        <a:spcBef>
          <a:spcPct val="20000"/>
        </a:spcBef>
        <a:spcAft>
          <a:spcPct val="0"/>
        </a:spcAft>
        <a:buChar char="•"/>
        <a:defRPr sz="2400">
          <a:solidFill>
            <a:schemeClr val="tx1"/>
          </a:solidFill>
          <a:latin typeface="+mn-lt"/>
          <a:ea typeface="ＭＳ Ｐゴシック" pitchFamily="34" charset="-128"/>
          <a:cs typeface="+mn-cs"/>
        </a:defRPr>
      </a:lvl1pPr>
      <a:lvl2pPr marL="741363" indent="-284163" algn="l" rtl="0" eaLnBrk="0" fontAlgn="base" hangingPunct="0">
        <a:spcBef>
          <a:spcPct val="20000"/>
        </a:spcBef>
        <a:spcAft>
          <a:spcPct val="0"/>
        </a:spcAft>
        <a:buChar char="–"/>
        <a:defRPr sz="2000">
          <a:solidFill>
            <a:schemeClr val="tx1"/>
          </a:solidFill>
          <a:latin typeface="+mn-lt"/>
          <a:ea typeface="ＭＳ Ｐゴシック" pitchFamily="34" charset="-128"/>
        </a:defRPr>
      </a:lvl2pPr>
      <a:lvl3pPr marL="1141413" indent="-227013" algn="l" rtl="0" eaLnBrk="0" fontAlgn="base" hangingPunct="0">
        <a:spcBef>
          <a:spcPct val="20000"/>
        </a:spcBef>
        <a:spcAft>
          <a:spcPct val="0"/>
        </a:spcAft>
        <a:buChar char="•"/>
        <a:defRPr>
          <a:solidFill>
            <a:schemeClr val="tx1"/>
          </a:solidFill>
          <a:latin typeface="+mn-lt"/>
          <a:ea typeface="ＭＳ Ｐゴシック" pitchFamily="34" charset="-128"/>
        </a:defRPr>
      </a:lvl3pPr>
      <a:lvl4pPr marL="15986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4pPr>
      <a:lvl5pPr marL="2055813" indent="-227013" algn="l" rtl="0" eaLnBrk="0" fontAlgn="base" hangingPunct="0">
        <a:spcBef>
          <a:spcPct val="20000"/>
        </a:spcBef>
        <a:spcAft>
          <a:spcPct val="0"/>
        </a:spcAft>
        <a:buChar char="»"/>
        <a:defRPr sz="1600">
          <a:solidFill>
            <a:schemeClr val="tx1"/>
          </a:solidFill>
          <a:latin typeface="+mn-lt"/>
          <a:ea typeface="ＭＳ Ｐゴシック" pitchFamily="34" charset="-128"/>
        </a:defRPr>
      </a:lvl5pPr>
      <a:lvl6pPr marL="2514575" indent="-228597" algn="l" rtl="0" fontAlgn="base">
        <a:spcBef>
          <a:spcPct val="20000"/>
        </a:spcBef>
        <a:spcAft>
          <a:spcPct val="0"/>
        </a:spcAft>
        <a:buChar char="»"/>
        <a:defRPr sz="1600">
          <a:solidFill>
            <a:schemeClr val="tx1"/>
          </a:solidFill>
          <a:latin typeface="+mn-lt"/>
          <a:ea typeface="+mn-ea"/>
        </a:defRPr>
      </a:lvl6pPr>
      <a:lvl7pPr marL="2971770" indent="-228597" algn="l" rtl="0" fontAlgn="base">
        <a:spcBef>
          <a:spcPct val="20000"/>
        </a:spcBef>
        <a:spcAft>
          <a:spcPct val="0"/>
        </a:spcAft>
        <a:buChar char="»"/>
        <a:defRPr sz="1600">
          <a:solidFill>
            <a:schemeClr val="tx1"/>
          </a:solidFill>
          <a:latin typeface="+mn-lt"/>
          <a:ea typeface="+mn-ea"/>
        </a:defRPr>
      </a:lvl7pPr>
      <a:lvl8pPr marL="3428966" indent="-228597" algn="l" rtl="0" fontAlgn="base">
        <a:spcBef>
          <a:spcPct val="20000"/>
        </a:spcBef>
        <a:spcAft>
          <a:spcPct val="0"/>
        </a:spcAft>
        <a:buChar char="»"/>
        <a:defRPr sz="1600">
          <a:solidFill>
            <a:schemeClr val="tx1"/>
          </a:solidFill>
          <a:latin typeface="+mn-lt"/>
          <a:ea typeface="+mn-ea"/>
        </a:defRPr>
      </a:lvl8pPr>
      <a:lvl9pPr marL="3886161" indent="-228597"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196" rtl="0" eaLnBrk="1" latinLnBrk="0" hangingPunct="1">
        <a:defRPr sz="1800" kern="1200">
          <a:solidFill>
            <a:schemeClr val="tx1"/>
          </a:solidFill>
          <a:latin typeface="+mn-lt"/>
          <a:ea typeface="+mn-ea"/>
          <a:cs typeface="+mn-cs"/>
        </a:defRPr>
      </a:lvl1pPr>
      <a:lvl2pPr marL="457196" algn="l" defTabSz="457196" rtl="0" eaLnBrk="1" latinLnBrk="0" hangingPunct="1">
        <a:defRPr sz="1800" kern="1200">
          <a:solidFill>
            <a:schemeClr val="tx1"/>
          </a:solidFill>
          <a:latin typeface="+mn-lt"/>
          <a:ea typeface="+mn-ea"/>
          <a:cs typeface="+mn-cs"/>
        </a:defRPr>
      </a:lvl2pPr>
      <a:lvl3pPr marL="914391" algn="l" defTabSz="457196" rtl="0" eaLnBrk="1" latinLnBrk="0" hangingPunct="1">
        <a:defRPr sz="1800" kern="1200">
          <a:solidFill>
            <a:schemeClr val="tx1"/>
          </a:solidFill>
          <a:latin typeface="+mn-lt"/>
          <a:ea typeface="+mn-ea"/>
          <a:cs typeface="+mn-cs"/>
        </a:defRPr>
      </a:lvl3pPr>
      <a:lvl4pPr marL="1371587" algn="l" defTabSz="457196" rtl="0" eaLnBrk="1" latinLnBrk="0" hangingPunct="1">
        <a:defRPr sz="1800" kern="1200">
          <a:solidFill>
            <a:schemeClr val="tx1"/>
          </a:solidFill>
          <a:latin typeface="+mn-lt"/>
          <a:ea typeface="+mn-ea"/>
          <a:cs typeface="+mn-cs"/>
        </a:defRPr>
      </a:lvl4pPr>
      <a:lvl5pPr marL="1828782" algn="l" defTabSz="457196" rtl="0" eaLnBrk="1" latinLnBrk="0" hangingPunct="1">
        <a:defRPr sz="1800" kern="1200">
          <a:solidFill>
            <a:schemeClr val="tx1"/>
          </a:solidFill>
          <a:latin typeface="+mn-lt"/>
          <a:ea typeface="+mn-ea"/>
          <a:cs typeface="+mn-cs"/>
        </a:defRPr>
      </a:lvl5pPr>
      <a:lvl6pPr marL="2285978" algn="l" defTabSz="457196" rtl="0" eaLnBrk="1" latinLnBrk="0" hangingPunct="1">
        <a:defRPr sz="1800" kern="1200">
          <a:solidFill>
            <a:schemeClr val="tx1"/>
          </a:solidFill>
          <a:latin typeface="+mn-lt"/>
          <a:ea typeface="+mn-ea"/>
          <a:cs typeface="+mn-cs"/>
        </a:defRPr>
      </a:lvl6pPr>
      <a:lvl7pPr marL="2743173" algn="l" defTabSz="457196" rtl="0" eaLnBrk="1" latinLnBrk="0" hangingPunct="1">
        <a:defRPr sz="1800" kern="1200">
          <a:solidFill>
            <a:schemeClr val="tx1"/>
          </a:solidFill>
          <a:latin typeface="+mn-lt"/>
          <a:ea typeface="+mn-ea"/>
          <a:cs typeface="+mn-cs"/>
        </a:defRPr>
      </a:lvl7pPr>
      <a:lvl8pPr marL="3200368" algn="l" defTabSz="457196" rtl="0" eaLnBrk="1" latinLnBrk="0" hangingPunct="1">
        <a:defRPr sz="1800" kern="1200">
          <a:solidFill>
            <a:schemeClr val="tx1"/>
          </a:solidFill>
          <a:latin typeface="+mn-lt"/>
          <a:ea typeface="+mn-ea"/>
          <a:cs typeface="+mn-cs"/>
        </a:defRPr>
      </a:lvl8pPr>
      <a:lvl9pPr marL="3657563" algn="l" defTabSz="45719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p:cNvSpPr/>
          <p:nvPr userDrawn="1"/>
        </p:nvSpPr>
        <p:spPr>
          <a:xfrm>
            <a:off x="557102" y="773612"/>
            <a:ext cx="2165077" cy="124714"/>
          </a:xfrm>
          <a:prstGeom prst="rect">
            <a:avLst/>
          </a:prstGeom>
          <a:solidFill>
            <a:srgbClr val="41B7C8"/>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pic>
        <p:nvPicPr>
          <p:cNvPr id="7" name="Picture 6"/>
          <p:cNvPicPr>
            <a:picLocks noChangeAspect="1"/>
          </p:cNvPicPr>
          <p:nvPr userDrawn="1"/>
        </p:nvPicPr>
        <p:blipFill>
          <a:blip r:embed="rId11"/>
          <a:stretch>
            <a:fillRect/>
          </a:stretch>
        </p:blipFill>
        <p:spPr>
          <a:xfrm>
            <a:off x="-13250" y="6169572"/>
            <a:ext cx="12205250" cy="688428"/>
          </a:xfrm>
          <a:prstGeom prst="rect">
            <a:avLst/>
          </a:prstGeom>
        </p:spPr>
      </p:pic>
      <p:pic>
        <p:nvPicPr>
          <p:cNvPr id="6" name="Picture 5"/>
          <p:cNvPicPr>
            <a:picLocks noChangeAspect="1"/>
          </p:cNvPicPr>
          <p:nvPr userDrawn="1"/>
        </p:nvPicPr>
        <p:blipFill rotWithShape="1">
          <a:blip r:embed="rId12" cstate="print">
            <a:extLst>
              <a:ext uri="{28A0092B-C50C-407E-A947-70E740481C1C}">
                <a14:useLocalDpi xmlns:a14="http://schemas.microsoft.com/office/drawing/2010/main" val="0"/>
              </a:ext>
            </a:extLst>
          </a:blip>
          <a:srcRect l="57205" t="-1630" b="1"/>
          <a:stretch/>
        </p:blipFill>
        <p:spPr>
          <a:xfrm>
            <a:off x="10531929" y="164915"/>
            <a:ext cx="1402160" cy="1047858"/>
          </a:xfrm>
          <a:prstGeom prst="rect">
            <a:avLst/>
          </a:prstGeom>
        </p:spPr>
      </p:pic>
    </p:spTree>
    <p:extLst>
      <p:ext uri="{BB962C8B-B14F-4D97-AF65-F5344CB8AC3E}">
        <p14:creationId xmlns:p14="http://schemas.microsoft.com/office/powerpoint/2010/main" val="51650316"/>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1" r:id="rId7"/>
    <p:sldLayoutId id="2147483992" r:id="rId8"/>
    <p:sldLayoutId id="2147483993" r:id="rId9"/>
  </p:sldLayoutIdLst>
  <p:transition spd="med"/>
  <p:hf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557102" y="773612"/>
            <a:ext cx="2165077" cy="124714"/>
          </a:xfrm>
          <a:prstGeom prst="rect">
            <a:avLst/>
          </a:prstGeom>
          <a:solidFill>
            <a:srgbClr val="41B7C8"/>
          </a:solidFill>
          <a:ln w="127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spTree>
    <p:extLst>
      <p:ext uri="{BB962C8B-B14F-4D97-AF65-F5344CB8AC3E}">
        <p14:creationId xmlns:p14="http://schemas.microsoft.com/office/powerpoint/2010/main" val="3711290536"/>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45536" y="-115614"/>
            <a:ext cx="1629168" cy="1629168"/>
          </a:xfrm>
          <a:prstGeom prst="rect">
            <a:avLst/>
          </a:prstGeom>
        </p:spPr>
      </p:pic>
      <p:sp>
        <p:nvSpPr>
          <p:cNvPr id="3" name="Rectangle 2"/>
          <p:cNvSpPr/>
          <p:nvPr userDrawn="1"/>
        </p:nvSpPr>
        <p:spPr>
          <a:xfrm>
            <a:off x="557102" y="773612"/>
            <a:ext cx="2165077" cy="124714"/>
          </a:xfrm>
          <a:prstGeom prst="rect">
            <a:avLst/>
          </a:prstGeom>
          <a:solidFill>
            <a:srgbClr val="41B7C8"/>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pic>
        <p:nvPicPr>
          <p:cNvPr id="7" name="Picture 6"/>
          <p:cNvPicPr>
            <a:picLocks noChangeAspect="1"/>
          </p:cNvPicPr>
          <p:nvPr userDrawn="1"/>
        </p:nvPicPr>
        <p:blipFill>
          <a:blip r:embed="rId9"/>
          <a:stretch>
            <a:fillRect/>
          </a:stretch>
        </p:blipFill>
        <p:spPr>
          <a:xfrm>
            <a:off x="-13250" y="6169572"/>
            <a:ext cx="12205250" cy="688428"/>
          </a:xfrm>
          <a:prstGeom prst="rect">
            <a:avLst/>
          </a:prstGeom>
        </p:spPr>
      </p:pic>
    </p:spTree>
    <p:extLst>
      <p:ext uri="{BB962C8B-B14F-4D97-AF65-F5344CB8AC3E}">
        <p14:creationId xmlns:p14="http://schemas.microsoft.com/office/powerpoint/2010/main" val="1078524328"/>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Lst>
  <p:transition spd="med"/>
  <p:hf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3" name="Rectangle 2"/>
          <p:cNvSpPr/>
          <p:nvPr userDrawn="1"/>
        </p:nvSpPr>
        <p:spPr>
          <a:xfrm>
            <a:off x="557102" y="773612"/>
            <a:ext cx="2165077" cy="124714"/>
          </a:xfrm>
          <a:prstGeom prst="rect">
            <a:avLst/>
          </a:prstGeom>
          <a:solidFill>
            <a:srgbClr val="41B7C8"/>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5023" tIns="65023" rIns="65023" bIns="65023" numCol="1" spcCol="38100" rtlCol="0" anchor="ctr">
            <a:spAutoFit/>
          </a:bodyPr>
          <a:lstStyle/>
          <a:p>
            <a:pPr marL="0" marR="0" indent="0" algn="l" defTabSz="1300480" rtl="0" fontAlgn="auto" latinLnBrk="0" hangingPunct="0">
              <a:lnSpc>
                <a:spcPct val="100000"/>
              </a:lnSpc>
              <a:spcBef>
                <a:spcPts val="0"/>
              </a:spcBef>
              <a:spcAft>
                <a:spcPts val="0"/>
              </a:spcAft>
              <a:buClrTx/>
              <a:buSzTx/>
              <a:buFontTx/>
              <a:buNone/>
              <a:tabLst/>
            </a:pPr>
            <a:endParaRPr kumimoji="0" lang="fr-FR" sz="2400" b="0" i="0" u="none" strike="noStrike" cap="none" spc="0" normalizeH="0" baseline="0">
              <a:ln>
                <a:noFill/>
              </a:ln>
              <a:solidFill>
                <a:srgbClr val="000000"/>
              </a:solidFill>
              <a:effectLst/>
              <a:uFillTx/>
              <a:latin typeface="+mn-lt"/>
              <a:ea typeface="+mn-ea"/>
              <a:cs typeface="+mn-cs"/>
              <a:sym typeface="Roboto"/>
            </a:endParaRPr>
          </a:p>
        </p:txBody>
      </p:sp>
      <p:pic>
        <p:nvPicPr>
          <p:cNvPr id="7" name="Picture 6"/>
          <p:cNvPicPr>
            <a:picLocks noChangeAspect="1"/>
          </p:cNvPicPr>
          <p:nvPr userDrawn="1"/>
        </p:nvPicPr>
        <p:blipFill>
          <a:blip r:embed="rId8"/>
          <a:stretch>
            <a:fillRect/>
          </a:stretch>
        </p:blipFill>
        <p:spPr>
          <a:xfrm>
            <a:off x="-13250" y="6169572"/>
            <a:ext cx="12205250" cy="688428"/>
          </a:xfrm>
          <a:prstGeom prst="rect">
            <a:avLst/>
          </a:prstGeom>
        </p:spPr>
      </p:pic>
      <p:pic>
        <p:nvPicPr>
          <p:cNvPr id="6" name="Picture 5"/>
          <p:cNvPicPr>
            <a:picLocks noChangeAspect="1"/>
          </p:cNvPicPr>
          <p:nvPr userDrawn="1"/>
        </p:nvPicPr>
        <p:blipFill rotWithShape="1">
          <a:blip r:embed="rId9" cstate="print">
            <a:extLst>
              <a:ext uri="{28A0092B-C50C-407E-A947-70E740481C1C}">
                <a14:useLocalDpi xmlns:a14="http://schemas.microsoft.com/office/drawing/2010/main" val="0"/>
              </a:ext>
            </a:extLst>
          </a:blip>
          <a:srcRect l="57205" t="-1630" b="1"/>
          <a:stretch/>
        </p:blipFill>
        <p:spPr>
          <a:xfrm>
            <a:off x="10531929" y="164915"/>
            <a:ext cx="1402160" cy="1047858"/>
          </a:xfrm>
          <a:prstGeom prst="rect">
            <a:avLst/>
          </a:prstGeom>
        </p:spPr>
      </p:pic>
    </p:spTree>
    <p:extLst>
      <p:ext uri="{BB962C8B-B14F-4D97-AF65-F5344CB8AC3E}">
        <p14:creationId xmlns:p14="http://schemas.microsoft.com/office/powerpoint/2010/main" val="2332796514"/>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Lst>
  <p:transition spd="med"/>
  <p:hf sldNum="0" hdr="0" ftr="0" dt="0"/>
  <p:txStyles>
    <p:titleStyle>
      <a:lvl1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1pPr>
      <a:lvl2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2pPr>
      <a:lvl3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3pPr>
      <a:lvl4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4pPr>
      <a:lvl5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5pPr>
      <a:lvl6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6pPr>
      <a:lvl7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7pPr>
      <a:lvl8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8pPr>
      <a:lvl9pPr marL="0" marR="0" indent="0" algn="l" defTabSz="914367" rtl="0" latinLnBrk="0">
        <a:lnSpc>
          <a:spcPct val="90000"/>
        </a:lnSpc>
        <a:spcBef>
          <a:spcPts val="0"/>
        </a:spcBef>
        <a:spcAft>
          <a:spcPts val="0"/>
        </a:spcAft>
        <a:buClrTx/>
        <a:buSzTx/>
        <a:buFontTx/>
        <a:buNone/>
        <a:tabLst/>
        <a:defRPr sz="4359" b="0" i="0" u="none" strike="noStrike" cap="none" spc="0" baseline="0">
          <a:ln>
            <a:noFill/>
          </a:ln>
          <a:solidFill>
            <a:srgbClr val="000000"/>
          </a:solidFill>
          <a:uFillTx/>
          <a:latin typeface="Open Sans"/>
          <a:ea typeface="Open Sans"/>
          <a:cs typeface="Open Sans"/>
          <a:sym typeface="Open Sans"/>
        </a:defRPr>
      </a:lvl9pPr>
    </p:titleStyle>
    <p:bodyStyle>
      <a:lvl1pPr marL="218131" marR="0" indent="-218131"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1pPr>
      <a:lvl2pPr marL="575944" marR="0" indent="-254487"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2pPr>
      <a:lvl3pPr marL="948298" marR="0" indent="-305384"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3pPr>
      <a:lvl4pPr marL="1303688"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4pPr>
      <a:lvl5pPr marL="162514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5pPr>
      <a:lvl6pPr marL="1946603"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6pPr>
      <a:lvl7pPr marL="2268060"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7pPr>
      <a:lvl8pPr marL="2589517"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8pPr>
      <a:lvl9pPr marL="2910975" marR="0" indent="-339316" algn="l" defTabSz="914367" rtl="0" latinLnBrk="0">
        <a:lnSpc>
          <a:spcPct val="90000"/>
        </a:lnSpc>
        <a:spcBef>
          <a:spcPts val="984"/>
        </a:spcBef>
        <a:spcAft>
          <a:spcPts val="0"/>
        </a:spcAft>
        <a:buClrTx/>
        <a:buSzPct val="100000"/>
        <a:buFont typeface="Arial"/>
        <a:buChar char="•"/>
        <a:tabLst/>
        <a:defRPr sz="2672" b="0" i="0" u="none" strike="noStrike" cap="none" spc="0" baseline="0">
          <a:ln>
            <a:noFill/>
          </a:ln>
          <a:solidFill>
            <a:srgbClr val="000000"/>
          </a:solidFill>
          <a:uFillTx/>
          <a:latin typeface="+mn-lt"/>
          <a:ea typeface="+mn-ea"/>
          <a:cs typeface="+mn-cs"/>
          <a:sym typeface="Roboto"/>
        </a:defRPr>
      </a:lvl9pPr>
    </p:bodyStyle>
    <p:otherStyle>
      <a:lvl1pPr marL="0" marR="0" indent="0"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1pPr>
      <a:lvl2pPr marL="0" marR="0" indent="32145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2pPr>
      <a:lvl3pPr marL="0" marR="0" indent="642915"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3pPr>
      <a:lvl4pPr marL="0" marR="0" indent="964372"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4pPr>
      <a:lvl5pPr marL="0" marR="0" indent="128582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5pPr>
      <a:lvl6pPr marL="0" marR="0" indent="1607287"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6pPr>
      <a:lvl7pPr marL="0" marR="0" indent="1928744"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7pPr>
      <a:lvl8pPr marL="0" marR="0" indent="2250201"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8pPr>
      <a:lvl9pPr marL="0" marR="0" indent="2571659" algn="r" defTabSz="914367" rtl="0" latinLnBrk="0">
        <a:lnSpc>
          <a:spcPct val="100000"/>
        </a:lnSpc>
        <a:spcBef>
          <a:spcPts val="0"/>
        </a:spcBef>
        <a:spcAft>
          <a:spcPts val="0"/>
        </a:spcAft>
        <a:buClrTx/>
        <a:buSzTx/>
        <a:buFontTx/>
        <a:buNone/>
        <a:tabLst/>
        <a:defRPr sz="1125" b="0" i="0" u="none" strike="noStrike" cap="none" spc="0" baseline="0">
          <a:ln>
            <a:noFill/>
          </a:ln>
          <a:solidFill>
            <a:schemeClr val="tx1"/>
          </a:solidFill>
          <a:uFillTx/>
          <a:latin typeface="+mn-lt"/>
          <a:ea typeface="+mn-ea"/>
          <a:cs typeface="+mn-cs"/>
          <a:sym typeface="Roboto"/>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Information Session for IOC Secretariat Staff </a:t>
            </a:r>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397117-F3A1-41B5-B5A5-0FD5A7D43CA4}" type="slidenum">
              <a:rPr lang="fr-FR" smtClean="0"/>
              <a:t>‹#›</a:t>
            </a:fld>
            <a:endParaRPr lang="fr-FR"/>
          </a:p>
        </p:txBody>
      </p:sp>
      <p:pic>
        <p:nvPicPr>
          <p:cNvPr id="9" name="Picture 8"/>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071544" y="216362"/>
            <a:ext cx="1999700" cy="951923"/>
          </a:xfrm>
          <a:prstGeom prst="rect">
            <a:avLst/>
          </a:prstGeom>
        </p:spPr>
      </p:pic>
      <p:sp>
        <p:nvSpPr>
          <p:cNvPr id="10" name="Rectangle"/>
          <p:cNvSpPr/>
          <p:nvPr userDrawn="1"/>
        </p:nvSpPr>
        <p:spPr>
          <a:xfrm rot="5400000">
            <a:off x="1721007" y="3812568"/>
            <a:ext cx="1639614" cy="110484"/>
          </a:xfrm>
          <a:prstGeom prst="rect">
            <a:avLst/>
          </a:prstGeom>
          <a:solidFill>
            <a:schemeClr val="bg1"/>
          </a:solidFill>
          <a:ln w="12700">
            <a:miter lim="400000"/>
          </a:ln>
        </p:spPr>
        <p:txBody>
          <a:bodyPr lIns="65023" tIns="65023" rIns="65023" bIns="65023" anchor="ctr"/>
          <a:lstStyle/>
          <a:p>
            <a:pPr>
              <a:defRPr>
                <a:solidFill>
                  <a:srgbClr val="3C3C3C"/>
                </a:solidFill>
              </a:defRPr>
            </a:pPr>
            <a:endParaRPr/>
          </a:p>
        </p:txBody>
      </p:sp>
      <p:sp>
        <p:nvSpPr>
          <p:cNvPr id="11" name="Rectangle 10"/>
          <p:cNvSpPr/>
          <p:nvPr userDrawn="1"/>
        </p:nvSpPr>
        <p:spPr>
          <a:xfrm>
            <a:off x="0" y="0"/>
            <a:ext cx="12192000" cy="6858000"/>
          </a:xfrm>
          <a:prstGeom prst="rect">
            <a:avLst/>
          </a:prstGeom>
          <a:solidFill>
            <a:srgbClr val="41B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Picture 1"/>
          <p:cNvPicPr>
            <a:picLocks noChangeAspect="1"/>
          </p:cNvPicPr>
          <p:nvPr userDrawn="1"/>
        </p:nvPicPr>
        <p:blipFill rotWithShape="1">
          <a:blip r:embed="rId9">
            <a:extLst>
              <a:ext uri="{28A0092B-C50C-407E-A947-70E740481C1C}">
                <a14:useLocalDpi xmlns:a14="http://schemas.microsoft.com/office/drawing/2010/main" val="0"/>
              </a:ext>
            </a:extLst>
          </a:blip>
          <a:srcRect l="56425"/>
          <a:stretch/>
        </p:blipFill>
        <p:spPr>
          <a:xfrm>
            <a:off x="10250966" y="284484"/>
            <a:ext cx="1511673" cy="1100163"/>
          </a:xfrm>
          <a:prstGeom prst="rect">
            <a:avLst/>
          </a:prstGeom>
        </p:spPr>
      </p:pic>
    </p:spTree>
    <p:extLst>
      <p:ext uri="{BB962C8B-B14F-4D97-AF65-F5344CB8AC3E}">
        <p14:creationId xmlns:p14="http://schemas.microsoft.com/office/powerpoint/2010/main" val="642568517"/>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15363" name="Rectangle 2">
            <a:extLst>
              <a:ext uri="{FF2B5EF4-FFF2-40B4-BE49-F238E27FC236}">
                <a16:creationId xmlns:a16="http://schemas.microsoft.com/office/drawing/2014/main" id="{2E096F77-3E8C-7F42-9282-1A8756134FDB}"/>
              </a:ext>
            </a:extLst>
          </p:cNvPr>
          <p:cNvSpPr>
            <a:spLocks noChangeArrowheads="1"/>
          </p:cNvSpPr>
          <p:nvPr/>
        </p:nvSpPr>
        <p:spPr bwMode="auto">
          <a:xfrm>
            <a:off x="6600826" y="333376"/>
            <a:ext cx="3311525" cy="5746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15364" name="TextBox 1">
            <a:extLst>
              <a:ext uri="{FF2B5EF4-FFF2-40B4-BE49-F238E27FC236}">
                <a16:creationId xmlns:a16="http://schemas.microsoft.com/office/drawing/2014/main" id="{2EB6EA3B-0085-084F-87DD-09EA725857D1}"/>
              </a:ext>
            </a:extLst>
          </p:cNvPr>
          <p:cNvSpPr txBox="1">
            <a:spLocks noChangeArrowheads="1"/>
          </p:cNvSpPr>
          <p:nvPr/>
        </p:nvSpPr>
        <p:spPr bwMode="auto">
          <a:xfrm>
            <a:off x="6600056" y="406405"/>
            <a:ext cx="46621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r>
              <a:rPr lang="en-US" altLang="fr-FR" sz="1800" dirty="0">
                <a:solidFill>
                  <a:srgbClr val="000000"/>
                </a:solidFill>
              </a:rPr>
              <a:t>The Global Ocean Observing System</a:t>
            </a:r>
          </a:p>
          <a:p>
            <a:pPr algn="r"/>
            <a:r>
              <a:rPr lang="en-US" altLang="fr-FR" sz="1800" i="1" dirty="0" err="1">
                <a:solidFill>
                  <a:srgbClr val="000000"/>
                </a:solidFill>
              </a:rPr>
              <a:t>www.goosocean.org</a:t>
            </a:r>
            <a:endParaRPr lang="en-US" altLang="fr-FR" sz="1800" i="1" dirty="0">
              <a:solidFill>
                <a:srgbClr val="000000"/>
              </a:solidFill>
            </a:endParaRPr>
          </a:p>
        </p:txBody>
      </p:sp>
      <p:sp>
        <p:nvSpPr>
          <p:cNvPr id="15365" name="Title 3">
            <a:extLst>
              <a:ext uri="{FF2B5EF4-FFF2-40B4-BE49-F238E27FC236}">
                <a16:creationId xmlns:a16="http://schemas.microsoft.com/office/drawing/2014/main" id="{62F764C6-93A7-224D-B3D4-4F8A03E9BD11}"/>
              </a:ext>
            </a:extLst>
          </p:cNvPr>
          <p:cNvSpPr>
            <a:spLocks noGrp="1" noChangeArrowheads="1"/>
          </p:cNvSpPr>
          <p:nvPr>
            <p:ph type="ctrTitle"/>
          </p:nvPr>
        </p:nvSpPr>
        <p:spPr>
          <a:xfrm>
            <a:off x="1796082" y="960097"/>
            <a:ext cx="7776864" cy="2016224"/>
          </a:xfrm>
        </p:spPr>
        <p:txBody>
          <a:bodyPr/>
          <a:lstStyle/>
          <a:p>
            <a:pPr algn="ctr"/>
            <a:r>
              <a:rPr lang="en-US" altLang="fr-FR" sz="3200" b="1" dirty="0" smtClean="0"/>
              <a:t>The Global Ocean Observing System</a:t>
            </a:r>
            <a:br>
              <a:rPr lang="en-US" altLang="fr-FR" sz="3200" b="1" dirty="0" smtClean="0"/>
            </a:br>
            <a:r>
              <a:rPr lang="en-US" altLang="fr-FR" sz="3200" b="1" dirty="0" smtClean="0"/>
              <a:t>Governance consultations</a:t>
            </a:r>
            <a:endParaRPr lang="en-US" altLang="fr-FR" sz="3200" b="1" dirty="0"/>
          </a:p>
        </p:txBody>
      </p:sp>
      <p:sp>
        <p:nvSpPr>
          <p:cNvPr id="2" name="Rectangle 1">
            <a:extLst>
              <a:ext uri="{FF2B5EF4-FFF2-40B4-BE49-F238E27FC236}">
                <a16:creationId xmlns:a16="http://schemas.microsoft.com/office/drawing/2014/main" id="{9B806912-27FD-984D-93B4-A77691F77D90}"/>
              </a:ext>
            </a:extLst>
          </p:cNvPr>
          <p:cNvSpPr/>
          <p:nvPr/>
        </p:nvSpPr>
        <p:spPr bwMode="auto">
          <a:xfrm>
            <a:off x="3863976" y="6092826"/>
            <a:ext cx="4392613" cy="765175"/>
          </a:xfrm>
          <a:prstGeom prst="rect">
            <a:avLst/>
          </a:prstGeom>
          <a:solidFill>
            <a:schemeClr val="bg1">
              <a:lumMod val="85000"/>
            </a:schemeClr>
          </a:solidFill>
          <a:ln w="9525" cap="flat" cmpd="sng" algn="ctr">
            <a:noFill/>
            <a:prstDash val="solid"/>
            <a:round/>
            <a:headEnd type="none" w="med" len="med"/>
            <a:tailEnd type="none" w="med" len="med"/>
          </a:ln>
          <a:effectLst/>
        </p:spPr>
        <p:txBody>
          <a:bodyPr/>
          <a:lstStyle/>
          <a:p>
            <a:pPr>
              <a:defRPr/>
            </a:pPr>
            <a:endParaRPr lang="en-US">
              <a:solidFill>
                <a:srgbClr val="000000"/>
              </a:solidFill>
              <a:latin typeface="Arial" pitchFamily="-1" charset="0"/>
              <a:ea typeface="ＭＳ Ｐゴシック" pitchFamily="-1" charset="-128"/>
            </a:endParaRPr>
          </a:p>
        </p:txBody>
      </p:sp>
      <p:pic>
        <p:nvPicPr>
          <p:cNvPr id="15367" name="Picture 3">
            <a:extLst>
              <a:ext uri="{FF2B5EF4-FFF2-40B4-BE49-F238E27FC236}">
                <a16:creationId xmlns:a16="http://schemas.microsoft.com/office/drawing/2014/main" id="{9E183756-6BC5-0A43-B6ED-9CBA2FA34D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9038" y="6021389"/>
            <a:ext cx="46609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BE41D46-E875-2D40-B944-D8FC1D809CE3}"/>
              </a:ext>
            </a:extLst>
          </p:cNvPr>
          <p:cNvPicPr>
            <a:picLocks noChangeAspect="1"/>
          </p:cNvPicPr>
          <p:nvPr/>
        </p:nvPicPr>
        <p:blipFill>
          <a:blip r:embed="rId5"/>
          <a:stretch>
            <a:fillRect/>
          </a:stretch>
        </p:blipFill>
        <p:spPr>
          <a:xfrm>
            <a:off x="952547" y="2636912"/>
            <a:ext cx="9463934" cy="2964341"/>
          </a:xfrm>
          <a:prstGeom prst="rect">
            <a:avLst/>
          </a:prstGeom>
        </p:spPr>
      </p:pic>
      <p:sp>
        <p:nvSpPr>
          <p:cNvPr id="3" name="Oval 2"/>
          <p:cNvSpPr/>
          <p:nvPr/>
        </p:nvSpPr>
        <p:spPr bwMode="auto">
          <a:xfrm>
            <a:off x="1991544" y="2636912"/>
            <a:ext cx="4608512" cy="2964341"/>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1224621" y="3614509"/>
            <a:ext cx="1440160" cy="2529710"/>
          </a:xfrm>
          <a:prstGeom prst="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46" name="Rectangle 3">
            <a:extLst>
              <a:ext uri="{FF2B5EF4-FFF2-40B4-BE49-F238E27FC236}">
                <a16:creationId xmlns:a16="http://schemas.microsoft.com/office/drawing/2014/main" id="{2A80E2BC-C7E9-AF45-B381-9EC73C329B15}"/>
              </a:ext>
            </a:extLst>
          </p:cNvPr>
          <p:cNvSpPr>
            <a:spLocks noChangeArrowheads="1"/>
          </p:cNvSpPr>
          <p:nvPr/>
        </p:nvSpPr>
        <p:spPr bwMode="auto">
          <a:xfrm>
            <a:off x="4282637" y="1032762"/>
            <a:ext cx="3566551" cy="2529711"/>
          </a:xfrm>
          <a:prstGeom prst="rect">
            <a:avLst/>
          </a:prstGeom>
          <a:solidFill>
            <a:srgbClr val="FFCC00"/>
          </a:solidFill>
          <a:ln w="9525">
            <a:miter lim="800000"/>
            <a:headEnd/>
            <a:tailEnd/>
          </a:ln>
          <a:effectLst/>
          <a:scene3d>
            <a:camera prst="orthographicFront"/>
            <a:lightRig rig="legacyFlat3" dir="b"/>
          </a:scene3d>
          <a:sp3d extrusionH="887400" contourW="12700" prstMaterial="legacyMatte">
            <a:bevelT w="13500" h="13500" prst="angle"/>
            <a:bevelB w="13500" h="13500" prst="angle"/>
            <a:extrusionClr>
              <a:srgbClr val="CC66FF"/>
            </a:extrusionClr>
            <a:contourClr>
              <a:srgbClr val="EAC0FF"/>
            </a:contourClr>
          </a:sp3d>
        </p:spPr>
        <p:txBody>
          <a:bodyPr wrap="none" lIns="68579" tIns="34289" rIns="68579" bIns="34289" anchor="ctr">
            <a:flatTx/>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fr-FR" altLang="en-US" sz="1800" kern="0">
              <a:solidFill>
                <a:prstClr val="black"/>
              </a:solidFill>
            </a:endParaRPr>
          </a:p>
        </p:txBody>
      </p:sp>
      <p:sp>
        <p:nvSpPr>
          <p:cNvPr id="45" name="Rectangle 44"/>
          <p:cNvSpPr/>
          <p:nvPr/>
        </p:nvSpPr>
        <p:spPr bwMode="auto">
          <a:xfrm>
            <a:off x="2736789" y="3614508"/>
            <a:ext cx="1440160" cy="2529711"/>
          </a:xfrm>
          <a:prstGeom prst="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2" name="Title 1">
            <a:extLst>
              <a:ext uri="{FF2B5EF4-FFF2-40B4-BE49-F238E27FC236}">
                <a16:creationId xmlns:a16="http://schemas.microsoft.com/office/drawing/2014/main" id="{0801AAC2-A946-6247-830C-49D709C22C0E}"/>
              </a:ext>
            </a:extLst>
          </p:cNvPr>
          <p:cNvSpPr>
            <a:spLocks noGrp="1"/>
          </p:cNvSpPr>
          <p:nvPr>
            <p:ph type="title"/>
          </p:nvPr>
        </p:nvSpPr>
        <p:spPr>
          <a:xfrm>
            <a:off x="114736" y="284249"/>
            <a:ext cx="3361381" cy="612428"/>
          </a:xfrm>
        </p:spPr>
        <p:txBody>
          <a:bodyPr/>
          <a:lstStyle/>
          <a:p>
            <a:r>
              <a:rPr lang="en-US" sz="2400" b="1" dirty="0"/>
              <a:t>GOOS</a:t>
            </a:r>
            <a:r>
              <a:rPr lang="en-US" sz="2400" dirty="0"/>
              <a:t> </a:t>
            </a:r>
            <a:r>
              <a:rPr lang="en-US" sz="2400" dirty="0" smtClean="0"/>
              <a:t>structures </a:t>
            </a:r>
            <a:br>
              <a:rPr lang="en-US" sz="2400" dirty="0" smtClean="0"/>
            </a:br>
            <a:r>
              <a:rPr lang="en-US" sz="2400" dirty="0" smtClean="0"/>
              <a:t>tomorrow?</a:t>
            </a:r>
            <a:endParaRPr lang="en-US" sz="2400" dirty="0"/>
          </a:p>
        </p:txBody>
      </p:sp>
      <p:sp>
        <p:nvSpPr>
          <p:cNvPr id="6" name="Rectangle 3">
            <a:extLst>
              <a:ext uri="{FF2B5EF4-FFF2-40B4-BE49-F238E27FC236}">
                <a16:creationId xmlns:a16="http://schemas.microsoft.com/office/drawing/2014/main" id="{2A80E2BC-C7E9-AF45-B381-9EC73C329B15}"/>
              </a:ext>
            </a:extLst>
          </p:cNvPr>
          <p:cNvSpPr>
            <a:spLocks noChangeArrowheads="1"/>
          </p:cNvSpPr>
          <p:nvPr/>
        </p:nvSpPr>
        <p:spPr bwMode="auto">
          <a:xfrm>
            <a:off x="4269343" y="3614508"/>
            <a:ext cx="3566551" cy="2529711"/>
          </a:xfrm>
          <a:prstGeom prst="rect">
            <a:avLst/>
          </a:prstGeom>
          <a:gradFill rotWithShape="1">
            <a:gsLst>
              <a:gs pos="0">
                <a:srgbClr val="EAC0FF"/>
              </a:gs>
              <a:gs pos="100000">
                <a:srgbClr val="CC66FF"/>
              </a:gs>
            </a:gsLst>
            <a:lin ang="2700000" scaled="1"/>
          </a:gradFill>
          <a:ln w="9525">
            <a:miter lim="800000"/>
            <a:headEnd/>
            <a:tailEnd/>
          </a:ln>
          <a:effectLst/>
          <a:scene3d>
            <a:camera prst="orthographicFront"/>
            <a:lightRig rig="legacyFlat3" dir="b"/>
          </a:scene3d>
          <a:sp3d extrusionH="887400" contourW="12700" prstMaterial="legacyMatte">
            <a:bevelT w="13500" h="13500" prst="angle"/>
            <a:bevelB w="13500" h="13500" prst="angle"/>
            <a:extrusionClr>
              <a:srgbClr val="CC66FF"/>
            </a:extrusionClr>
            <a:contourClr>
              <a:srgbClr val="EAC0FF"/>
            </a:contourClr>
          </a:sp3d>
        </p:spPr>
        <p:txBody>
          <a:bodyPr wrap="none" lIns="68579" tIns="34289" rIns="68579" bIns="34289" anchor="ctr">
            <a:flatTx/>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fr-FR" altLang="en-US" sz="1800" kern="0">
              <a:solidFill>
                <a:prstClr val="black"/>
              </a:solidFill>
            </a:endParaRPr>
          </a:p>
        </p:txBody>
      </p:sp>
      <p:cxnSp>
        <p:nvCxnSpPr>
          <p:cNvPr id="10" name="Straight Connector 27">
            <a:extLst>
              <a:ext uri="{FF2B5EF4-FFF2-40B4-BE49-F238E27FC236}">
                <a16:creationId xmlns:a16="http://schemas.microsoft.com/office/drawing/2014/main" id="{D036B878-8390-EF4A-8690-79E1D68B726F}"/>
              </a:ext>
            </a:extLst>
          </p:cNvPr>
          <p:cNvCxnSpPr>
            <a:cxnSpLocks/>
          </p:cNvCxnSpPr>
          <p:nvPr/>
        </p:nvCxnSpPr>
        <p:spPr bwMode="auto">
          <a:xfrm flipH="1">
            <a:off x="8328040" y="1017317"/>
            <a:ext cx="15347" cy="301811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14" name="Text Box 5">
            <a:extLst>
              <a:ext uri="{FF2B5EF4-FFF2-40B4-BE49-F238E27FC236}">
                <a16:creationId xmlns:a16="http://schemas.microsoft.com/office/drawing/2014/main" id="{58D4B9F8-31C2-3348-A84F-5359F2CE4B8F}"/>
              </a:ext>
            </a:extLst>
          </p:cNvPr>
          <p:cNvSpPr txBox="1">
            <a:spLocks noChangeArrowheads="1"/>
          </p:cNvSpPr>
          <p:nvPr/>
        </p:nvSpPr>
        <p:spPr bwMode="auto">
          <a:xfrm>
            <a:off x="4730018" y="1189038"/>
            <a:ext cx="2455862"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500" kern="0" dirty="0">
                <a:solidFill>
                  <a:prstClr val="black"/>
                </a:solidFill>
              </a:rPr>
              <a:t>Requirements &amp; Evaluation</a:t>
            </a:r>
          </a:p>
        </p:txBody>
      </p:sp>
      <p:sp>
        <p:nvSpPr>
          <p:cNvPr id="15" name="Text Box 6">
            <a:extLst>
              <a:ext uri="{FF2B5EF4-FFF2-40B4-BE49-F238E27FC236}">
                <a16:creationId xmlns:a16="http://schemas.microsoft.com/office/drawing/2014/main" id="{0A6ABBC3-C85C-5747-9E46-C379E6D834C9}"/>
              </a:ext>
            </a:extLst>
          </p:cNvPr>
          <p:cNvSpPr txBox="1">
            <a:spLocks noChangeArrowheads="1"/>
          </p:cNvSpPr>
          <p:nvPr/>
        </p:nvSpPr>
        <p:spPr bwMode="auto">
          <a:xfrm>
            <a:off x="2793748" y="3720507"/>
            <a:ext cx="122952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500" kern="0" dirty="0">
                <a:solidFill>
                  <a:prstClr val="black"/>
                </a:solidFill>
              </a:rPr>
              <a:t>Data &amp; Information</a:t>
            </a:r>
          </a:p>
        </p:txBody>
      </p:sp>
      <p:sp>
        <p:nvSpPr>
          <p:cNvPr id="16" name="Text Box 7">
            <a:extLst>
              <a:ext uri="{FF2B5EF4-FFF2-40B4-BE49-F238E27FC236}">
                <a16:creationId xmlns:a16="http://schemas.microsoft.com/office/drawing/2014/main" id="{EB071CF0-D9D9-634A-A348-06225F7766F3}"/>
              </a:ext>
            </a:extLst>
          </p:cNvPr>
          <p:cNvSpPr txBox="1">
            <a:spLocks noChangeArrowheads="1"/>
          </p:cNvSpPr>
          <p:nvPr/>
        </p:nvSpPr>
        <p:spPr bwMode="auto">
          <a:xfrm>
            <a:off x="4296631" y="3667125"/>
            <a:ext cx="12747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9" tIns="34289" rIns="68579" bIns="34289">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500" kern="0" dirty="0">
                <a:solidFill>
                  <a:prstClr val="black"/>
                </a:solidFill>
              </a:rPr>
              <a:t>Observations</a:t>
            </a:r>
          </a:p>
        </p:txBody>
      </p:sp>
      <p:sp>
        <p:nvSpPr>
          <p:cNvPr id="19" name="Rounded Rectangle 18">
            <a:extLst>
              <a:ext uri="{FF2B5EF4-FFF2-40B4-BE49-F238E27FC236}">
                <a16:creationId xmlns:a16="http://schemas.microsoft.com/office/drawing/2014/main" id="{02885514-966F-0F4A-BA0E-275E23CE8CA8}"/>
              </a:ext>
            </a:extLst>
          </p:cNvPr>
          <p:cNvSpPr/>
          <p:nvPr/>
        </p:nvSpPr>
        <p:spPr bwMode="auto">
          <a:xfrm>
            <a:off x="3739419" y="590463"/>
            <a:ext cx="4872766" cy="390265"/>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GOOS Steering </a:t>
            </a:r>
            <a:r>
              <a:rPr lang="en-US" sz="1100" kern="0" dirty="0" smtClean="0">
                <a:solidFill>
                  <a:prstClr val="white"/>
                </a:solidFill>
                <a:latin typeface="Calibri" panose="020F0502020204030204"/>
                <a:ea typeface="ＭＳ Ｐゴシック"/>
              </a:rPr>
              <a:t>Committee + Engagement board</a:t>
            </a:r>
            <a:endParaRPr lang="en-US" sz="1100" kern="0" dirty="0">
              <a:solidFill>
                <a:prstClr val="white"/>
              </a:solidFill>
              <a:latin typeface="Calibri" panose="020F0502020204030204"/>
              <a:ea typeface="ＭＳ Ｐゴシック"/>
            </a:endParaRPr>
          </a:p>
        </p:txBody>
      </p:sp>
      <p:sp>
        <p:nvSpPr>
          <p:cNvPr id="22" name="Rounded Rectangle 21">
            <a:extLst>
              <a:ext uri="{FF2B5EF4-FFF2-40B4-BE49-F238E27FC236}">
                <a16:creationId xmlns:a16="http://schemas.microsoft.com/office/drawing/2014/main" id="{6F901104-DE5A-F040-AFFE-C8542D3F5E44}"/>
              </a:ext>
            </a:extLst>
          </p:cNvPr>
          <p:cNvSpPr/>
          <p:nvPr/>
        </p:nvSpPr>
        <p:spPr bwMode="auto">
          <a:xfrm>
            <a:off x="4626459" y="2169142"/>
            <a:ext cx="792162" cy="783293"/>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smtClean="0">
                <a:solidFill>
                  <a:prstClr val="white"/>
                </a:solidFill>
                <a:latin typeface="Calibri" panose="020F0502020204030204"/>
                <a:ea typeface="ＭＳ Ｐゴシック"/>
              </a:rPr>
              <a:t>Physics </a:t>
            </a:r>
            <a:r>
              <a:rPr lang="en-US" sz="1100" kern="0" dirty="0">
                <a:solidFill>
                  <a:prstClr val="white"/>
                </a:solidFill>
                <a:latin typeface="Calibri" panose="020F0502020204030204"/>
                <a:ea typeface="ＭＳ Ｐゴシック"/>
              </a:rPr>
              <a:t>&amp; Climate (OOPC</a:t>
            </a:r>
            <a:r>
              <a:rPr lang="en-US" sz="1100" kern="0" dirty="0" smtClean="0">
                <a:solidFill>
                  <a:prstClr val="white"/>
                </a:solidFill>
                <a:latin typeface="Calibri" panose="020F0502020204030204"/>
                <a:ea typeface="ＭＳ Ｐゴシック"/>
              </a:rPr>
              <a:t>)</a:t>
            </a:r>
            <a:endParaRPr lang="en-US" sz="1100" kern="0" dirty="0">
              <a:solidFill>
                <a:prstClr val="white"/>
              </a:solidFill>
              <a:latin typeface="Calibri" panose="020F0502020204030204"/>
              <a:ea typeface="ＭＳ Ｐゴシック"/>
            </a:endParaRPr>
          </a:p>
        </p:txBody>
      </p:sp>
      <p:sp>
        <p:nvSpPr>
          <p:cNvPr id="23" name="Rounded Rectangle 22">
            <a:extLst>
              <a:ext uri="{FF2B5EF4-FFF2-40B4-BE49-F238E27FC236}">
                <a16:creationId xmlns:a16="http://schemas.microsoft.com/office/drawing/2014/main" id="{55235DD2-BA63-6C49-B061-229262A1FEF1}"/>
              </a:ext>
            </a:extLst>
          </p:cNvPr>
          <p:cNvSpPr/>
          <p:nvPr/>
        </p:nvSpPr>
        <p:spPr bwMode="auto">
          <a:xfrm>
            <a:off x="5571394" y="2195002"/>
            <a:ext cx="792162" cy="757433"/>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smtClean="0">
                <a:solidFill>
                  <a:prstClr val="white"/>
                </a:solidFill>
                <a:latin typeface="Calibri" panose="020F0502020204030204"/>
                <a:ea typeface="ＭＳ Ｐゴシック"/>
              </a:rPr>
              <a:t>BGC</a:t>
            </a:r>
            <a:endParaRPr lang="en-US" sz="1100" kern="0" dirty="0">
              <a:solidFill>
                <a:prstClr val="white"/>
              </a:solidFill>
              <a:latin typeface="Calibri" panose="020F0502020204030204"/>
              <a:ea typeface="ＭＳ Ｐゴシック"/>
            </a:endParaRPr>
          </a:p>
          <a:p>
            <a:pPr algn="ctr">
              <a:defRPr/>
            </a:pPr>
            <a:r>
              <a:rPr lang="en-US" sz="1100" kern="0" dirty="0">
                <a:solidFill>
                  <a:prstClr val="white"/>
                </a:solidFill>
                <a:latin typeface="Calibri" panose="020F0502020204030204"/>
                <a:ea typeface="ＭＳ Ｐゴシック"/>
              </a:rPr>
              <a:t>(IOCCP</a:t>
            </a:r>
            <a:r>
              <a:rPr lang="en-US" sz="1100" kern="0" dirty="0" smtClean="0">
                <a:solidFill>
                  <a:prstClr val="white"/>
                </a:solidFill>
                <a:latin typeface="Calibri" panose="020F0502020204030204"/>
                <a:ea typeface="ＭＳ Ｐゴシック"/>
              </a:rPr>
              <a:t>)</a:t>
            </a:r>
            <a:endParaRPr lang="en-US" sz="1100" kern="0" dirty="0">
              <a:solidFill>
                <a:prstClr val="white"/>
              </a:solidFill>
              <a:latin typeface="Calibri" panose="020F0502020204030204"/>
              <a:ea typeface="ＭＳ Ｐゴシック"/>
            </a:endParaRPr>
          </a:p>
        </p:txBody>
      </p:sp>
      <p:sp>
        <p:nvSpPr>
          <p:cNvPr id="24" name="Rounded Rectangle 23">
            <a:extLst>
              <a:ext uri="{FF2B5EF4-FFF2-40B4-BE49-F238E27FC236}">
                <a16:creationId xmlns:a16="http://schemas.microsoft.com/office/drawing/2014/main" id="{137FD809-5033-764D-BBF4-A8E4E7FA64DE}"/>
              </a:ext>
            </a:extLst>
          </p:cNvPr>
          <p:cNvSpPr/>
          <p:nvPr/>
        </p:nvSpPr>
        <p:spPr bwMode="auto">
          <a:xfrm>
            <a:off x="6504844" y="2214782"/>
            <a:ext cx="790575" cy="737653"/>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smtClean="0">
                <a:solidFill>
                  <a:prstClr val="white"/>
                </a:solidFill>
                <a:latin typeface="Calibri" panose="020F0502020204030204"/>
                <a:ea typeface="ＭＳ Ｐゴシック"/>
              </a:rPr>
              <a:t>Bio/Eco</a:t>
            </a:r>
            <a:endParaRPr lang="en-US" sz="1100" kern="0" dirty="0">
              <a:solidFill>
                <a:prstClr val="white"/>
              </a:solidFill>
              <a:latin typeface="Calibri" panose="020F0502020204030204"/>
              <a:ea typeface="ＭＳ Ｐゴシック"/>
            </a:endParaRPr>
          </a:p>
        </p:txBody>
      </p:sp>
      <p:sp>
        <p:nvSpPr>
          <p:cNvPr id="26" name="Text Box 7">
            <a:extLst>
              <a:ext uri="{FF2B5EF4-FFF2-40B4-BE49-F238E27FC236}">
                <a16:creationId xmlns:a16="http://schemas.microsoft.com/office/drawing/2014/main" id="{79A6166A-A212-3649-B80D-C3897406B138}"/>
              </a:ext>
            </a:extLst>
          </p:cNvPr>
          <p:cNvSpPr txBox="1">
            <a:spLocks noChangeArrowheads="1"/>
          </p:cNvSpPr>
          <p:nvPr/>
        </p:nvSpPr>
        <p:spPr bwMode="auto">
          <a:xfrm>
            <a:off x="7248128" y="3573016"/>
            <a:ext cx="1935464" cy="30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9" tIns="34289" rIns="68579" bIns="34289">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500" kern="0" dirty="0" smtClean="0">
                <a:solidFill>
                  <a:prstClr val="black"/>
                </a:solidFill>
              </a:rPr>
              <a:t>Projects / Associated</a:t>
            </a:r>
            <a:endParaRPr lang="en-US" altLang="en-US" sz="1500" kern="0" dirty="0">
              <a:solidFill>
                <a:prstClr val="black"/>
              </a:solidFill>
            </a:endParaRPr>
          </a:p>
        </p:txBody>
      </p:sp>
      <p:sp>
        <p:nvSpPr>
          <p:cNvPr id="27" name="Rounded Rectangle 26">
            <a:extLst>
              <a:ext uri="{FF2B5EF4-FFF2-40B4-BE49-F238E27FC236}">
                <a16:creationId xmlns:a16="http://schemas.microsoft.com/office/drawing/2014/main" id="{245F91C3-E3B0-3140-9E87-B45D6BAE8857}"/>
              </a:ext>
            </a:extLst>
          </p:cNvPr>
          <p:cNvSpPr/>
          <p:nvPr/>
        </p:nvSpPr>
        <p:spPr bwMode="auto">
          <a:xfrm>
            <a:off x="7367976" y="3941314"/>
            <a:ext cx="1190625" cy="327025"/>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TPOS 2020</a:t>
            </a:r>
          </a:p>
        </p:txBody>
      </p:sp>
      <p:sp>
        <p:nvSpPr>
          <p:cNvPr id="28" name="Rounded Rectangle 27">
            <a:extLst>
              <a:ext uri="{FF2B5EF4-FFF2-40B4-BE49-F238E27FC236}">
                <a16:creationId xmlns:a16="http://schemas.microsoft.com/office/drawing/2014/main" id="{09B46354-BCED-934D-BCBD-EB536A817101}"/>
              </a:ext>
            </a:extLst>
          </p:cNvPr>
          <p:cNvSpPr/>
          <p:nvPr/>
        </p:nvSpPr>
        <p:spPr bwMode="auto">
          <a:xfrm>
            <a:off x="7367976" y="4335014"/>
            <a:ext cx="1190625" cy="339725"/>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DOOS</a:t>
            </a:r>
          </a:p>
        </p:txBody>
      </p:sp>
      <p:sp>
        <p:nvSpPr>
          <p:cNvPr id="29" name="Rounded Rectangle 28">
            <a:extLst>
              <a:ext uri="{FF2B5EF4-FFF2-40B4-BE49-F238E27FC236}">
                <a16:creationId xmlns:a16="http://schemas.microsoft.com/office/drawing/2014/main" id="{7592E089-AD8B-6644-B6EC-643521BEDF73}"/>
              </a:ext>
            </a:extLst>
          </p:cNvPr>
          <p:cNvSpPr/>
          <p:nvPr/>
        </p:nvSpPr>
        <p:spPr bwMode="auto">
          <a:xfrm>
            <a:off x="7367976" y="4743000"/>
            <a:ext cx="1190625" cy="338138"/>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AtlantOS</a:t>
            </a:r>
          </a:p>
        </p:txBody>
      </p:sp>
      <p:sp>
        <p:nvSpPr>
          <p:cNvPr id="40" name="Rounded Rectangle 39">
            <a:extLst>
              <a:ext uri="{FF2B5EF4-FFF2-40B4-BE49-F238E27FC236}">
                <a16:creationId xmlns:a16="http://schemas.microsoft.com/office/drawing/2014/main" id="{F447626A-BC61-5142-82B1-F19F330C11D2}"/>
              </a:ext>
            </a:extLst>
          </p:cNvPr>
          <p:cNvSpPr/>
          <p:nvPr/>
        </p:nvSpPr>
        <p:spPr bwMode="auto">
          <a:xfrm>
            <a:off x="4158931" y="82683"/>
            <a:ext cx="3676963" cy="415925"/>
          </a:xfrm>
          <a:prstGeom prst="roundRect">
            <a:avLst/>
          </a:prstGeom>
          <a:noFill/>
          <a:ln w="12700" cap="flat" cmpd="sng" algn="ctr">
            <a:solidFill>
              <a:srgbClr val="4472C4">
                <a:shade val="50000"/>
              </a:srgbClr>
            </a:solidFill>
            <a:prstDash val="solid"/>
            <a:miter lim="800000"/>
          </a:ln>
          <a:effectLst/>
        </p:spPr>
        <p:txBody>
          <a:bodyPr anchor="ctr"/>
          <a:lstStyle/>
          <a:p>
            <a:pPr algn="ctr">
              <a:defRPr/>
            </a:pPr>
            <a:r>
              <a:rPr lang="en-US" sz="1400" kern="0" dirty="0">
                <a:solidFill>
                  <a:srgbClr val="5E5E5E"/>
                </a:solidFill>
                <a:latin typeface="Calibri" panose="020F0502020204030204"/>
                <a:ea typeface="ＭＳ Ｐゴシック"/>
              </a:rPr>
              <a:t>Sponsors: IOC/UNESCO, WMO, UN </a:t>
            </a:r>
            <a:r>
              <a:rPr lang="en-US" sz="1400" kern="0" dirty="0" err="1">
                <a:solidFill>
                  <a:srgbClr val="5E5E5E"/>
                </a:solidFill>
                <a:latin typeface="Calibri" panose="020F0502020204030204"/>
                <a:ea typeface="ＭＳ Ｐゴシック"/>
              </a:rPr>
              <a:t>Envi</a:t>
            </a:r>
            <a:r>
              <a:rPr lang="en-US" sz="1400" kern="0" dirty="0">
                <a:solidFill>
                  <a:srgbClr val="5E5E5E"/>
                </a:solidFill>
                <a:latin typeface="Calibri" panose="020F0502020204030204"/>
                <a:ea typeface="ＭＳ Ｐゴシック"/>
              </a:rPr>
              <a:t>, </a:t>
            </a:r>
            <a:r>
              <a:rPr lang="en-US" sz="1400" kern="0" dirty="0" smtClean="0">
                <a:solidFill>
                  <a:srgbClr val="5E5E5E"/>
                </a:solidFill>
                <a:latin typeface="Calibri" panose="020F0502020204030204"/>
                <a:ea typeface="ＭＳ Ｐゴシック"/>
              </a:rPr>
              <a:t>ICS …</a:t>
            </a:r>
            <a:endParaRPr lang="en-US" sz="1400" kern="0" dirty="0">
              <a:solidFill>
                <a:srgbClr val="5E5E5E"/>
              </a:solidFill>
              <a:latin typeface="Calibri" panose="020F0502020204030204"/>
              <a:ea typeface="ＭＳ Ｐゴシック"/>
            </a:endParaRPr>
          </a:p>
        </p:txBody>
      </p:sp>
      <p:sp>
        <p:nvSpPr>
          <p:cNvPr id="49" name="Rounded Rectangle 48">
            <a:extLst>
              <a:ext uri="{FF2B5EF4-FFF2-40B4-BE49-F238E27FC236}">
                <a16:creationId xmlns:a16="http://schemas.microsoft.com/office/drawing/2014/main" id="{AFA88D26-C81A-AA4D-88AB-9EA6529B2AEC}"/>
              </a:ext>
            </a:extLst>
          </p:cNvPr>
          <p:cNvSpPr/>
          <p:nvPr/>
        </p:nvSpPr>
        <p:spPr bwMode="auto">
          <a:xfrm>
            <a:off x="2300086" y="4545187"/>
            <a:ext cx="882352" cy="495300"/>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smtClean="0">
                <a:solidFill>
                  <a:prstClr val="white"/>
                </a:solidFill>
                <a:latin typeface="Calibri" panose="020F0502020204030204"/>
                <a:ea typeface="ＭＳ Ｐゴシック"/>
              </a:rPr>
              <a:t>ETOOFS</a:t>
            </a:r>
            <a:endParaRPr lang="en-US" sz="1100" kern="0" dirty="0">
              <a:solidFill>
                <a:prstClr val="white"/>
              </a:solidFill>
              <a:latin typeface="Calibri" panose="020F0502020204030204"/>
              <a:ea typeface="ＭＳ Ｐゴシック"/>
            </a:endParaRPr>
          </a:p>
        </p:txBody>
      </p:sp>
      <p:sp>
        <p:nvSpPr>
          <p:cNvPr id="51" name="Text Box 6">
            <a:extLst>
              <a:ext uri="{FF2B5EF4-FFF2-40B4-BE49-F238E27FC236}">
                <a16:creationId xmlns:a16="http://schemas.microsoft.com/office/drawing/2014/main" id="{0A6ABBC3-C85C-5747-9E46-C379E6D834C9}"/>
              </a:ext>
            </a:extLst>
          </p:cNvPr>
          <p:cNvSpPr txBox="1">
            <a:spLocks noChangeArrowheads="1"/>
          </p:cNvSpPr>
          <p:nvPr/>
        </p:nvSpPr>
        <p:spPr bwMode="auto">
          <a:xfrm>
            <a:off x="1249902" y="3702050"/>
            <a:ext cx="1229522" cy="76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500" kern="0" dirty="0" smtClean="0">
                <a:solidFill>
                  <a:prstClr val="black"/>
                </a:solidFill>
              </a:rPr>
              <a:t>Delivery of services to end users</a:t>
            </a:r>
            <a:endParaRPr lang="en-US" altLang="en-US" sz="1500" kern="0" dirty="0">
              <a:solidFill>
                <a:prstClr val="black"/>
              </a:solidFill>
            </a:endParaRPr>
          </a:p>
        </p:txBody>
      </p:sp>
      <p:sp>
        <p:nvSpPr>
          <p:cNvPr id="81" name="Rounded Rectangle 81">
            <a:extLst>
              <a:ext uri="{FF2B5EF4-FFF2-40B4-BE49-F238E27FC236}">
                <a16:creationId xmlns:a16="http://schemas.microsoft.com/office/drawing/2014/main" id="{F1CF56CC-30C3-4CCB-8D35-3DEE16D2B013}"/>
              </a:ext>
            </a:extLst>
          </p:cNvPr>
          <p:cNvSpPr/>
          <p:nvPr/>
        </p:nvSpPr>
        <p:spPr bwMode="auto">
          <a:xfrm>
            <a:off x="4603425" y="1570848"/>
            <a:ext cx="2762521" cy="512761"/>
          </a:xfrm>
          <a:prstGeom prst="roundRect">
            <a:avLst/>
          </a:prstGeom>
          <a:solidFill>
            <a:schemeClr val="accent1"/>
          </a:solidFill>
          <a:ln w="12700" cap="flat" cmpd="sng" algn="ctr">
            <a:solidFill>
              <a:srgbClr val="4472C4">
                <a:shade val="50000"/>
              </a:srgbClr>
            </a:solidFill>
            <a:prstDash val="solid"/>
            <a:miter lim="800000"/>
          </a:ln>
          <a:effectLst/>
        </p:spPr>
        <p:txBody>
          <a:bodyPr anchor="ctr"/>
          <a:lstStyle/>
          <a:p>
            <a:pPr algn="ctr">
              <a:defRPr/>
            </a:pPr>
            <a:r>
              <a:rPr lang="en-US" sz="1100" kern="0" dirty="0">
                <a:latin typeface="Calibri" panose="020F0502020204030204"/>
                <a:ea typeface="ＭＳ Ｐゴシック"/>
              </a:rPr>
              <a:t>Themes - Climate, Marine Ecosystem Health, Operational Services</a:t>
            </a:r>
          </a:p>
        </p:txBody>
      </p:sp>
      <p:sp>
        <p:nvSpPr>
          <p:cNvPr id="82" name="Rounded Rectangle 78">
            <a:extLst>
              <a:ext uri="{FF2B5EF4-FFF2-40B4-BE49-F238E27FC236}">
                <a16:creationId xmlns:a16="http://schemas.microsoft.com/office/drawing/2014/main" id="{94D41D23-E358-4F5A-84A6-4C0E69B1D813}"/>
              </a:ext>
            </a:extLst>
          </p:cNvPr>
          <p:cNvSpPr/>
          <p:nvPr/>
        </p:nvSpPr>
        <p:spPr bwMode="auto">
          <a:xfrm>
            <a:off x="1338324" y="4614513"/>
            <a:ext cx="860898" cy="360838"/>
          </a:xfrm>
          <a:prstGeom prst="roundRect">
            <a:avLst/>
          </a:prstGeom>
          <a:solidFill>
            <a:srgbClr val="00B050"/>
          </a:solidFill>
          <a:ln w="12700" cap="flat" cmpd="sng" algn="ctr">
            <a:solidFill>
              <a:srgbClr val="00B050"/>
            </a:solidFill>
            <a:prstDash val="solid"/>
            <a:miter lim="800000"/>
          </a:ln>
          <a:effectLst/>
        </p:spPr>
        <p:txBody>
          <a:bodyPr anchor="ctr"/>
          <a:lstStyle/>
          <a:p>
            <a:pPr algn="ctr">
              <a:defRPr/>
            </a:pPr>
            <a:r>
              <a:rPr lang="en-US" sz="1100" kern="0" dirty="0">
                <a:solidFill>
                  <a:srgbClr val="000000"/>
                </a:solidFill>
                <a:latin typeface="Calibri" panose="020F0502020204030204"/>
                <a:ea typeface="ＭＳ Ｐゴシック"/>
              </a:rPr>
              <a:t>IPCC </a:t>
            </a:r>
            <a:r>
              <a:rPr lang="en-US" sz="1100" kern="0" dirty="0" err="1">
                <a:solidFill>
                  <a:srgbClr val="000000"/>
                </a:solidFill>
                <a:latin typeface="Calibri" panose="020F0502020204030204"/>
                <a:ea typeface="ＭＳ Ｐゴシック"/>
              </a:rPr>
              <a:t>etc</a:t>
            </a:r>
            <a:endParaRPr lang="en-US" sz="1100" kern="0" dirty="0">
              <a:solidFill>
                <a:srgbClr val="000000"/>
              </a:solidFill>
              <a:latin typeface="Calibri" panose="020F0502020204030204"/>
              <a:ea typeface="ＭＳ Ｐゴシック"/>
            </a:endParaRPr>
          </a:p>
        </p:txBody>
      </p:sp>
      <p:sp>
        <p:nvSpPr>
          <p:cNvPr id="83" name="Rounded Rectangle 78">
            <a:extLst>
              <a:ext uri="{FF2B5EF4-FFF2-40B4-BE49-F238E27FC236}">
                <a16:creationId xmlns:a16="http://schemas.microsoft.com/office/drawing/2014/main" id="{62D52AE2-C8C2-45AC-B174-761B482F5DF9}"/>
              </a:ext>
            </a:extLst>
          </p:cNvPr>
          <p:cNvSpPr/>
          <p:nvPr/>
        </p:nvSpPr>
        <p:spPr bwMode="auto">
          <a:xfrm>
            <a:off x="1338324" y="5076216"/>
            <a:ext cx="860898" cy="360838"/>
          </a:xfrm>
          <a:prstGeom prst="roundRect">
            <a:avLst/>
          </a:prstGeom>
          <a:solidFill>
            <a:srgbClr val="00B050"/>
          </a:solidFill>
          <a:ln w="12700" cap="flat" cmpd="sng" algn="ctr">
            <a:solidFill>
              <a:srgbClr val="00B050"/>
            </a:solidFill>
            <a:prstDash val="solid"/>
            <a:miter lim="800000"/>
          </a:ln>
          <a:effectLst/>
        </p:spPr>
        <p:txBody>
          <a:bodyPr anchor="ctr"/>
          <a:lstStyle/>
          <a:p>
            <a:pPr algn="ctr">
              <a:defRPr/>
            </a:pPr>
            <a:r>
              <a:rPr lang="en-US" sz="1100" kern="0" dirty="0">
                <a:solidFill>
                  <a:srgbClr val="000000"/>
                </a:solidFill>
                <a:latin typeface="Calibri" panose="020F0502020204030204"/>
                <a:ea typeface="ＭＳ Ｐゴシック"/>
              </a:rPr>
              <a:t>WOA </a:t>
            </a:r>
            <a:r>
              <a:rPr lang="en-US" sz="1100" kern="0" dirty="0" err="1">
                <a:solidFill>
                  <a:srgbClr val="000000"/>
                </a:solidFill>
                <a:latin typeface="Calibri" panose="020F0502020204030204"/>
                <a:ea typeface="ＭＳ Ｐゴシック"/>
              </a:rPr>
              <a:t>etc</a:t>
            </a:r>
            <a:endParaRPr lang="en-US" sz="1100" kern="0" dirty="0">
              <a:solidFill>
                <a:srgbClr val="000000"/>
              </a:solidFill>
              <a:latin typeface="Calibri" panose="020F0502020204030204"/>
              <a:ea typeface="ＭＳ Ｐゴシック"/>
            </a:endParaRPr>
          </a:p>
        </p:txBody>
      </p:sp>
      <p:sp>
        <p:nvSpPr>
          <p:cNvPr id="84" name="Rounded Rectangle 78">
            <a:extLst>
              <a:ext uri="{FF2B5EF4-FFF2-40B4-BE49-F238E27FC236}">
                <a16:creationId xmlns:a16="http://schemas.microsoft.com/office/drawing/2014/main" id="{AFC395BA-76E1-45F1-AE3C-6B7ACCAF686B}"/>
              </a:ext>
            </a:extLst>
          </p:cNvPr>
          <p:cNvSpPr/>
          <p:nvPr/>
        </p:nvSpPr>
        <p:spPr bwMode="auto">
          <a:xfrm>
            <a:off x="1338324" y="5516434"/>
            <a:ext cx="860898" cy="360838"/>
          </a:xfrm>
          <a:prstGeom prst="roundRect">
            <a:avLst/>
          </a:prstGeom>
          <a:solidFill>
            <a:srgbClr val="00B050"/>
          </a:solidFill>
          <a:ln w="12700" cap="flat" cmpd="sng" algn="ctr">
            <a:solidFill>
              <a:srgbClr val="00B050"/>
            </a:solidFill>
            <a:prstDash val="solid"/>
            <a:miter lim="800000"/>
          </a:ln>
          <a:effectLst/>
        </p:spPr>
        <p:txBody>
          <a:bodyPr anchor="ctr"/>
          <a:lstStyle/>
          <a:p>
            <a:pPr algn="ctr">
              <a:defRPr/>
            </a:pPr>
            <a:r>
              <a:rPr lang="en-US" sz="1100" kern="0" dirty="0">
                <a:solidFill>
                  <a:srgbClr val="000000"/>
                </a:solidFill>
                <a:latin typeface="Calibri" panose="020F0502020204030204"/>
                <a:ea typeface="ＭＳ Ｐゴシック"/>
              </a:rPr>
              <a:t>NWP </a:t>
            </a:r>
            <a:r>
              <a:rPr lang="en-US" sz="1100" kern="0" dirty="0" err="1">
                <a:solidFill>
                  <a:srgbClr val="000000"/>
                </a:solidFill>
                <a:latin typeface="Calibri" panose="020F0502020204030204"/>
                <a:ea typeface="ＭＳ Ｐゴシック"/>
              </a:rPr>
              <a:t>etc</a:t>
            </a:r>
            <a:endParaRPr lang="en-US" sz="1100" kern="0" dirty="0">
              <a:solidFill>
                <a:srgbClr val="000000"/>
              </a:solidFill>
              <a:latin typeface="Calibri" panose="020F0502020204030204"/>
              <a:ea typeface="ＭＳ Ｐゴシック"/>
            </a:endParaRPr>
          </a:p>
        </p:txBody>
      </p:sp>
      <p:cxnSp>
        <p:nvCxnSpPr>
          <p:cNvPr id="85" name="Straight Connector 84">
            <a:extLst>
              <a:ext uri="{FF2B5EF4-FFF2-40B4-BE49-F238E27FC236}">
                <a16:creationId xmlns:a16="http://schemas.microsoft.com/office/drawing/2014/main" id="{297B890F-C39F-48E6-A860-8B44D9D99725}"/>
              </a:ext>
            </a:extLst>
          </p:cNvPr>
          <p:cNvCxnSpPr>
            <a:stCxn id="84" idx="0"/>
            <a:endCxn id="83" idx="2"/>
          </p:cNvCxnSpPr>
          <p:nvPr/>
        </p:nvCxnSpPr>
        <p:spPr bwMode="auto">
          <a:xfrm flipV="1">
            <a:off x="1768773" y="5437054"/>
            <a:ext cx="0" cy="793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6" name="Straight Connector 85">
            <a:extLst>
              <a:ext uri="{FF2B5EF4-FFF2-40B4-BE49-F238E27FC236}">
                <a16:creationId xmlns:a16="http://schemas.microsoft.com/office/drawing/2014/main" id="{0783C0D2-E937-423D-A37B-B3D1F5657008}"/>
              </a:ext>
            </a:extLst>
          </p:cNvPr>
          <p:cNvCxnSpPr>
            <a:stCxn id="83" idx="0"/>
          </p:cNvCxnSpPr>
          <p:nvPr/>
        </p:nvCxnSpPr>
        <p:spPr bwMode="auto">
          <a:xfrm flipV="1">
            <a:off x="1768773" y="4975351"/>
            <a:ext cx="0" cy="10086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7" name="Rounded Rectangle 78">
            <a:extLst>
              <a:ext uri="{FF2B5EF4-FFF2-40B4-BE49-F238E27FC236}">
                <a16:creationId xmlns:a16="http://schemas.microsoft.com/office/drawing/2014/main" id="{F6FAFCF8-F8D2-48B9-A5B7-FFCE1C3E9765}"/>
              </a:ext>
            </a:extLst>
          </p:cNvPr>
          <p:cNvSpPr/>
          <p:nvPr/>
        </p:nvSpPr>
        <p:spPr bwMode="auto">
          <a:xfrm>
            <a:off x="3279342" y="4203253"/>
            <a:ext cx="860898" cy="360838"/>
          </a:xfrm>
          <a:prstGeom prst="roundRect">
            <a:avLst/>
          </a:prstGeom>
          <a:solidFill>
            <a:srgbClr val="00B050"/>
          </a:solidFill>
          <a:ln w="12700" cap="flat" cmpd="sng" algn="ctr">
            <a:solidFill>
              <a:srgbClr val="00B050"/>
            </a:solidFill>
            <a:prstDash val="solid"/>
            <a:miter lim="800000"/>
          </a:ln>
          <a:effectLst/>
        </p:spPr>
        <p:txBody>
          <a:bodyPr anchor="ctr"/>
          <a:lstStyle/>
          <a:p>
            <a:pPr algn="ctr">
              <a:defRPr/>
            </a:pPr>
            <a:r>
              <a:rPr lang="en-US" sz="1100" kern="0" dirty="0">
                <a:solidFill>
                  <a:srgbClr val="000000"/>
                </a:solidFill>
                <a:latin typeface="Calibri" panose="020F0502020204030204"/>
                <a:ea typeface="ＭＳ Ｐゴシック"/>
              </a:rPr>
              <a:t>GTS/</a:t>
            </a:r>
          </a:p>
          <a:p>
            <a:pPr algn="ctr">
              <a:defRPr/>
            </a:pPr>
            <a:r>
              <a:rPr lang="en-US" sz="1100" kern="0" dirty="0">
                <a:solidFill>
                  <a:srgbClr val="000000"/>
                </a:solidFill>
                <a:latin typeface="Calibri" panose="020F0502020204030204"/>
                <a:ea typeface="ＭＳ Ｐゴシック"/>
              </a:rPr>
              <a:t>Open GTS</a:t>
            </a:r>
          </a:p>
        </p:txBody>
      </p:sp>
      <p:sp>
        <p:nvSpPr>
          <p:cNvPr id="88" name="Rounded Rectangle 78">
            <a:extLst>
              <a:ext uri="{FF2B5EF4-FFF2-40B4-BE49-F238E27FC236}">
                <a16:creationId xmlns:a16="http://schemas.microsoft.com/office/drawing/2014/main" id="{BF3E2C7C-B6EE-4833-AE7F-646C59075077}"/>
              </a:ext>
            </a:extLst>
          </p:cNvPr>
          <p:cNvSpPr/>
          <p:nvPr/>
        </p:nvSpPr>
        <p:spPr bwMode="auto">
          <a:xfrm>
            <a:off x="3279342" y="4664956"/>
            <a:ext cx="860898" cy="360838"/>
          </a:xfrm>
          <a:prstGeom prst="roundRect">
            <a:avLst/>
          </a:prstGeom>
          <a:solidFill>
            <a:srgbClr val="00B050"/>
          </a:solidFill>
          <a:ln w="12700" cap="flat" cmpd="sng" algn="ctr">
            <a:solidFill>
              <a:srgbClr val="00B050"/>
            </a:solidFill>
            <a:prstDash val="solid"/>
            <a:miter lim="800000"/>
          </a:ln>
          <a:effectLst/>
        </p:spPr>
        <p:txBody>
          <a:bodyPr anchor="ctr"/>
          <a:lstStyle/>
          <a:p>
            <a:pPr algn="ctr">
              <a:defRPr/>
            </a:pPr>
            <a:r>
              <a:rPr lang="en-US" sz="1100" kern="0" dirty="0">
                <a:solidFill>
                  <a:srgbClr val="000000"/>
                </a:solidFill>
                <a:latin typeface="Calibri" panose="020F0502020204030204"/>
                <a:ea typeface="ＭＳ Ｐゴシック"/>
              </a:rPr>
              <a:t>GDACs</a:t>
            </a:r>
          </a:p>
        </p:txBody>
      </p:sp>
      <p:sp>
        <p:nvSpPr>
          <p:cNvPr id="89" name="Rounded Rectangle 78">
            <a:extLst>
              <a:ext uri="{FF2B5EF4-FFF2-40B4-BE49-F238E27FC236}">
                <a16:creationId xmlns:a16="http://schemas.microsoft.com/office/drawing/2014/main" id="{4532FE83-DF0A-4E20-9B8E-73BEA184279B}"/>
              </a:ext>
            </a:extLst>
          </p:cNvPr>
          <p:cNvSpPr/>
          <p:nvPr/>
        </p:nvSpPr>
        <p:spPr bwMode="auto">
          <a:xfrm>
            <a:off x="3279342" y="5105174"/>
            <a:ext cx="860898" cy="360838"/>
          </a:xfrm>
          <a:prstGeom prst="roundRect">
            <a:avLst/>
          </a:prstGeom>
          <a:solidFill>
            <a:srgbClr val="00B050"/>
          </a:solidFill>
          <a:ln w="12700" cap="flat" cmpd="sng" algn="ctr">
            <a:solidFill>
              <a:srgbClr val="00B050"/>
            </a:solidFill>
            <a:prstDash val="solid"/>
            <a:miter lim="800000"/>
          </a:ln>
          <a:effectLst/>
        </p:spPr>
        <p:txBody>
          <a:bodyPr anchor="ctr"/>
          <a:lstStyle/>
          <a:p>
            <a:pPr algn="ctr">
              <a:defRPr/>
            </a:pPr>
            <a:r>
              <a:rPr lang="en-US" sz="1100" kern="0" dirty="0">
                <a:solidFill>
                  <a:srgbClr val="000000"/>
                </a:solidFill>
                <a:latin typeface="Calibri" panose="020F0502020204030204"/>
                <a:ea typeface="ＭＳ Ｐゴシック"/>
              </a:rPr>
              <a:t>OBIS</a:t>
            </a:r>
          </a:p>
        </p:txBody>
      </p:sp>
      <p:cxnSp>
        <p:nvCxnSpPr>
          <p:cNvPr id="90" name="Straight Connector 89">
            <a:extLst>
              <a:ext uri="{FF2B5EF4-FFF2-40B4-BE49-F238E27FC236}">
                <a16:creationId xmlns:a16="http://schemas.microsoft.com/office/drawing/2014/main" id="{9B5A7334-5DD6-43B1-AD21-966E8F91CFC3}"/>
              </a:ext>
            </a:extLst>
          </p:cNvPr>
          <p:cNvCxnSpPr>
            <a:cxnSpLocks/>
            <a:stCxn id="89" idx="0"/>
            <a:endCxn id="88" idx="2"/>
          </p:cNvCxnSpPr>
          <p:nvPr/>
        </p:nvCxnSpPr>
        <p:spPr bwMode="auto">
          <a:xfrm flipV="1">
            <a:off x="3709791" y="5025794"/>
            <a:ext cx="0" cy="793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1" name="Straight Connector 90">
            <a:extLst>
              <a:ext uri="{FF2B5EF4-FFF2-40B4-BE49-F238E27FC236}">
                <a16:creationId xmlns:a16="http://schemas.microsoft.com/office/drawing/2014/main" id="{6B61F7C0-A2ED-4A81-9E01-97DFC2CD4C26}"/>
              </a:ext>
            </a:extLst>
          </p:cNvPr>
          <p:cNvCxnSpPr>
            <a:stCxn id="88" idx="0"/>
            <a:endCxn id="87" idx="2"/>
          </p:cNvCxnSpPr>
          <p:nvPr/>
        </p:nvCxnSpPr>
        <p:spPr bwMode="auto">
          <a:xfrm flipV="1">
            <a:off x="3709791" y="4564091"/>
            <a:ext cx="0" cy="100865"/>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92" name="Arrow: Curved Down 11">
            <a:extLst>
              <a:ext uri="{FF2B5EF4-FFF2-40B4-BE49-F238E27FC236}">
                <a16:creationId xmlns:a16="http://schemas.microsoft.com/office/drawing/2014/main" id="{7BEDBCBF-8449-4774-9832-2936B7BB6AC9}"/>
              </a:ext>
            </a:extLst>
          </p:cNvPr>
          <p:cNvSpPr/>
          <p:nvPr/>
        </p:nvSpPr>
        <p:spPr bwMode="auto">
          <a:xfrm rot="18562248">
            <a:off x="-758475" y="1749427"/>
            <a:ext cx="4815884" cy="2056182"/>
          </a:xfrm>
          <a:prstGeom prst="curvedDownArrow">
            <a:avLst>
              <a:gd name="adj1" fmla="val 14461"/>
              <a:gd name="adj2" fmla="val 38523"/>
              <a:gd name="adj3" fmla="val 24123"/>
            </a:avLst>
          </a:prstGeom>
          <a:solidFill>
            <a:schemeClr val="bg1">
              <a:lumMod val="95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93" name="Rounded Rectangle 92">
            <a:extLst>
              <a:ext uri="{FF2B5EF4-FFF2-40B4-BE49-F238E27FC236}">
                <a16:creationId xmlns:a16="http://schemas.microsoft.com/office/drawing/2014/main" id="{AFA88D26-C81A-AA4D-88AB-9EA6529B2AEC}"/>
              </a:ext>
            </a:extLst>
          </p:cNvPr>
          <p:cNvSpPr/>
          <p:nvPr/>
        </p:nvSpPr>
        <p:spPr bwMode="auto">
          <a:xfrm>
            <a:off x="4437131" y="4052136"/>
            <a:ext cx="2393052" cy="495300"/>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Observing networks required to measure all EOVs per requirements</a:t>
            </a:r>
          </a:p>
        </p:txBody>
      </p:sp>
      <p:pic>
        <p:nvPicPr>
          <p:cNvPr id="94" name="Picture 93">
            <a:extLst>
              <a:ext uri="{FF2B5EF4-FFF2-40B4-BE49-F238E27FC236}">
                <a16:creationId xmlns:a16="http://schemas.microsoft.com/office/drawing/2014/main" id="{2EA06C4C-F67E-4FD2-8B14-A2341F20096E}"/>
              </a:ext>
            </a:extLst>
          </p:cNvPr>
          <p:cNvPicPr>
            <a:picLocks noChangeAspect="1"/>
          </p:cNvPicPr>
          <p:nvPr/>
        </p:nvPicPr>
        <p:blipFill>
          <a:blip r:embed="rId3"/>
          <a:stretch>
            <a:fillRect/>
          </a:stretch>
        </p:blipFill>
        <p:spPr>
          <a:xfrm>
            <a:off x="4431470" y="4506918"/>
            <a:ext cx="2408129" cy="286537"/>
          </a:xfrm>
          <a:prstGeom prst="rect">
            <a:avLst/>
          </a:prstGeom>
        </p:spPr>
      </p:pic>
      <p:sp>
        <p:nvSpPr>
          <p:cNvPr id="95" name="Rounded Rectangle 74">
            <a:extLst>
              <a:ext uri="{FF2B5EF4-FFF2-40B4-BE49-F238E27FC236}">
                <a16:creationId xmlns:a16="http://schemas.microsoft.com/office/drawing/2014/main" id="{6C497976-B579-43CF-BFEB-D221CE4560C6}"/>
              </a:ext>
            </a:extLst>
          </p:cNvPr>
          <p:cNvSpPr/>
          <p:nvPr/>
        </p:nvSpPr>
        <p:spPr bwMode="auto">
          <a:xfrm>
            <a:off x="5639558" y="4846157"/>
            <a:ext cx="1190625" cy="277813"/>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smtClean="0">
                <a:solidFill>
                  <a:prstClr val="white"/>
                </a:solidFill>
                <a:latin typeface="Calibri" panose="020F0502020204030204"/>
                <a:ea typeface="ＭＳ Ｐゴシック"/>
              </a:rPr>
              <a:t>OCG</a:t>
            </a:r>
            <a:endParaRPr lang="en-US" sz="1100" kern="0" dirty="0">
              <a:solidFill>
                <a:prstClr val="white"/>
              </a:solidFill>
              <a:latin typeface="Calibri" panose="020F0502020204030204"/>
              <a:ea typeface="ＭＳ Ｐゴシック"/>
            </a:endParaRPr>
          </a:p>
        </p:txBody>
      </p:sp>
      <p:sp>
        <p:nvSpPr>
          <p:cNvPr id="96" name="Rounded Rectangle 77">
            <a:extLst>
              <a:ext uri="{FF2B5EF4-FFF2-40B4-BE49-F238E27FC236}">
                <a16:creationId xmlns:a16="http://schemas.microsoft.com/office/drawing/2014/main" id="{BF08E49A-2C0E-4FF6-97E7-15BE93D58008}"/>
              </a:ext>
            </a:extLst>
          </p:cNvPr>
          <p:cNvSpPr/>
          <p:nvPr/>
        </p:nvSpPr>
        <p:spPr bwMode="auto">
          <a:xfrm>
            <a:off x="4431470" y="4846157"/>
            <a:ext cx="1190625" cy="277813"/>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err="1" smtClean="0">
                <a:solidFill>
                  <a:prstClr val="white"/>
                </a:solidFill>
                <a:latin typeface="Calibri" panose="020F0502020204030204"/>
                <a:ea typeface="ＭＳ Ｐゴシック"/>
              </a:rPr>
              <a:t>OceanOPS</a:t>
            </a:r>
            <a:endParaRPr lang="en-US" sz="1100" kern="0" dirty="0">
              <a:solidFill>
                <a:prstClr val="white"/>
              </a:solidFill>
              <a:latin typeface="Calibri" panose="020F0502020204030204"/>
              <a:ea typeface="ＭＳ Ｐゴシック"/>
            </a:endParaRPr>
          </a:p>
        </p:txBody>
      </p:sp>
      <p:sp>
        <p:nvSpPr>
          <p:cNvPr id="97" name="Rounded Rectangle 78">
            <a:extLst>
              <a:ext uri="{FF2B5EF4-FFF2-40B4-BE49-F238E27FC236}">
                <a16:creationId xmlns:a16="http://schemas.microsoft.com/office/drawing/2014/main" id="{A56CB180-7981-4682-9318-A8A1C2247873}"/>
              </a:ext>
            </a:extLst>
          </p:cNvPr>
          <p:cNvSpPr/>
          <p:nvPr/>
        </p:nvSpPr>
        <p:spPr bwMode="auto">
          <a:xfrm>
            <a:off x="4453391" y="5126135"/>
            <a:ext cx="2393052" cy="246221"/>
          </a:xfrm>
          <a:prstGeom prst="roundRect">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0" scaled="1"/>
            <a:tileRect/>
          </a:gradFill>
          <a:ln w="12700" cap="flat" cmpd="sng" algn="ctr">
            <a:solidFill>
              <a:srgbClr val="4472C4">
                <a:shade val="50000"/>
              </a:srgbClr>
            </a:solidFill>
            <a:prstDash val="solid"/>
            <a:miter lim="800000"/>
          </a:ln>
          <a:effectLst/>
        </p:spPr>
        <p:txBody>
          <a:bodyPr anchor="ctr"/>
          <a:lstStyle/>
          <a:p>
            <a:pPr algn="ctr">
              <a:defRPr/>
            </a:pPr>
            <a:endParaRPr lang="en-US" sz="1100" kern="0" dirty="0">
              <a:solidFill>
                <a:prstClr val="white"/>
              </a:solidFill>
              <a:latin typeface="Calibri" panose="020F0502020204030204"/>
              <a:ea typeface="ＭＳ Ｐゴシック"/>
            </a:endParaRPr>
          </a:p>
        </p:txBody>
      </p:sp>
      <p:sp>
        <p:nvSpPr>
          <p:cNvPr id="98" name="TextBox 97">
            <a:extLst>
              <a:ext uri="{FF2B5EF4-FFF2-40B4-BE49-F238E27FC236}">
                <a16:creationId xmlns:a16="http://schemas.microsoft.com/office/drawing/2014/main" id="{2F1AB1BA-D5A8-4ADD-A3BB-AB9456260A04}"/>
              </a:ext>
            </a:extLst>
          </p:cNvPr>
          <p:cNvSpPr txBox="1"/>
          <p:nvPr/>
        </p:nvSpPr>
        <p:spPr>
          <a:xfrm>
            <a:off x="4597515" y="5134476"/>
            <a:ext cx="637381" cy="246221"/>
          </a:xfrm>
          <a:prstGeom prst="rect">
            <a:avLst/>
          </a:prstGeom>
          <a:noFill/>
        </p:spPr>
        <p:txBody>
          <a:bodyPr wrap="square" rtlCol="0">
            <a:spAutoFit/>
          </a:bodyPr>
          <a:lstStyle/>
          <a:p>
            <a:r>
              <a:rPr lang="en-AU" sz="1000" dirty="0"/>
              <a:t>core</a:t>
            </a:r>
          </a:p>
        </p:txBody>
      </p:sp>
      <p:sp>
        <p:nvSpPr>
          <p:cNvPr id="99" name="TextBox 98">
            <a:extLst>
              <a:ext uri="{FF2B5EF4-FFF2-40B4-BE49-F238E27FC236}">
                <a16:creationId xmlns:a16="http://schemas.microsoft.com/office/drawing/2014/main" id="{B9C30E45-0187-4E24-A977-AD26C0F83732}"/>
              </a:ext>
            </a:extLst>
          </p:cNvPr>
          <p:cNvSpPr txBox="1"/>
          <p:nvPr/>
        </p:nvSpPr>
        <p:spPr>
          <a:xfrm>
            <a:off x="5253190" y="5126639"/>
            <a:ext cx="741966" cy="246221"/>
          </a:xfrm>
          <a:prstGeom prst="rect">
            <a:avLst/>
          </a:prstGeom>
          <a:noFill/>
        </p:spPr>
        <p:txBody>
          <a:bodyPr wrap="square" rtlCol="0">
            <a:spAutoFit/>
          </a:bodyPr>
          <a:lstStyle/>
          <a:p>
            <a:r>
              <a:rPr lang="en-AU" sz="1000" dirty="0"/>
              <a:t>emerging</a:t>
            </a:r>
          </a:p>
        </p:txBody>
      </p:sp>
      <p:sp>
        <p:nvSpPr>
          <p:cNvPr id="100" name="TextBox 99">
            <a:extLst>
              <a:ext uri="{FF2B5EF4-FFF2-40B4-BE49-F238E27FC236}">
                <a16:creationId xmlns:a16="http://schemas.microsoft.com/office/drawing/2014/main" id="{612C13E9-3B83-4B0A-9A2B-AA848B9E093E}"/>
              </a:ext>
            </a:extLst>
          </p:cNvPr>
          <p:cNvSpPr txBox="1"/>
          <p:nvPr/>
        </p:nvSpPr>
        <p:spPr>
          <a:xfrm>
            <a:off x="5943638" y="5126638"/>
            <a:ext cx="937578" cy="246221"/>
          </a:xfrm>
          <a:prstGeom prst="rect">
            <a:avLst/>
          </a:prstGeom>
          <a:noFill/>
        </p:spPr>
        <p:txBody>
          <a:bodyPr wrap="square" rtlCol="0">
            <a:spAutoFit/>
          </a:bodyPr>
          <a:lstStyle/>
          <a:p>
            <a:r>
              <a:rPr lang="en-AU" sz="1000" dirty="0"/>
              <a:t>out of scope</a:t>
            </a:r>
          </a:p>
        </p:txBody>
      </p:sp>
      <p:sp>
        <p:nvSpPr>
          <p:cNvPr id="101" name="Rounded Rectangle 75">
            <a:extLst>
              <a:ext uri="{FF2B5EF4-FFF2-40B4-BE49-F238E27FC236}">
                <a16:creationId xmlns:a16="http://schemas.microsoft.com/office/drawing/2014/main" id="{199C2B10-7480-47A3-8FB2-E6DA2B0C7A77}"/>
              </a:ext>
            </a:extLst>
          </p:cNvPr>
          <p:cNvSpPr/>
          <p:nvPr/>
        </p:nvSpPr>
        <p:spPr bwMode="auto">
          <a:xfrm>
            <a:off x="4471685" y="5452623"/>
            <a:ext cx="1152412" cy="351829"/>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GRAs</a:t>
            </a:r>
          </a:p>
        </p:txBody>
      </p:sp>
      <p:sp>
        <p:nvSpPr>
          <p:cNvPr id="102" name="Rounded Rectangle 82">
            <a:extLst>
              <a:ext uri="{FF2B5EF4-FFF2-40B4-BE49-F238E27FC236}">
                <a16:creationId xmlns:a16="http://schemas.microsoft.com/office/drawing/2014/main" id="{5547EBDE-1ED6-4C51-AFA3-6A6C0F62AC26}"/>
              </a:ext>
            </a:extLst>
          </p:cNvPr>
          <p:cNvSpPr/>
          <p:nvPr/>
        </p:nvSpPr>
        <p:spPr bwMode="auto">
          <a:xfrm>
            <a:off x="5639559" y="5457433"/>
            <a:ext cx="1184964" cy="347019"/>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National systems</a:t>
            </a:r>
          </a:p>
        </p:txBody>
      </p:sp>
      <p:sp>
        <p:nvSpPr>
          <p:cNvPr id="103" name="Rounded Rectangle 78">
            <a:extLst>
              <a:ext uri="{FF2B5EF4-FFF2-40B4-BE49-F238E27FC236}">
                <a16:creationId xmlns:a16="http://schemas.microsoft.com/office/drawing/2014/main" id="{4E2858B8-9180-4F0E-B7D6-C840ED3F0B06}"/>
              </a:ext>
            </a:extLst>
          </p:cNvPr>
          <p:cNvSpPr/>
          <p:nvPr/>
        </p:nvSpPr>
        <p:spPr bwMode="auto">
          <a:xfrm>
            <a:off x="4471685" y="5809664"/>
            <a:ext cx="2393052" cy="246221"/>
          </a:xfrm>
          <a:prstGeom prst="roundRect">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0" scaled="1"/>
            <a:tileRect/>
          </a:gradFill>
          <a:ln w="12700" cap="flat" cmpd="sng" algn="ctr">
            <a:solidFill>
              <a:srgbClr val="4472C4">
                <a:shade val="50000"/>
              </a:srgbClr>
            </a:solidFill>
            <a:prstDash val="solid"/>
            <a:miter lim="800000"/>
          </a:ln>
          <a:effectLst/>
        </p:spPr>
        <p:txBody>
          <a:bodyPr anchor="ctr"/>
          <a:lstStyle/>
          <a:p>
            <a:pPr algn="ctr">
              <a:defRPr/>
            </a:pPr>
            <a:endParaRPr lang="en-US" sz="1100" kern="0" dirty="0">
              <a:solidFill>
                <a:prstClr val="white"/>
              </a:solidFill>
              <a:latin typeface="Calibri" panose="020F0502020204030204"/>
              <a:ea typeface="ＭＳ Ｐゴシック"/>
            </a:endParaRPr>
          </a:p>
        </p:txBody>
      </p:sp>
      <p:sp>
        <p:nvSpPr>
          <p:cNvPr id="104" name="TextBox 103">
            <a:extLst>
              <a:ext uri="{FF2B5EF4-FFF2-40B4-BE49-F238E27FC236}">
                <a16:creationId xmlns:a16="http://schemas.microsoft.com/office/drawing/2014/main" id="{B8B1BF17-1637-40DE-8220-A352EA0F5D8D}"/>
              </a:ext>
            </a:extLst>
          </p:cNvPr>
          <p:cNvSpPr txBox="1"/>
          <p:nvPr/>
        </p:nvSpPr>
        <p:spPr>
          <a:xfrm>
            <a:off x="4615809" y="5818005"/>
            <a:ext cx="637381" cy="246221"/>
          </a:xfrm>
          <a:prstGeom prst="rect">
            <a:avLst/>
          </a:prstGeom>
          <a:noFill/>
        </p:spPr>
        <p:txBody>
          <a:bodyPr wrap="square" rtlCol="0">
            <a:spAutoFit/>
          </a:bodyPr>
          <a:lstStyle/>
          <a:p>
            <a:r>
              <a:rPr lang="en-AU" sz="1000" dirty="0"/>
              <a:t>on track</a:t>
            </a:r>
          </a:p>
        </p:txBody>
      </p:sp>
      <p:sp>
        <p:nvSpPr>
          <p:cNvPr id="105" name="TextBox 104">
            <a:extLst>
              <a:ext uri="{FF2B5EF4-FFF2-40B4-BE49-F238E27FC236}">
                <a16:creationId xmlns:a16="http://schemas.microsoft.com/office/drawing/2014/main" id="{251ED3A2-E28C-4387-BFDF-BEAF74D752B0}"/>
              </a:ext>
            </a:extLst>
          </p:cNvPr>
          <p:cNvSpPr txBox="1"/>
          <p:nvPr/>
        </p:nvSpPr>
        <p:spPr>
          <a:xfrm>
            <a:off x="5271484" y="5810168"/>
            <a:ext cx="741966" cy="246221"/>
          </a:xfrm>
          <a:prstGeom prst="rect">
            <a:avLst/>
          </a:prstGeom>
          <a:noFill/>
        </p:spPr>
        <p:txBody>
          <a:bodyPr wrap="square" rtlCol="0">
            <a:spAutoFit/>
          </a:bodyPr>
          <a:lstStyle/>
          <a:p>
            <a:r>
              <a:rPr lang="en-AU" sz="1000" dirty="0"/>
              <a:t>potential</a:t>
            </a:r>
          </a:p>
        </p:txBody>
      </p:sp>
      <p:sp>
        <p:nvSpPr>
          <p:cNvPr id="106" name="TextBox 105">
            <a:extLst>
              <a:ext uri="{FF2B5EF4-FFF2-40B4-BE49-F238E27FC236}">
                <a16:creationId xmlns:a16="http://schemas.microsoft.com/office/drawing/2014/main" id="{AA3FE0F4-7F2B-48F2-8277-78ABFF4AE0D9}"/>
              </a:ext>
            </a:extLst>
          </p:cNvPr>
          <p:cNvSpPr txBox="1"/>
          <p:nvPr/>
        </p:nvSpPr>
        <p:spPr>
          <a:xfrm>
            <a:off x="6071283" y="5810167"/>
            <a:ext cx="741966" cy="246221"/>
          </a:xfrm>
          <a:prstGeom prst="rect">
            <a:avLst/>
          </a:prstGeom>
          <a:noFill/>
        </p:spPr>
        <p:txBody>
          <a:bodyPr wrap="square" rtlCol="0">
            <a:spAutoFit/>
          </a:bodyPr>
          <a:lstStyle/>
          <a:p>
            <a:r>
              <a:rPr lang="en-AU" sz="1000" dirty="0"/>
              <a:t>in need</a:t>
            </a:r>
          </a:p>
        </p:txBody>
      </p:sp>
      <p:sp>
        <p:nvSpPr>
          <p:cNvPr id="107" name="Rounded Rectangle 106">
            <a:extLst>
              <a:ext uri="{FF2B5EF4-FFF2-40B4-BE49-F238E27FC236}">
                <a16:creationId xmlns:a16="http://schemas.microsoft.com/office/drawing/2014/main" id="{7592E089-AD8B-6644-B6EC-643521BEDF73}"/>
              </a:ext>
            </a:extLst>
          </p:cNvPr>
          <p:cNvSpPr/>
          <p:nvPr/>
        </p:nvSpPr>
        <p:spPr bwMode="auto">
          <a:xfrm>
            <a:off x="7367976" y="5208666"/>
            <a:ext cx="1190625" cy="338138"/>
          </a:xfrm>
          <a:prstGeom prst="roundRect">
            <a:avLst/>
          </a:prstGeom>
          <a:solidFill>
            <a:srgbClr val="00B0F0"/>
          </a:solidFill>
          <a:ln w="12700" cap="flat" cmpd="sng" algn="ctr">
            <a:solidFill>
              <a:srgbClr val="4472C4">
                <a:shade val="50000"/>
              </a:srgbClr>
            </a:solidFill>
            <a:prstDash val="solid"/>
            <a:miter lim="800000"/>
          </a:ln>
          <a:effectLst/>
        </p:spPr>
        <p:txBody>
          <a:bodyPr anchor="ctr"/>
          <a:lstStyle/>
          <a:p>
            <a:pPr algn="ctr">
              <a:defRPr/>
            </a:pPr>
            <a:r>
              <a:rPr lang="en-US" sz="1100" kern="0" dirty="0" smtClean="0">
                <a:solidFill>
                  <a:prstClr val="white"/>
                </a:solidFill>
                <a:latin typeface="Calibri" panose="020F0502020204030204"/>
                <a:ea typeface="ＭＳ Ｐゴシック"/>
              </a:rPr>
              <a:t>GOA-ON</a:t>
            </a:r>
            <a:endParaRPr lang="en-US" sz="1100" kern="0" dirty="0">
              <a:solidFill>
                <a:prstClr val="white"/>
              </a:solidFill>
              <a:latin typeface="Calibri" panose="020F0502020204030204"/>
              <a:ea typeface="ＭＳ Ｐゴシック"/>
            </a:endParaRPr>
          </a:p>
        </p:txBody>
      </p:sp>
      <p:sp>
        <p:nvSpPr>
          <p:cNvPr id="108" name="Rounded Rectangle 107">
            <a:extLst>
              <a:ext uri="{FF2B5EF4-FFF2-40B4-BE49-F238E27FC236}">
                <a16:creationId xmlns:a16="http://schemas.microsoft.com/office/drawing/2014/main" id="{7592E089-AD8B-6644-B6EC-643521BEDF73}"/>
              </a:ext>
            </a:extLst>
          </p:cNvPr>
          <p:cNvSpPr/>
          <p:nvPr/>
        </p:nvSpPr>
        <p:spPr bwMode="auto">
          <a:xfrm>
            <a:off x="7356119" y="5601330"/>
            <a:ext cx="1190625" cy="338138"/>
          </a:xfrm>
          <a:prstGeom prst="roundRect">
            <a:avLst/>
          </a:prstGeom>
          <a:solidFill>
            <a:srgbClr val="00B0F0"/>
          </a:solidFill>
          <a:ln w="12700" cap="flat" cmpd="sng" algn="ctr">
            <a:solidFill>
              <a:srgbClr val="4472C4">
                <a:shade val="50000"/>
              </a:srgbClr>
            </a:solidFill>
            <a:prstDash val="solid"/>
            <a:miter lim="800000"/>
          </a:ln>
          <a:effectLst/>
        </p:spPr>
        <p:txBody>
          <a:bodyPr anchor="ctr"/>
          <a:lstStyle/>
          <a:p>
            <a:pPr algn="ctr">
              <a:defRPr/>
            </a:pPr>
            <a:r>
              <a:rPr lang="en-US" sz="1100" kern="0" dirty="0" smtClean="0">
                <a:solidFill>
                  <a:prstClr val="white"/>
                </a:solidFill>
                <a:latin typeface="Calibri" panose="020F0502020204030204"/>
                <a:ea typeface="ＭＳ Ｐゴシック"/>
              </a:rPr>
              <a:t>GO2NE</a:t>
            </a:r>
            <a:endParaRPr lang="en-US" sz="1100" kern="0" dirty="0">
              <a:solidFill>
                <a:prstClr val="white"/>
              </a:solidFill>
              <a:latin typeface="Calibri" panose="020F0502020204030204"/>
              <a:ea typeface="ＭＳ Ｐゴシック"/>
            </a:endParaRPr>
          </a:p>
        </p:txBody>
      </p:sp>
      <p:sp>
        <p:nvSpPr>
          <p:cNvPr id="109" name="Rounded Rectangle 108">
            <a:extLst>
              <a:ext uri="{FF2B5EF4-FFF2-40B4-BE49-F238E27FC236}">
                <a16:creationId xmlns:a16="http://schemas.microsoft.com/office/drawing/2014/main" id="{7592E089-AD8B-6644-B6EC-643521BEDF73}"/>
              </a:ext>
            </a:extLst>
          </p:cNvPr>
          <p:cNvSpPr/>
          <p:nvPr/>
        </p:nvSpPr>
        <p:spPr bwMode="auto">
          <a:xfrm>
            <a:off x="7356119" y="6002929"/>
            <a:ext cx="1190625" cy="338138"/>
          </a:xfrm>
          <a:prstGeom prst="roundRect">
            <a:avLst/>
          </a:prstGeom>
          <a:solidFill>
            <a:srgbClr val="00B0F0"/>
          </a:solidFill>
          <a:ln w="12700" cap="flat" cmpd="sng" algn="ctr">
            <a:solidFill>
              <a:srgbClr val="4472C4">
                <a:shade val="50000"/>
              </a:srgbClr>
            </a:solidFill>
            <a:prstDash val="solid"/>
            <a:miter lim="800000"/>
          </a:ln>
          <a:effectLst/>
        </p:spPr>
        <p:txBody>
          <a:bodyPr anchor="ctr"/>
          <a:lstStyle/>
          <a:p>
            <a:pPr algn="ctr">
              <a:defRPr/>
            </a:pPr>
            <a:r>
              <a:rPr lang="en-US" sz="1100" kern="0" dirty="0" smtClean="0">
                <a:solidFill>
                  <a:prstClr val="white"/>
                </a:solidFill>
                <a:latin typeface="Calibri" panose="020F0502020204030204"/>
                <a:ea typeface="ＭＳ Ｐゴシック"/>
              </a:rPr>
              <a:t>SOOS</a:t>
            </a:r>
            <a:endParaRPr lang="en-US" sz="1100" kern="0" dirty="0">
              <a:solidFill>
                <a:prstClr val="white"/>
              </a:solidFill>
              <a:latin typeface="Calibri" panose="020F0502020204030204"/>
              <a:ea typeface="ＭＳ Ｐゴシック"/>
            </a:endParaRPr>
          </a:p>
        </p:txBody>
      </p:sp>
      <p:pic>
        <p:nvPicPr>
          <p:cNvPr id="110" name="Picture 109"/>
          <p:cNvPicPr/>
          <p:nvPr/>
        </p:nvPicPr>
        <p:blipFill>
          <a:blip r:embed="rId4">
            <a:extLst>
              <a:ext uri="{28A0092B-C50C-407E-A947-70E740481C1C}">
                <a14:useLocalDpi xmlns:a14="http://schemas.microsoft.com/office/drawing/2010/main" val="0"/>
              </a:ext>
            </a:extLst>
          </a:blip>
          <a:srcRect/>
          <a:stretch>
            <a:fillRect/>
          </a:stretch>
        </p:blipFill>
        <p:spPr bwMode="auto">
          <a:xfrm>
            <a:off x="8822239" y="590463"/>
            <a:ext cx="3299175" cy="2982553"/>
          </a:xfrm>
          <a:prstGeom prst="rect">
            <a:avLst/>
          </a:prstGeom>
          <a:noFill/>
          <a:ln>
            <a:noFill/>
          </a:ln>
        </p:spPr>
      </p:pic>
      <p:sp>
        <p:nvSpPr>
          <p:cNvPr id="112" name="Rounded Rectangle 81">
            <a:extLst>
              <a:ext uri="{FF2B5EF4-FFF2-40B4-BE49-F238E27FC236}">
                <a16:creationId xmlns:a16="http://schemas.microsoft.com/office/drawing/2014/main" id="{C4E652CD-4882-4927-87F5-B097786C5CC6}"/>
              </a:ext>
            </a:extLst>
          </p:cNvPr>
          <p:cNvSpPr/>
          <p:nvPr/>
        </p:nvSpPr>
        <p:spPr bwMode="auto">
          <a:xfrm>
            <a:off x="4570859" y="3063828"/>
            <a:ext cx="2795087" cy="428921"/>
          </a:xfrm>
          <a:prstGeom prst="roundRect">
            <a:avLst/>
          </a:prstGeom>
          <a:solidFill>
            <a:schemeClr val="accent1"/>
          </a:solidFill>
          <a:ln w="12700" cap="flat" cmpd="sng" algn="ctr">
            <a:solidFill>
              <a:srgbClr val="4472C4">
                <a:shade val="50000"/>
              </a:srgbClr>
            </a:solidFill>
            <a:prstDash val="solid"/>
            <a:miter lim="800000"/>
          </a:ln>
          <a:effectLst/>
        </p:spPr>
        <p:txBody>
          <a:bodyPr anchor="ctr"/>
          <a:lstStyle/>
          <a:p>
            <a:pPr algn="ctr">
              <a:defRPr/>
            </a:pPr>
            <a:r>
              <a:rPr lang="en-US" sz="1100" kern="0" dirty="0">
                <a:latin typeface="Calibri" panose="020F0502020204030204"/>
                <a:ea typeface="ＭＳ Ｐゴシック"/>
              </a:rPr>
              <a:t>EOVs  (physics, BGC, bio-eco</a:t>
            </a:r>
            <a:r>
              <a:rPr lang="en-US" sz="1100" kern="0" dirty="0" smtClean="0">
                <a:latin typeface="Calibri" panose="020F0502020204030204"/>
                <a:ea typeface="ＭＳ Ｐゴシック"/>
              </a:rPr>
              <a:t>)</a:t>
            </a:r>
            <a:endParaRPr lang="en-US" sz="1100" kern="0" dirty="0">
              <a:latin typeface="Calibri" panose="020F0502020204030204"/>
              <a:ea typeface="ＭＳ Ｐゴシック"/>
            </a:endParaRPr>
          </a:p>
        </p:txBody>
      </p:sp>
      <p:sp>
        <p:nvSpPr>
          <p:cNvPr id="113" name="Rounded Rectangle 78">
            <a:extLst>
              <a:ext uri="{FF2B5EF4-FFF2-40B4-BE49-F238E27FC236}">
                <a16:creationId xmlns:a16="http://schemas.microsoft.com/office/drawing/2014/main" id="{4532FE83-DF0A-4E20-9B8E-73BEA184279B}"/>
              </a:ext>
            </a:extLst>
          </p:cNvPr>
          <p:cNvSpPr/>
          <p:nvPr/>
        </p:nvSpPr>
        <p:spPr bwMode="auto">
          <a:xfrm>
            <a:off x="3273140" y="5519058"/>
            <a:ext cx="860898" cy="360838"/>
          </a:xfrm>
          <a:prstGeom prst="roundRect">
            <a:avLst/>
          </a:prstGeom>
          <a:solidFill>
            <a:srgbClr val="00B050"/>
          </a:solidFill>
          <a:ln w="12700" cap="flat" cmpd="sng" algn="ctr">
            <a:solidFill>
              <a:srgbClr val="00B050"/>
            </a:solidFill>
            <a:prstDash val="solid"/>
            <a:miter lim="800000"/>
          </a:ln>
          <a:effectLst/>
        </p:spPr>
        <p:txBody>
          <a:bodyPr anchor="ctr"/>
          <a:lstStyle/>
          <a:p>
            <a:pPr algn="ctr">
              <a:defRPr/>
            </a:pPr>
            <a:r>
              <a:rPr lang="de-DE" sz="1100" kern="0" dirty="0" smtClean="0">
                <a:solidFill>
                  <a:srgbClr val="000000"/>
                </a:solidFill>
                <a:latin typeface="Calibri" panose="020F0502020204030204"/>
                <a:ea typeface="ＭＳ Ｐゴシック"/>
              </a:rPr>
              <a:t>IODE</a:t>
            </a:r>
            <a:endParaRPr lang="en-US" sz="1100" kern="0" dirty="0">
              <a:solidFill>
                <a:srgbClr val="000000"/>
              </a:solidFill>
              <a:latin typeface="Calibri" panose="020F0502020204030204"/>
              <a:ea typeface="ＭＳ Ｐゴシック"/>
            </a:endParaRPr>
          </a:p>
        </p:txBody>
      </p:sp>
      <p:sp>
        <p:nvSpPr>
          <p:cNvPr id="114" name="Rounded Rectangle 78">
            <a:extLst>
              <a:ext uri="{FF2B5EF4-FFF2-40B4-BE49-F238E27FC236}">
                <a16:creationId xmlns:a16="http://schemas.microsoft.com/office/drawing/2014/main" id="{4532FE83-DF0A-4E20-9B8E-73BEA184279B}"/>
              </a:ext>
            </a:extLst>
          </p:cNvPr>
          <p:cNvSpPr/>
          <p:nvPr/>
        </p:nvSpPr>
        <p:spPr bwMode="auto">
          <a:xfrm>
            <a:off x="3289287" y="5948482"/>
            <a:ext cx="860898" cy="360838"/>
          </a:xfrm>
          <a:prstGeom prst="roundRect">
            <a:avLst/>
          </a:prstGeom>
          <a:solidFill>
            <a:srgbClr val="00B050"/>
          </a:solidFill>
          <a:ln w="12700" cap="flat" cmpd="sng" algn="ctr">
            <a:solidFill>
              <a:srgbClr val="00B050"/>
            </a:solidFill>
            <a:prstDash val="solid"/>
            <a:miter lim="800000"/>
          </a:ln>
          <a:effectLst/>
        </p:spPr>
        <p:txBody>
          <a:bodyPr anchor="ctr"/>
          <a:lstStyle/>
          <a:p>
            <a:pPr algn="ctr">
              <a:defRPr/>
            </a:pPr>
            <a:r>
              <a:rPr lang="en-US" sz="1100" kern="0" dirty="0" smtClean="0">
                <a:solidFill>
                  <a:srgbClr val="000000"/>
                </a:solidFill>
                <a:latin typeface="Calibri" panose="020F0502020204030204"/>
                <a:ea typeface="ＭＳ Ｐゴシック"/>
              </a:rPr>
              <a:t>WIS</a:t>
            </a:r>
            <a:endParaRPr lang="en-US" sz="1100" kern="0" dirty="0">
              <a:solidFill>
                <a:srgbClr val="000000"/>
              </a:solidFill>
              <a:latin typeface="Calibri" panose="020F0502020204030204"/>
              <a:ea typeface="ＭＳ Ｐゴシック"/>
            </a:endParaRPr>
          </a:p>
        </p:txBody>
      </p:sp>
      <p:cxnSp>
        <p:nvCxnSpPr>
          <p:cNvPr id="115" name="Straight Connector 114">
            <a:extLst>
              <a:ext uri="{FF2B5EF4-FFF2-40B4-BE49-F238E27FC236}">
                <a16:creationId xmlns:a16="http://schemas.microsoft.com/office/drawing/2014/main" id="{9B5A7334-5DD6-43B1-AD21-966E8F91CFC3}"/>
              </a:ext>
            </a:extLst>
          </p:cNvPr>
          <p:cNvCxnSpPr>
            <a:cxnSpLocks/>
          </p:cNvCxnSpPr>
          <p:nvPr/>
        </p:nvCxnSpPr>
        <p:spPr bwMode="auto">
          <a:xfrm flipV="1">
            <a:off x="3719736" y="5427389"/>
            <a:ext cx="0" cy="7938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9B5A7334-5DD6-43B1-AD21-966E8F91CFC3}"/>
              </a:ext>
            </a:extLst>
          </p:cNvPr>
          <p:cNvCxnSpPr>
            <a:cxnSpLocks/>
          </p:cNvCxnSpPr>
          <p:nvPr/>
        </p:nvCxnSpPr>
        <p:spPr bwMode="auto">
          <a:xfrm flipV="1">
            <a:off x="3719736" y="5859437"/>
            <a:ext cx="0" cy="79380"/>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606033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320136" y="780705"/>
            <a:ext cx="4627084" cy="4676660"/>
          </a:xfrm>
          <a:prstGeom prst="rect">
            <a:avLst/>
          </a:prstGeom>
        </p:spPr>
      </p:pic>
      <p:sp>
        <p:nvSpPr>
          <p:cNvPr id="2" name="Title 1">
            <a:extLst>
              <a:ext uri="{FF2B5EF4-FFF2-40B4-BE49-F238E27FC236}">
                <a16:creationId xmlns:a16="http://schemas.microsoft.com/office/drawing/2014/main" id="{0801AAC2-A946-6247-830C-49D709C22C0E}"/>
              </a:ext>
            </a:extLst>
          </p:cNvPr>
          <p:cNvSpPr>
            <a:spLocks noGrp="1"/>
          </p:cNvSpPr>
          <p:nvPr>
            <p:ph type="title"/>
          </p:nvPr>
        </p:nvSpPr>
        <p:spPr>
          <a:xfrm>
            <a:off x="407368" y="209205"/>
            <a:ext cx="10363200" cy="1143000"/>
          </a:xfrm>
        </p:spPr>
        <p:txBody>
          <a:bodyPr/>
          <a:lstStyle/>
          <a:p>
            <a:r>
              <a:rPr lang="de-DE" dirty="0" smtClean="0"/>
              <a:t>Possible Path forward: </a:t>
            </a:r>
            <a:endParaRPr lang="en-US" dirty="0"/>
          </a:p>
        </p:txBody>
      </p:sp>
      <p:sp>
        <p:nvSpPr>
          <p:cNvPr id="4" name="TextBox 3"/>
          <p:cNvSpPr txBox="1"/>
          <p:nvPr/>
        </p:nvSpPr>
        <p:spPr>
          <a:xfrm>
            <a:off x="407368" y="1124744"/>
            <a:ext cx="7128792" cy="6370975"/>
          </a:xfrm>
          <a:prstGeom prst="rect">
            <a:avLst/>
          </a:prstGeom>
          <a:noFill/>
        </p:spPr>
        <p:txBody>
          <a:bodyPr wrap="square" rtlCol="0">
            <a:spAutoFit/>
          </a:bodyPr>
          <a:lstStyle/>
          <a:p>
            <a:pPr marL="342900" indent="-342900">
              <a:buFont typeface="Wingdings" panose="05000000000000000000" pitchFamily="2" charset="2"/>
              <a:buChar char="Ø"/>
            </a:pPr>
            <a:r>
              <a:rPr lang="de-DE" dirty="0" smtClean="0"/>
              <a:t>Targeted discussions with the sponsors</a:t>
            </a:r>
          </a:p>
          <a:p>
            <a:pPr marL="342900" indent="-342900">
              <a:buFont typeface="Wingdings" panose="05000000000000000000" pitchFamily="2" charset="2"/>
              <a:buChar char="Ø"/>
            </a:pPr>
            <a:r>
              <a:rPr lang="de-DE" dirty="0" smtClean="0"/>
              <a:t>Discussion with the SC, deciding on path forward</a:t>
            </a:r>
          </a:p>
          <a:p>
            <a:pPr marL="342900" indent="-342900">
              <a:buFont typeface="Wingdings" panose="05000000000000000000" pitchFamily="2" charset="2"/>
              <a:buChar char="Ø"/>
            </a:pPr>
            <a:endParaRPr lang="de-DE" dirty="0"/>
          </a:p>
          <a:p>
            <a:r>
              <a:rPr lang="de-DE" dirty="0" smtClean="0"/>
              <a:t>Report outlined three options: </a:t>
            </a:r>
          </a:p>
          <a:p>
            <a:pPr marL="457200" indent="-457200">
              <a:buFont typeface="+mj-lt"/>
              <a:buAutoNum type="arabicPeriod"/>
            </a:pPr>
            <a:r>
              <a:rPr lang="en-US" b="1" dirty="0"/>
              <a:t>Business as usual but reinforced</a:t>
            </a:r>
            <a:r>
              <a:rPr lang="en-US" b="1" dirty="0" smtClean="0"/>
              <a:t>.</a:t>
            </a:r>
          </a:p>
          <a:p>
            <a:pPr marL="457200" indent="-457200">
              <a:buFont typeface="+mj-lt"/>
              <a:buAutoNum type="arabicPeriod"/>
            </a:pPr>
            <a:r>
              <a:rPr lang="en-US" b="1" dirty="0"/>
              <a:t>An unknown structure arising from other governance </a:t>
            </a:r>
            <a:r>
              <a:rPr lang="en-US" b="1" dirty="0" smtClean="0"/>
              <a:t>discussions</a:t>
            </a:r>
          </a:p>
          <a:p>
            <a:pPr marL="457200" indent="-457200">
              <a:buFont typeface="+mj-lt"/>
              <a:buAutoNum type="arabicPeriod"/>
            </a:pPr>
            <a:r>
              <a:rPr lang="en-US" b="1" dirty="0"/>
              <a:t>A renovated and rejuvenated hub-and-spoke model</a:t>
            </a:r>
            <a:r>
              <a:rPr lang="de-DE" dirty="0" smtClean="0"/>
              <a:t> </a:t>
            </a:r>
          </a:p>
          <a:p>
            <a:r>
              <a:rPr lang="de-DE" dirty="0" smtClean="0"/>
              <a:t>We </a:t>
            </a:r>
            <a:r>
              <a:rPr lang="de-DE" dirty="0"/>
              <a:t>note that the report suggest a </a:t>
            </a:r>
            <a:r>
              <a:rPr lang="de-DE" dirty="0" smtClean="0"/>
              <a:t>road-map for option 3, </a:t>
            </a:r>
            <a:r>
              <a:rPr lang="de-DE" dirty="0"/>
              <a:t>and that this includes forming a group to manage the </a:t>
            </a:r>
            <a:r>
              <a:rPr lang="de-DE" dirty="0" smtClean="0"/>
              <a:t>transformation.</a:t>
            </a:r>
            <a:endParaRPr lang="de-DE" dirty="0"/>
          </a:p>
          <a:p>
            <a:pPr marL="342900" indent="-342900">
              <a:buFont typeface="Wingdings" panose="05000000000000000000" pitchFamily="2" charset="2"/>
              <a:buChar char="Ø"/>
            </a:pPr>
            <a:endParaRPr lang="de-DE" dirty="0" smtClean="0"/>
          </a:p>
          <a:p>
            <a:endParaRPr lang="de-DE" dirty="0" smtClean="0"/>
          </a:p>
          <a:p>
            <a:endParaRPr lang="de-DE" dirty="0"/>
          </a:p>
          <a:p>
            <a:pPr marL="342900" indent="-342900">
              <a:buFont typeface="Wingdings" panose="05000000000000000000" pitchFamily="2" charset="2"/>
              <a:buChar char="Ø"/>
            </a:pPr>
            <a:endParaRPr lang="en-US" dirty="0"/>
          </a:p>
        </p:txBody>
      </p:sp>
    </p:spTree>
    <p:extLst>
      <p:ext uri="{BB962C8B-B14F-4D97-AF65-F5344CB8AC3E}">
        <p14:creationId xmlns:p14="http://schemas.microsoft.com/office/powerpoint/2010/main" val="402528783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a:spLocks noChangeArrowheads="1"/>
          </p:cNvSpPr>
          <p:nvPr/>
        </p:nvSpPr>
        <p:spPr bwMode="auto">
          <a:xfrm>
            <a:off x="3124200" y="2801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737649356"/>
              </p:ext>
            </p:extLst>
          </p:nvPr>
        </p:nvGraphicFramePr>
        <p:xfrm>
          <a:off x="479376" y="260648"/>
          <a:ext cx="10585176" cy="6197166"/>
        </p:xfrm>
        <a:graphic>
          <a:graphicData uri="http://schemas.openxmlformats.org/drawingml/2006/table">
            <a:tbl>
              <a:tblPr/>
              <a:tblGrid>
                <a:gridCol w="10585176">
                  <a:extLst>
                    <a:ext uri="{9D8B030D-6E8A-4147-A177-3AD203B41FA5}">
                      <a16:colId xmlns:a16="http://schemas.microsoft.com/office/drawing/2014/main" val="3649502488"/>
                    </a:ext>
                  </a:extLst>
                </a:gridCol>
              </a:tblGrid>
              <a:tr h="4304483">
                <a:tc>
                  <a:txBody>
                    <a:bodyPr/>
                    <a:lstStyle/>
                    <a:p>
                      <a:pPr rtl="0" fontAlgn="t">
                        <a:spcBef>
                          <a:spcPts val="0"/>
                        </a:spcBef>
                        <a:spcAft>
                          <a:spcPts val="0"/>
                        </a:spcAft>
                      </a:pPr>
                      <a:r>
                        <a:rPr lang="en-US" sz="1600" b="0" i="0" u="none" strike="noStrike" dirty="0">
                          <a:solidFill>
                            <a:srgbClr val="000000"/>
                          </a:solidFill>
                          <a:effectLst/>
                          <a:latin typeface="Arial" panose="020B0604020202020204" pitchFamily="34" charset="0"/>
                        </a:rPr>
                        <a:t>‘Zero draft’ Decision </a:t>
                      </a:r>
                      <a:r>
                        <a:rPr lang="en-US" sz="1600" b="0" i="1" u="none" strike="noStrike" dirty="0">
                          <a:solidFill>
                            <a:srgbClr val="000000"/>
                          </a:solidFill>
                          <a:effectLst/>
                          <a:latin typeface="Arial" panose="020B0604020202020204" pitchFamily="34" charset="0"/>
                        </a:rPr>
                        <a:t>- starting point for the Steering Committee</a:t>
                      </a:r>
                      <a:endParaRPr lang="en-US" sz="1600" dirty="0">
                        <a:effectLst/>
                      </a:endParaRPr>
                    </a:p>
                    <a:p>
                      <a:pPr rtl="0" fontAlgn="t">
                        <a:spcBef>
                          <a:spcPts val="0"/>
                        </a:spcBef>
                        <a:spcAft>
                          <a:spcPts val="0"/>
                        </a:spcAft>
                      </a:pPr>
                      <a:r>
                        <a:rPr lang="en-US" sz="1600" b="0" i="0" u="none" strike="noStrike" dirty="0">
                          <a:solidFill>
                            <a:srgbClr val="000000"/>
                          </a:solidFill>
                          <a:effectLst/>
                          <a:latin typeface="Arial" panose="020B0604020202020204" pitchFamily="34" charset="0"/>
                        </a:rPr>
                        <a:t> </a:t>
                      </a:r>
                      <a:endParaRPr lang="en-US" sz="1600" dirty="0">
                        <a:effectLst/>
                      </a:endParaRPr>
                    </a:p>
                    <a:p>
                      <a:pPr rtl="0" fontAlgn="t">
                        <a:spcBef>
                          <a:spcPts val="0"/>
                        </a:spcBef>
                        <a:spcAft>
                          <a:spcPts val="0"/>
                        </a:spcAft>
                      </a:pPr>
                      <a:r>
                        <a:rPr lang="en-US" sz="1600" b="0" i="0" u="none" strike="noStrike" dirty="0">
                          <a:solidFill>
                            <a:srgbClr val="000000"/>
                          </a:solidFill>
                          <a:effectLst/>
                          <a:latin typeface="Arial" panose="020B0604020202020204" pitchFamily="34" charset="0"/>
                        </a:rPr>
                        <a:t>The SC thanks Neville Smith for his extensive and insightful report.</a:t>
                      </a:r>
                      <a:endParaRPr lang="en-US" sz="1600" dirty="0">
                        <a:effectLst/>
                      </a:endParaRPr>
                    </a:p>
                    <a:p>
                      <a:pPr rtl="0" fontAlgn="t">
                        <a:spcBef>
                          <a:spcPts val="0"/>
                        </a:spcBef>
                        <a:spcAft>
                          <a:spcPts val="0"/>
                        </a:spcAft>
                      </a:pPr>
                      <a:r>
                        <a:rPr lang="en-US" sz="1600" dirty="0">
                          <a:effectLst/>
                        </a:rPr>
                        <a:t/>
                      </a:r>
                      <a:br>
                        <a:rPr lang="en-US" sz="1600" dirty="0">
                          <a:effectLst/>
                        </a:rPr>
                      </a:br>
                      <a:r>
                        <a:rPr lang="en-US" sz="1600" b="0" i="0" u="none" strike="noStrike" dirty="0">
                          <a:solidFill>
                            <a:srgbClr val="000000"/>
                          </a:solidFill>
                          <a:effectLst/>
                          <a:latin typeface="Arial" panose="020B0604020202020204" pitchFamily="34" charset="0"/>
                        </a:rPr>
                        <a:t>GOOS core team elements at present cover observations, the interface to and from data systems, and operational ocean forecasting systems. The GOOS SC reaffirms the importance of integration of this value chain infrastructure, and also recognizes that each of those areas requires focused hubs of activity for coordination and partnership. Welcoming discussion around what to name each of these elements, [the SC suggests that the Global Ocean Observing System could be the umbrella world ocean system suggested in the report]. </a:t>
                      </a:r>
                      <a:endParaRPr lang="en-US" sz="1600" dirty="0">
                        <a:effectLst/>
                      </a:endParaRPr>
                    </a:p>
                    <a:p>
                      <a:pPr rtl="0" fontAlgn="t">
                        <a:spcBef>
                          <a:spcPts val="0"/>
                        </a:spcBef>
                        <a:spcAft>
                          <a:spcPts val="0"/>
                        </a:spcAft>
                      </a:pPr>
                      <a:r>
                        <a:rPr lang="en-US" sz="1600" dirty="0">
                          <a:effectLst/>
                        </a:rPr>
                        <a:t/>
                      </a:r>
                      <a:br>
                        <a:rPr lang="en-US" sz="1600" dirty="0">
                          <a:effectLst/>
                        </a:rPr>
                      </a:br>
                      <a:r>
                        <a:rPr lang="en-US" sz="1600" b="0" i="0" u="none" strike="noStrike" dirty="0">
                          <a:solidFill>
                            <a:srgbClr val="000000"/>
                          </a:solidFill>
                          <a:effectLst/>
                          <a:latin typeface="Arial" panose="020B0604020202020204" pitchFamily="34" charset="0"/>
                        </a:rPr>
                        <a:t>The SC decided to advance on three tracks:</a:t>
                      </a:r>
                      <a:endParaRPr lang="en-US" sz="1600" dirty="0">
                        <a:effectLst/>
                      </a:endParaRPr>
                    </a:p>
                    <a:p>
                      <a:pPr rtl="0" fontAlgn="base">
                        <a:spcBef>
                          <a:spcPts val="0"/>
                        </a:spcBef>
                        <a:spcAft>
                          <a:spcPts val="0"/>
                        </a:spcAft>
                        <a:buFont typeface="+mj-lt"/>
                        <a:buAutoNum type="arabicPeriod"/>
                      </a:pPr>
                      <a:r>
                        <a:rPr lang="en-US" sz="1600" b="0" i="0" u="none" strike="noStrike" dirty="0">
                          <a:solidFill>
                            <a:srgbClr val="000000"/>
                          </a:solidFill>
                          <a:effectLst/>
                          <a:latin typeface="Arial" panose="020B0604020202020204" pitchFamily="34" charset="0"/>
                        </a:rPr>
                        <a:t>Lead the formation of a </a:t>
                      </a:r>
                      <a:r>
                        <a:rPr lang="en-US" sz="1600" b="1" i="0" u="none" strike="noStrike" dirty="0">
                          <a:solidFill>
                            <a:srgbClr val="000000"/>
                          </a:solidFill>
                          <a:effectLst/>
                          <a:latin typeface="Arial" panose="020B0604020202020204" pitchFamily="34" charset="0"/>
                        </a:rPr>
                        <a:t>small team among stakeholders </a:t>
                      </a:r>
                      <a:r>
                        <a:rPr lang="en-US" sz="1600" b="0" i="0" u="none" strike="noStrike" dirty="0">
                          <a:solidFill>
                            <a:srgbClr val="000000"/>
                          </a:solidFill>
                          <a:effectLst/>
                          <a:latin typeface="Arial" panose="020B0604020202020204" pitchFamily="34" charset="0"/>
                        </a:rPr>
                        <a:t>to guide the initial steps in a process of change (as suggested in Recommendation 9’s roadmap)</a:t>
                      </a:r>
                    </a:p>
                    <a:p>
                      <a:pPr rtl="0" fontAlgn="base">
                        <a:spcBef>
                          <a:spcPts val="0"/>
                        </a:spcBef>
                        <a:spcAft>
                          <a:spcPts val="0"/>
                        </a:spcAft>
                        <a:buFont typeface="+mj-lt"/>
                        <a:buAutoNum type="arabicPeriod"/>
                      </a:pPr>
                      <a:r>
                        <a:rPr lang="en-US" sz="1600" b="0" i="0" u="none" strike="noStrike" dirty="0">
                          <a:solidFill>
                            <a:srgbClr val="000000"/>
                          </a:solidFill>
                          <a:effectLst/>
                          <a:latin typeface="Arial" panose="020B0604020202020204" pitchFamily="34" charset="0"/>
                        </a:rPr>
                        <a:t>Connected to this team above, </a:t>
                      </a:r>
                      <a:r>
                        <a:rPr lang="en-US" sz="1600" b="1" i="0" u="none" strike="noStrike" dirty="0">
                          <a:solidFill>
                            <a:srgbClr val="000000"/>
                          </a:solidFill>
                          <a:effectLst/>
                          <a:latin typeface="Arial" panose="020B0604020202020204" pitchFamily="34" charset="0"/>
                        </a:rPr>
                        <a:t>form a task team of Steering Committee</a:t>
                      </a:r>
                      <a:r>
                        <a:rPr lang="en-US" sz="1600" b="0" i="0" u="none" strike="noStrike" dirty="0">
                          <a:solidFill>
                            <a:srgbClr val="000000"/>
                          </a:solidFill>
                          <a:effectLst/>
                          <a:latin typeface="Arial" panose="020B0604020202020204" pitchFamily="34" charset="0"/>
                        </a:rPr>
                        <a:t> members and ‘</a:t>
                      </a:r>
                      <a:r>
                        <a:rPr lang="en-US" sz="1600" b="0" i="0" u="none" strike="noStrike" dirty="0" err="1">
                          <a:solidFill>
                            <a:srgbClr val="000000"/>
                          </a:solidFill>
                          <a:effectLst/>
                          <a:latin typeface="Arial" panose="020B0604020202020204" pitchFamily="34" charset="0"/>
                        </a:rPr>
                        <a:t>superpartners</a:t>
                      </a:r>
                      <a:r>
                        <a:rPr lang="en-US" sz="1600" b="0" i="0" u="none" strike="noStrike" dirty="0">
                          <a:solidFill>
                            <a:srgbClr val="000000"/>
                          </a:solidFill>
                          <a:effectLst/>
                          <a:latin typeface="Arial" panose="020B0604020202020204" pitchFamily="34" charset="0"/>
                        </a:rPr>
                        <a:t>’ identified in the Implementation Plan (WMO, IODE, OceanPredict, IOC) to examine the fitness-for-purpose of GOOS core team elements, identify alternate scenarios, and make recommendations on changes by April 2022, for GOOS </a:t>
                      </a:r>
                    </a:p>
                    <a:p>
                      <a:pPr rtl="0" fontAlgn="base">
                        <a:spcBef>
                          <a:spcPts val="0"/>
                        </a:spcBef>
                        <a:spcAft>
                          <a:spcPts val="0"/>
                        </a:spcAft>
                        <a:buFont typeface="+mj-lt"/>
                        <a:buAutoNum type="arabicPeriod"/>
                      </a:pPr>
                      <a:r>
                        <a:rPr lang="en-US" sz="1600" b="0" i="0" u="none" strike="noStrike" dirty="0">
                          <a:solidFill>
                            <a:srgbClr val="000000"/>
                          </a:solidFill>
                          <a:effectLst/>
                          <a:latin typeface="Arial" panose="020B0604020202020204" pitchFamily="34" charset="0"/>
                        </a:rPr>
                        <a:t>Request the </a:t>
                      </a:r>
                      <a:r>
                        <a:rPr lang="en-US" sz="1600" b="1" i="0" u="none" strike="noStrike" dirty="0">
                          <a:solidFill>
                            <a:srgbClr val="000000"/>
                          </a:solidFill>
                          <a:effectLst/>
                          <a:latin typeface="Arial" panose="020B0604020202020204" pitchFamily="34" charset="0"/>
                        </a:rPr>
                        <a:t>co-sponsors IOC, WMO, UNEP, and ISC to design </a:t>
                      </a:r>
                      <a:r>
                        <a:rPr lang="en-US" sz="1600" b="0" i="0" u="none" strike="noStrike" dirty="0">
                          <a:solidFill>
                            <a:srgbClr val="000000"/>
                          </a:solidFill>
                          <a:effectLst/>
                          <a:latin typeface="Arial" panose="020B0604020202020204" pitchFamily="34" charset="0"/>
                        </a:rPr>
                        <a:t>individual or joint </a:t>
                      </a:r>
                      <a:r>
                        <a:rPr lang="en-US" sz="1600" b="1" i="0" u="none" strike="noStrike" dirty="0">
                          <a:solidFill>
                            <a:srgbClr val="000000"/>
                          </a:solidFill>
                          <a:effectLst/>
                          <a:latin typeface="Arial" panose="020B0604020202020204" pitchFamily="34" charset="0"/>
                        </a:rPr>
                        <a:t>ways of examining and evolving their GOOS governance </a:t>
                      </a:r>
                      <a:r>
                        <a:rPr lang="en-US" sz="1600" b="0" i="0" u="none" strike="noStrike" dirty="0">
                          <a:solidFill>
                            <a:srgbClr val="000000"/>
                          </a:solidFill>
                          <a:effectLst/>
                          <a:latin typeface="Arial" panose="020B0604020202020204" pitchFamily="34" charset="0"/>
                        </a:rPr>
                        <a:t>that would lead to improved advice and operational support to the co-sponsors, in consultation with the SC. [For IOC and WMO, the SC suggests the Joint WMO-IOC Collaborative Board could develop a joint approach to setting up a formally-mandated study group in 2022.]</a:t>
                      </a:r>
                    </a:p>
                    <a:p>
                      <a:pPr rtl="0" fontAlgn="t">
                        <a:spcBef>
                          <a:spcPts val="0"/>
                        </a:spcBef>
                        <a:spcAft>
                          <a:spcPts val="0"/>
                        </a:spcAft>
                      </a:pPr>
                      <a:r>
                        <a:rPr lang="en-US" sz="1600" b="0" i="0" u="none" strike="noStrike" dirty="0">
                          <a:solidFill>
                            <a:srgbClr val="000000"/>
                          </a:solidFill>
                          <a:effectLst/>
                          <a:latin typeface="Arial" panose="020B0604020202020204" pitchFamily="34" charset="0"/>
                        </a:rPr>
                        <a:t>  </a:t>
                      </a:r>
                      <a:endParaRPr lang="en-US" sz="1600" dirty="0">
                        <a:effectLst/>
                      </a:endParaRPr>
                    </a:p>
                    <a:p>
                      <a:pPr rtl="0" fontAlgn="t">
                        <a:spcBef>
                          <a:spcPts val="0"/>
                        </a:spcBef>
                        <a:spcAft>
                          <a:spcPts val="0"/>
                        </a:spcAft>
                      </a:pPr>
                      <a:r>
                        <a:rPr lang="en-US" sz="1600" b="0" i="0" u="none" strike="noStrike" dirty="0">
                          <a:solidFill>
                            <a:srgbClr val="000000"/>
                          </a:solidFill>
                          <a:effectLst/>
                          <a:latin typeface="Arial" panose="020B0604020202020204" pitchFamily="34" charset="0"/>
                        </a:rPr>
                        <a:t>The SC asks that Actions 11.1-3 in the GOOS Implementation Plan be revised.</a:t>
                      </a:r>
                      <a:endParaRPr lang="en-US" sz="1600" dirty="0">
                        <a:effectLst/>
                      </a:endParaRPr>
                    </a:p>
                    <a:p>
                      <a:pPr rtl="0" fontAlgn="t">
                        <a:spcBef>
                          <a:spcPts val="0"/>
                        </a:spcBef>
                        <a:spcAft>
                          <a:spcPts val="0"/>
                        </a:spcAft>
                      </a:pPr>
                      <a:r>
                        <a:rPr lang="en-US" sz="1600" dirty="0">
                          <a:effectLst/>
                        </a:rPr>
                        <a:t/>
                      </a:r>
                      <a:br>
                        <a:rPr lang="en-US" sz="1600" dirty="0">
                          <a:effectLst/>
                        </a:rPr>
                      </a:br>
                      <a:r>
                        <a:rPr lang="en-US" sz="1600" b="0" i="0" u="none" strike="noStrike" dirty="0">
                          <a:solidFill>
                            <a:srgbClr val="000000"/>
                          </a:solidFill>
                          <a:effectLst/>
                          <a:latin typeface="Arial" panose="020B0604020202020204" pitchFamily="34" charset="0"/>
                        </a:rPr>
                        <a:t>The SC decided to incorporate as much as possible the other recommendations of the report into its Implementation Plan.</a:t>
                      </a:r>
                      <a:endParaRPr lang="en-US" sz="1600" dirty="0">
                        <a:effectLst/>
                      </a:endParaRPr>
                    </a:p>
                  </a:txBody>
                  <a:tcPr marL="50583" marR="50583" marT="50583" marB="50583">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AD3"/>
                    </a:solidFill>
                  </a:tcPr>
                </a:tc>
                <a:extLst>
                  <a:ext uri="{0D108BD9-81ED-4DB2-BD59-A6C34878D82A}">
                    <a16:rowId xmlns:a16="http://schemas.microsoft.com/office/drawing/2014/main" val="641213999"/>
                  </a:ext>
                </a:extLst>
              </a:tr>
            </a:tbl>
          </a:graphicData>
        </a:graphic>
      </p:graphicFrame>
      <p:sp>
        <p:nvSpPr>
          <p:cNvPr id="11" name="Rectangle 4"/>
          <p:cNvSpPr>
            <a:spLocks noChangeArrowheads="1"/>
          </p:cNvSpPr>
          <p:nvPr/>
        </p:nvSpPr>
        <p:spPr bwMode="auto">
          <a:xfrm>
            <a:off x="4092575" y="14271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smtClean="0">
                <a:ln>
                  <a:noFill/>
                </a:ln>
                <a:solidFill>
                  <a:schemeClr val="tx1"/>
                </a:solidFill>
                <a:effectLst/>
                <a:latin typeface="Arial" panose="020B0604020202020204" pitchFamily="34" charset="0"/>
              </a:rPr>
              <a:t/>
            </a:r>
            <a:br>
              <a:rPr kumimoji="0" lang="en-US" altLang="en-US" sz="1800" b="0" i="0" u="none" strike="noStrike" cap="none" normalizeH="0" baseline="0" smtClean="0">
                <a:ln>
                  <a:noFill/>
                </a:ln>
                <a:solidFill>
                  <a:schemeClr val="tx1"/>
                </a:solidFill>
                <a:effectLst/>
                <a:latin typeface="Arial" panose="020B0604020202020204" pitchFamily="34" charset="0"/>
              </a:rPr>
            </a:br>
            <a:endParaRPr kumimoji="0" lang="en-US" altLang="en-US" sz="1800" b="0" i="0" u="none" strike="noStrike" cap="none" normalizeH="0" baseline="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605364993"/>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03874104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4"/>
          <p:cNvSpPr txBox="1">
            <a:spLocks/>
          </p:cNvSpPr>
          <p:nvPr/>
        </p:nvSpPr>
        <p:spPr>
          <a:xfrm>
            <a:off x="2552700" y="195725"/>
            <a:ext cx="7086600" cy="731837"/>
          </a:xfrm>
          <a:prstGeom prst="rect">
            <a:avLst/>
          </a:prstGeom>
          <a:noFill/>
          <a:ln>
            <a:noFill/>
          </a:ln>
        </p:spPr>
        <p:txBody>
          <a:bodyPr vert="horz"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SzPct val="25000"/>
            </a:pPr>
            <a:r>
              <a:rPr lang="en-US" altLang="fr-FR" sz="4000" b="1" dirty="0" smtClean="0"/>
              <a:t>Multilevel Polycentric Governance</a:t>
            </a:r>
            <a:endParaRPr lang="en-US" sz="4000" b="1" dirty="0">
              <a:solidFill>
                <a:schemeClr val="dk1"/>
              </a:solidFill>
              <a:latin typeface="Calibri" panose="020F0502020204030204" pitchFamily="34" charset="0"/>
              <a:ea typeface="PT Sans"/>
              <a:cs typeface="Calibri" panose="020F0502020204030204" pitchFamily="34" charset="0"/>
              <a:sym typeface="PT Sans"/>
            </a:endParaRPr>
          </a:p>
        </p:txBody>
      </p:sp>
      <p:pic>
        <p:nvPicPr>
          <p:cNvPr id="6" name="Picture 5">
            <a:extLst>
              <a:ext uri="{FF2B5EF4-FFF2-40B4-BE49-F238E27FC236}">
                <a16:creationId xmlns:a16="http://schemas.microsoft.com/office/drawing/2014/main" id="{698C240B-6C02-4FF9-83EF-1949405C37C0}"/>
              </a:ext>
            </a:extLst>
          </p:cNvPr>
          <p:cNvPicPr>
            <a:picLocks noChangeAspect="1"/>
          </p:cNvPicPr>
          <p:nvPr/>
        </p:nvPicPr>
        <p:blipFill>
          <a:blip r:embed="rId3"/>
          <a:stretch>
            <a:fillRect/>
          </a:stretch>
        </p:blipFill>
        <p:spPr>
          <a:xfrm>
            <a:off x="103734" y="16119"/>
            <a:ext cx="886866" cy="848405"/>
          </a:xfrm>
          <a:prstGeom prst="rect">
            <a:avLst/>
          </a:prstGeom>
        </p:spPr>
      </p:pic>
      <p:cxnSp>
        <p:nvCxnSpPr>
          <p:cNvPr id="7" name="Shape 88">
            <a:extLst>
              <a:ext uri="{FF2B5EF4-FFF2-40B4-BE49-F238E27FC236}">
                <a16:creationId xmlns:a16="http://schemas.microsoft.com/office/drawing/2014/main" id="{9162DCB7-496B-4103-8F33-9EDBEB6647D2}"/>
              </a:ext>
            </a:extLst>
          </p:cNvPr>
          <p:cNvCxnSpPr>
            <a:cxnSpLocks/>
          </p:cNvCxnSpPr>
          <p:nvPr/>
        </p:nvCxnSpPr>
        <p:spPr>
          <a:xfrm>
            <a:off x="0" y="990600"/>
            <a:ext cx="12192000" cy="0"/>
          </a:xfrm>
          <a:prstGeom prst="straightConnector1">
            <a:avLst/>
          </a:prstGeom>
          <a:noFill/>
          <a:ln w="28575" cap="flat" cmpd="sng">
            <a:solidFill>
              <a:srgbClr val="F15E3C"/>
            </a:solidFill>
            <a:prstDash val="solid"/>
            <a:round/>
            <a:headEnd type="none" w="med" len="med"/>
            <a:tailEnd type="none" w="med" len="med"/>
          </a:ln>
        </p:spPr>
      </p:cxnSp>
      <p:pic>
        <p:nvPicPr>
          <p:cNvPr id="3" name="Picture 2"/>
          <p:cNvPicPr>
            <a:picLocks noChangeAspect="1"/>
          </p:cNvPicPr>
          <p:nvPr/>
        </p:nvPicPr>
        <p:blipFill>
          <a:blip r:embed="rId4"/>
          <a:stretch>
            <a:fillRect/>
          </a:stretch>
        </p:blipFill>
        <p:spPr>
          <a:xfrm>
            <a:off x="233702" y="1254486"/>
            <a:ext cx="5286603" cy="3531265"/>
          </a:xfrm>
          <a:prstGeom prst="rect">
            <a:avLst/>
          </a:prstGeom>
        </p:spPr>
      </p:pic>
      <p:pic>
        <p:nvPicPr>
          <p:cNvPr id="4" name="Picture 3"/>
          <p:cNvPicPr>
            <a:picLocks noChangeAspect="1"/>
          </p:cNvPicPr>
          <p:nvPr/>
        </p:nvPicPr>
        <p:blipFill>
          <a:blip r:embed="rId5"/>
          <a:stretch>
            <a:fillRect/>
          </a:stretch>
        </p:blipFill>
        <p:spPr>
          <a:xfrm>
            <a:off x="5538566" y="1280403"/>
            <a:ext cx="6466418" cy="3531266"/>
          </a:xfrm>
          <a:prstGeom prst="rect">
            <a:avLst/>
          </a:prstGeom>
        </p:spPr>
      </p:pic>
      <p:sp>
        <p:nvSpPr>
          <p:cNvPr id="8" name="Rectangle 7">
            <a:extLst>
              <a:ext uri="{FF2B5EF4-FFF2-40B4-BE49-F238E27FC236}">
                <a16:creationId xmlns:a16="http://schemas.microsoft.com/office/drawing/2014/main" id="{4B5CDF9B-EF67-48B4-9A9F-3111224F10E7}"/>
              </a:ext>
            </a:extLst>
          </p:cNvPr>
          <p:cNvSpPr/>
          <p:nvPr/>
        </p:nvSpPr>
        <p:spPr>
          <a:xfrm>
            <a:off x="839416" y="5049636"/>
            <a:ext cx="10153128" cy="1619724"/>
          </a:xfrm>
          <a:prstGeom prst="rect">
            <a:avLst/>
          </a:prstGeom>
          <a:ln w="28575">
            <a:solidFill>
              <a:srgbClr val="FF0000"/>
            </a:solidFill>
          </a:ln>
        </p:spPr>
        <p:txBody>
          <a:bodyPr wrap="square">
            <a:spAutoFit/>
          </a:bodyPr>
          <a:lstStyle/>
          <a:p>
            <a:pPr algn="ctr">
              <a:spcAft>
                <a:spcPts val="600"/>
              </a:spcAft>
              <a:buClr>
                <a:srgbClr val="FF0000"/>
              </a:buClr>
            </a:pPr>
            <a:r>
              <a:rPr lang="en-US" b="1" i="1" dirty="0">
                <a:solidFill>
                  <a:srgbClr val="002060"/>
                </a:solidFill>
              </a:rPr>
              <a:t>‘An important lesson is that simply recommending a single governance unit to solve global collective-action problems—because of global impacts—needs to be seriously rethought’ (Ostrom, 2010)</a:t>
            </a:r>
          </a:p>
        </p:txBody>
      </p:sp>
    </p:spTree>
    <p:extLst>
      <p:ext uri="{BB962C8B-B14F-4D97-AF65-F5344CB8AC3E}">
        <p14:creationId xmlns:p14="http://schemas.microsoft.com/office/powerpoint/2010/main" val="4256948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84"/>
          <p:cNvSpPr txBox="1">
            <a:spLocks/>
          </p:cNvSpPr>
          <p:nvPr/>
        </p:nvSpPr>
        <p:spPr>
          <a:xfrm>
            <a:off x="2552700" y="195725"/>
            <a:ext cx="7086600" cy="731837"/>
          </a:xfrm>
          <a:prstGeom prst="rect">
            <a:avLst/>
          </a:prstGeom>
          <a:noFill/>
          <a:ln>
            <a:noFill/>
          </a:ln>
        </p:spPr>
        <p:txBody>
          <a:bodyPr vert="horz" lIns="91425" tIns="45700" rIns="91425" bIns="457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SzPct val="25000"/>
            </a:pPr>
            <a:r>
              <a:rPr lang="en-US" altLang="fr-FR" sz="4000" b="1" dirty="0" smtClean="0"/>
              <a:t>Collective Impact Organization</a:t>
            </a:r>
            <a:endParaRPr lang="en-US" sz="4000" b="1" dirty="0">
              <a:solidFill>
                <a:schemeClr val="dk1"/>
              </a:solidFill>
              <a:latin typeface="Calibri" panose="020F0502020204030204" pitchFamily="34" charset="0"/>
              <a:ea typeface="PT Sans"/>
              <a:cs typeface="Calibri" panose="020F0502020204030204" pitchFamily="34" charset="0"/>
              <a:sym typeface="PT Sans"/>
            </a:endParaRPr>
          </a:p>
        </p:txBody>
      </p:sp>
      <p:pic>
        <p:nvPicPr>
          <p:cNvPr id="6" name="Picture 5">
            <a:extLst>
              <a:ext uri="{FF2B5EF4-FFF2-40B4-BE49-F238E27FC236}">
                <a16:creationId xmlns:a16="http://schemas.microsoft.com/office/drawing/2014/main" id="{698C240B-6C02-4FF9-83EF-1949405C37C0}"/>
              </a:ext>
            </a:extLst>
          </p:cNvPr>
          <p:cNvPicPr>
            <a:picLocks noChangeAspect="1"/>
          </p:cNvPicPr>
          <p:nvPr/>
        </p:nvPicPr>
        <p:blipFill>
          <a:blip r:embed="rId3"/>
          <a:stretch>
            <a:fillRect/>
          </a:stretch>
        </p:blipFill>
        <p:spPr>
          <a:xfrm>
            <a:off x="103734" y="16119"/>
            <a:ext cx="886866" cy="848405"/>
          </a:xfrm>
          <a:prstGeom prst="rect">
            <a:avLst/>
          </a:prstGeom>
        </p:spPr>
      </p:pic>
      <p:cxnSp>
        <p:nvCxnSpPr>
          <p:cNvPr id="7" name="Shape 88">
            <a:extLst>
              <a:ext uri="{FF2B5EF4-FFF2-40B4-BE49-F238E27FC236}">
                <a16:creationId xmlns:a16="http://schemas.microsoft.com/office/drawing/2014/main" id="{9162DCB7-496B-4103-8F33-9EDBEB6647D2}"/>
              </a:ext>
            </a:extLst>
          </p:cNvPr>
          <p:cNvCxnSpPr>
            <a:cxnSpLocks/>
          </p:cNvCxnSpPr>
          <p:nvPr/>
        </p:nvCxnSpPr>
        <p:spPr>
          <a:xfrm>
            <a:off x="0" y="990600"/>
            <a:ext cx="12192000" cy="0"/>
          </a:xfrm>
          <a:prstGeom prst="straightConnector1">
            <a:avLst/>
          </a:prstGeom>
          <a:noFill/>
          <a:ln w="28575" cap="flat" cmpd="sng">
            <a:solidFill>
              <a:srgbClr val="F15E3C"/>
            </a:solidFill>
            <a:prstDash val="solid"/>
            <a:round/>
            <a:headEnd type="none" w="med" len="med"/>
            <a:tailEnd type="none" w="med" len="med"/>
          </a:ln>
        </p:spPr>
      </p:cxnSp>
      <p:pic>
        <p:nvPicPr>
          <p:cNvPr id="8" name="Picture 7"/>
          <p:cNvPicPr>
            <a:picLocks noChangeAspect="1"/>
          </p:cNvPicPr>
          <p:nvPr/>
        </p:nvPicPr>
        <p:blipFill rotWithShape="1">
          <a:blip r:embed="rId4"/>
          <a:srcRect l="36182" t="66477" r="3778" b="6371"/>
          <a:stretch/>
        </p:blipFill>
        <p:spPr>
          <a:xfrm>
            <a:off x="370937" y="1116677"/>
            <a:ext cx="6228272" cy="3657503"/>
          </a:xfrm>
          <a:prstGeom prst="rect">
            <a:avLst/>
          </a:prstGeom>
        </p:spPr>
      </p:pic>
      <p:sp>
        <p:nvSpPr>
          <p:cNvPr id="10" name="TextBox 9"/>
          <p:cNvSpPr txBox="1"/>
          <p:nvPr/>
        </p:nvSpPr>
        <p:spPr>
          <a:xfrm>
            <a:off x="677269" y="5458487"/>
            <a:ext cx="10748296" cy="707886"/>
          </a:xfrm>
          <a:prstGeom prst="rect">
            <a:avLst/>
          </a:prstGeom>
          <a:noFill/>
          <a:ln w="19050">
            <a:solidFill>
              <a:srgbClr val="FF0000"/>
            </a:solidFill>
          </a:ln>
        </p:spPr>
        <p:txBody>
          <a:bodyPr wrap="square" rtlCol="0">
            <a:spAutoFit/>
          </a:bodyPr>
          <a:lstStyle/>
          <a:p>
            <a:pPr algn="ctr"/>
            <a:r>
              <a:rPr lang="en-US" sz="2000" b="1" dirty="0" smtClean="0"/>
              <a:t>Any individual organizations could not </a:t>
            </a:r>
            <a:r>
              <a:rPr lang="en-US" sz="2000" b="1" dirty="0"/>
              <a:t>do the work </a:t>
            </a:r>
            <a:r>
              <a:rPr lang="en-US" sz="2000" b="1" dirty="0" smtClean="0"/>
              <a:t>of collective impact without support from a “Backbone Support Organization” </a:t>
            </a:r>
            <a:endParaRPr lang="en-US" sz="2000" b="1" dirty="0"/>
          </a:p>
        </p:txBody>
      </p:sp>
      <p:pic>
        <p:nvPicPr>
          <p:cNvPr id="12" name="Picture 11"/>
          <p:cNvPicPr>
            <a:picLocks noChangeAspect="1"/>
          </p:cNvPicPr>
          <p:nvPr/>
        </p:nvPicPr>
        <p:blipFill>
          <a:blip r:embed="rId5"/>
          <a:stretch>
            <a:fillRect/>
          </a:stretch>
        </p:blipFill>
        <p:spPr>
          <a:xfrm>
            <a:off x="7172408" y="2053851"/>
            <a:ext cx="4253157" cy="2768756"/>
          </a:xfrm>
          <a:prstGeom prst="rect">
            <a:avLst/>
          </a:prstGeom>
        </p:spPr>
      </p:pic>
      <p:sp>
        <p:nvSpPr>
          <p:cNvPr id="44" name="TextBox 43"/>
          <p:cNvSpPr txBox="1"/>
          <p:nvPr/>
        </p:nvSpPr>
        <p:spPr>
          <a:xfrm>
            <a:off x="103734" y="4822607"/>
            <a:ext cx="2965748" cy="276999"/>
          </a:xfrm>
          <a:prstGeom prst="rect">
            <a:avLst/>
          </a:prstGeom>
          <a:noFill/>
        </p:spPr>
        <p:txBody>
          <a:bodyPr wrap="none" rtlCol="0">
            <a:spAutoFit/>
          </a:bodyPr>
          <a:lstStyle/>
          <a:p>
            <a:r>
              <a:rPr lang="de-DE" sz="1200" dirty="0" smtClean="0"/>
              <a:t>Hanleybrown et al., 2012, Weller et al., 2019</a:t>
            </a:r>
            <a:endParaRPr lang="en-US" sz="1200" dirty="0"/>
          </a:p>
        </p:txBody>
      </p:sp>
    </p:spTree>
    <p:extLst>
      <p:ext uri="{BB962C8B-B14F-4D97-AF65-F5344CB8AC3E}">
        <p14:creationId xmlns:p14="http://schemas.microsoft.com/office/powerpoint/2010/main" val="174269291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8C25DE-A266-BC43-A021-D28B1F9CA7A7}"/>
              </a:ext>
            </a:extLst>
          </p:cNvPr>
          <p:cNvPicPr>
            <a:picLocks noChangeAspect="1"/>
          </p:cNvPicPr>
          <p:nvPr/>
        </p:nvPicPr>
        <p:blipFill>
          <a:blip r:embed="rId2"/>
          <a:stretch>
            <a:fillRect/>
          </a:stretch>
        </p:blipFill>
        <p:spPr>
          <a:xfrm>
            <a:off x="3935760" y="-30569"/>
            <a:ext cx="8760296" cy="6723698"/>
          </a:xfrm>
          <a:prstGeom prst="rect">
            <a:avLst/>
          </a:prstGeom>
        </p:spPr>
      </p:pic>
      <p:sp>
        <p:nvSpPr>
          <p:cNvPr id="3" name="Rectangle 2">
            <a:extLst>
              <a:ext uri="{FF2B5EF4-FFF2-40B4-BE49-F238E27FC236}">
                <a16:creationId xmlns:a16="http://schemas.microsoft.com/office/drawing/2014/main" id="{C29EE1C0-8930-A340-AAD5-43B07E74A729}"/>
              </a:ext>
            </a:extLst>
          </p:cNvPr>
          <p:cNvSpPr/>
          <p:nvPr/>
        </p:nvSpPr>
        <p:spPr bwMode="auto">
          <a:xfrm>
            <a:off x="8544272" y="3094912"/>
            <a:ext cx="2808311" cy="357444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5" name="Rectangle 4">
            <a:extLst>
              <a:ext uri="{FF2B5EF4-FFF2-40B4-BE49-F238E27FC236}">
                <a16:creationId xmlns:a16="http://schemas.microsoft.com/office/drawing/2014/main" id="{B2963810-DAD4-214D-BE96-B9874B4664D0}"/>
              </a:ext>
            </a:extLst>
          </p:cNvPr>
          <p:cNvSpPr/>
          <p:nvPr/>
        </p:nvSpPr>
        <p:spPr bwMode="auto">
          <a:xfrm>
            <a:off x="-196434" y="666410"/>
            <a:ext cx="4464496" cy="2428502"/>
          </a:xfrm>
          <a:prstGeom prst="rect">
            <a:avLst/>
          </a:prstGeom>
          <a:solidFill>
            <a:schemeClr val="bg1"/>
          </a:solidFill>
          <a:ln w="101600" cap="flat" cmpd="sng" algn="ctr">
            <a:solidFill>
              <a:schemeClr val="accent1">
                <a:lumMod val="75000"/>
              </a:schemeClr>
            </a:solidFill>
            <a:prstDash val="solid"/>
            <a:round/>
            <a:headEnd type="none" w="med" len="med"/>
            <a:tailEnd type="none" w="med" len="med"/>
          </a:ln>
          <a:effectLst/>
        </p:spPr>
        <p:txBody>
          <a:bodyPr vert="horz" wrap="square" lIns="720000" tIns="360000" rIns="360000" bIns="360000" numCol="1" rtlCol="0" anchor="t" anchorCtr="0" compatLnSpc="1">
            <a:prstTxWarp prst="textNoShape">
              <a:avLst/>
            </a:prstTxWarp>
          </a:bodyPr>
          <a:lstStyle/>
          <a:p>
            <a:pPr marL="0" indent="0">
              <a:buNone/>
            </a:pPr>
            <a:r>
              <a:rPr lang="en-US" sz="2000" b="1" dirty="0">
                <a:latin typeface="+mj-lt"/>
              </a:rPr>
              <a:t>Vision</a:t>
            </a:r>
          </a:p>
          <a:p>
            <a:pPr marL="0" indent="0">
              <a:buNone/>
            </a:pPr>
            <a:r>
              <a:rPr lang="en-US" sz="1800" dirty="0">
                <a:latin typeface="+mj-lt"/>
              </a:rPr>
              <a:t>A truly global ocean observing system that delivers </a:t>
            </a:r>
            <a:br>
              <a:rPr lang="en-US" sz="1800" dirty="0">
                <a:latin typeface="+mj-lt"/>
              </a:rPr>
            </a:br>
            <a:r>
              <a:rPr lang="en-US" sz="1800" dirty="0">
                <a:latin typeface="+mj-lt"/>
              </a:rPr>
              <a:t>the essential information needed for our sustainable development, safety, wellbeing and prosperity </a:t>
            </a:r>
          </a:p>
        </p:txBody>
      </p:sp>
      <p:pic>
        <p:nvPicPr>
          <p:cNvPr id="6" name="Picture 5">
            <a:extLst>
              <a:ext uri="{FF2B5EF4-FFF2-40B4-BE49-F238E27FC236}">
                <a16:creationId xmlns:a16="http://schemas.microsoft.com/office/drawing/2014/main" id="{00118250-AAC3-D04B-BFAE-DF3FCF0EEBA8}"/>
              </a:ext>
            </a:extLst>
          </p:cNvPr>
          <p:cNvPicPr>
            <a:picLocks noChangeAspect="1"/>
          </p:cNvPicPr>
          <p:nvPr/>
        </p:nvPicPr>
        <p:blipFill>
          <a:blip r:embed="rId3"/>
          <a:stretch>
            <a:fillRect/>
          </a:stretch>
        </p:blipFill>
        <p:spPr>
          <a:xfrm>
            <a:off x="8597267" y="3166920"/>
            <a:ext cx="2611301" cy="3691080"/>
          </a:xfrm>
          <a:prstGeom prst="rect">
            <a:avLst/>
          </a:prstGeom>
        </p:spPr>
      </p:pic>
      <p:sp>
        <p:nvSpPr>
          <p:cNvPr id="7" name="Rectangle 6">
            <a:extLst>
              <a:ext uri="{FF2B5EF4-FFF2-40B4-BE49-F238E27FC236}">
                <a16:creationId xmlns:a16="http://schemas.microsoft.com/office/drawing/2014/main" id="{CEA880CF-EE4A-2C4D-B405-6793A8C19EE6}"/>
              </a:ext>
            </a:extLst>
          </p:cNvPr>
          <p:cNvSpPr/>
          <p:nvPr/>
        </p:nvSpPr>
        <p:spPr bwMode="auto">
          <a:xfrm>
            <a:off x="-196434" y="3501008"/>
            <a:ext cx="4464496" cy="2376264"/>
          </a:xfrm>
          <a:prstGeom prst="rect">
            <a:avLst/>
          </a:prstGeom>
          <a:solidFill>
            <a:schemeClr val="bg1"/>
          </a:solidFill>
          <a:ln w="101600" cap="flat" cmpd="sng" algn="ctr">
            <a:solidFill>
              <a:srgbClr val="FF9300"/>
            </a:solidFill>
            <a:prstDash val="solid"/>
            <a:round/>
            <a:headEnd type="none" w="med" len="med"/>
            <a:tailEnd type="none" w="med" len="med"/>
          </a:ln>
          <a:effectLst/>
        </p:spPr>
        <p:txBody>
          <a:bodyPr vert="horz" wrap="square" lIns="720000" tIns="360000" rIns="360000" bIns="360000" numCol="1" rtlCol="0" anchor="t" anchorCtr="0" compatLnSpc="1">
            <a:prstTxWarp prst="textNoShape">
              <a:avLst/>
            </a:prstTxWarp>
          </a:bodyPr>
          <a:lstStyle/>
          <a:p>
            <a:pPr marL="0" indent="0">
              <a:buNone/>
            </a:pPr>
            <a:r>
              <a:rPr lang="en-US" sz="2000" b="1" dirty="0"/>
              <a:t>Mission</a:t>
            </a:r>
          </a:p>
          <a:p>
            <a:pPr marL="0" indent="0">
              <a:buNone/>
            </a:pPr>
            <a:r>
              <a:rPr lang="en-US" sz="1800" dirty="0"/>
              <a:t>To lead the ocean observing community and create the partnerships to grow an integrated, responsive and sustained observing system </a:t>
            </a:r>
          </a:p>
        </p:txBody>
      </p:sp>
    </p:spTree>
    <p:extLst>
      <p:ext uri="{BB962C8B-B14F-4D97-AF65-F5344CB8AC3E}">
        <p14:creationId xmlns:p14="http://schemas.microsoft.com/office/powerpoint/2010/main" val="2907834446"/>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9192344" y="2564904"/>
            <a:ext cx="2241156" cy="3169432"/>
          </a:xfrm>
          <a:prstGeom prst="rect">
            <a:avLst/>
          </a:prstGeom>
        </p:spPr>
      </p:pic>
      <p:sp>
        <p:nvSpPr>
          <p:cNvPr id="2" name="TextBox 1"/>
          <p:cNvSpPr txBox="1"/>
          <p:nvPr/>
        </p:nvSpPr>
        <p:spPr>
          <a:xfrm>
            <a:off x="191344" y="210614"/>
            <a:ext cx="8856984" cy="5262979"/>
          </a:xfrm>
          <a:prstGeom prst="rect">
            <a:avLst/>
          </a:prstGeom>
          <a:noFill/>
          <a:ln w="38100">
            <a:solidFill>
              <a:schemeClr val="accent2"/>
            </a:solidFill>
          </a:ln>
        </p:spPr>
        <p:txBody>
          <a:bodyPr wrap="square" rtlCol="0">
            <a:spAutoFit/>
          </a:bodyPr>
          <a:lstStyle/>
          <a:p>
            <a:pPr marL="342900" indent="-342900">
              <a:buFont typeface="Wingdings" panose="05000000000000000000" pitchFamily="2" charset="2"/>
              <a:buChar char="Ø"/>
            </a:pPr>
            <a:r>
              <a:rPr lang="de-DE" dirty="0" smtClean="0"/>
              <a:t>GOOS is advancing well </a:t>
            </a:r>
          </a:p>
          <a:p>
            <a:pPr marL="342900" indent="-342900">
              <a:buFont typeface="Wingdings" panose="05000000000000000000" pitchFamily="2" charset="2"/>
              <a:buChar char="Ø"/>
            </a:pPr>
            <a:r>
              <a:rPr lang="de-DE" dirty="0" smtClean="0"/>
              <a:t>There is a need for GOOS</a:t>
            </a:r>
          </a:p>
          <a:p>
            <a:pPr marL="342900" indent="-342900">
              <a:buFont typeface="Wingdings" panose="05000000000000000000" pitchFamily="2" charset="2"/>
              <a:buChar char="Ø"/>
            </a:pPr>
            <a:r>
              <a:rPr lang="de-DE" dirty="0" smtClean="0"/>
              <a:t>The ocean observing community is recognizing GOOS</a:t>
            </a:r>
          </a:p>
          <a:p>
            <a:endParaRPr lang="de-DE" dirty="0" smtClean="0"/>
          </a:p>
          <a:p>
            <a:pPr marL="342900" indent="-342900">
              <a:buFont typeface="Wingdings" panose="05000000000000000000" pitchFamily="2" charset="2"/>
              <a:buChar char="Ø"/>
            </a:pPr>
            <a:endParaRPr lang="de-DE" dirty="0" smtClean="0"/>
          </a:p>
          <a:p>
            <a:r>
              <a:rPr lang="de-DE" b="1" dirty="0" smtClean="0"/>
              <a:t>But: </a:t>
            </a:r>
          </a:p>
          <a:p>
            <a:pPr marL="342900" indent="-342900">
              <a:buFont typeface="Wingdings" panose="05000000000000000000" pitchFamily="2" charset="2"/>
              <a:buChar char="Ø"/>
            </a:pPr>
            <a:r>
              <a:rPr lang="de-DE" dirty="0" smtClean="0"/>
              <a:t>GOOS wants to advance to deliver more and better to society</a:t>
            </a:r>
          </a:p>
          <a:p>
            <a:pPr marL="342900" indent="-342900">
              <a:buFont typeface="Wingdings" panose="05000000000000000000" pitchFamily="2" charset="2"/>
              <a:buChar char="Ø"/>
            </a:pPr>
            <a:r>
              <a:rPr lang="de-DE" dirty="0" smtClean="0"/>
              <a:t>We are not living up to the ambition articulated in the strategy</a:t>
            </a:r>
          </a:p>
          <a:p>
            <a:pPr marL="342900" indent="-342900">
              <a:buFont typeface="Wingdings" panose="05000000000000000000" pitchFamily="2" charset="2"/>
              <a:buChar char="Ø"/>
            </a:pPr>
            <a:r>
              <a:rPr lang="de-DE" dirty="0" smtClean="0"/>
              <a:t>GOOS is keen to evolve</a:t>
            </a:r>
          </a:p>
          <a:p>
            <a:pPr marL="342900" indent="-342900">
              <a:buFont typeface="Wingdings" panose="05000000000000000000" pitchFamily="2" charset="2"/>
              <a:buChar char="Ø"/>
            </a:pPr>
            <a:endParaRPr lang="de-DE" dirty="0"/>
          </a:p>
          <a:p>
            <a:r>
              <a:rPr lang="de-DE" dirty="0"/>
              <a:t>W</a:t>
            </a:r>
            <a:r>
              <a:rPr lang="de-DE" dirty="0" smtClean="0"/>
              <a:t>e need to address structural weaknesses and ability to attract funding with appropriate governance</a:t>
            </a:r>
          </a:p>
          <a:p>
            <a:endParaRPr lang="de-DE" dirty="0"/>
          </a:p>
          <a:p>
            <a:r>
              <a:rPr lang="de-DE" b="1" dirty="0" smtClean="0"/>
              <a:t>GOOS needs to deliver to the Ocean Decade!</a:t>
            </a:r>
          </a:p>
        </p:txBody>
      </p:sp>
      <p:pic>
        <p:nvPicPr>
          <p:cNvPr id="8" name="Picture 7"/>
          <p:cNvPicPr>
            <a:picLocks noChangeAspect="1"/>
          </p:cNvPicPr>
          <p:nvPr/>
        </p:nvPicPr>
        <p:blipFill>
          <a:blip r:embed="rId4"/>
          <a:stretch>
            <a:fillRect/>
          </a:stretch>
        </p:blipFill>
        <p:spPr>
          <a:xfrm>
            <a:off x="9552384" y="188640"/>
            <a:ext cx="2241156" cy="3169433"/>
          </a:xfrm>
          <a:prstGeom prst="rect">
            <a:avLst/>
          </a:prstGeom>
        </p:spPr>
      </p:pic>
    </p:spTree>
    <p:extLst>
      <p:ext uri="{BB962C8B-B14F-4D97-AF65-F5344CB8AC3E}">
        <p14:creationId xmlns:p14="http://schemas.microsoft.com/office/powerpoint/2010/main" val="2768729645"/>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AAC2-A946-6247-830C-49D709C22C0E}"/>
              </a:ext>
            </a:extLst>
          </p:cNvPr>
          <p:cNvSpPr>
            <a:spLocks noGrp="1"/>
          </p:cNvSpPr>
          <p:nvPr>
            <p:ph type="title"/>
          </p:nvPr>
        </p:nvSpPr>
        <p:spPr>
          <a:xfrm>
            <a:off x="407368" y="209205"/>
            <a:ext cx="10363200" cy="1143000"/>
          </a:xfrm>
        </p:spPr>
        <p:txBody>
          <a:bodyPr/>
          <a:lstStyle/>
          <a:p>
            <a:r>
              <a:rPr lang="en-US" dirty="0" smtClean="0"/>
              <a:t>Why this report, why now?</a:t>
            </a:r>
            <a:endParaRPr lang="en-US" dirty="0"/>
          </a:p>
        </p:txBody>
      </p:sp>
      <p:sp>
        <p:nvSpPr>
          <p:cNvPr id="3" name="TextBox 2"/>
          <p:cNvSpPr txBox="1"/>
          <p:nvPr/>
        </p:nvSpPr>
        <p:spPr>
          <a:xfrm>
            <a:off x="398173" y="1124744"/>
            <a:ext cx="11377264" cy="830997"/>
          </a:xfrm>
          <a:prstGeom prst="rect">
            <a:avLst/>
          </a:prstGeom>
          <a:noFill/>
        </p:spPr>
        <p:txBody>
          <a:bodyPr wrap="square" rtlCol="0">
            <a:spAutoFit/>
          </a:bodyPr>
          <a:lstStyle/>
          <a:p>
            <a:r>
              <a:rPr lang="de-DE" dirty="0"/>
              <a:t>This report was commissioned by GOOS to adress the </a:t>
            </a:r>
            <a:r>
              <a:rPr lang="en-US" dirty="0"/>
              <a:t>"sub-optimal financial and management support levels for many of the [GOOS] efforts</a:t>
            </a:r>
            <a:r>
              <a:rPr lang="en-US" dirty="0" smtClean="0"/>
              <a:t>“</a:t>
            </a:r>
          </a:p>
        </p:txBody>
      </p:sp>
      <p:sp>
        <p:nvSpPr>
          <p:cNvPr id="7" name="TextBox 6"/>
          <p:cNvSpPr txBox="1"/>
          <p:nvPr/>
        </p:nvSpPr>
        <p:spPr>
          <a:xfrm>
            <a:off x="407368" y="2132856"/>
            <a:ext cx="11233248" cy="4524315"/>
          </a:xfrm>
          <a:prstGeom prst="rect">
            <a:avLst/>
          </a:prstGeom>
          <a:noFill/>
        </p:spPr>
        <p:txBody>
          <a:bodyPr wrap="square" rtlCol="0">
            <a:spAutoFit/>
          </a:bodyPr>
          <a:lstStyle/>
          <a:p>
            <a:pPr marL="342900" indent="-342900">
              <a:buFont typeface="Wingdings" panose="05000000000000000000" pitchFamily="2" charset="2"/>
              <a:buChar char="Ø"/>
            </a:pPr>
            <a:r>
              <a:rPr lang="en-US" dirty="0"/>
              <a:t>GOOS needs to do the heavy lift that society and our strategy demands - we cannot do it with existing resources. </a:t>
            </a:r>
          </a:p>
          <a:p>
            <a:pPr marL="342900" indent="-342900">
              <a:buFont typeface="Wingdings" panose="05000000000000000000" pitchFamily="2" charset="2"/>
              <a:buChar char="Ø"/>
            </a:pPr>
            <a:r>
              <a:rPr lang="en-US" dirty="0"/>
              <a:t>Demand is increasing  -  the Decade will depend on observations</a:t>
            </a:r>
          </a:p>
          <a:p>
            <a:pPr marL="342900" indent="-342900">
              <a:buFont typeface="Wingdings" panose="05000000000000000000" pitchFamily="2" charset="2"/>
              <a:buChar char="Ø"/>
            </a:pPr>
            <a:r>
              <a:rPr lang="en-US" dirty="0"/>
              <a:t>An underfunded GOOS risks becoming irrelevant and a failing organization. </a:t>
            </a:r>
          </a:p>
          <a:p>
            <a:pPr marL="342900" indent="-342900">
              <a:buFont typeface="Wingdings" panose="05000000000000000000" pitchFamily="2" charset="2"/>
              <a:buChar char="Ø"/>
            </a:pPr>
            <a:r>
              <a:rPr lang="en-GB" dirty="0" smtClean="0"/>
              <a:t>Significant </a:t>
            </a:r>
            <a:r>
              <a:rPr lang="en-GB" dirty="0"/>
              <a:t>pressures arising from an unreasonably heavy workload, short-term outlooks, and unreasonable expectations in terms of delivery</a:t>
            </a:r>
          </a:p>
          <a:p>
            <a:pPr marL="342900" indent="-342900">
              <a:buFont typeface="Wingdings" panose="05000000000000000000" pitchFamily="2" charset="2"/>
              <a:buChar char="Ø"/>
            </a:pPr>
            <a:r>
              <a:rPr lang="en-GB" dirty="0"/>
              <a:t>The current support structure effective in some areas, but in general not meeting expectation for the vision and mission of GOOS</a:t>
            </a:r>
          </a:p>
          <a:p>
            <a:pPr marL="342900" indent="-342900">
              <a:buFont typeface="Wingdings" panose="05000000000000000000" pitchFamily="2" charset="2"/>
              <a:buChar char="Ø"/>
            </a:pPr>
            <a:r>
              <a:rPr lang="en-GB" dirty="0"/>
              <a:t>The efficiency of the support structure </a:t>
            </a:r>
            <a:r>
              <a:rPr lang="en-GB" dirty="0" smtClean="0"/>
              <a:t>is </a:t>
            </a:r>
            <a:r>
              <a:rPr lang="en-GB" dirty="0" smtClean="0"/>
              <a:t>compromised </a:t>
            </a:r>
            <a:r>
              <a:rPr lang="en-GB" dirty="0"/>
              <a:t>by the fragmented approach and insecure lines of support, </a:t>
            </a:r>
          </a:p>
          <a:p>
            <a:pPr marL="342900" indent="-342900">
              <a:buFont typeface="Wingdings" panose="05000000000000000000" pitchFamily="2" charset="2"/>
              <a:buChar char="Ø"/>
            </a:pPr>
            <a:r>
              <a:rPr lang="en-GB" dirty="0"/>
              <a:t>……</a:t>
            </a:r>
            <a:endParaRPr lang="en-US" dirty="0"/>
          </a:p>
          <a:p>
            <a:endParaRPr lang="en-US" dirty="0"/>
          </a:p>
        </p:txBody>
      </p:sp>
    </p:spTree>
    <p:extLst>
      <p:ext uri="{BB962C8B-B14F-4D97-AF65-F5344CB8AC3E}">
        <p14:creationId xmlns:p14="http://schemas.microsoft.com/office/powerpoint/2010/main" val="12298519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AAC2-A946-6247-830C-49D709C22C0E}"/>
              </a:ext>
            </a:extLst>
          </p:cNvPr>
          <p:cNvSpPr>
            <a:spLocks noGrp="1"/>
          </p:cNvSpPr>
          <p:nvPr>
            <p:ph type="title"/>
          </p:nvPr>
        </p:nvSpPr>
        <p:spPr>
          <a:xfrm>
            <a:off x="407368" y="209205"/>
            <a:ext cx="10363200" cy="1143000"/>
          </a:xfrm>
        </p:spPr>
        <p:txBody>
          <a:bodyPr/>
          <a:lstStyle/>
          <a:p>
            <a:r>
              <a:rPr lang="en-US" dirty="0"/>
              <a:t>GOOS </a:t>
            </a:r>
            <a:r>
              <a:rPr lang="en-US" dirty="0" smtClean="0"/>
              <a:t>mandate today: IOC XXVI-8</a:t>
            </a:r>
            <a:endParaRPr lang="en-US" dirty="0"/>
          </a:p>
        </p:txBody>
      </p:sp>
      <p:sp>
        <p:nvSpPr>
          <p:cNvPr id="4" name="TextBox 3"/>
          <p:cNvSpPr txBox="1"/>
          <p:nvPr/>
        </p:nvSpPr>
        <p:spPr>
          <a:xfrm>
            <a:off x="407368" y="1352205"/>
            <a:ext cx="10009112" cy="4524315"/>
          </a:xfrm>
          <a:prstGeom prst="rect">
            <a:avLst/>
          </a:prstGeom>
          <a:noFill/>
        </p:spPr>
        <p:txBody>
          <a:bodyPr wrap="square" rtlCol="0">
            <a:spAutoFit/>
          </a:bodyPr>
          <a:lstStyle/>
          <a:p>
            <a:r>
              <a:rPr lang="en-US" sz="1800" b="1" dirty="0"/>
              <a:t>Decides </a:t>
            </a:r>
            <a:r>
              <a:rPr lang="en-US" sz="1800" dirty="0"/>
              <a:t>to:</a:t>
            </a:r>
          </a:p>
          <a:p>
            <a:pPr marL="342900" indent="-342900">
              <a:buAutoNum type="arabicPeriod"/>
            </a:pPr>
            <a:r>
              <a:rPr lang="en-US" sz="1800" dirty="0" smtClean="0"/>
              <a:t>recommit </a:t>
            </a:r>
            <a:r>
              <a:rPr lang="en-US" sz="1800" dirty="0"/>
              <a:t>to GOOS, building on existing achievements, by</a:t>
            </a:r>
            <a:r>
              <a:rPr lang="en-US" sz="1800" dirty="0" smtClean="0"/>
              <a:t>:</a:t>
            </a:r>
          </a:p>
          <a:p>
            <a:endParaRPr lang="en-US" sz="1800" dirty="0"/>
          </a:p>
          <a:p>
            <a:r>
              <a:rPr lang="en-US" sz="1800" dirty="0"/>
              <a:t>(</a:t>
            </a:r>
            <a:r>
              <a:rPr lang="en-US" sz="1800" dirty="0" err="1"/>
              <a:t>i</a:t>
            </a:r>
            <a:r>
              <a:rPr lang="en-US" sz="1800" dirty="0"/>
              <a:t>) </a:t>
            </a:r>
            <a:r>
              <a:rPr lang="en-US" sz="1800" b="1" dirty="0"/>
              <a:t>focusing on GOOS as a holistic system encompassing global, regional and</a:t>
            </a:r>
          </a:p>
          <a:p>
            <a:r>
              <a:rPr lang="en-US" sz="1800" b="1" dirty="0"/>
              <a:t>coastal observations and products</a:t>
            </a:r>
            <a:r>
              <a:rPr lang="en-US" sz="1800" dirty="0"/>
              <a:t>;</a:t>
            </a:r>
          </a:p>
          <a:p>
            <a:r>
              <a:rPr lang="en-US" sz="1800" dirty="0"/>
              <a:t>(ii) integrating all available observational data;</a:t>
            </a:r>
          </a:p>
          <a:p>
            <a:r>
              <a:rPr lang="en-US" sz="1800" dirty="0"/>
              <a:t>(iii) aligning GOOS with a </a:t>
            </a:r>
            <a:r>
              <a:rPr lang="en-US" sz="1800" b="1" dirty="0"/>
              <a:t>Framework for Ocean </a:t>
            </a:r>
            <a:r>
              <a:rPr lang="en-US" sz="1800" b="1" dirty="0" smtClean="0"/>
              <a:t>Observing </a:t>
            </a:r>
            <a:r>
              <a:rPr lang="en-US" sz="1800" dirty="0"/>
              <a:t>oriented to an essential</a:t>
            </a:r>
          </a:p>
          <a:p>
            <a:r>
              <a:rPr lang="en-US" sz="1800" dirty="0"/>
              <a:t>ocean variable approach;</a:t>
            </a:r>
          </a:p>
          <a:p>
            <a:r>
              <a:rPr lang="en-US" sz="1800" dirty="0"/>
              <a:t>(iv) promoting GOOS’ essential role in providing observations and products to inform</a:t>
            </a:r>
          </a:p>
          <a:p>
            <a:r>
              <a:rPr lang="en-US" sz="1800" dirty="0"/>
              <a:t>actions taken under global conventions such as UNFCCC, including its emphasis</a:t>
            </a:r>
          </a:p>
          <a:p>
            <a:r>
              <a:rPr lang="en-US" sz="1800" dirty="0"/>
              <a:t>on adaptation, (including data for) consideration of natural hazards; CBD, and</a:t>
            </a:r>
          </a:p>
          <a:p>
            <a:r>
              <a:rPr lang="en-US" sz="1800" dirty="0"/>
              <a:t>SOLAS, and regional conventions such as the UNEP Regional Seas</a:t>
            </a:r>
          </a:p>
          <a:p>
            <a:r>
              <a:rPr lang="en-US" sz="1800" dirty="0"/>
              <a:t>Conventions and Action Plans; as well as the UN Regular Process;</a:t>
            </a:r>
          </a:p>
          <a:p>
            <a:r>
              <a:rPr lang="en-US" sz="1800" dirty="0"/>
              <a:t>(v) reinforcing global participation through increased </a:t>
            </a:r>
            <a:r>
              <a:rPr lang="en-US" sz="1800" dirty="0" err="1"/>
              <a:t>extrabudgetary</a:t>
            </a:r>
            <a:r>
              <a:rPr lang="en-US" sz="1800" dirty="0"/>
              <a:t> support for</a:t>
            </a:r>
          </a:p>
          <a:p>
            <a:r>
              <a:rPr lang="en-US" sz="1800" dirty="0"/>
              <a:t>capacity development, especially in Africa, Small Island Developing States and</a:t>
            </a:r>
          </a:p>
          <a:p>
            <a:r>
              <a:rPr lang="en-US" sz="1800" dirty="0"/>
              <a:t>Least Developed Countries;</a:t>
            </a:r>
          </a:p>
        </p:txBody>
      </p:sp>
      <p:pic>
        <p:nvPicPr>
          <p:cNvPr id="5" name="Picture 1" descr="FOO_cover.gif">
            <a:extLst>
              <a:ext uri="{FF2B5EF4-FFF2-40B4-BE49-F238E27FC236}">
                <a16:creationId xmlns:a16="http://schemas.microsoft.com/office/drawing/2014/main" id="{377D9F1A-6B2D-764B-AF7A-017798DB63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84432" y="1484783"/>
            <a:ext cx="2036664" cy="2884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0456289"/>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49"/>
          <p:cNvSpPr/>
          <p:nvPr/>
        </p:nvSpPr>
        <p:spPr bwMode="auto">
          <a:xfrm>
            <a:off x="191344" y="3614509"/>
            <a:ext cx="1440160" cy="2529710"/>
          </a:xfrm>
          <a:prstGeom prst="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46" name="Rectangle 3">
            <a:extLst>
              <a:ext uri="{FF2B5EF4-FFF2-40B4-BE49-F238E27FC236}">
                <a16:creationId xmlns:a16="http://schemas.microsoft.com/office/drawing/2014/main" id="{2A80E2BC-C7E9-AF45-B381-9EC73C329B15}"/>
              </a:ext>
            </a:extLst>
          </p:cNvPr>
          <p:cNvSpPr>
            <a:spLocks noChangeArrowheads="1"/>
          </p:cNvSpPr>
          <p:nvPr/>
        </p:nvSpPr>
        <p:spPr bwMode="auto">
          <a:xfrm>
            <a:off x="3236066" y="1042547"/>
            <a:ext cx="3566551" cy="2529711"/>
          </a:xfrm>
          <a:prstGeom prst="rect">
            <a:avLst/>
          </a:prstGeom>
          <a:solidFill>
            <a:srgbClr val="F8C946"/>
          </a:solidFill>
          <a:ln w="9525">
            <a:miter lim="800000"/>
            <a:headEnd/>
            <a:tailEnd/>
          </a:ln>
          <a:effectLst/>
          <a:scene3d>
            <a:camera prst="orthographicFront"/>
            <a:lightRig rig="legacyFlat3" dir="b"/>
          </a:scene3d>
          <a:sp3d extrusionH="887400" contourW="12700" prstMaterial="legacyMatte">
            <a:bevelT w="13500" h="13500" prst="angle"/>
            <a:bevelB w="13500" h="13500" prst="angle"/>
            <a:extrusionClr>
              <a:srgbClr val="CC66FF"/>
            </a:extrusionClr>
            <a:contourClr>
              <a:srgbClr val="EAC0FF"/>
            </a:contourClr>
          </a:sp3d>
        </p:spPr>
        <p:txBody>
          <a:bodyPr wrap="none" lIns="68579" tIns="34289" rIns="68579" bIns="34289" anchor="ctr">
            <a:flatTx/>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fr-FR" altLang="en-US" sz="1800" kern="0">
              <a:solidFill>
                <a:prstClr val="black"/>
              </a:solidFill>
            </a:endParaRPr>
          </a:p>
        </p:txBody>
      </p:sp>
      <p:sp>
        <p:nvSpPr>
          <p:cNvPr id="45" name="Rectangle 44"/>
          <p:cNvSpPr/>
          <p:nvPr/>
        </p:nvSpPr>
        <p:spPr bwMode="auto">
          <a:xfrm>
            <a:off x="1703512" y="3614508"/>
            <a:ext cx="1440160" cy="2529711"/>
          </a:xfrm>
          <a:prstGeom prst="rect">
            <a:avLst/>
          </a:prstGeom>
          <a:solidFill>
            <a:srgbClr val="92D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endParaRPr>
          </a:p>
        </p:txBody>
      </p:sp>
      <p:sp>
        <p:nvSpPr>
          <p:cNvPr id="2" name="Title 1">
            <a:extLst>
              <a:ext uri="{FF2B5EF4-FFF2-40B4-BE49-F238E27FC236}">
                <a16:creationId xmlns:a16="http://schemas.microsoft.com/office/drawing/2014/main" id="{0801AAC2-A946-6247-830C-49D709C22C0E}"/>
              </a:ext>
            </a:extLst>
          </p:cNvPr>
          <p:cNvSpPr>
            <a:spLocks noGrp="1"/>
          </p:cNvSpPr>
          <p:nvPr>
            <p:ph type="title"/>
          </p:nvPr>
        </p:nvSpPr>
        <p:spPr>
          <a:xfrm>
            <a:off x="208767" y="553874"/>
            <a:ext cx="3361381" cy="612428"/>
          </a:xfrm>
        </p:spPr>
        <p:txBody>
          <a:bodyPr/>
          <a:lstStyle/>
          <a:p>
            <a:r>
              <a:rPr lang="en-US" sz="2400" dirty="0"/>
              <a:t>GOOS </a:t>
            </a:r>
            <a:r>
              <a:rPr lang="en-US" sz="2400" dirty="0" smtClean="0"/>
              <a:t>structures </a:t>
            </a:r>
            <a:br>
              <a:rPr lang="en-US" sz="2400" dirty="0" smtClean="0"/>
            </a:br>
            <a:r>
              <a:rPr lang="en-US" sz="2400" dirty="0" smtClean="0"/>
              <a:t>today</a:t>
            </a:r>
            <a:endParaRPr lang="en-US" sz="2400" dirty="0"/>
          </a:p>
        </p:txBody>
      </p:sp>
      <p:pic>
        <p:nvPicPr>
          <p:cNvPr id="9" name="Picture 8">
            <a:extLst>
              <a:ext uri="{FF2B5EF4-FFF2-40B4-BE49-F238E27FC236}">
                <a16:creationId xmlns:a16="http://schemas.microsoft.com/office/drawing/2014/main" id="{31690CA4-9C96-9F4B-91A0-F8CDDF44E895}"/>
              </a:ext>
            </a:extLst>
          </p:cNvPr>
          <p:cNvPicPr>
            <a:picLocks noChangeAspect="1"/>
          </p:cNvPicPr>
          <p:nvPr/>
        </p:nvPicPr>
        <p:blipFill>
          <a:blip r:embed="rId3"/>
          <a:stretch>
            <a:fillRect/>
          </a:stretch>
        </p:blipFill>
        <p:spPr>
          <a:xfrm>
            <a:off x="8142260" y="308225"/>
            <a:ext cx="3807748" cy="3108075"/>
          </a:xfrm>
          <a:prstGeom prst="rect">
            <a:avLst/>
          </a:prstGeom>
        </p:spPr>
      </p:pic>
      <p:sp>
        <p:nvSpPr>
          <p:cNvPr id="6" name="Rectangle 3">
            <a:extLst>
              <a:ext uri="{FF2B5EF4-FFF2-40B4-BE49-F238E27FC236}">
                <a16:creationId xmlns:a16="http://schemas.microsoft.com/office/drawing/2014/main" id="{2A80E2BC-C7E9-AF45-B381-9EC73C329B15}"/>
              </a:ext>
            </a:extLst>
          </p:cNvPr>
          <p:cNvSpPr>
            <a:spLocks noChangeArrowheads="1"/>
          </p:cNvSpPr>
          <p:nvPr/>
        </p:nvSpPr>
        <p:spPr bwMode="auto">
          <a:xfrm>
            <a:off x="3236066" y="3614508"/>
            <a:ext cx="3566551" cy="2529711"/>
          </a:xfrm>
          <a:prstGeom prst="rect">
            <a:avLst/>
          </a:prstGeom>
          <a:gradFill rotWithShape="1">
            <a:gsLst>
              <a:gs pos="0">
                <a:srgbClr val="EAC0FF"/>
              </a:gs>
              <a:gs pos="100000">
                <a:srgbClr val="CC66FF"/>
              </a:gs>
            </a:gsLst>
            <a:lin ang="2700000" scaled="1"/>
          </a:gradFill>
          <a:ln w="9525">
            <a:miter lim="800000"/>
            <a:headEnd/>
            <a:tailEnd/>
          </a:ln>
          <a:effectLst/>
          <a:scene3d>
            <a:camera prst="orthographicFront"/>
            <a:lightRig rig="legacyFlat3" dir="b"/>
          </a:scene3d>
          <a:sp3d extrusionH="887400" contourW="12700" prstMaterial="legacyMatte">
            <a:bevelT w="13500" h="13500" prst="angle"/>
            <a:bevelB w="13500" h="13500" prst="angle"/>
            <a:extrusionClr>
              <a:srgbClr val="CC66FF"/>
            </a:extrusionClr>
            <a:contourClr>
              <a:srgbClr val="EAC0FF"/>
            </a:contourClr>
          </a:sp3d>
        </p:spPr>
        <p:txBody>
          <a:bodyPr wrap="none" lIns="68579" tIns="34289" rIns="68579" bIns="34289" anchor="ctr">
            <a:flatTx/>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defRPr/>
            </a:pPr>
            <a:endParaRPr lang="fr-FR" altLang="en-US" sz="1800" kern="0">
              <a:solidFill>
                <a:prstClr val="black"/>
              </a:solidFill>
            </a:endParaRPr>
          </a:p>
        </p:txBody>
      </p:sp>
      <p:cxnSp>
        <p:nvCxnSpPr>
          <p:cNvPr id="7" name="Straight Connector 8">
            <a:extLst>
              <a:ext uri="{FF2B5EF4-FFF2-40B4-BE49-F238E27FC236}">
                <a16:creationId xmlns:a16="http://schemas.microsoft.com/office/drawing/2014/main" id="{D23BBADE-CAF7-884D-8F6D-1DFB6FBF8EEC}"/>
              </a:ext>
            </a:extLst>
          </p:cNvPr>
          <p:cNvCxnSpPr>
            <a:cxnSpLocks/>
          </p:cNvCxnSpPr>
          <p:nvPr/>
        </p:nvCxnSpPr>
        <p:spPr bwMode="auto">
          <a:xfrm flipV="1">
            <a:off x="4450803" y="4103688"/>
            <a:ext cx="0" cy="1617662"/>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10" name="Straight Connector 27">
            <a:extLst>
              <a:ext uri="{FF2B5EF4-FFF2-40B4-BE49-F238E27FC236}">
                <a16:creationId xmlns:a16="http://schemas.microsoft.com/office/drawing/2014/main" id="{D036B878-8390-EF4A-8690-79E1D68B726F}"/>
              </a:ext>
            </a:extLst>
          </p:cNvPr>
          <p:cNvCxnSpPr>
            <a:cxnSpLocks/>
          </p:cNvCxnSpPr>
          <p:nvPr/>
        </p:nvCxnSpPr>
        <p:spPr bwMode="auto">
          <a:xfrm flipH="1">
            <a:off x="7294763" y="1017317"/>
            <a:ext cx="15347" cy="3018111"/>
          </a:xfrm>
          <a:prstGeom prst="line">
            <a:avLst/>
          </a:prstGeom>
          <a:noFill/>
          <a:ln w="9525" algn="ctr">
            <a:solidFill>
              <a:schemeClr val="tx1"/>
            </a:solidFill>
            <a:prstDash val="dash"/>
            <a:round/>
            <a:headEnd/>
            <a:tailEnd/>
          </a:ln>
          <a:extLst>
            <a:ext uri="{909E8E84-426E-40DD-AFC4-6F175D3DCCD1}">
              <a14:hiddenFill xmlns:a14="http://schemas.microsoft.com/office/drawing/2010/main">
                <a:noFill/>
              </a14:hiddenFill>
            </a:ext>
          </a:extLst>
        </p:spPr>
      </p:cxnSp>
      <p:sp>
        <p:nvSpPr>
          <p:cNvPr id="14" name="Text Box 5">
            <a:extLst>
              <a:ext uri="{FF2B5EF4-FFF2-40B4-BE49-F238E27FC236}">
                <a16:creationId xmlns:a16="http://schemas.microsoft.com/office/drawing/2014/main" id="{58D4B9F8-31C2-3348-A84F-5359F2CE4B8F}"/>
              </a:ext>
            </a:extLst>
          </p:cNvPr>
          <p:cNvSpPr txBox="1">
            <a:spLocks noChangeArrowheads="1"/>
          </p:cNvSpPr>
          <p:nvPr/>
        </p:nvSpPr>
        <p:spPr bwMode="auto">
          <a:xfrm>
            <a:off x="3696741" y="1189038"/>
            <a:ext cx="2455862"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500" kern="0" dirty="0">
                <a:solidFill>
                  <a:prstClr val="black"/>
                </a:solidFill>
              </a:rPr>
              <a:t>Requirements &amp; Evaluation</a:t>
            </a:r>
          </a:p>
        </p:txBody>
      </p:sp>
      <p:sp>
        <p:nvSpPr>
          <p:cNvPr id="15" name="Text Box 6">
            <a:extLst>
              <a:ext uri="{FF2B5EF4-FFF2-40B4-BE49-F238E27FC236}">
                <a16:creationId xmlns:a16="http://schemas.microsoft.com/office/drawing/2014/main" id="{0A6ABBC3-C85C-5747-9E46-C379E6D834C9}"/>
              </a:ext>
            </a:extLst>
          </p:cNvPr>
          <p:cNvSpPr txBox="1">
            <a:spLocks noChangeArrowheads="1"/>
          </p:cNvSpPr>
          <p:nvPr/>
        </p:nvSpPr>
        <p:spPr bwMode="auto">
          <a:xfrm>
            <a:off x="1760471" y="3720507"/>
            <a:ext cx="1229522"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500" kern="0" dirty="0">
                <a:solidFill>
                  <a:prstClr val="black"/>
                </a:solidFill>
              </a:rPr>
              <a:t>Data &amp; Information</a:t>
            </a:r>
          </a:p>
        </p:txBody>
      </p:sp>
      <p:sp>
        <p:nvSpPr>
          <p:cNvPr id="16" name="Text Box 7">
            <a:extLst>
              <a:ext uri="{FF2B5EF4-FFF2-40B4-BE49-F238E27FC236}">
                <a16:creationId xmlns:a16="http://schemas.microsoft.com/office/drawing/2014/main" id="{EB071CF0-D9D9-634A-A348-06225F7766F3}"/>
              </a:ext>
            </a:extLst>
          </p:cNvPr>
          <p:cNvSpPr txBox="1">
            <a:spLocks noChangeArrowheads="1"/>
          </p:cNvSpPr>
          <p:nvPr/>
        </p:nvSpPr>
        <p:spPr bwMode="auto">
          <a:xfrm>
            <a:off x="3263354" y="3667125"/>
            <a:ext cx="127476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9" tIns="34289" rIns="68579" bIns="34289">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500" kern="0" dirty="0">
                <a:solidFill>
                  <a:prstClr val="black"/>
                </a:solidFill>
              </a:rPr>
              <a:t>Observations</a:t>
            </a:r>
          </a:p>
        </p:txBody>
      </p:sp>
      <p:sp>
        <p:nvSpPr>
          <p:cNvPr id="17" name="Rounded Rectangle 16">
            <a:extLst>
              <a:ext uri="{FF2B5EF4-FFF2-40B4-BE49-F238E27FC236}">
                <a16:creationId xmlns:a16="http://schemas.microsoft.com/office/drawing/2014/main" id="{4ED1439C-5512-C84A-A419-FDCEA3B65910}"/>
              </a:ext>
            </a:extLst>
          </p:cNvPr>
          <p:cNvSpPr/>
          <p:nvPr/>
        </p:nvSpPr>
        <p:spPr bwMode="auto">
          <a:xfrm>
            <a:off x="3818979" y="4208463"/>
            <a:ext cx="1190625" cy="773112"/>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smtClean="0">
                <a:solidFill>
                  <a:prstClr val="white"/>
                </a:solidFill>
                <a:latin typeface="Calibri" panose="020F0502020204030204"/>
                <a:ea typeface="ＭＳ Ｐゴシック"/>
              </a:rPr>
              <a:t>Observations </a:t>
            </a:r>
            <a:r>
              <a:rPr lang="en-US" sz="1100" kern="0" dirty="0">
                <a:solidFill>
                  <a:prstClr val="white"/>
                </a:solidFill>
                <a:latin typeface="Calibri" panose="020F0502020204030204"/>
                <a:ea typeface="ＭＳ Ｐゴシック"/>
              </a:rPr>
              <a:t>Coordination Group</a:t>
            </a:r>
          </a:p>
        </p:txBody>
      </p:sp>
      <p:sp>
        <p:nvSpPr>
          <p:cNvPr id="18" name="Rounded Rectangle 17">
            <a:extLst>
              <a:ext uri="{FF2B5EF4-FFF2-40B4-BE49-F238E27FC236}">
                <a16:creationId xmlns:a16="http://schemas.microsoft.com/office/drawing/2014/main" id="{EFB1744B-4BAC-0940-91EF-2DB11413A7CB}"/>
              </a:ext>
            </a:extLst>
          </p:cNvPr>
          <p:cNvSpPr/>
          <p:nvPr/>
        </p:nvSpPr>
        <p:spPr bwMode="auto">
          <a:xfrm>
            <a:off x="5071517" y="4208463"/>
            <a:ext cx="1190625" cy="1257300"/>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GOOS Regional Alliances</a:t>
            </a:r>
          </a:p>
        </p:txBody>
      </p:sp>
      <p:sp>
        <p:nvSpPr>
          <p:cNvPr id="19" name="Rounded Rectangle 18">
            <a:extLst>
              <a:ext uri="{FF2B5EF4-FFF2-40B4-BE49-F238E27FC236}">
                <a16:creationId xmlns:a16="http://schemas.microsoft.com/office/drawing/2014/main" id="{02885514-966F-0F4A-BA0E-275E23CE8CA8}"/>
              </a:ext>
            </a:extLst>
          </p:cNvPr>
          <p:cNvSpPr/>
          <p:nvPr/>
        </p:nvSpPr>
        <p:spPr bwMode="auto">
          <a:xfrm>
            <a:off x="3143672" y="590463"/>
            <a:ext cx="4166438" cy="390265"/>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GOOS Steering Committee</a:t>
            </a:r>
          </a:p>
        </p:txBody>
      </p:sp>
      <p:sp>
        <p:nvSpPr>
          <p:cNvPr id="20" name="Rounded Rectangle 19">
            <a:extLst>
              <a:ext uri="{FF2B5EF4-FFF2-40B4-BE49-F238E27FC236}">
                <a16:creationId xmlns:a16="http://schemas.microsoft.com/office/drawing/2014/main" id="{8BD741E5-F856-2249-944E-BDBEC1718F7D}"/>
              </a:ext>
            </a:extLst>
          </p:cNvPr>
          <p:cNvSpPr/>
          <p:nvPr/>
        </p:nvSpPr>
        <p:spPr bwMode="auto">
          <a:xfrm>
            <a:off x="3822154" y="5054601"/>
            <a:ext cx="1190625" cy="277813"/>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err="1" smtClean="0">
                <a:solidFill>
                  <a:prstClr val="white"/>
                </a:solidFill>
                <a:latin typeface="Calibri" panose="020F0502020204030204"/>
                <a:ea typeface="ＭＳ Ｐゴシック"/>
              </a:rPr>
              <a:t>OceanOPS</a:t>
            </a:r>
            <a:endParaRPr lang="en-US" sz="1100" kern="0" dirty="0">
              <a:solidFill>
                <a:prstClr val="white"/>
              </a:solidFill>
              <a:latin typeface="Calibri" panose="020F0502020204030204"/>
              <a:ea typeface="ＭＳ Ｐゴシック"/>
            </a:endParaRPr>
          </a:p>
        </p:txBody>
      </p:sp>
      <p:sp>
        <p:nvSpPr>
          <p:cNvPr id="21" name="Rounded Rectangle 20">
            <a:extLst>
              <a:ext uri="{FF2B5EF4-FFF2-40B4-BE49-F238E27FC236}">
                <a16:creationId xmlns:a16="http://schemas.microsoft.com/office/drawing/2014/main" id="{AFA88D26-C81A-AA4D-88AB-9EA6529B2AEC}"/>
              </a:ext>
            </a:extLst>
          </p:cNvPr>
          <p:cNvSpPr/>
          <p:nvPr/>
        </p:nvSpPr>
        <p:spPr bwMode="auto">
          <a:xfrm>
            <a:off x="3818979" y="5405438"/>
            <a:ext cx="1190625" cy="495300"/>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Observing networks</a:t>
            </a:r>
          </a:p>
        </p:txBody>
      </p:sp>
      <p:sp>
        <p:nvSpPr>
          <p:cNvPr id="22" name="Rounded Rectangle 21">
            <a:extLst>
              <a:ext uri="{FF2B5EF4-FFF2-40B4-BE49-F238E27FC236}">
                <a16:creationId xmlns:a16="http://schemas.microsoft.com/office/drawing/2014/main" id="{6F901104-DE5A-F040-AFFE-C8542D3F5E44}"/>
              </a:ext>
            </a:extLst>
          </p:cNvPr>
          <p:cNvSpPr/>
          <p:nvPr/>
        </p:nvSpPr>
        <p:spPr bwMode="auto">
          <a:xfrm>
            <a:off x="3658641" y="1714500"/>
            <a:ext cx="792162" cy="1366838"/>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smtClean="0">
                <a:solidFill>
                  <a:prstClr val="white"/>
                </a:solidFill>
                <a:latin typeface="Calibri" panose="020F0502020204030204"/>
                <a:ea typeface="ＭＳ Ｐゴシック"/>
              </a:rPr>
              <a:t>Physics </a:t>
            </a:r>
            <a:r>
              <a:rPr lang="en-US" sz="1100" kern="0" dirty="0">
                <a:solidFill>
                  <a:prstClr val="white"/>
                </a:solidFill>
                <a:latin typeface="Calibri" panose="020F0502020204030204"/>
                <a:ea typeface="ＭＳ Ｐゴシック"/>
              </a:rPr>
              <a:t>&amp; Climate (OOPC)</a:t>
            </a:r>
          </a:p>
        </p:txBody>
      </p:sp>
      <p:sp>
        <p:nvSpPr>
          <p:cNvPr id="23" name="Rounded Rectangle 22">
            <a:extLst>
              <a:ext uri="{FF2B5EF4-FFF2-40B4-BE49-F238E27FC236}">
                <a16:creationId xmlns:a16="http://schemas.microsoft.com/office/drawing/2014/main" id="{55235DD2-BA63-6C49-B061-229262A1FEF1}"/>
              </a:ext>
            </a:extLst>
          </p:cNvPr>
          <p:cNvSpPr/>
          <p:nvPr/>
        </p:nvSpPr>
        <p:spPr bwMode="auto">
          <a:xfrm>
            <a:off x="4528591" y="1714500"/>
            <a:ext cx="792162" cy="1366838"/>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err="1" smtClean="0">
                <a:solidFill>
                  <a:prstClr val="white"/>
                </a:solidFill>
                <a:latin typeface="Calibri" panose="020F0502020204030204"/>
                <a:ea typeface="ＭＳ Ｐゴシック"/>
              </a:rPr>
              <a:t>Biogeo</a:t>
            </a:r>
            <a:r>
              <a:rPr lang="en-US" sz="1100" kern="0" dirty="0" smtClean="0">
                <a:solidFill>
                  <a:prstClr val="white"/>
                </a:solidFill>
                <a:latin typeface="Calibri" panose="020F0502020204030204"/>
                <a:ea typeface="ＭＳ Ｐゴシック"/>
              </a:rPr>
              <a:t>-chemical </a:t>
            </a:r>
            <a:r>
              <a:rPr lang="en-US" sz="1100" kern="0" dirty="0">
                <a:solidFill>
                  <a:prstClr val="white"/>
                </a:solidFill>
                <a:latin typeface="Calibri" panose="020F0502020204030204"/>
                <a:ea typeface="ＭＳ Ｐゴシック"/>
              </a:rPr>
              <a:t>Panel</a:t>
            </a:r>
          </a:p>
          <a:p>
            <a:pPr algn="ctr">
              <a:defRPr/>
            </a:pPr>
            <a:r>
              <a:rPr lang="en-US" sz="1100" kern="0" dirty="0">
                <a:solidFill>
                  <a:prstClr val="white"/>
                </a:solidFill>
                <a:latin typeface="Calibri" panose="020F0502020204030204"/>
                <a:ea typeface="ＭＳ Ｐゴシック"/>
              </a:rPr>
              <a:t>(IOCCP)</a:t>
            </a:r>
          </a:p>
        </p:txBody>
      </p:sp>
      <p:sp>
        <p:nvSpPr>
          <p:cNvPr id="24" name="Rounded Rectangle 23">
            <a:extLst>
              <a:ext uri="{FF2B5EF4-FFF2-40B4-BE49-F238E27FC236}">
                <a16:creationId xmlns:a16="http://schemas.microsoft.com/office/drawing/2014/main" id="{137FD809-5033-764D-BBF4-A8E4E7FA64DE}"/>
              </a:ext>
            </a:extLst>
          </p:cNvPr>
          <p:cNvSpPr/>
          <p:nvPr/>
        </p:nvSpPr>
        <p:spPr bwMode="auto">
          <a:xfrm>
            <a:off x="5398542" y="1716089"/>
            <a:ext cx="790575" cy="1366837"/>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smtClean="0">
                <a:solidFill>
                  <a:prstClr val="white"/>
                </a:solidFill>
                <a:latin typeface="Calibri" panose="020F0502020204030204"/>
                <a:ea typeface="ＭＳ Ｐゴシック"/>
              </a:rPr>
              <a:t>Biology </a:t>
            </a:r>
            <a:r>
              <a:rPr lang="en-US" sz="1100" kern="0" dirty="0">
                <a:solidFill>
                  <a:prstClr val="white"/>
                </a:solidFill>
                <a:latin typeface="Calibri" panose="020F0502020204030204"/>
                <a:ea typeface="ＭＳ Ｐゴシック"/>
              </a:rPr>
              <a:t>&amp; Eco-systems </a:t>
            </a:r>
            <a:r>
              <a:rPr lang="en-US" sz="1100" kern="0" dirty="0" smtClean="0">
                <a:solidFill>
                  <a:prstClr val="white"/>
                </a:solidFill>
                <a:latin typeface="Calibri" panose="020F0502020204030204"/>
                <a:ea typeface="ＭＳ Ｐゴシック"/>
              </a:rPr>
              <a:t>(Bio/Eco)</a:t>
            </a:r>
            <a:endParaRPr lang="en-US" sz="1100" kern="0" dirty="0">
              <a:solidFill>
                <a:prstClr val="white"/>
              </a:solidFill>
              <a:latin typeface="Calibri" panose="020F0502020204030204"/>
              <a:ea typeface="ＭＳ Ｐゴシック"/>
            </a:endParaRPr>
          </a:p>
        </p:txBody>
      </p:sp>
      <p:sp>
        <p:nvSpPr>
          <p:cNvPr id="25" name="Rounded Rectangle 24">
            <a:extLst>
              <a:ext uri="{FF2B5EF4-FFF2-40B4-BE49-F238E27FC236}">
                <a16:creationId xmlns:a16="http://schemas.microsoft.com/office/drawing/2014/main" id="{B1F95494-E9F0-A345-A5C0-5B22F08CDD09}"/>
              </a:ext>
            </a:extLst>
          </p:cNvPr>
          <p:cNvSpPr/>
          <p:nvPr/>
        </p:nvSpPr>
        <p:spPr bwMode="auto">
          <a:xfrm>
            <a:off x="5071517" y="5541964"/>
            <a:ext cx="1190625" cy="358775"/>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National systems</a:t>
            </a:r>
          </a:p>
        </p:txBody>
      </p:sp>
      <p:sp>
        <p:nvSpPr>
          <p:cNvPr id="26" name="Text Box 7">
            <a:extLst>
              <a:ext uri="{FF2B5EF4-FFF2-40B4-BE49-F238E27FC236}">
                <a16:creationId xmlns:a16="http://schemas.microsoft.com/office/drawing/2014/main" id="{79A6166A-A212-3649-B80D-C3897406B138}"/>
              </a:ext>
            </a:extLst>
          </p:cNvPr>
          <p:cNvSpPr txBox="1">
            <a:spLocks noChangeArrowheads="1"/>
          </p:cNvSpPr>
          <p:nvPr/>
        </p:nvSpPr>
        <p:spPr bwMode="auto">
          <a:xfrm>
            <a:off x="7310110" y="3735391"/>
            <a:ext cx="83502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9" tIns="34289" rIns="68579" bIns="34289">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defRPr/>
            </a:pPr>
            <a:r>
              <a:rPr lang="en-US" altLang="en-US" sz="1500" kern="0" dirty="0">
                <a:solidFill>
                  <a:prstClr val="black"/>
                </a:solidFill>
              </a:rPr>
              <a:t>Projects</a:t>
            </a:r>
          </a:p>
        </p:txBody>
      </p:sp>
      <p:sp>
        <p:nvSpPr>
          <p:cNvPr id="27" name="Rounded Rectangle 26">
            <a:extLst>
              <a:ext uri="{FF2B5EF4-FFF2-40B4-BE49-F238E27FC236}">
                <a16:creationId xmlns:a16="http://schemas.microsoft.com/office/drawing/2014/main" id="{245F91C3-E3B0-3140-9E87-B45D6BAE8857}"/>
              </a:ext>
            </a:extLst>
          </p:cNvPr>
          <p:cNvSpPr/>
          <p:nvPr/>
        </p:nvSpPr>
        <p:spPr bwMode="auto">
          <a:xfrm>
            <a:off x="7104112" y="4103689"/>
            <a:ext cx="1190625" cy="327025"/>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TPOS 2020</a:t>
            </a:r>
          </a:p>
        </p:txBody>
      </p:sp>
      <p:sp>
        <p:nvSpPr>
          <p:cNvPr id="28" name="Rounded Rectangle 27">
            <a:extLst>
              <a:ext uri="{FF2B5EF4-FFF2-40B4-BE49-F238E27FC236}">
                <a16:creationId xmlns:a16="http://schemas.microsoft.com/office/drawing/2014/main" id="{09B46354-BCED-934D-BCBD-EB536A817101}"/>
              </a:ext>
            </a:extLst>
          </p:cNvPr>
          <p:cNvSpPr/>
          <p:nvPr/>
        </p:nvSpPr>
        <p:spPr bwMode="auto">
          <a:xfrm>
            <a:off x="7104112" y="4497389"/>
            <a:ext cx="1190625" cy="339725"/>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DOOS</a:t>
            </a:r>
          </a:p>
        </p:txBody>
      </p:sp>
      <p:sp>
        <p:nvSpPr>
          <p:cNvPr id="29" name="Rounded Rectangle 28">
            <a:extLst>
              <a:ext uri="{FF2B5EF4-FFF2-40B4-BE49-F238E27FC236}">
                <a16:creationId xmlns:a16="http://schemas.microsoft.com/office/drawing/2014/main" id="{7592E089-AD8B-6644-B6EC-643521BEDF73}"/>
              </a:ext>
            </a:extLst>
          </p:cNvPr>
          <p:cNvSpPr/>
          <p:nvPr/>
        </p:nvSpPr>
        <p:spPr bwMode="auto">
          <a:xfrm>
            <a:off x="7104112" y="4905375"/>
            <a:ext cx="1190625" cy="338138"/>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a:solidFill>
                  <a:prstClr val="white"/>
                </a:solidFill>
                <a:latin typeface="Calibri" panose="020F0502020204030204"/>
                <a:ea typeface="ＭＳ Ｐゴシック"/>
              </a:rPr>
              <a:t>AtlantOS</a:t>
            </a:r>
          </a:p>
        </p:txBody>
      </p:sp>
      <p:sp>
        <p:nvSpPr>
          <p:cNvPr id="31" name="Rounded Rectangle 30">
            <a:extLst>
              <a:ext uri="{FF2B5EF4-FFF2-40B4-BE49-F238E27FC236}">
                <a16:creationId xmlns:a16="http://schemas.microsoft.com/office/drawing/2014/main" id="{7EB6CF1A-EDAF-E947-85F5-D835E89F0C02}"/>
              </a:ext>
            </a:extLst>
          </p:cNvPr>
          <p:cNvSpPr/>
          <p:nvPr/>
        </p:nvSpPr>
        <p:spPr bwMode="auto">
          <a:xfrm>
            <a:off x="1739998" y="5197476"/>
            <a:ext cx="1190625" cy="777875"/>
          </a:xfrm>
          <a:prstGeom prst="roundRect">
            <a:avLst/>
          </a:prstGeom>
          <a:noFill/>
          <a:ln w="12700" cap="flat" cmpd="sng" algn="ctr">
            <a:solidFill>
              <a:srgbClr val="4472C4">
                <a:shade val="50000"/>
              </a:srgbClr>
            </a:solidFill>
            <a:prstDash val="solid"/>
            <a:miter lim="800000"/>
          </a:ln>
          <a:effectLst/>
        </p:spPr>
        <p:txBody>
          <a:bodyPr anchor="ctr"/>
          <a:lstStyle/>
          <a:p>
            <a:pPr algn="ctr">
              <a:defRPr/>
            </a:pPr>
            <a:r>
              <a:rPr lang="en-US" sz="1100" kern="0" dirty="0">
                <a:solidFill>
                  <a:srgbClr val="212121"/>
                </a:solidFill>
                <a:latin typeface="Calibri" panose="020F0502020204030204"/>
                <a:ea typeface="ＭＳ Ｐゴシック"/>
              </a:rPr>
              <a:t>links to IODE, WMO Information System</a:t>
            </a:r>
          </a:p>
        </p:txBody>
      </p:sp>
      <p:cxnSp>
        <p:nvCxnSpPr>
          <p:cNvPr id="33" name="Straight Connector 32">
            <a:extLst>
              <a:ext uri="{FF2B5EF4-FFF2-40B4-BE49-F238E27FC236}">
                <a16:creationId xmlns:a16="http://schemas.microsoft.com/office/drawing/2014/main" id="{EC67DD54-FC63-2D41-B37A-A0D0DD3BE720}"/>
              </a:ext>
            </a:extLst>
          </p:cNvPr>
          <p:cNvCxnSpPr>
            <a:cxnSpLocks/>
          </p:cNvCxnSpPr>
          <p:nvPr/>
        </p:nvCxnSpPr>
        <p:spPr bwMode="auto">
          <a:xfrm flipV="1">
            <a:off x="5652541" y="4103689"/>
            <a:ext cx="0" cy="104775"/>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4" name="Straight Connector 12">
            <a:extLst>
              <a:ext uri="{FF2B5EF4-FFF2-40B4-BE49-F238E27FC236}">
                <a16:creationId xmlns:a16="http://schemas.microsoft.com/office/drawing/2014/main" id="{BD38F821-9343-4849-9E5B-56A31E862DD3}"/>
              </a:ext>
            </a:extLst>
          </p:cNvPr>
          <p:cNvCxnSpPr>
            <a:cxnSpLocks/>
          </p:cNvCxnSpPr>
          <p:nvPr/>
        </p:nvCxnSpPr>
        <p:spPr bwMode="auto">
          <a:xfrm>
            <a:off x="4450803" y="4103688"/>
            <a:ext cx="1201738" cy="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5" name="Straight Connector 41">
            <a:extLst>
              <a:ext uri="{FF2B5EF4-FFF2-40B4-BE49-F238E27FC236}">
                <a16:creationId xmlns:a16="http://schemas.microsoft.com/office/drawing/2014/main" id="{E463F2D2-CEDB-5747-BABC-E8D23CE99778}"/>
              </a:ext>
            </a:extLst>
          </p:cNvPr>
          <p:cNvCxnSpPr>
            <a:cxnSpLocks/>
          </p:cNvCxnSpPr>
          <p:nvPr/>
        </p:nvCxnSpPr>
        <p:spPr bwMode="auto">
          <a:xfrm flipV="1">
            <a:off x="4068216" y="1617663"/>
            <a:ext cx="0" cy="9525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6" name="Straight Connector 35">
            <a:extLst>
              <a:ext uri="{FF2B5EF4-FFF2-40B4-BE49-F238E27FC236}">
                <a16:creationId xmlns:a16="http://schemas.microsoft.com/office/drawing/2014/main" id="{A37501FA-2505-9A46-A7E8-92377B642C61}"/>
              </a:ext>
            </a:extLst>
          </p:cNvPr>
          <p:cNvCxnSpPr>
            <a:cxnSpLocks/>
          </p:cNvCxnSpPr>
          <p:nvPr/>
        </p:nvCxnSpPr>
        <p:spPr bwMode="auto">
          <a:xfrm flipV="1">
            <a:off x="4931816" y="1617663"/>
            <a:ext cx="0" cy="9525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7" name="Straight Connector 43">
            <a:extLst>
              <a:ext uri="{FF2B5EF4-FFF2-40B4-BE49-F238E27FC236}">
                <a16:creationId xmlns:a16="http://schemas.microsoft.com/office/drawing/2014/main" id="{2E843EFF-8A9F-E445-B357-460CE04EE21F}"/>
              </a:ext>
            </a:extLst>
          </p:cNvPr>
          <p:cNvCxnSpPr>
            <a:cxnSpLocks/>
          </p:cNvCxnSpPr>
          <p:nvPr/>
        </p:nvCxnSpPr>
        <p:spPr bwMode="auto">
          <a:xfrm>
            <a:off x="4068216" y="1612900"/>
            <a:ext cx="2459832" cy="4763"/>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8" name="Straight Connector 37">
            <a:extLst>
              <a:ext uri="{FF2B5EF4-FFF2-40B4-BE49-F238E27FC236}">
                <a16:creationId xmlns:a16="http://schemas.microsoft.com/office/drawing/2014/main" id="{7E6C17A2-D4D1-7D41-BCD0-CF47659438D6}"/>
              </a:ext>
            </a:extLst>
          </p:cNvPr>
          <p:cNvCxnSpPr>
            <a:cxnSpLocks/>
          </p:cNvCxnSpPr>
          <p:nvPr/>
        </p:nvCxnSpPr>
        <p:spPr bwMode="auto">
          <a:xfrm flipV="1">
            <a:off x="5797003" y="1617663"/>
            <a:ext cx="0" cy="95250"/>
          </a:xfrm>
          <a:prstGeom prst="line">
            <a:avLst/>
          </a:prstGeom>
          <a:ln>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40" name="Rounded Rectangle 39">
            <a:extLst>
              <a:ext uri="{FF2B5EF4-FFF2-40B4-BE49-F238E27FC236}">
                <a16:creationId xmlns:a16="http://schemas.microsoft.com/office/drawing/2014/main" id="{F447626A-BC61-5142-82B1-F19F330C11D2}"/>
              </a:ext>
            </a:extLst>
          </p:cNvPr>
          <p:cNvSpPr/>
          <p:nvPr/>
        </p:nvSpPr>
        <p:spPr bwMode="auto">
          <a:xfrm>
            <a:off x="3125654" y="82683"/>
            <a:ext cx="3676963" cy="415925"/>
          </a:xfrm>
          <a:prstGeom prst="roundRect">
            <a:avLst/>
          </a:prstGeom>
          <a:noFill/>
          <a:ln w="12700" cap="flat" cmpd="sng" algn="ctr">
            <a:solidFill>
              <a:srgbClr val="4472C4">
                <a:shade val="50000"/>
              </a:srgbClr>
            </a:solidFill>
            <a:prstDash val="solid"/>
            <a:miter lim="800000"/>
          </a:ln>
          <a:effectLst/>
        </p:spPr>
        <p:txBody>
          <a:bodyPr anchor="ctr"/>
          <a:lstStyle/>
          <a:p>
            <a:pPr algn="ctr">
              <a:defRPr/>
            </a:pPr>
            <a:r>
              <a:rPr lang="en-US" sz="1400" kern="0" dirty="0">
                <a:solidFill>
                  <a:srgbClr val="5E5E5E"/>
                </a:solidFill>
                <a:latin typeface="Calibri" panose="020F0502020204030204"/>
                <a:ea typeface="ＭＳ Ｐゴシック"/>
              </a:rPr>
              <a:t>Sponsors: IOC/UNESCO, WMO, UN </a:t>
            </a:r>
            <a:r>
              <a:rPr lang="en-US" sz="1400" kern="0" dirty="0" err="1">
                <a:solidFill>
                  <a:srgbClr val="5E5E5E"/>
                </a:solidFill>
                <a:latin typeface="Calibri" panose="020F0502020204030204"/>
                <a:ea typeface="ＭＳ Ｐゴシック"/>
              </a:rPr>
              <a:t>Envi</a:t>
            </a:r>
            <a:r>
              <a:rPr lang="en-US" sz="1400" kern="0" dirty="0">
                <a:solidFill>
                  <a:srgbClr val="5E5E5E"/>
                </a:solidFill>
                <a:latin typeface="Calibri" panose="020F0502020204030204"/>
                <a:ea typeface="ＭＳ Ｐゴシック"/>
              </a:rPr>
              <a:t>, ICS</a:t>
            </a:r>
          </a:p>
        </p:txBody>
      </p:sp>
      <p:sp>
        <p:nvSpPr>
          <p:cNvPr id="49" name="Rounded Rectangle 48">
            <a:extLst>
              <a:ext uri="{FF2B5EF4-FFF2-40B4-BE49-F238E27FC236}">
                <a16:creationId xmlns:a16="http://schemas.microsoft.com/office/drawing/2014/main" id="{AFA88D26-C81A-AA4D-88AB-9EA6529B2AEC}"/>
              </a:ext>
            </a:extLst>
          </p:cNvPr>
          <p:cNvSpPr/>
          <p:nvPr/>
        </p:nvSpPr>
        <p:spPr bwMode="auto">
          <a:xfrm>
            <a:off x="1232967" y="4509120"/>
            <a:ext cx="1190625" cy="495300"/>
          </a:xfrm>
          <a:prstGeom prst="roundRect">
            <a:avLst/>
          </a:prstGeom>
          <a:solidFill>
            <a:srgbClr val="4472C4"/>
          </a:solidFill>
          <a:ln w="12700" cap="flat" cmpd="sng" algn="ctr">
            <a:solidFill>
              <a:srgbClr val="4472C4">
                <a:shade val="50000"/>
              </a:srgbClr>
            </a:solidFill>
            <a:prstDash val="solid"/>
            <a:miter lim="800000"/>
          </a:ln>
          <a:effectLst/>
        </p:spPr>
        <p:txBody>
          <a:bodyPr anchor="ctr"/>
          <a:lstStyle/>
          <a:p>
            <a:pPr algn="ctr">
              <a:defRPr/>
            </a:pPr>
            <a:r>
              <a:rPr lang="en-US" sz="1100" kern="0" dirty="0" smtClean="0">
                <a:solidFill>
                  <a:prstClr val="white"/>
                </a:solidFill>
                <a:latin typeface="Calibri" panose="020F0502020204030204"/>
                <a:ea typeface="ＭＳ Ｐゴシック"/>
              </a:rPr>
              <a:t>ETOOFS</a:t>
            </a:r>
            <a:endParaRPr lang="en-US" sz="1100" kern="0" dirty="0">
              <a:solidFill>
                <a:prstClr val="white"/>
              </a:solidFill>
              <a:latin typeface="Calibri" panose="020F0502020204030204"/>
              <a:ea typeface="ＭＳ Ｐゴシック"/>
            </a:endParaRPr>
          </a:p>
        </p:txBody>
      </p:sp>
      <p:sp>
        <p:nvSpPr>
          <p:cNvPr id="51" name="Text Box 6">
            <a:extLst>
              <a:ext uri="{FF2B5EF4-FFF2-40B4-BE49-F238E27FC236}">
                <a16:creationId xmlns:a16="http://schemas.microsoft.com/office/drawing/2014/main" id="{0A6ABBC3-C85C-5747-9E46-C379E6D834C9}"/>
              </a:ext>
            </a:extLst>
          </p:cNvPr>
          <p:cNvSpPr txBox="1">
            <a:spLocks noChangeArrowheads="1"/>
          </p:cNvSpPr>
          <p:nvPr/>
        </p:nvSpPr>
        <p:spPr bwMode="auto">
          <a:xfrm>
            <a:off x="216625" y="3702050"/>
            <a:ext cx="1229522" cy="76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defRPr/>
            </a:pPr>
            <a:r>
              <a:rPr lang="en-US" altLang="en-US" sz="1500" kern="0" dirty="0" smtClean="0">
                <a:solidFill>
                  <a:prstClr val="black"/>
                </a:solidFill>
              </a:rPr>
              <a:t>Delivery of services to end users</a:t>
            </a:r>
            <a:endParaRPr lang="en-US" altLang="en-US" sz="1500" kern="0" dirty="0">
              <a:solidFill>
                <a:prstClr val="black"/>
              </a:solidFill>
            </a:endParaRPr>
          </a:p>
        </p:txBody>
      </p:sp>
    </p:spTree>
    <p:extLst>
      <p:ext uri="{BB962C8B-B14F-4D97-AF65-F5344CB8AC3E}">
        <p14:creationId xmlns:p14="http://schemas.microsoft.com/office/powerpoint/2010/main" val="1821771942"/>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AAC2-A946-6247-830C-49D709C22C0E}"/>
              </a:ext>
            </a:extLst>
          </p:cNvPr>
          <p:cNvSpPr>
            <a:spLocks noGrp="1"/>
          </p:cNvSpPr>
          <p:nvPr>
            <p:ph type="title"/>
          </p:nvPr>
        </p:nvSpPr>
        <p:spPr>
          <a:xfrm>
            <a:off x="407368" y="209204"/>
            <a:ext cx="10363200" cy="1635619"/>
          </a:xfrm>
        </p:spPr>
        <p:txBody>
          <a:bodyPr/>
          <a:lstStyle/>
          <a:p>
            <a:r>
              <a:rPr lang="en-US" dirty="0"/>
              <a:t>Report on </a:t>
            </a:r>
            <a:r>
              <a:rPr lang="en-US" dirty="0" smtClean="0"/>
              <a:t>“Support </a:t>
            </a:r>
            <a:r>
              <a:rPr lang="en-US" dirty="0"/>
              <a:t>Provided </a:t>
            </a:r>
            <a:r>
              <a:rPr lang="en-US" dirty="0" smtClean="0"/>
              <a:t>to Global </a:t>
            </a:r>
            <a:r>
              <a:rPr lang="en-US" dirty="0"/>
              <a:t>and </a:t>
            </a:r>
            <a:r>
              <a:rPr lang="en-US" dirty="0" smtClean="0"/>
              <a:t>Regional Ocean Observing Systems”</a:t>
            </a:r>
            <a:endParaRPr lang="en-US" dirty="0"/>
          </a:p>
        </p:txBody>
      </p:sp>
      <p:sp>
        <p:nvSpPr>
          <p:cNvPr id="3" name="TextBox 2"/>
          <p:cNvSpPr txBox="1"/>
          <p:nvPr/>
        </p:nvSpPr>
        <p:spPr>
          <a:xfrm>
            <a:off x="695400" y="1842389"/>
            <a:ext cx="11305256" cy="4524315"/>
          </a:xfrm>
          <a:prstGeom prst="rect">
            <a:avLst/>
          </a:prstGeom>
          <a:noFill/>
        </p:spPr>
        <p:txBody>
          <a:bodyPr wrap="square" rtlCol="0">
            <a:spAutoFit/>
          </a:bodyPr>
          <a:lstStyle/>
          <a:p>
            <a:r>
              <a:rPr lang="de-DE" dirty="0" smtClean="0"/>
              <a:t>Based on many interviews and additional research: </a:t>
            </a:r>
          </a:p>
          <a:p>
            <a:pPr marL="342900" indent="-342900">
              <a:buFont typeface="Wingdings" panose="05000000000000000000" pitchFamily="2" charset="2"/>
              <a:buChar char="Ø"/>
            </a:pPr>
            <a:r>
              <a:rPr lang="de-DE" dirty="0" smtClean="0"/>
              <a:t>9 Recommendations</a:t>
            </a:r>
          </a:p>
          <a:p>
            <a:pPr marL="342900" indent="-342900">
              <a:buFont typeface="Wingdings" panose="05000000000000000000" pitchFamily="2" charset="2"/>
              <a:buChar char="Ø"/>
            </a:pPr>
            <a:r>
              <a:rPr lang="de-DE" dirty="0" smtClean="0"/>
              <a:t>25 Findings</a:t>
            </a:r>
          </a:p>
          <a:p>
            <a:pPr marL="342900" indent="-342900">
              <a:buFont typeface="Wingdings" panose="05000000000000000000" pitchFamily="2" charset="2"/>
              <a:buChar char="Ø"/>
            </a:pPr>
            <a:r>
              <a:rPr lang="de-DE" dirty="0" smtClean="0"/>
              <a:t>Suggest a roadmap for change</a:t>
            </a:r>
          </a:p>
          <a:p>
            <a:pPr marL="342900" indent="-342900">
              <a:buFont typeface="Wingdings" panose="05000000000000000000" pitchFamily="2" charset="2"/>
              <a:buChar char="Ø"/>
            </a:pPr>
            <a:endParaRPr lang="de-DE" dirty="0" smtClean="0"/>
          </a:p>
          <a:p>
            <a:r>
              <a:rPr lang="en-US" b="1" i="1" dirty="0"/>
              <a:t>Recommendation 1 </a:t>
            </a:r>
            <a:r>
              <a:rPr lang="en-US" dirty="0"/>
              <a:t>The GOOS community should reconsider its structure within the governance discussions, aligning GOOS uniquely with </a:t>
            </a:r>
            <a:r>
              <a:rPr lang="en-US" i="1" dirty="0"/>
              <a:t>ocean observation activities</a:t>
            </a:r>
            <a:r>
              <a:rPr lang="en-US" dirty="0"/>
              <a:t>, and recognizing a </a:t>
            </a:r>
            <a:r>
              <a:rPr lang="en-US" i="1" dirty="0"/>
              <a:t>Global Ocean Information System </a:t>
            </a:r>
            <a:r>
              <a:rPr lang="en-US" dirty="0"/>
              <a:t>and a </a:t>
            </a:r>
            <a:r>
              <a:rPr lang="en-US" i="1" dirty="0"/>
              <a:t>Global Ocean Processing, Modelling and Forecasting System </a:t>
            </a:r>
            <a:r>
              <a:rPr lang="en-US" dirty="0"/>
              <a:t>as the two other elements of a world ocean system. </a:t>
            </a:r>
          </a:p>
          <a:p>
            <a:endParaRPr lang="de-DE" dirty="0"/>
          </a:p>
          <a:p>
            <a:endParaRPr lang="en-US" dirty="0"/>
          </a:p>
        </p:txBody>
      </p:sp>
    </p:spTree>
    <p:extLst>
      <p:ext uri="{BB962C8B-B14F-4D97-AF65-F5344CB8AC3E}">
        <p14:creationId xmlns:p14="http://schemas.microsoft.com/office/powerpoint/2010/main" val="332651289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AAC2-A946-6247-830C-49D709C22C0E}"/>
              </a:ext>
            </a:extLst>
          </p:cNvPr>
          <p:cNvSpPr>
            <a:spLocks noGrp="1"/>
          </p:cNvSpPr>
          <p:nvPr>
            <p:ph type="title"/>
          </p:nvPr>
        </p:nvSpPr>
        <p:spPr>
          <a:xfrm>
            <a:off x="263352" y="44624"/>
            <a:ext cx="10363200" cy="1143000"/>
          </a:xfrm>
        </p:spPr>
        <p:txBody>
          <a:bodyPr/>
          <a:lstStyle/>
          <a:p>
            <a:r>
              <a:rPr lang="en-US" dirty="0"/>
              <a:t>GOOS </a:t>
            </a:r>
            <a:r>
              <a:rPr lang="en-US" dirty="0" smtClean="0"/>
              <a:t>structures tomorrow?</a:t>
            </a:r>
            <a:endParaRPr lang="en-US" dirty="0"/>
          </a:p>
        </p:txBody>
      </p:sp>
      <p:pic>
        <p:nvPicPr>
          <p:cNvPr id="3" name="Picture 2"/>
          <p:cNvPicPr/>
          <p:nvPr/>
        </p:nvPicPr>
        <p:blipFill>
          <a:blip r:embed="rId3">
            <a:extLst>
              <a:ext uri="{28A0092B-C50C-407E-A947-70E740481C1C}">
                <a14:useLocalDpi xmlns:a14="http://schemas.microsoft.com/office/drawing/2010/main" val="0"/>
              </a:ext>
            </a:extLst>
          </a:blip>
          <a:srcRect/>
          <a:stretch>
            <a:fillRect/>
          </a:stretch>
        </p:blipFill>
        <p:spPr bwMode="auto">
          <a:xfrm>
            <a:off x="11850" y="1340768"/>
            <a:ext cx="5097793" cy="4626320"/>
          </a:xfrm>
          <a:prstGeom prst="rect">
            <a:avLst/>
          </a:prstGeom>
          <a:noFill/>
          <a:ln>
            <a:noFill/>
          </a:ln>
        </p:spPr>
      </p:pic>
      <p:pic>
        <p:nvPicPr>
          <p:cNvPr id="4" name="Picture 3"/>
          <p:cNvPicPr>
            <a:picLocks noChangeAspect="1"/>
          </p:cNvPicPr>
          <p:nvPr/>
        </p:nvPicPr>
        <p:blipFill>
          <a:blip r:embed="rId4"/>
          <a:stretch>
            <a:fillRect/>
          </a:stretch>
        </p:blipFill>
        <p:spPr>
          <a:xfrm>
            <a:off x="4891698" y="908720"/>
            <a:ext cx="7131234" cy="1616966"/>
          </a:xfrm>
          <a:prstGeom prst="rect">
            <a:avLst/>
          </a:prstGeom>
        </p:spPr>
      </p:pic>
      <p:sp>
        <p:nvSpPr>
          <p:cNvPr id="5" name="TextBox 4"/>
          <p:cNvSpPr txBox="1"/>
          <p:nvPr/>
        </p:nvSpPr>
        <p:spPr>
          <a:xfrm>
            <a:off x="5087889" y="2525686"/>
            <a:ext cx="6696744" cy="3970318"/>
          </a:xfrm>
          <a:prstGeom prst="rect">
            <a:avLst/>
          </a:prstGeom>
          <a:noFill/>
        </p:spPr>
        <p:txBody>
          <a:bodyPr wrap="square" rtlCol="0">
            <a:spAutoFit/>
          </a:bodyPr>
          <a:lstStyle/>
          <a:p>
            <a:pPr marL="285750" indent="-285750">
              <a:buFont typeface="Wingdings" panose="05000000000000000000" pitchFamily="2" charset="2"/>
              <a:buChar char="Ø"/>
            </a:pPr>
            <a:r>
              <a:rPr lang="en-GB" sz="1800" dirty="0" smtClean="0"/>
              <a:t>Recommendation 1 </a:t>
            </a:r>
            <a:r>
              <a:rPr lang="en-GB" sz="1800" dirty="0"/>
              <a:t>envisions a larger structure for the global ocean observing system that is logically built around the value chain of ocean observing, and mimics the structure of the provision of meteorological services by WMO. </a:t>
            </a:r>
            <a:endParaRPr lang="en-GB" sz="1800" dirty="0" smtClean="0"/>
          </a:p>
          <a:p>
            <a:pPr marL="285750" indent="-285750">
              <a:buFont typeface="Wingdings" panose="05000000000000000000" pitchFamily="2" charset="2"/>
              <a:buChar char="Ø"/>
            </a:pPr>
            <a:endParaRPr lang="en-GB" sz="1800" dirty="0" smtClean="0"/>
          </a:p>
          <a:p>
            <a:pPr marL="285750" indent="-285750">
              <a:buFont typeface="Wingdings" panose="05000000000000000000" pitchFamily="2" charset="2"/>
              <a:buChar char="Ø"/>
            </a:pPr>
            <a:r>
              <a:rPr lang="en-GB" sz="1800" dirty="0" smtClean="0"/>
              <a:t>At </a:t>
            </a:r>
            <a:r>
              <a:rPr lang="en-GB" sz="1800" dirty="0"/>
              <a:t>this point</a:t>
            </a:r>
            <a:r>
              <a:rPr lang="en-GB" sz="1800" dirty="0" smtClean="0"/>
              <a:t>, the </a:t>
            </a:r>
            <a:r>
              <a:rPr lang="en-GB" sz="1800" dirty="0"/>
              <a:t>proposed structure </a:t>
            </a:r>
            <a:r>
              <a:rPr lang="en-GB" sz="1800" dirty="0" smtClean="0"/>
              <a:t>see GOOS </a:t>
            </a:r>
            <a:r>
              <a:rPr lang="en-GB" sz="1800" dirty="0" smtClean="0"/>
              <a:t>focusing on </a:t>
            </a:r>
            <a:r>
              <a:rPr lang="en-GB" sz="1800" dirty="0"/>
              <a:t>Observation-only system, and construction of additional Data and </a:t>
            </a:r>
            <a:r>
              <a:rPr lang="en-GB" sz="1800" dirty="0" smtClean="0"/>
              <a:t>Modelling/Forecasting components</a:t>
            </a:r>
          </a:p>
          <a:p>
            <a:pPr marL="285750" indent="-285750">
              <a:buFont typeface="Wingdings" panose="05000000000000000000" pitchFamily="2" charset="2"/>
              <a:buChar char="Ø"/>
            </a:pPr>
            <a:endParaRPr lang="en-GB" sz="1800" dirty="0" smtClean="0"/>
          </a:p>
          <a:p>
            <a:pPr marL="285750" indent="-285750">
              <a:buFont typeface="Wingdings" panose="05000000000000000000" pitchFamily="2" charset="2"/>
              <a:buChar char="Ø"/>
            </a:pPr>
            <a:r>
              <a:rPr lang="en-US" sz="1800" dirty="0"/>
              <a:t>The architecture should include </a:t>
            </a:r>
            <a:r>
              <a:rPr lang="en-US" sz="1800" dirty="0" smtClean="0"/>
              <a:t>clearly delineated </a:t>
            </a:r>
            <a:r>
              <a:rPr lang="en-US" sz="1800" dirty="0"/>
              <a:t>observation, information and data management, and production and </a:t>
            </a:r>
            <a:r>
              <a:rPr lang="en-US" sz="1800" dirty="0" smtClean="0"/>
              <a:t>forecasting elements </a:t>
            </a:r>
            <a:r>
              <a:rPr lang="en-US" sz="1800" dirty="0"/>
              <a:t>and a virtual 'cloud of support' that ensured it operated effectively as a system, </a:t>
            </a:r>
            <a:r>
              <a:rPr lang="en-US" sz="1800" dirty="0" smtClean="0"/>
              <a:t>with effective </a:t>
            </a:r>
            <a:r>
              <a:rPr lang="en-US" sz="1800" dirty="0"/>
              <a:t>connectivity internally and externally.</a:t>
            </a:r>
            <a:r>
              <a:rPr lang="en-GB" sz="1800" dirty="0" smtClean="0"/>
              <a:t> </a:t>
            </a:r>
            <a:endParaRPr lang="en-US" sz="1800" dirty="0"/>
          </a:p>
        </p:txBody>
      </p:sp>
    </p:spTree>
    <p:extLst>
      <p:ext uri="{BB962C8B-B14F-4D97-AF65-F5344CB8AC3E}">
        <p14:creationId xmlns:p14="http://schemas.microsoft.com/office/powerpoint/2010/main" val="45815937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AAC2-A946-6247-830C-49D709C22C0E}"/>
              </a:ext>
            </a:extLst>
          </p:cNvPr>
          <p:cNvSpPr>
            <a:spLocks noGrp="1"/>
          </p:cNvSpPr>
          <p:nvPr>
            <p:ph type="title"/>
          </p:nvPr>
        </p:nvSpPr>
        <p:spPr>
          <a:xfrm>
            <a:off x="407368" y="209205"/>
            <a:ext cx="10363200" cy="1143000"/>
          </a:xfrm>
        </p:spPr>
        <p:txBody>
          <a:bodyPr/>
          <a:lstStyle/>
          <a:p>
            <a:r>
              <a:rPr lang="en-US" dirty="0" smtClean="0"/>
              <a:t>Hub-and-spoke model suggested</a:t>
            </a:r>
            <a:endParaRPr lang="en-US" dirty="0"/>
          </a:p>
        </p:txBody>
      </p:sp>
      <p:sp>
        <p:nvSpPr>
          <p:cNvPr id="3" name="TextBox 2"/>
          <p:cNvSpPr txBox="1"/>
          <p:nvPr/>
        </p:nvSpPr>
        <p:spPr>
          <a:xfrm>
            <a:off x="263352" y="1268760"/>
            <a:ext cx="7560840" cy="4401205"/>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The study likened the present form to a </a:t>
            </a:r>
            <a:r>
              <a:rPr lang="en-US" sz="2000" b="1" dirty="0"/>
              <a:t>hub-and-spoke model</a:t>
            </a:r>
            <a:r>
              <a:rPr lang="en-US" sz="2000" dirty="0"/>
              <a:t>, with one hub arranged </a:t>
            </a:r>
            <a:r>
              <a:rPr lang="en-US" sz="2000" dirty="0" smtClean="0"/>
              <a:t>around GOOS</a:t>
            </a:r>
            <a:r>
              <a:rPr lang="en-US" sz="2000" dirty="0"/>
              <a:t>, and secondary hubs and other </a:t>
            </a:r>
            <a:r>
              <a:rPr lang="en-US" sz="2000" dirty="0" smtClean="0"/>
              <a:t>centers </a:t>
            </a:r>
            <a:r>
              <a:rPr lang="en-US" sz="2000" dirty="0"/>
              <a:t>of action located on the spokes. </a:t>
            </a:r>
            <a:endParaRPr lang="en-US" sz="2000" dirty="0" smtClean="0"/>
          </a:p>
          <a:p>
            <a:pPr marL="342900" indent="-342900">
              <a:buFont typeface="Wingdings" panose="05000000000000000000" pitchFamily="2" charset="2"/>
              <a:buChar char="Ø"/>
            </a:pPr>
            <a:r>
              <a:rPr lang="en-US" sz="2000" dirty="0" smtClean="0"/>
              <a:t>The </a:t>
            </a:r>
            <a:r>
              <a:rPr lang="en-US" sz="2000" dirty="0"/>
              <a:t>weakness of </a:t>
            </a:r>
            <a:r>
              <a:rPr lang="en-US" sz="2000" dirty="0" smtClean="0"/>
              <a:t>the spokes </a:t>
            </a:r>
            <a:r>
              <a:rPr lang="en-US" sz="2000" dirty="0"/>
              <a:t>(poor connectivity) and the lack of clarity around the relative responsibilities of hubs </a:t>
            </a:r>
            <a:r>
              <a:rPr lang="en-US" sz="2000" dirty="0" smtClean="0"/>
              <a:t>blunted the </a:t>
            </a:r>
            <a:r>
              <a:rPr lang="en-US" sz="2000" dirty="0"/>
              <a:t>effectiveness of the </a:t>
            </a:r>
            <a:r>
              <a:rPr lang="en-US" sz="2000" dirty="0" smtClean="0"/>
              <a:t>model.</a:t>
            </a:r>
          </a:p>
          <a:p>
            <a:pPr marL="342900" indent="-342900">
              <a:buFont typeface="Wingdings" panose="05000000000000000000" pitchFamily="2" charset="2"/>
              <a:buChar char="Ø"/>
            </a:pPr>
            <a:r>
              <a:rPr lang="en-US" sz="2000" dirty="0"/>
              <a:t>The existence of multiple hubs without a full </a:t>
            </a:r>
            <a:r>
              <a:rPr lang="en-US" sz="2000" dirty="0" smtClean="0"/>
              <a:t>understanding of </a:t>
            </a:r>
            <a:r>
              <a:rPr lang="en-US" sz="2000" dirty="0"/>
              <a:t>the interrelationships </a:t>
            </a:r>
            <a:r>
              <a:rPr lang="en-US" sz="2000" dirty="0" smtClean="0"/>
              <a:t>has led </a:t>
            </a:r>
            <a:r>
              <a:rPr lang="en-US" sz="2000" dirty="0"/>
              <a:t>to a level of confusion.</a:t>
            </a:r>
            <a:endParaRPr lang="en-US" sz="2000" dirty="0" smtClean="0"/>
          </a:p>
          <a:p>
            <a:pPr marL="342900" indent="-342900">
              <a:buFont typeface="Wingdings" panose="05000000000000000000" pitchFamily="2" charset="2"/>
              <a:buChar char="Ø"/>
            </a:pPr>
            <a:endParaRPr lang="en-US" sz="2000" dirty="0" smtClean="0"/>
          </a:p>
          <a:p>
            <a:pPr marL="342900" indent="-342900">
              <a:buFont typeface="Wingdings" panose="05000000000000000000" pitchFamily="2" charset="2"/>
              <a:buChar char="Ø"/>
            </a:pPr>
            <a:r>
              <a:rPr lang="en-US" sz="2000" dirty="0" smtClean="0"/>
              <a:t>One finding is: The </a:t>
            </a:r>
            <a:r>
              <a:rPr lang="en-US" sz="2000" dirty="0"/>
              <a:t>present form of support arrangements for global and regional ocean observing systems </a:t>
            </a:r>
            <a:r>
              <a:rPr lang="en-US" sz="2000" dirty="0" smtClean="0"/>
              <a:t>lacked (?) authority</a:t>
            </a:r>
            <a:r>
              <a:rPr lang="en-US" sz="2000" dirty="0"/>
              <a:t>, clarity and transparency, and its effectiveness and efficiency were determined to </a:t>
            </a:r>
            <a:r>
              <a:rPr lang="en-US" sz="2000" dirty="0" smtClean="0"/>
              <a:t>be unsatisfactory </a:t>
            </a:r>
            <a:r>
              <a:rPr lang="en-US" sz="2000" dirty="0"/>
              <a:t>for many stakeholders.</a:t>
            </a:r>
          </a:p>
        </p:txBody>
      </p:sp>
      <p:pic>
        <p:nvPicPr>
          <p:cNvPr id="4" name="Picture 3"/>
          <p:cNvPicPr>
            <a:picLocks noChangeAspect="1"/>
          </p:cNvPicPr>
          <p:nvPr/>
        </p:nvPicPr>
        <p:blipFill>
          <a:blip r:embed="rId3"/>
          <a:stretch>
            <a:fillRect/>
          </a:stretch>
        </p:blipFill>
        <p:spPr>
          <a:xfrm>
            <a:off x="7956884" y="1124744"/>
            <a:ext cx="4230477" cy="4087258"/>
          </a:xfrm>
          <a:prstGeom prst="rect">
            <a:avLst/>
          </a:prstGeom>
        </p:spPr>
      </p:pic>
    </p:spTree>
    <p:extLst>
      <p:ext uri="{BB962C8B-B14F-4D97-AF65-F5344CB8AC3E}">
        <p14:creationId xmlns:p14="http://schemas.microsoft.com/office/powerpoint/2010/main" val="129543067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 charset="0"/>
            <a:ea typeface="ＭＳ Ｐゴシック" pitchFamily="-1" charset="-128"/>
            <a:cs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3_Office Theme">
  <a:themeElements>
    <a:clrScheme name="Office Theme">
      <a:dk1>
        <a:srgbClr val="000000"/>
      </a:dk1>
      <a:lt1>
        <a:srgbClr val="FFFFFF"/>
      </a:lt1>
      <a:dk2>
        <a:srgbClr val="A7A7A7"/>
      </a:dk2>
      <a:lt2>
        <a:srgbClr val="535353"/>
      </a:lt2>
      <a:accent1>
        <a:srgbClr val="56BEEC"/>
      </a:accent1>
      <a:accent2>
        <a:srgbClr val="31A8DF"/>
      </a:accent2>
      <a:accent3>
        <a:srgbClr val="238ACB"/>
      </a:accent3>
      <a:accent4>
        <a:srgbClr val="1A6798"/>
      </a:accent4>
      <a:accent5>
        <a:srgbClr val="189ED9"/>
      </a:accent5>
      <a:accent6>
        <a:srgbClr val="0D587A"/>
      </a:accent6>
      <a:hlink>
        <a:srgbClr val="0000FF"/>
      </a:hlink>
      <a:folHlink>
        <a:srgbClr val="FF00FF"/>
      </a:folHlink>
    </a:clrScheme>
    <a:fontScheme name="Office Theme">
      <a:majorFont>
        <a:latin typeface="Helvetica"/>
        <a:ea typeface="Helvetica"/>
        <a:cs typeface="Helvetica"/>
      </a:majorFont>
      <a:minorFont>
        <a:latin typeface="Roboto"/>
        <a:ea typeface="Roboto"/>
        <a:cs typeface="Roboto"/>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65023" tIns="65023" rIns="65023" bIns="65023" numCol="1" spcCol="38100" rtlCol="0" anchor="ctr">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65023" tIns="65023" rIns="65023" bIns="65023" numCol="1" spcCol="38100" rtlCol="0" anchor="t">
        <a:spAutoFit/>
      </a:bodyPr>
      <a:lstStyle>
        <a:defPPr marL="0" marR="0" indent="0" algn="l" defTabSz="130048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Robot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32873</TotalTime>
  <Words>2116</Words>
  <Application>Microsoft Office PowerPoint</Application>
  <PresentationFormat>Widescreen</PresentationFormat>
  <Paragraphs>196</Paragraphs>
  <Slides>15</Slides>
  <Notes>12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15</vt:i4>
      </vt:variant>
    </vt:vector>
  </HeadingPairs>
  <TitlesOfParts>
    <vt:vector size="29" baseType="lpstr">
      <vt:lpstr>MS PGothic</vt:lpstr>
      <vt:lpstr>Arial</vt:lpstr>
      <vt:lpstr>Calibri</vt:lpstr>
      <vt:lpstr>Calibri Light</vt:lpstr>
      <vt:lpstr>Open Sans</vt:lpstr>
      <vt:lpstr>PT Sans</vt:lpstr>
      <vt:lpstr>Roboto</vt:lpstr>
      <vt:lpstr>Wingdings</vt:lpstr>
      <vt:lpstr>Blank Presentation</vt:lpstr>
      <vt:lpstr>1_Office Theme</vt:lpstr>
      <vt:lpstr>2_Custom Design</vt:lpstr>
      <vt:lpstr>2_Office Theme</vt:lpstr>
      <vt:lpstr>3_Office Theme</vt:lpstr>
      <vt:lpstr>Custom Design</vt:lpstr>
      <vt:lpstr>The Global Ocean Observing System Governance consultations</vt:lpstr>
      <vt:lpstr>PowerPoint Presentation</vt:lpstr>
      <vt:lpstr>PowerPoint Presentation</vt:lpstr>
      <vt:lpstr>Why this report, why now?</vt:lpstr>
      <vt:lpstr>GOOS mandate today: IOC XXVI-8</vt:lpstr>
      <vt:lpstr>GOOS structures  today</vt:lpstr>
      <vt:lpstr>Report on “Support Provided to Global and Regional Ocean Observing Systems”</vt:lpstr>
      <vt:lpstr>GOOS structures tomorrow?</vt:lpstr>
      <vt:lpstr>Hub-and-spoke model suggested</vt:lpstr>
      <vt:lpstr>GOOS structures  tomorrow?</vt:lpstr>
      <vt:lpstr>Possible Path forward: </vt:lpstr>
      <vt:lpstr>PowerPoint Presentation</vt:lpstr>
      <vt:lpstr>PowerPoint Presentation</vt:lpstr>
      <vt:lpstr>PowerPoint Presentation</vt:lpstr>
      <vt:lpstr>PowerPoint Presentation</vt:lpstr>
    </vt:vector>
  </TitlesOfParts>
  <Company>IOC/UNESCO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Decisions from beginning 2007</dc:title>
  <dc:creator>Albert Fischer</dc:creator>
  <cp:lastModifiedBy>Tanhua, Toste</cp:lastModifiedBy>
  <cp:revision>753</cp:revision>
  <cp:lastPrinted>2015-06-22T08:22:37Z</cp:lastPrinted>
  <dcterms:created xsi:type="dcterms:W3CDTF">2012-11-19T13:57:22Z</dcterms:created>
  <dcterms:modified xsi:type="dcterms:W3CDTF">2021-04-26T10:06:52Z</dcterms:modified>
</cp:coreProperties>
</file>