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506" r:id="rId2"/>
    <p:sldId id="1083" r:id="rId3"/>
    <p:sldId id="1082" r:id="rId4"/>
    <p:sldId id="1084" r:id="rId5"/>
    <p:sldId id="1087" r:id="rId6"/>
    <p:sldId id="1088" r:id="rId7"/>
    <p:sldId id="1096" r:id="rId8"/>
    <p:sldId id="1090" r:id="rId9"/>
    <p:sldId id="1091" r:id="rId10"/>
    <p:sldId id="1092" r:id="rId11"/>
    <p:sldId id="1098" r:id="rId12"/>
    <p:sldId id="1094" r:id="rId13"/>
    <p:sldId id="1100" r:id="rId14"/>
    <p:sldId id="1101" r:id="rId15"/>
    <p:sldId id="1099" r:id="rId16"/>
    <p:sldId id="109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3"/>
    <p:restoredTop sz="80016"/>
  </p:normalViewPr>
  <p:slideViewPr>
    <p:cSldViewPr snapToGrid="0" snapToObjects="1">
      <p:cViewPr varScale="1">
        <p:scale>
          <a:sx n="85" d="100"/>
          <a:sy n="85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C9A11-0E86-8B41-B762-9EEA69E47375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569C4-56F1-C649-8AF1-246A29F5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67901C0-7B76-4848-9533-97E5A84A8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107950"/>
            <a:ext cx="6096000" cy="3429000"/>
          </a:xfrm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EFEFD034-F19B-5146-96D6-356EA326E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E4B5B31-2CB7-CA4B-BE9B-9C54B7E74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AF045-BB28-4149-8E59-337640AC19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09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 dirty="0"/>
              <a:t>5 Team meetings - November to April 2021, extra specific element meetings</a:t>
            </a:r>
          </a:p>
          <a:p>
            <a:r>
              <a:rPr lang="en-US" sz="1200" kern="0" dirty="0"/>
              <a:t>Looking across actions, merging, integrating, clarifying, analysis</a:t>
            </a:r>
          </a:p>
          <a:p>
            <a:r>
              <a:rPr lang="en-US" sz="1200" kern="0" dirty="0"/>
              <a:t>Considering integrating Decade Programmes </a:t>
            </a:r>
          </a:p>
          <a:p>
            <a:r>
              <a:rPr lang="en-US" sz="1200" kern="0" dirty="0"/>
              <a:t>Quantifying resource needs</a:t>
            </a:r>
          </a:p>
          <a:p>
            <a:r>
              <a:rPr lang="en-US" sz="1200" kern="0" dirty="0"/>
              <a:t>Software for action management</a:t>
            </a:r>
          </a:p>
          <a:p>
            <a:endParaRPr lang="en-US" sz="1200" kern="0" dirty="0"/>
          </a:p>
          <a:p>
            <a:pPr marL="0" indent="0">
              <a:buNone/>
            </a:pPr>
            <a:r>
              <a:rPr lang="en-US" sz="1200" kern="0" dirty="0"/>
              <a:t>&gt;&gt; Webinar reported out on this analysis</a:t>
            </a:r>
          </a:p>
          <a:p>
            <a:pPr marL="0" indent="0">
              <a:buNone/>
            </a:pPr>
            <a:r>
              <a:rPr lang="en-US" sz="1200" kern="0" dirty="0"/>
              <a:t>&gt;&gt; today have time for discussion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8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Caveat – early work – qualitative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OceanOPS - WMO will fund a new leadership position, NOAA a metadata - OceanOPS total to 7 FTEs and GOOS FTE total to 15.25 by September 2021.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89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569C4-56F1-C649-8AF1-246A29F5B9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4F9A9E-E0C0-6748-B7C5-DF995ED23A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CD85A-54AD-DE4E-8D48-1A842C03A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4E173-0E4F-3647-9572-B6046C701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2CF6-D5AB-DF4C-B095-492B2918CC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8083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A4F21A-3173-744B-B7D1-A439C366EB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7B263-6920-7546-A650-065E91756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35928-3501-8041-9EC8-D0EFE13D1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FBA9-E1F7-7E4D-8462-B3FE961D2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4708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1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04801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30EC9-B965-DB40-AD3C-7DB949E94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BFBE2B-9784-2043-A9C0-153044DD3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6533DC-6C0B-9947-87AA-6D21842C0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906A-80FE-104F-AF59-310651309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1885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1614E4-9AA2-0C47-9B19-C19C79F3F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D587EE-F74D-5645-AF6F-CC8BCDC28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282A6F-BF43-A843-BA47-7DF0F13C5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557B6-149F-3643-AB42-8B42922F6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2660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6B2A8D-0404-C742-8F3A-5AD8D845D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A0DA42-F50A-ED44-8C54-5666E3814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FCE390-C314-BD4B-8014-ABB9553E4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426F-9ECE-0440-A083-B37498AD5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5615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B43FC2-793B-1941-962C-B127C5AD6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76A87-F66A-894C-B3FE-C382841D8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887E9-A066-3644-81BE-00F42118D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0B94-CFD5-144D-91BC-DD3F1FCE8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75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464624-E0DF-9244-BED0-C1F3923EA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097511-16B3-DB42-B170-841C6C455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3CD741-3026-B549-8302-2BB6F75A6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383C-91F5-4B47-91D7-D41633582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217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14DE28-78CD-6A40-ACC1-1D408FBFE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FC1D7E-343D-3442-ADC4-30FFBBF50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B9F480-F0FA-8A4C-A9D7-6DF8BE72E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C9C2-AD03-5241-AF08-EAD0B0A13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293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AB874B-D1AE-D549-8B69-9DF109B65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0096CC-B70A-BA41-8424-287D9B8B8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49C6FF-57CC-CC49-A60D-80DE56D2A7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12C0-620D-064E-90F4-48F166483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95832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97086-848F-9040-A3AC-56877C28EF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1148F-0EBE-1F43-ACAB-F838D697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03AFC-BA1E-6C46-999D-34BD560A9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8AF7-E1E2-0C49-A726-668BFBE53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1377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46943-FF27-774C-98D3-3B0AC85E6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1D424-4026-2847-B2F7-A5C23F7163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7F04B-9E10-824E-9161-9D48BDAFF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6E0A-9EBA-AD48-952E-134D09C1C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839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B18ED7-C726-7B49-A3C3-1F5155DA4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8EC2D0-8CBA-604E-A85A-15C14E4F6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12464E-5796-4D40-B091-66833CA63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1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B66D6B13-1436-9144-937C-6572BF00A7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5521" y="3573016"/>
            <a:ext cx="7992888" cy="1440160"/>
          </a:xfrm>
          <a:ln w="28575">
            <a:noFill/>
          </a:ln>
        </p:spPr>
        <p:txBody>
          <a:bodyPr/>
          <a:lstStyle/>
          <a:p>
            <a:pPr eaLnBrk="1" hangingPunct="1"/>
            <a:endParaRPr lang="en-US" altLang="en-US" sz="1800" i="1" dirty="0"/>
          </a:p>
          <a:p>
            <a:pPr eaLnBrk="1" hangingPunct="1"/>
            <a:r>
              <a:rPr lang="en-US" altLang="en-US" sz="1800" b="1" i="1" dirty="0"/>
              <a:t>Emma Heslop</a:t>
            </a:r>
          </a:p>
          <a:p>
            <a:pPr eaLnBrk="1" hangingPunct="1"/>
            <a:r>
              <a:rPr lang="en-US" altLang="en-US" sz="1600" i="1" dirty="0"/>
              <a:t>GOOS </a:t>
            </a:r>
            <a:r>
              <a:rPr lang="en-US" altLang="en-US" sz="1600" i="1" dirty="0" err="1"/>
              <a:t>Programme</a:t>
            </a:r>
            <a:r>
              <a:rPr lang="en-US" altLang="en-US" sz="1600" i="1" dirty="0"/>
              <a:t> Specialist</a:t>
            </a:r>
          </a:p>
          <a:p>
            <a:pPr eaLnBrk="1" hangingPunct="1"/>
            <a:r>
              <a:rPr lang="en-US" altLang="en-US" sz="1600" i="1" dirty="0"/>
              <a:t>GOOS Implementation Plan Task Team, </a:t>
            </a:r>
            <a:r>
              <a:rPr lang="en-US" altLang="en-US" sz="1600" i="1" dirty="0" err="1"/>
              <a:t>Chanmi</a:t>
            </a:r>
            <a:r>
              <a:rPr lang="en-US" altLang="en-US" sz="1600" i="1" dirty="0"/>
              <a:t> Kim</a:t>
            </a:r>
          </a:p>
          <a:p>
            <a:pPr eaLnBrk="1" hangingPunct="1"/>
            <a:r>
              <a:rPr lang="en-US" altLang="en-US" sz="1600" i="1" dirty="0"/>
              <a:t>GOOS 10</a:t>
            </a:r>
            <a:r>
              <a:rPr lang="en-US" altLang="en-US" sz="1600" i="1" baseline="30000" dirty="0"/>
              <a:t>th</a:t>
            </a:r>
            <a:r>
              <a:rPr lang="en-US" altLang="en-US" sz="1600" i="1" dirty="0"/>
              <a:t> Steering Committee meeting [online], April 2021</a:t>
            </a:r>
          </a:p>
          <a:p>
            <a:pPr eaLnBrk="1" hangingPunct="1"/>
            <a:endParaRPr lang="en-US" altLang="en-US" sz="1800" i="1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E096F77-3E8C-7F42-9282-1A8756134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333376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TextBox 1">
            <a:extLst>
              <a:ext uri="{FF2B5EF4-FFF2-40B4-BE49-F238E27FC236}">
                <a16:creationId xmlns:a16="http://schemas.microsoft.com/office/drawing/2014/main" id="{2EB6EA3B-0085-084F-87DD-09EA7258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406405"/>
            <a:ext cx="4662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Global Ocean Observing System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www.goosocean.org</a:t>
            </a:r>
            <a:endParaRPr kumimoji="0" lang="en-US" altLang="fr-FR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Title 3">
            <a:extLst>
              <a:ext uri="{FF2B5EF4-FFF2-40B4-BE49-F238E27FC236}">
                <a16:creationId xmlns:a16="http://schemas.microsoft.com/office/drawing/2014/main" id="{62F764C6-93A7-224D-B3D4-4F8A03E9BD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1544" y="1700808"/>
            <a:ext cx="7776864" cy="2016224"/>
          </a:xfrm>
        </p:spPr>
        <p:txBody>
          <a:bodyPr/>
          <a:lstStyle/>
          <a:p>
            <a:pPr algn="ctr"/>
            <a:r>
              <a:rPr lang="en-US" altLang="fr-FR" sz="1800" dirty="0"/>
              <a:t>Reports from GOOS components</a:t>
            </a:r>
            <a:br>
              <a:rPr lang="en-US" altLang="fr-FR" sz="3200" dirty="0"/>
            </a:br>
            <a:r>
              <a:rPr lang="en-US" altLang="fr-FR" sz="3200" dirty="0"/>
              <a:t>GOOS Implementation Plan &amp; Next Steps</a:t>
            </a:r>
            <a:br>
              <a:rPr lang="en-US" altLang="fr-FR" sz="3200" dirty="0"/>
            </a:br>
            <a:r>
              <a:rPr lang="en-US" altLang="fr-FR" sz="3200" dirty="0"/>
              <a:t>GOOS SC-10 Session </a:t>
            </a:r>
            <a:endParaRPr lang="en-US" altLang="fr-FR" sz="3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06912-27FD-984D-93B4-A77691F77D90}"/>
              </a:ext>
            </a:extLst>
          </p:cNvPr>
          <p:cNvSpPr/>
          <p:nvPr/>
        </p:nvSpPr>
        <p:spPr bwMode="auto">
          <a:xfrm>
            <a:off x="3863976" y="6092826"/>
            <a:ext cx="4392613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" charset="-128"/>
            </a:endParaRPr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9E183756-6BC5-0A43-B6ED-9CBA2FA3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6021389"/>
            <a:ext cx="4660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7200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Additional resources $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74" y="1596047"/>
            <a:ext cx="6348462" cy="3665906"/>
          </a:xfrm>
        </p:spPr>
        <p:txBody>
          <a:bodyPr/>
          <a:lstStyle/>
          <a:p>
            <a:r>
              <a:rPr lang="en-US" sz="1800" b="1" dirty="0"/>
              <a:t>It is clear that GOOS will need to undertake some serious fundraising in order to fulfill its intentions. </a:t>
            </a:r>
          </a:p>
          <a:p>
            <a:endParaRPr lang="en-US" sz="1800" dirty="0"/>
          </a:p>
          <a:p>
            <a:r>
              <a:rPr lang="en-US" sz="1800" dirty="0"/>
              <a:t>The Task Team discussed the resource and was in favor of putting forward a clear and well justified </a:t>
            </a:r>
            <a:r>
              <a:rPr lang="en-US" sz="1800" b="1" dirty="0"/>
              <a:t>‘big ask’</a:t>
            </a:r>
          </a:p>
          <a:p>
            <a:endParaRPr lang="en-US" sz="1800" b="1" dirty="0"/>
          </a:p>
          <a:p>
            <a:r>
              <a:rPr lang="en-US" sz="1800" dirty="0"/>
              <a:t>The GOOS Ocean Decade Programmes could cast a shadow over the needs of GOOS in the Implementation Plan</a:t>
            </a:r>
          </a:p>
          <a:p>
            <a:endParaRPr lang="en-US" sz="1800" dirty="0"/>
          </a:p>
          <a:p>
            <a:r>
              <a:rPr lang="en-US" sz="1800" dirty="0"/>
              <a:t>GOOS will need to ‘ask’ for both GOOS Implementation and Ocean Decade, integrating the support and initial projects within the IP may be one way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C7F975F-8F1A-BE47-88ED-B5D0D4C7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681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FD3326-EB7E-5E43-95EA-77549F163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96963"/>
              </p:ext>
            </p:extLst>
          </p:nvPr>
        </p:nvGraphicFramePr>
        <p:xfrm>
          <a:off x="7731096" y="1319380"/>
          <a:ext cx="3853930" cy="548640"/>
        </p:xfrm>
        <a:graphic>
          <a:graphicData uri="http://schemas.openxmlformats.org/drawingml/2006/table">
            <a:tbl>
              <a:tblPr/>
              <a:tblGrid>
                <a:gridCol w="770786">
                  <a:extLst>
                    <a:ext uri="{9D8B030D-6E8A-4147-A177-3AD203B41FA5}">
                      <a16:colId xmlns:a16="http://schemas.microsoft.com/office/drawing/2014/main" val="2575316773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48924656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183118712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415680094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701660501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Travel/Other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980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endParaRPr lang="en-GB" sz="1200" dirty="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677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9D66CA-9565-E940-A499-10BA8E85E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21215"/>
              </p:ext>
            </p:extLst>
          </p:nvPr>
        </p:nvGraphicFramePr>
        <p:xfrm>
          <a:off x="7731096" y="1837857"/>
          <a:ext cx="3853930" cy="274320"/>
        </p:xfrm>
        <a:graphic>
          <a:graphicData uri="http://schemas.openxmlformats.org/drawingml/2006/table">
            <a:tbl>
              <a:tblPr/>
              <a:tblGrid>
                <a:gridCol w="770786">
                  <a:extLst>
                    <a:ext uri="{9D8B030D-6E8A-4147-A177-3AD203B41FA5}">
                      <a16:colId xmlns:a16="http://schemas.microsoft.com/office/drawing/2014/main" val="551838290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231213363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167050399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1138780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8782096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435,000$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275,000$</a:t>
                      </a:r>
                      <a:endParaRPr lang="en-GB" sz="1200" dirty="0">
                        <a:effectLst/>
                      </a:endParaRPr>
                    </a:p>
                  </a:txBody>
                  <a:tcPr marL="25400" marR="25400" anchor="b">
                    <a:lnL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165,000$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200,000$</a:t>
                      </a:r>
                      <a:endParaRPr lang="en-GB" sz="1200" dirty="0">
                        <a:effectLst/>
                      </a:endParaRPr>
                    </a:p>
                  </a:txBody>
                  <a:tcPr marL="25400" marR="25400" anchor="b">
                    <a:lnL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115,000$</a:t>
                      </a:r>
                      <a:endParaRPr lang="en-GB" sz="1200" dirty="0">
                        <a:effectLst/>
                      </a:endParaRPr>
                    </a:p>
                  </a:txBody>
                  <a:tcPr marL="25400" marR="25400" anchor="b">
                    <a:lnL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95617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960D84F2-BB03-FA47-9F38-9E0B4B3F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904" y="20524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18E9A3-39ED-3942-836A-E65586A8F58B}"/>
              </a:ext>
            </a:extLst>
          </p:cNvPr>
          <p:cNvSpPr/>
          <p:nvPr/>
        </p:nvSpPr>
        <p:spPr>
          <a:xfrm>
            <a:off x="7659717" y="799549"/>
            <a:ext cx="3080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Additional resource needs in $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CBD639-EF82-DE41-A4AA-472A26C0B8BF}"/>
              </a:ext>
            </a:extLst>
          </p:cNvPr>
          <p:cNvSpPr/>
          <p:nvPr/>
        </p:nvSpPr>
        <p:spPr>
          <a:xfrm>
            <a:off x="7659716" y="2294281"/>
            <a:ext cx="2794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Decade resource needs in $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CECCBC-0C60-AB49-A163-BDA51A2217FD}"/>
              </a:ext>
            </a:extLst>
          </p:cNvPr>
          <p:cNvSpPr/>
          <p:nvPr/>
        </p:nvSpPr>
        <p:spPr>
          <a:xfrm>
            <a:off x="7624996" y="2777077"/>
            <a:ext cx="40973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The GOOS Ocean Decade programmes need 582,120,000$ across 10 years.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CoastPredict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only provided costs for the coordination office - so this is likely much higher, perhaps of order $8 million. 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293454-26FA-7442-B3BE-5A8EB7497611}"/>
              </a:ext>
            </a:extLst>
          </p:cNvPr>
          <p:cNvSpPr/>
          <p:nvPr/>
        </p:nvSpPr>
        <p:spPr>
          <a:xfrm>
            <a:off x="7659716" y="4474535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IOC funding</a:t>
            </a:r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3EECE6A-8033-204F-9BE9-089742C44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445137"/>
              </p:ext>
            </p:extLst>
          </p:nvPr>
        </p:nvGraphicFramePr>
        <p:xfrm>
          <a:off x="7659716" y="5063997"/>
          <a:ext cx="3925309" cy="1097280"/>
        </p:xfrm>
        <a:graphic>
          <a:graphicData uri="http://schemas.openxmlformats.org/drawingml/2006/table">
            <a:tbl>
              <a:tblPr/>
              <a:tblGrid>
                <a:gridCol w="1342869">
                  <a:extLst>
                    <a:ext uri="{9D8B030D-6E8A-4147-A177-3AD203B41FA5}">
                      <a16:colId xmlns:a16="http://schemas.microsoft.com/office/drawing/2014/main" val="1465407047"/>
                    </a:ext>
                  </a:extLst>
                </a:gridCol>
                <a:gridCol w="1162098">
                  <a:extLst>
                    <a:ext uri="{9D8B030D-6E8A-4147-A177-3AD203B41FA5}">
                      <a16:colId xmlns:a16="http://schemas.microsoft.com/office/drawing/2014/main" val="3246869674"/>
                    </a:ext>
                  </a:extLst>
                </a:gridCol>
                <a:gridCol w="1420342">
                  <a:extLst>
                    <a:ext uri="{9D8B030D-6E8A-4147-A177-3AD203B41FA5}">
                      <a16:colId xmlns:a16="http://schemas.microsoft.com/office/drawing/2014/main" val="17710128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Years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biennial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travel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8416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Previous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$464,994.00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7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2020-2021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$435,000.00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22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2022-2023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$291,450.00</a:t>
                      </a:r>
                      <a:endParaRPr lang="en-GB" sz="120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???</a:t>
                      </a:r>
                      <a:endParaRPr lang="en-GB" sz="1200" dirty="0">
                        <a:effectLst/>
                      </a:endParaRPr>
                    </a:p>
                  </a:txBody>
                  <a:tcPr marL="25400" marR="25400" anchor="b">
                    <a:lnL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584905"/>
                  </a:ext>
                </a:extLst>
              </a:tr>
            </a:tbl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:a16="http://schemas.microsoft.com/office/drawing/2014/main" id="{F374EEBD-D9F9-3944-A9E7-DB77CB2A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717" y="512055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64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– Big ‘ask’ for resources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C7F975F-8F1A-BE47-88ED-B5D0D4C7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1681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B5510EA-92E0-0B40-ADFB-94F4360D1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11928"/>
              </p:ext>
            </p:extLst>
          </p:nvPr>
        </p:nvGraphicFramePr>
        <p:xfrm>
          <a:off x="914400" y="1430311"/>
          <a:ext cx="10198309" cy="4755361"/>
        </p:xfrm>
        <a:graphic>
          <a:graphicData uri="http://schemas.openxmlformats.org/drawingml/2006/table">
            <a:tbl>
              <a:tblPr/>
              <a:tblGrid>
                <a:gridCol w="5541791">
                  <a:extLst>
                    <a:ext uri="{9D8B030D-6E8A-4147-A177-3AD203B41FA5}">
                      <a16:colId xmlns:a16="http://schemas.microsoft.com/office/drawing/2014/main" val="446757756"/>
                    </a:ext>
                  </a:extLst>
                </a:gridCol>
                <a:gridCol w="4656518">
                  <a:extLst>
                    <a:ext uri="{9D8B030D-6E8A-4147-A177-3AD203B41FA5}">
                      <a16:colId xmlns:a16="http://schemas.microsoft.com/office/drawing/2014/main" val="3508211999"/>
                    </a:ext>
                  </a:extLst>
                </a:gridCol>
              </a:tblGrid>
              <a:tr h="199234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Strengths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Visible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Get the conversation out there - what it will take to make a difference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(similar to Decade idea)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GOOS has some control over the message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Coherent with the governance discussions - coherence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9155" marR="59155" marT="59155" marB="591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Weakness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r>
                        <a:rPr lang="en-GB" sz="1400" b="0" i="0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one</a:t>
                      </a: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entity to ‘ask’ (positioning only?)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Cannot be just for advice - needs to be for infrastructure*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What is the structure for this ‘ask’, what am I investing in?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is one thing - asking is another - there will be adjustment through dialogue - need to be prepared for and to support this process i.e. need resource to engage in the process of the ‘ask 'negotiation/dialogues</a:t>
                      </a:r>
                    </a:p>
                    <a:p>
                      <a:pPr marL="0" marR="0" lvl="0" indent="0" algn="l" defTabSz="457196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Ocean Decade ‘asks’ can cast a shadow over broader GOOS infrastructure needs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9155" marR="59155" marT="59155" marB="591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260908"/>
                  </a:ext>
                </a:extLst>
              </a:tr>
              <a:tr h="250345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Message that funding needs to be more cross government, environment, transport, etc. than just science research funded - different ‘ocean’ commitment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Message that the ask is big because it is seriously important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Ask but be prepared to be opportunistic in securing - funding for packages/ in nation investments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Offeri</a:t>
                      </a: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recognition of support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Hire expertise to help craft this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Change to more operational (seen by some as an opportunity)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9155" marR="59155" marT="59155" marB="591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Threats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GOOS ‘ask’ could cast a shadow over our implementation base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GOOS big ‘ask’ in competition (see opportunities.. shift dialogue). Need to position our ‘ask’ with awareness</a:t>
                      </a:r>
                      <a:endParaRPr lang="en-GB" sz="14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Change to more operational (seen by some as a threat)</a:t>
                      </a:r>
                      <a:endParaRPr lang="en-GB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9155" marR="59155" marT="59155" marB="591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476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8CDF11BF-F15A-2A46-9450-62184D5F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1676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199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&amp; Recommendations for SC-10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70" y="1577691"/>
            <a:ext cx="11382530" cy="4302224"/>
          </a:xfrm>
        </p:spPr>
        <p:txBody>
          <a:bodyPr/>
          <a:lstStyle/>
          <a:p>
            <a:r>
              <a:rPr lang="en-US" sz="2000" dirty="0"/>
              <a:t>Increase focus and resource for SO1 Partnerships for delivery:</a:t>
            </a:r>
          </a:p>
          <a:p>
            <a:r>
              <a:rPr lang="en-US" sz="2000" dirty="0"/>
              <a:t>Increase focus and resource for SO2 Communications:</a:t>
            </a:r>
          </a:p>
          <a:p>
            <a:r>
              <a:rPr lang="en-US" sz="2000" dirty="0"/>
              <a:t>GOOS Projects represented, plus description of aim/role in GOOS</a:t>
            </a:r>
          </a:p>
          <a:p>
            <a:r>
              <a:rPr lang="en-US" sz="2000" dirty="0"/>
              <a:t>SO7 Data work to connect the many single actions, a more strategic approach</a:t>
            </a:r>
          </a:p>
          <a:p>
            <a:r>
              <a:rPr lang="en-US" sz="2000" dirty="0"/>
              <a:t>SO9 Capacity Development review the number of long term plans, single elements, and address the gap between impact and Roadmap outcomes, perhaps partnership</a:t>
            </a:r>
          </a:p>
          <a:p>
            <a:r>
              <a:rPr lang="en-US" sz="2000" dirty="0"/>
              <a:t>SO4 Services and local uptake, and SO8 New Technology review long term plans</a:t>
            </a:r>
          </a:p>
          <a:p>
            <a:r>
              <a:rPr lang="en-US" sz="2000" dirty="0"/>
              <a:t>SC10 Human impacts - GOOS cannot undertake this alone, need plan for partnership actions</a:t>
            </a:r>
          </a:p>
          <a:p>
            <a:r>
              <a:rPr lang="en-US" sz="2000" dirty="0"/>
              <a:t>Assess the gap between impact and outcome where this is large</a:t>
            </a:r>
          </a:p>
          <a:p>
            <a:r>
              <a:rPr lang="en-US" sz="2000" dirty="0"/>
              <a:t>Integrate the Decade Programs with the Implementation Plan, the support is not yet visible</a:t>
            </a:r>
          </a:p>
          <a:p>
            <a:r>
              <a:rPr lang="en-US" sz="2000" dirty="0"/>
              <a:t>Assess boundaries of GOOS value vs. successful partnership. Can actions be better undertaken in/or by partners? Should GOOS stretch to fill all gaps or work with partners, GOOS role as a catalyst? </a:t>
            </a:r>
          </a:p>
          <a:p>
            <a:r>
              <a:rPr lang="en-US" sz="2000" dirty="0"/>
              <a:t>Revise Roadmap in 2022, more inclusive of forecasting, partner roles, tracking impact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51B50-2376-A242-ADC8-FE35EFB7C895}"/>
              </a:ext>
            </a:extLst>
          </p:cNvPr>
          <p:cNvSpPr/>
          <p:nvPr/>
        </p:nvSpPr>
        <p:spPr>
          <a:xfrm>
            <a:off x="612579" y="1143414"/>
            <a:ext cx="5480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+mj-lt"/>
              </a:rPr>
              <a:t>Priorities for GOOS implementation:</a:t>
            </a:r>
          </a:p>
        </p:txBody>
      </p:sp>
    </p:spTree>
    <p:extLst>
      <p:ext uri="{BB962C8B-B14F-4D97-AF65-F5344CB8AC3E}">
        <p14:creationId xmlns:p14="http://schemas.microsoft.com/office/powerpoint/2010/main" val="216562012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&amp; Recommendations for SC-10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7691"/>
            <a:ext cx="10822898" cy="4302224"/>
          </a:xfrm>
        </p:spPr>
        <p:txBody>
          <a:bodyPr/>
          <a:lstStyle/>
          <a:p>
            <a:r>
              <a:rPr lang="en-US" sz="2000" dirty="0"/>
              <a:t>Communicate on the big ‘ask’ to potential funders, sponsors</a:t>
            </a:r>
          </a:p>
          <a:p>
            <a:r>
              <a:rPr lang="en-US" sz="2000" dirty="0"/>
              <a:t>Employ support for fundraising</a:t>
            </a:r>
          </a:p>
          <a:p>
            <a:r>
              <a:rPr lang="en-US" sz="2000" dirty="0"/>
              <a:t>GOOS will need to work to be ‘investable’, this may involve; a clear structure, defined timelines and outcomes, trust in the teams ability to execute, accountability and governance</a:t>
            </a:r>
          </a:p>
          <a:p>
            <a:r>
              <a:rPr lang="en-US" sz="2000" dirty="0"/>
              <a:t>Nations may find it easier to invest nationally and so GOOS may need to consider what this could look like, e.g.‘</a:t>
            </a:r>
            <a:r>
              <a:rPr lang="en-US" sz="2000" dirty="0" err="1"/>
              <a:t>centres</a:t>
            </a:r>
            <a:r>
              <a:rPr lang="en-US" sz="2000" dirty="0"/>
              <a:t> of excellence’ for aspects of the plan, project management</a:t>
            </a:r>
          </a:p>
          <a:p>
            <a:r>
              <a:rPr lang="en-US" sz="2000" dirty="0"/>
              <a:t>Staff that can work ‘anywhere’ could be provided in-kind, additionally brings leadership training, capacity development, and connecting countries to GOOS activities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51B50-2376-A242-ADC8-FE35EFB7C895}"/>
              </a:ext>
            </a:extLst>
          </p:cNvPr>
          <p:cNvSpPr/>
          <p:nvPr/>
        </p:nvSpPr>
        <p:spPr>
          <a:xfrm>
            <a:off x="612579" y="1143414"/>
            <a:ext cx="214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9300"/>
                </a:solidFill>
                <a:latin typeface="+mj-lt"/>
              </a:rPr>
              <a:t>Resources:</a:t>
            </a:r>
          </a:p>
        </p:txBody>
      </p:sp>
    </p:spTree>
    <p:extLst>
      <p:ext uri="{BB962C8B-B14F-4D97-AF65-F5344CB8AC3E}">
        <p14:creationId xmlns:p14="http://schemas.microsoft.com/office/powerpoint/2010/main" val="1700626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&amp; Recommendations for SC-10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7691"/>
            <a:ext cx="10822898" cy="4302224"/>
          </a:xfrm>
        </p:spPr>
        <p:txBody>
          <a:bodyPr/>
          <a:lstStyle/>
          <a:p>
            <a:r>
              <a:rPr lang="en-GB" dirty="0"/>
              <a:t>BioEco network, data and metadata development resource needs, how does this scale? Is the infrastructure sufficient? Do we need to signal with BioEco OCG, Super OCG, BioEco OceanOPS, </a:t>
            </a:r>
            <a:r>
              <a:rPr lang="en-GB" dirty="0" err="1"/>
              <a:t>OceanOBIS</a:t>
            </a:r>
            <a:r>
              <a:rPr lang="en-GB" dirty="0"/>
              <a:t>?</a:t>
            </a:r>
          </a:p>
          <a:p>
            <a:r>
              <a:rPr lang="en-GB" dirty="0"/>
              <a:t>Focus point/structure is needed to lead SO7 Data and data interface</a:t>
            </a:r>
          </a:p>
          <a:p>
            <a:r>
              <a:rPr lang="en-GB" dirty="0"/>
              <a:t>Focus point/structure is needed to manage modelling interface (ETOOFS?)</a:t>
            </a:r>
          </a:p>
          <a:p>
            <a:r>
              <a:rPr lang="en-GB" dirty="0"/>
              <a:t>Recognise the support GOOS receives for its core work</a:t>
            </a:r>
          </a:p>
          <a:p>
            <a:r>
              <a:rPr lang="en-GB" dirty="0"/>
              <a:t>Assess roles, responsibilities and interplay between regional bodies (GRAs/Projects), and national bodies (NFP, National Systems, IOC) – GOOS SC special topic meeting?</a:t>
            </a:r>
          </a:p>
          <a:p>
            <a:r>
              <a:rPr lang="en-GB" dirty="0"/>
              <a:t>Focus point/structure is needed for oversight of </a:t>
            </a:r>
            <a:r>
              <a:rPr lang="en-GB" dirty="0" err="1"/>
              <a:t>superpartners</a:t>
            </a:r>
            <a:r>
              <a:rPr lang="en-GB" dirty="0"/>
              <a:t> with multiple connections </a:t>
            </a:r>
          </a:p>
          <a:p>
            <a:r>
              <a:rPr lang="en-GB" dirty="0"/>
              <a:t>SC members consider designated interest areas or SOs, in seeking funding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51B50-2376-A242-ADC8-FE35EFB7C895}"/>
              </a:ext>
            </a:extLst>
          </p:cNvPr>
          <p:cNvSpPr/>
          <p:nvPr/>
        </p:nvSpPr>
        <p:spPr>
          <a:xfrm>
            <a:off x="612579" y="1143414"/>
            <a:ext cx="3775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</a:rPr>
              <a:t>Review GOOS structure: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661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Conclusions &amp; Recommendations for SC-10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77691"/>
            <a:ext cx="10822898" cy="4302224"/>
          </a:xfrm>
        </p:spPr>
        <p:txBody>
          <a:bodyPr/>
          <a:lstStyle/>
          <a:p>
            <a:r>
              <a:rPr lang="en-GB" dirty="0"/>
              <a:t>Implementation Plan Task Team persists, start work on priorities </a:t>
            </a:r>
          </a:p>
          <a:p>
            <a:r>
              <a:rPr lang="en-GB" dirty="0"/>
              <a:t>Regular (bi-monthly?) meetings of the Implementation Plan Task Team</a:t>
            </a:r>
          </a:p>
          <a:p>
            <a:pPr lvl="1"/>
            <a:r>
              <a:rPr lang="en-GB" dirty="0"/>
              <a:t>discuss cross-GOOS actions</a:t>
            </a:r>
          </a:p>
          <a:p>
            <a:pPr lvl="1"/>
            <a:r>
              <a:rPr lang="en-GB" dirty="0"/>
              <a:t>review for specific SOs</a:t>
            </a:r>
          </a:p>
          <a:p>
            <a:pPr lvl="1"/>
            <a:r>
              <a:rPr lang="en-GB" dirty="0"/>
              <a:t>bring larger decisions to the GOOS SC</a:t>
            </a:r>
          </a:p>
          <a:p>
            <a:r>
              <a:rPr lang="en-GB" dirty="0"/>
              <a:t>GOOS invests in project management online software tool so actions in this document are placed where GOOS elements can access and update, tracking and analysis can be undertaken</a:t>
            </a:r>
          </a:p>
          <a:p>
            <a:r>
              <a:rPr lang="en-GB" dirty="0"/>
              <a:t>Report out regularly (6 months) to GOOS SC </a:t>
            </a:r>
          </a:p>
          <a:p>
            <a:r>
              <a:rPr lang="en-GB" dirty="0"/>
              <a:t>Evolve the Plan and Roadmap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351B50-2376-A242-ADC8-FE35EFB7C895}"/>
              </a:ext>
            </a:extLst>
          </p:cNvPr>
          <p:cNvSpPr/>
          <p:nvPr/>
        </p:nvSpPr>
        <p:spPr>
          <a:xfrm>
            <a:off x="612579" y="1143414"/>
            <a:ext cx="3435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B0F0"/>
                </a:solidFill>
              </a:rPr>
              <a:t>Management process:</a:t>
            </a: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1964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comments, ideas…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A5450-CF7E-5649-8CD3-C8A34948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102" y="1447800"/>
            <a:ext cx="4897796" cy="43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2185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2776"/>
            <a:ext cx="8668987" cy="518457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Specific objectives:</a:t>
            </a:r>
          </a:p>
          <a:p>
            <a:r>
              <a:rPr lang="en-US" sz="1800" dirty="0"/>
              <a:t>Provide visibility across GOOS of action towards implementing 2030 Strategy</a:t>
            </a:r>
          </a:p>
          <a:p>
            <a:r>
              <a:rPr lang="en-US" sz="1800" dirty="0"/>
              <a:t>Enable priority setting, Steering Committee to ‘steer’ / adjust direction</a:t>
            </a:r>
          </a:p>
          <a:p>
            <a:r>
              <a:rPr lang="en-US" sz="1800" dirty="0"/>
              <a:t>Enable gap filling, including through partnerships</a:t>
            </a:r>
          </a:p>
          <a:p>
            <a:r>
              <a:rPr lang="en-US" sz="1800" dirty="0"/>
              <a:t>Create cohesive cross-GOOS actions</a:t>
            </a:r>
          </a:p>
          <a:p>
            <a:r>
              <a:rPr lang="en-US" sz="1800" dirty="0"/>
              <a:t>Understand interdependencies, and use GOOS resource more effectively</a:t>
            </a:r>
          </a:p>
          <a:p>
            <a:r>
              <a:rPr lang="en-US" sz="1800" dirty="0"/>
              <a:t>Identify resource needs and target fundraising activity against action/impact</a:t>
            </a:r>
          </a:p>
          <a:p>
            <a:r>
              <a:rPr lang="en-US" sz="1800" dirty="0"/>
              <a:t>Identify and tackle any barriers to GOOS ability to execute</a:t>
            </a:r>
          </a:p>
          <a:p>
            <a:r>
              <a:rPr lang="en-US" sz="1800" dirty="0"/>
              <a:t>Support dialogue with partners about roles, where fit in achieving the Strategy</a:t>
            </a:r>
          </a:p>
          <a:p>
            <a:r>
              <a:rPr lang="en-US" sz="1800" dirty="0"/>
              <a:t>Track progress towards achieving the Strategy, milestones and output</a:t>
            </a:r>
          </a:p>
          <a:p>
            <a:r>
              <a:rPr lang="en-US" sz="1800" dirty="0"/>
              <a:t>Provide visibility of how GOOS is responding to societal needs – action impact</a:t>
            </a:r>
          </a:p>
          <a:p>
            <a:r>
              <a:rPr lang="en-US" sz="1800" dirty="0"/>
              <a:t>Integrate/represent Decade Programmes, GOOS Projects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– re-iterate - it’s a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A5450-CF7E-5649-8CD3-C8A34948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526" y="2555776"/>
            <a:ext cx="2700474" cy="237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18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051"/>
            <a:ext cx="10363200" cy="1143000"/>
          </a:xfrm>
        </p:spPr>
        <p:txBody>
          <a:bodyPr/>
          <a:lstStyle/>
          <a:p>
            <a:r>
              <a:rPr lang="en-US" dirty="0"/>
              <a:t>Next steps from GOOS SC-9 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BB6E0-FB01-DC4E-840A-5D495F35B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029" y="656247"/>
            <a:ext cx="3042151" cy="4276506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A9731-4FC2-AD44-99CA-E36B3C81F064}"/>
              </a:ext>
            </a:extLst>
          </p:cNvPr>
          <p:cNvSpPr txBox="1"/>
          <p:nvPr/>
        </p:nvSpPr>
        <p:spPr>
          <a:xfrm>
            <a:off x="8945030" y="3192744"/>
            <a:ext cx="30421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</a:rPr>
              <a:t>GOOS Implementation Plan 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April 2021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5 year Outlook</a:t>
            </a:r>
          </a:p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3B6BFC-BB32-AF44-B412-3AB07868C6EE}"/>
              </a:ext>
            </a:extLst>
          </p:cNvPr>
          <p:cNvSpPr txBox="1"/>
          <p:nvPr/>
        </p:nvSpPr>
        <p:spPr>
          <a:xfrm>
            <a:off x="256032" y="4907229"/>
            <a:ext cx="11731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a typeface="ＭＳ Ｐゴシック" pitchFamily="34" charset="-128"/>
              </a:rPr>
              <a:t>Implementation Plan Task Team: increased through the process!</a:t>
            </a:r>
          </a:p>
          <a:p>
            <a:r>
              <a:rPr lang="en-GB" sz="2000" dirty="0">
                <a:ea typeface="ＭＳ Ｐゴシック" pitchFamily="34" charset="-128"/>
              </a:rPr>
              <a:t>Anya Waite, Toste </a:t>
            </a:r>
            <a:r>
              <a:rPr lang="en-GB" sz="2000" dirty="0" err="1">
                <a:ea typeface="ＭＳ Ｐゴシック" pitchFamily="34" charset="-128"/>
              </a:rPr>
              <a:t>Tanhua</a:t>
            </a:r>
            <a:r>
              <a:rPr lang="en-GB" sz="2000" dirty="0">
                <a:ea typeface="ＭＳ Ｐゴシック" pitchFamily="34" charset="-128"/>
              </a:rPr>
              <a:t>, Prof </a:t>
            </a:r>
            <a:r>
              <a:rPr lang="en-GB" sz="2000" dirty="0" err="1">
                <a:ea typeface="ＭＳ Ｐゴシック" pitchFamily="34" charset="-128"/>
              </a:rPr>
              <a:t>Karnawati</a:t>
            </a:r>
            <a:r>
              <a:rPr lang="en-GB" sz="2000" dirty="0">
                <a:ea typeface="ＭＳ Ｐゴシック" pitchFamily="34" charset="-128"/>
              </a:rPr>
              <a:t>, Pierre </a:t>
            </a:r>
            <a:r>
              <a:rPr lang="en-GB" sz="2000" dirty="0" err="1">
                <a:ea typeface="ＭＳ Ｐゴシック" pitchFamily="34" charset="-128"/>
              </a:rPr>
              <a:t>Bahurel</a:t>
            </a:r>
            <a:r>
              <a:rPr lang="en-GB" sz="2000" dirty="0">
                <a:ea typeface="ＭＳ Ｐゴシック" pitchFamily="34" charset="-128"/>
              </a:rPr>
              <a:t>, Kim Currie, Gabrielle </a:t>
            </a:r>
            <a:r>
              <a:rPr lang="en-GB" sz="2000" dirty="0" err="1">
                <a:ea typeface="ＭＳ Ｐゴシック" pitchFamily="34" charset="-128"/>
              </a:rPr>
              <a:t>Canonico</a:t>
            </a:r>
            <a:r>
              <a:rPr lang="en-GB" sz="2000" dirty="0">
                <a:ea typeface="ＭＳ Ｐゴシック" pitchFamily="34" charset="-128"/>
              </a:rPr>
              <a:t>, Nic </a:t>
            </a:r>
            <a:r>
              <a:rPr lang="en-GB" sz="2000" dirty="0" err="1">
                <a:ea typeface="ＭＳ Ｐゴシック" pitchFamily="34" charset="-128"/>
              </a:rPr>
              <a:t>Bax</a:t>
            </a:r>
            <a:r>
              <a:rPr lang="en-GB" sz="2000" dirty="0">
                <a:ea typeface="ＭＳ Ｐゴシック" pitchFamily="34" charset="-128"/>
              </a:rPr>
              <a:t>, Venkat, David Legler, Veronique Garcon, Sabrina, </a:t>
            </a:r>
            <a:r>
              <a:rPr lang="en-GB" sz="2000" dirty="0" err="1">
                <a:ea typeface="ＭＳ Ｐゴシック" pitchFamily="34" charset="-128"/>
              </a:rPr>
              <a:t>Speich</a:t>
            </a:r>
            <a:r>
              <a:rPr lang="en-GB" sz="2000" dirty="0">
                <a:ea typeface="ＭＳ Ｐゴシック" pitchFamily="34" charset="-128"/>
              </a:rPr>
              <a:t>, </a:t>
            </a:r>
            <a:r>
              <a:rPr lang="en-GB" sz="2000" dirty="0" err="1">
                <a:ea typeface="ＭＳ Ｐゴシック" pitchFamily="34" charset="-128"/>
              </a:rPr>
              <a:t>Weidong</a:t>
            </a:r>
            <a:r>
              <a:rPr lang="en-GB" sz="2000" dirty="0">
                <a:ea typeface="ＭＳ Ｐゴシック" pitchFamily="34" charset="-128"/>
              </a:rPr>
              <a:t> Yu, Belen Martin </a:t>
            </a:r>
            <a:r>
              <a:rPr lang="en-GB" sz="2000" dirty="0" err="1">
                <a:ea typeface="ＭＳ Ｐゴシック" pitchFamily="34" charset="-128"/>
              </a:rPr>
              <a:t>Miguez</a:t>
            </a:r>
            <a:r>
              <a:rPr lang="en-GB" sz="2000" dirty="0">
                <a:ea typeface="ＭＳ Ｐゴシック" pitchFamily="34" charset="-128"/>
              </a:rPr>
              <a:t>, Maciej </a:t>
            </a:r>
            <a:r>
              <a:rPr lang="en-GB" sz="2000" dirty="0" err="1">
                <a:ea typeface="ＭＳ Ｐゴシック" pitchFamily="34" charset="-128"/>
              </a:rPr>
              <a:t>Talzweski</a:t>
            </a:r>
            <a:r>
              <a:rPr lang="en-GB" sz="2000" dirty="0">
                <a:ea typeface="ＭＳ Ｐゴシック" pitchFamily="34" charset="-128"/>
              </a:rPr>
              <a:t>, Mathieu </a:t>
            </a:r>
            <a:r>
              <a:rPr lang="en-GB" sz="2000" dirty="0" err="1">
                <a:ea typeface="ＭＳ Ｐゴシック" pitchFamily="34" charset="-128"/>
              </a:rPr>
              <a:t>Belbeoch</a:t>
            </a:r>
            <a:r>
              <a:rPr lang="en-GB" sz="2000" dirty="0">
                <a:ea typeface="ＭＳ Ｐゴシック" pitchFamily="34" charset="-128"/>
              </a:rPr>
              <a:t>, Denis Chang-Seng </a:t>
            </a:r>
            <a:endParaRPr lang="en-GB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EB302EB-F633-FC4D-B130-8FA776E56A2F}"/>
              </a:ext>
            </a:extLst>
          </p:cNvPr>
          <p:cNvSpPr/>
          <p:nvPr/>
        </p:nvSpPr>
        <p:spPr>
          <a:xfrm>
            <a:off x="914400" y="1189297"/>
            <a:ext cx="7735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srgbClr val="00B050"/>
                </a:solidFill>
              </a:rPr>
              <a:t>Oct-Dec 2020 focused calls to refine/work on actions, integrate Decade and projects, assess gaps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rgbClr val="FFC000"/>
                </a:solidFill>
              </a:rPr>
              <a:t>Dec 2020 analysis outputs/impacts, discuss assessment towards SOs/impact, understand how Decade integrated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rgbClr val="FFC000"/>
                </a:solidFill>
              </a:rPr>
              <a:t>Consider hire of additional support for cross-GOOS actions (Covid-19 savings)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>
                <a:solidFill>
                  <a:srgbClr val="FFC000"/>
                </a:solidFill>
              </a:rPr>
              <a:t>Jan 2021 Review Draft plan and work on gaps, priorities, resource, structure, SWOT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200" dirty="0">
                <a:solidFill>
                  <a:srgbClr val="FFC000"/>
                </a:solidFill>
              </a:rPr>
              <a:t>March 2021 Implementation Plan available for SC review with suggestion for process</a:t>
            </a:r>
          </a:p>
        </p:txBody>
      </p:sp>
    </p:spTree>
    <p:extLst>
      <p:ext uri="{BB962C8B-B14F-4D97-AF65-F5344CB8AC3E}">
        <p14:creationId xmlns:p14="http://schemas.microsoft.com/office/powerpoint/2010/main" val="14393911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6A5450-CF7E-5649-8CD3-C8A34948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17" y="1143000"/>
            <a:ext cx="4897796" cy="430222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B14A0A4-2BE9-FD4F-8881-F5FD8E2C55E0}"/>
              </a:ext>
            </a:extLst>
          </p:cNvPr>
          <p:cNvSpPr txBox="1">
            <a:spLocks/>
          </p:cNvSpPr>
          <p:nvPr/>
        </p:nvSpPr>
        <p:spPr bwMode="auto">
          <a:xfrm>
            <a:off x="914400" y="1412776"/>
            <a:ext cx="6236209" cy="396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575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70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66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61" indent="-22859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5 Team meetings - November to April 2021, extra specific element meetings</a:t>
            </a:r>
          </a:p>
          <a:p>
            <a:r>
              <a:rPr lang="en-US" sz="2000" kern="0" dirty="0"/>
              <a:t>Looking across actions, merging, integrating, clarifying, analysis</a:t>
            </a:r>
          </a:p>
          <a:p>
            <a:r>
              <a:rPr lang="en-US" sz="2000" kern="0" dirty="0"/>
              <a:t>Considering integrating Decade Programmes, GOOS Projects</a:t>
            </a:r>
          </a:p>
          <a:p>
            <a:r>
              <a:rPr lang="en-US" sz="2000" kern="0" dirty="0"/>
              <a:t>Quantifying resource needs</a:t>
            </a:r>
          </a:p>
          <a:p>
            <a:r>
              <a:rPr lang="en-US" sz="2000" kern="0" dirty="0"/>
              <a:t>Software for action management</a:t>
            </a:r>
          </a:p>
          <a:p>
            <a:endParaRPr lang="en-US" sz="2000" kern="0" dirty="0"/>
          </a:p>
          <a:p>
            <a:pPr marL="0" indent="0">
              <a:buNone/>
            </a:pPr>
            <a:r>
              <a:rPr lang="en-US" sz="2000" kern="0" dirty="0"/>
              <a:t>&gt;&gt; Webinar and report more on this analysis</a:t>
            </a:r>
          </a:p>
          <a:p>
            <a:pPr marL="0" indent="0">
              <a:buNone/>
            </a:pPr>
            <a:r>
              <a:rPr lang="en-US" sz="2000" kern="0" dirty="0"/>
              <a:t>&gt;&gt; today highlights and time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4490814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across actions - SOs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5091862"/>
            <a:ext cx="10120154" cy="1432560"/>
          </a:xfrm>
        </p:spPr>
        <p:txBody>
          <a:bodyPr/>
          <a:lstStyle/>
          <a:p>
            <a:r>
              <a:rPr lang="en-US" sz="2000" dirty="0"/>
              <a:t>58 actions</a:t>
            </a:r>
          </a:p>
          <a:p>
            <a:r>
              <a:rPr lang="en-US" sz="2000" dirty="0"/>
              <a:t>Next priorities for work – SO1 Delivery partnerships and SO2 Advocacy and Comms</a:t>
            </a:r>
          </a:p>
          <a:p>
            <a:r>
              <a:rPr lang="en-US" sz="2000" dirty="0"/>
              <a:t>Work in some SOs – SO7 Data, SO9 Capacity Development </a:t>
            </a:r>
          </a:p>
          <a:p>
            <a:r>
              <a:rPr lang="en-US" sz="2000" dirty="0"/>
              <a:t>Increase in major x-GOOS and multi element actions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ED6B41-0EB4-2842-80D1-DCDB0E971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71856"/>
              </p:ext>
            </p:extLst>
          </p:nvPr>
        </p:nvGraphicFramePr>
        <p:xfrm>
          <a:off x="982726" y="1193774"/>
          <a:ext cx="10838212" cy="3725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5738">
                  <a:extLst>
                    <a:ext uri="{9D8B030D-6E8A-4147-A177-3AD203B41FA5}">
                      <a16:colId xmlns:a16="http://schemas.microsoft.com/office/drawing/2014/main" val="411272818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49823692"/>
                    </a:ext>
                  </a:extLst>
                </a:gridCol>
                <a:gridCol w="455473">
                  <a:extLst>
                    <a:ext uri="{9D8B030D-6E8A-4147-A177-3AD203B41FA5}">
                      <a16:colId xmlns:a16="http://schemas.microsoft.com/office/drawing/2014/main" val="2236920440"/>
                    </a:ext>
                  </a:extLst>
                </a:gridCol>
                <a:gridCol w="550367">
                  <a:extLst>
                    <a:ext uri="{9D8B030D-6E8A-4147-A177-3AD203B41FA5}">
                      <a16:colId xmlns:a16="http://schemas.microsoft.com/office/drawing/2014/main" val="383515131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38792859"/>
                    </a:ext>
                  </a:extLst>
                </a:gridCol>
                <a:gridCol w="1066743">
                  <a:extLst>
                    <a:ext uri="{9D8B030D-6E8A-4147-A177-3AD203B41FA5}">
                      <a16:colId xmlns:a16="http://schemas.microsoft.com/office/drawing/2014/main" val="3069066588"/>
                    </a:ext>
                  </a:extLst>
                </a:gridCol>
                <a:gridCol w="529771">
                  <a:extLst>
                    <a:ext uri="{9D8B030D-6E8A-4147-A177-3AD203B41FA5}">
                      <a16:colId xmlns:a16="http://schemas.microsoft.com/office/drawing/2014/main" val="2835692438"/>
                    </a:ext>
                  </a:extLst>
                </a:gridCol>
                <a:gridCol w="580224">
                  <a:extLst>
                    <a:ext uri="{9D8B030D-6E8A-4147-A177-3AD203B41FA5}">
                      <a16:colId xmlns:a16="http://schemas.microsoft.com/office/drawing/2014/main" val="4054556466"/>
                    </a:ext>
                  </a:extLst>
                </a:gridCol>
                <a:gridCol w="643292">
                  <a:extLst>
                    <a:ext uri="{9D8B030D-6E8A-4147-A177-3AD203B41FA5}">
                      <a16:colId xmlns:a16="http://schemas.microsoft.com/office/drawing/2014/main" val="1847207942"/>
                    </a:ext>
                  </a:extLst>
                </a:gridCol>
                <a:gridCol w="643292">
                  <a:extLst>
                    <a:ext uri="{9D8B030D-6E8A-4147-A177-3AD203B41FA5}">
                      <a16:colId xmlns:a16="http://schemas.microsoft.com/office/drawing/2014/main" val="2305741923"/>
                    </a:ext>
                  </a:extLst>
                </a:gridCol>
              </a:tblGrid>
              <a:tr h="26435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Strategic Objectives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No. Actions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Actions by Year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Review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Level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1144"/>
                  </a:ext>
                </a:extLst>
              </a:tr>
              <a:tr h="422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Year 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Year 5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hi importance 2019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major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multi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single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Decade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2434193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SO1: Partnerships to improve delivery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0507449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SO2: Build advocacy and visibility with stakeholders through communications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848168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SO3: Regularly evaluate system impact to assess fit for purpose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3564840"/>
                  </a:ext>
                </a:extLst>
              </a:tr>
              <a:tr h="2326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SO4: Strengthen knowledge and exchange around services, boost local uptake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8835435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SO5: Provide authoritative guidance on integrated observing system design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877353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SO6: Sustain, strengthen and expand observing system implementation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4252882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SO7: Ensure GOOS ocean observing data and information are FAIR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2821560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SO8: Support innovation in observing technologies and networks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018600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SO9: Develop capacity to ensure a broader range of stakeholder participation.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GB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5876698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SO10: Extend systematic observations to understand human impacts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2226842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SO11: Champion effective governance with partners and stakeholders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7605936"/>
                  </a:ext>
                </a:extLst>
              </a:tr>
              <a:tr h="1618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Totals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58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GB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GB" sz="1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7717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7272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67" y="1441520"/>
            <a:ext cx="4177789" cy="2683736"/>
          </a:xfrm>
        </p:spPr>
        <p:txBody>
          <a:bodyPr/>
          <a:lstStyle/>
          <a:p>
            <a:r>
              <a:rPr lang="en-US" sz="1800" dirty="0"/>
              <a:t>58 different partners identified, 22 more active partners &gt;1 action</a:t>
            </a:r>
          </a:p>
          <a:p>
            <a:r>
              <a:rPr lang="en-US" sz="1800" dirty="0" err="1"/>
              <a:t>Superpartners</a:t>
            </a:r>
            <a:r>
              <a:rPr lang="en-US" sz="1800" dirty="0"/>
              <a:t> - featured in many actions, WMO, IODE/IOC, </a:t>
            </a:r>
            <a:r>
              <a:rPr lang="en-US" sz="1800" dirty="0" err="1"/>
              <a:t>OceanPredict</a:t>
            </a:r>
            <a:r>
              <a:rPr lang="en-US" sz="1800" dirty="0"/>
              <a:t> - need a strategic link</a:t>
            </a:r>
          </a:p>
          <a:p>
            <a:r>
              <a:rPr lang="en-US" sz="1800" dirty="0"/>
              <a:t>Satellite community are referenced, no strategic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656AC-7A64-1748-8221-BE5EA06E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14" y="1365320"/>
            <a:ext cx="6677150" cy="4127359"/>
          </a:xfrm>
          <a:prstGeom prst="rect">
            <a:avLst/>
          </a:prstGeom>
          <a:effectLst>
            <a:outerShdw blurRad="355600" dist="38100" dir="8100000" sx="101000" sy="101000" algn="tr" rotWithShape="0">
              <a:schemeClr val="accent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71236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33481"/>
            <a:ext cx="10363200" cy="686759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So far ‘bottom up’, with impacts look ‘top down’, where are we in terms of our ambition? Does the impact match the anticipated outcomes as put forward in the Roadmap? 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54888-D4D2-E546-988F-FB3D55127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034" y="2143399"/>
            <a:ext cx="8372662" cy="38533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88209F-A08C-734E-9F32-58B9416203AA}"/>
              </a:ext>
            </a:extLst>
          </p:cNvPr>
          <p:cNvSpPr/>
          <p:nvPr/>
        </p:nvSpPr>
        <p:spPr>
          <a:xfrm>
            <a:off x="280225" y="2113224"/>
            <a:ext cx="3167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SO1, SO4, SO9, SO10 and SO11 appear to be lacking in ambition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SO6 looks a little underpowered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SO2, SO3 and SO7 appear to hit a  number key outcomes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But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mpact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statements need work</a:t>
            </a:r>
          </a:p>
        </p:txBody>
      </p:sp>
    </p:spTree>
    <p:extLst>
      <p:ext uri="{BB962C8B-B14F-4D97-AF65-F5344CB8AC3E}">
        <p14:creationId xmlns:p14="http://schemas.microsoft.com/office/powerpoint/2010/main" val="21494048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GOOS support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431926"/>
            <a:ext cx="10919011" cy="1840858"/>
          </a:xfrm>
        </p:spPr>
        <p:txBody>
          <a:bodyPr/>
          <a:lstStyle/>
          <a:p>
            <a:r>
              <a:rPr lang="en-US" sz="2000" b="1" dirty="0"/>
              <a:t>Most GOOS elements appear profoundly under resourced</a:t>
            </a:r>
          </a:p>
          <a:p>
            <a:r>
              <a:rPr lang="en-US" sz="2000" dirty="0"/>
              <a:t>OceanOPS is one of the largest components in terms of FTEs, it is an operational </a:t>
            </a:r>
            <a:r>
              <a:rPr lang="en-US" sz="2000" dirty="0" err="1"/>
              <a:t>centre</a:t>
            </a:r>
            <a:endParaRPr lang="en-US" sz="2000" dirty="0"/>
          </a:p>
          <a:p>
            <a:r>
              <a:rPr lang="en-US" sz="2000" dirty="0"/>
              <a:t>GOOS has support in funding and in-kind from a number of sources - </a:t>
            </a:r>
            <a:r>
              <a:rPr lang="en-US" sz="2000" b="1" dirty="0"/>
              <a:t>this should be formally </a:t>
            </a:r>
            <a:r>
              <a:rPr lang="en-US" sz="2000" b="1" dirty="0" err="1"/>
              <a:t>recognised</a:t>
            </a:r>
            <a:endParaRPr lang="en-US" sz="20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9ACFFB-DDB4-3C48-B471-9FB9F67F9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28669"/>
              </p:ext>
            </p:extLst>
          </p:nvPr>
        </p:nvGraphicFramePr>
        <p:xfrm>
          <a:off x="1062318" y="1399614"/>
          <a:ext cx="9727602" cy="2800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306">
                  <a:extLst>
                    <a:ext uri="{9D8B030D-6E8A-4147-A177-3AD203B41FA5}">
                      <a16:colId xmlns:a16="http://schemas.microsoft.com/office/drawing/2014/main" val="1402503240"/>
                    </a:ext>
                  </a:extLst>
                </a:gridCol>
                <a:gridCol w="1227108">
                  <a:extLst>
                    <a:ext uri="{9D8B030D-6E8A-4147-A177-3AD203B41FA5}">
                      <a16:colId xmlns:a16="http://schemas.microsoft.com/office/drawing/2014/main" val="2349235606"/>
                    </a:ext>
                  </a:extLst>
                </a:gridCol>
                <a:gridCol w="2979303">
                  <a:extLst>
                    <a:ext uri="{9D8B030D-6E8A-4147-A177-3AD203B41FA5}">
                      <a16:colId xmlns:a16="http://schemas.microsoft.com/office/drawing/2014/main" val="3746186047"/>
                    </a:ext>
                  </a:extLst>
                </a:gridCol>
                <a:gridCol w="3604885">
                  <a:extLst>
                    <a:ext uri="{9D8B030D-6E8A-4147-A177-3AD203B41FA5}">
                      <a16:colId xmlns:a16="http://schemas.microsoft.com/office/drawing/2014/main" val="3608352870"/>
                    </a:ext>
                  </a:extLst>
                </a:gridCol>
              </a:tblGrid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GOOS Element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FTEs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Funding source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Location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65400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Core Coordination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Paris, 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15979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OOPC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NOAA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Geneva (WMO hosted), Switzerland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862437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BGC Panel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2.00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NSF, SCOR, EuroSea, IOC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Sopot, Poland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2778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BioEco Panel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1.00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CSIRO, AIMS, EuroSea, IOC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Hobart, Australia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86133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IODE/OBIS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Oostende, Belgium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3037"/>
                  </a:ext>
                </a:extLst>
              </a:tr>
              <a:tr h="8528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OCG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IOC, WMO, NOAA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Paris, Geneva (WMO), Washington DC, USA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52005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Networks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0.35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IOC, WMO, NOAA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Paris, Geneva (WMO)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801809"/>
                  </a:ext>
                </a:extLst>
              </a:tr>
              <a:tr h="229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OceanOPS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6.00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National contributions and projects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Brest, 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74536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ETOOFS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0.25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Paris, 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13450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GRAs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IOC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Paris, 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967086"/>
                  </a:ext>
                </a:extLst>
              </a:tr>
              <a:tr h="23581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Total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14.25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8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88604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B2EA29-478F-8440-80DA-515BC51FD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62883"/>
              </p:ext>
            </p:extLst>
          </p:nvPr>
        </p:nvGraphicFramePr>
        <p:xfrm>
          <a:off x="563707" y="1447800"/>
          <a:ext cx="5498313" cy="3962400"/>
        </p:xfrm>
        <a:graphic>
          <a:graphicData uri="http://schemas.openxmlformats.org/drawingml/2006/table">
            <a:tbl>
              <a:tblPr/>
              <a:tblGrid>
                <a:gridCol w="1928970">
                  <a:extLst>
                    <a:ext uri="{9D8B030D-6E8A-4147-A177-3AD203B41FA5}">
                      <a16:colId xmlns:a16="http://schemas.microsoft.com/office/drawing/2014/main" val="1366598987"/>
                    </a:ext>
                  </a:extLst>
                </a:gridCol>
                <a:gridCol w="644817">
                  <a:extLst>
                    <a:ext uri="{9D8B030D-6E8A-4147-A177-3AD203B41FA5}">
                      <a16:colId xmlns:a16="http://schemas.microsoft.com/office/drawing/2014/main" val="224670646"/>
                    </a:ext>
                  </a:extLst>
                </a:gridCol>
                <a:gridCol w="766542">
                  <a:extLst>
                    <a:ext uri="{9D8B030D-6E8A-4147-A177-3AD203B41FA5}">
                      <a16:colId xmlns:a16="http://schemas.microsoft.com/office/drawing/2014/main" val="59193653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505858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75688586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234904160"/>
                    </a:ext>
                  </a:extLst>
                </a:gridCol>
              </a:tblGrid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Resource by SO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93289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FFFF"/>
                          </a:solidFill>
                          <a:effectLst/>
                          <a:latin typeface="Arial" panose="020B0604020202020204" pitchFamily="34" charset="0"/>
                        </a:rPr>
                        <a:t>SO1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27926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93CDDC"/>
                          </a:solidFill>
                          <a:effectLst/>
                          <a:latin typeface="Arial" panose="020B0604020202020204" pitchFamily="34" charset="0"/>
                        </a:rPr>
                        <a:t>SO2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3052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96FF"/>
                          </a:solidFill>
                          <a:effectLst/>
                          <a:latin typeface="Arial" panose="020B0604020202020204" pitchFamily="34" charset="0"/>
                        </a:rPr>
                        <a:t>SO3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609685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4F81BD"/>
                          </a:solidFill>
                          <a:effectLst/>
                          <a:latin typeface="Arial" panose="020B0604020202020204" pitchFamily="34" charset="0"/>
                        </a:rPr>
                        <a:t>SO4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8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34A853"/>
                          </a:solidFill>
                          <a:effectLst/>
                          <a:latin typeface="Arial" panose="020B0604020202020204" pitchFamily="34" charset="0"/>
                        </a:rPr>
                        <a:t>SO5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109348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76923C"/>
                          </a:solidFill>
                          <a:effectLst/>
                          <a:latin typeface="Arial" panose="020B0604020202020204" pitchFamily="34" charset="0"/>
                        </a:rPr>
                        <a:t>SO6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75332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FA00"/>
                          </a:solidFill>
                          <a:effectLst/>
                          <a:latin typeface="Arial" panose="020B0604020202020204" pitchFamily="34" charset="0"/>
                        </a:rPr>
                        <a:t>SO7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028928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FFD579"/>
                          </a:solidFill>
                          <a:effectLst/>
                          <a:latin typeface="Arial" panose="020B0604020202020204" pitchFamily="34" charset="0"/>
                        </a:rPr>
                        <a:t>SO8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339230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F79646"/>
                          </a:solidFill>
                          <a:effectLst/>
                          <a:latin typeface="Arial" panose="020B0604020202020204" pitchFamily="34" charset="0"/>
                        </a:rPr>
                        <a:t>SO9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51038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E36C09"/>
                          </a:solidFill>
                          <a:effectLst/>
                          <a:latin typeface="Arial" panose="020B0604020202020204" pitchFamily="34" charset="0"/>
                        </a:rPr>
                        <a:t>SO10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352839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C0504D"/>
                          </a:solidFill>
                          <a:effectLst/>
                          <a:latin typeface="Arial" panose="020B0604020202020204" pitchFamily="34" charset="0"/>
                        </a:rPr>
                        <a:t>SO11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974515"/>
                  </a:ext>
                </a:extLst>
              </a:tr>
              <a:tr h="300358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  <a:endParaRPr lang="en-GB" sz="140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</a:t>
                      </a:r>
                      <a:endParaRPr lang="en-GB" sz="1400" dirty="0">
                        <a:effectLst/>
                      </a:endParaRPr>
                    </a:p>
                  </a:txBody>
                  <a:tcPr marL="25400" marR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70440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8D8D5B3-6CB5-CA4E-9281-F69C943E5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Plan – support needs by SO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0EC34-9BC4-C44A-97D8-AEF5EE3A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993" y="1459764"/>
            <a:ext cx="4931246" cy="4416376"/>
          </a:xfrm>
        </p:spPr>
        <p:txBody>
          <a:bodyPr/>
          <a:lstStyle/>
          <a:p>
            <a:r>
              <a:rPr lang="en-GB" sz="1800" dirty="0"/>
              <a:t>7.5 additional FTE needed by the end 2021, doubling by end of 2022, 22.5 FTE in 2023</a:t>
            </a:r>
          </a:p>
          <a:p>
            <a:r>
              <a:rPr lang="en-GB" sz="1800" b="1" dirty="0"/>
              <a:t>The human resources dedicated to GOOS core work will need to increase by 260% in 2 years</a:t>
            </a:r>
          </a:p>
          <a:p>
            <a:r>
              <a:rPr lang="en-GB" sz="1800" dirty="0"/>
              <a:t>New locations IODE OBIS and Mercator, many staff could potentially work remotely</a:t>
            </a:r>
          </a:p>
          <a:p>
            <a:endParaRPr lang="en-GB" sz="1800" dirty="0"/>
          </a:p>
          <a:p>
            <a:r>
              <a:rPr lang="en-GB" sz="1800" dirty="0"/>
              <a:t>SO8 and SO4 will need some additional focus</a:t>
            </a:r>
          </a:p>
          <a:p>
            <a:r>
              <a:rPr lang="en-GB" sz="1800" dirty="0"/>
              <a:t>SO6 has many actions, and peaks at 2023 and then declines</a:t>
            </a:r>
          </a:p>
          <a:p>
            <a:endParaRPr lang="en-GB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5F8A5E-590D-6548-B156-F55DC8986D13}"/>
              </a:ext>
            </a:extLst>
          </p:cNvPr>
          <p:cNvSpPr/>
          <p:nvPr/>
        </p:nvSpPr>
        <p:spPr bwMode="auto">
          <a:xfrm>
            <a:off x="2410372" y="4992967"/>
            <a:ext cx="3955451" cy="520440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C8E236-1405-1B43-A5CB-FCF1461E50BC}"/>
              </a:ext>
            </a:extLst>
          </p:cNvPr>
          <p:cNvCxnSpPr>
            <a:cxnSpLocks/>
          </p:cNvCxnSpPr>
          <p:nvPr/>
        </p:nvCxnSpPr>
        <p:spPr bwMode="auto">
          <a:xfrm flipH="1">
            <a:off x="4690422" y="3429000"/>
            <a:ext cx="852549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AD3F53-0D11-6B4C-BDC3-07C534F41C42}"/>
              </a:ext>
            </a:extLst>
          </p:cNvPr>
          <p:cNvCxnSpPr>
            <a:cxnSpLocks/>
          </p:cNvCxnSpPr>
          <p:nvPr/>
        </p:nvCxnSpPr>
        <p:spPr bwMode="auto">
          <a:xfrm flipH="1">
            <a:off x="6122497" y="2820938"/>
            <a:ext cx="713018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75CB03-0408-4B49-9AF9-EEB31A9E87ED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6000" y="4037062"/>
            <a:ext cx="70553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FF247009-68A8-294B-ADFB-3E8E1B39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27" y="18384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140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2172</Words>
  <Application>Microsoft Macintosh PowerPoint</Application>
  <PresentationFormat>Widescreen</PresentationFormat>
  <Paragraphs>457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Blank Presentation</vt:lpstr>
      <vt:lpstr>Reports from GOOS components GOOS Implementation Plan &amp; Next Steps GOOS SC-10 Session </vt:lpstr>
      <vt:lpstr>Why are we doing this?</vt:lpstr>
      <vt:lpstr>Next steps from GOOS SC-9 part 2</vt:lpstr>
      <vt:lpstr>PowerPoint Presentation</vt:lpstr>
      <vt:lpstr>Analysis across actions - SOs</vt:lpstr>
      <vt:lpstr>Partners</vt:lpstr>
      <vt:lpstr>Analysis impact</vt:lpstr>
      <vt:lpstr>Core GOOS support today</vt:lpstr>
      <vt:lpstr>Implementation Plan – support needs by SO</vt:lpstr>
      <vt:lpstr>Additional resources $</vt:lpstr>
      <vt:lpstr>SWOT – Big ‘ask’ for resources</vt:lpstr>
      <vt:lpstr>Conclusions &amp; Recommendations for SC-10</vt:lpstr>
      <vt:lpstr>Conclusions &amp; Recommendations for SC-10</vt:lpstr>
      <vt:lpstr>Conclusions &amp; Recommendations for SC-10</vt:lpstr>
      <vt:lpstr>Conclusions &amp; Recommendations for SC-10</vt:lpstr>
      <vt:lpstr>Questions, comments, ideas…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</dc:title>
  <dc:creator>Fischer, Albert</dc:creator>
  <cp:lastModifiedBy>Heslop, Emma</cp:lastModifiedBy>
  <cp:revision>67</cp:revision>
  <dcterms:created xsi:type="dcterms:W3CDTF">2020-02-11T12:50:32Z</dcterms:created>
  <dcterms:modified xsi:type="dcterms:W3CDTF">2021-04-27T09:49:00Z</dcterms:modified>
</cp:coreProperties>
</file>