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Quattrocento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UZdoImHc7lqVXaSJBGwG/x29h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regular.fntdata"/><Relationship Id="rId10" Type="http://schemas.openxmlformats.org/officeDocument/2006/relationships/slide" Target="slides/slide6.xml"/><Relationship Id="rId13" Type="http://schemas.openxmlformats.org/officeDocument/2006/relationships/font" Target="fonts/QuattrocentoSans-italic.fntdata"/><Relationship Id="rId12" Type="http://schemas.openxmlformats.org/officeDocument/2006/relationships/font" Target="fonts/Quattrocento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Quattrocento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The AtlantOS program offers a service for the community to act as a forum for exchange and aligning interest in thematic scopes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We work at the basin scale to enhance existing activities – so we are building upon past success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One key goal is to achieve true sustainability – by collaborating with countries, and other global initiatives and institutions like GOOS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Want to fully realize the value chain of the FOO (adapted to AtlantOS)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Seek to fully meet users needs (active not static process)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33fd00f0_26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7a33fd00f0_26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7a33fd00f0_26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Engage with </a:t>
            </a:r>
            <a:r>
              <a:rPr b="1" i="0" lang="de-DE" sz="16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regional supporters</a:t>
            </a:r>
            <a:r>
              <a:rPr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e.g. CIOOS, USIOOS, EuroGOOS and EOOS, IOC Caribe, PIRATA, TA</a:t>
            </a:r>
            <a:r>
              <a:rPr lang="de-DE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OS, </a:t>
            </a:r>
            <a:r>
              <a:rPr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SAMOC an</a:t>
            </a:r>
            <a:r>
              <a:rPr lang="de-DE" sz="1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 other South Atlantic activities - </a:t>
            </a:r>
            <a:endParaRPr/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Connect and support</a:t>
            </a:r>
            <a:r>
              <a:rPr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Atlantic </a:t>
            </a:r>
            <a:r>
              <a:rPr lang="de-DE" sz="1600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implementation </a:t>
            </a:r>
            <a:r>
              <a:rPr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of GOOS networks – Argo, Ocean Gliders, OceanSITES, VOS and others</a:t>
            </a:r>
            <a:endParaRPr i="0" sz="1600" u="none" cap="none" strike="noStrike">
              <a:solidFill>
                <a:schemeClr val="accent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Governance and implementation</a:t>
            </a:r>
            <a:r>
              <a:rPr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by December 2021</a:t>
            </a:r>
            <a:endParaRPr sz="1600">
              <a:solidFill>
                <a:schemeClr val="accent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096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i="1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Turnover plan for Steering </a:t>
            </a:r>
            <a:r>
              <a:rPr i="1" lang="de-DE" sz="1600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Committee</a:t>
            </a:r>
            <a:r>
              <a:rPr i="1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, Open call for new membership, Regular reporting requirements</a:t>
            </a:r>
            <a:endParaRPr i="1" sz="1600" u="none" cap="none" strike="noStrike">
              <a:solidFill>
                <a:schemeClr val="accent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Roadmap development</a:t>
            </a:r>
            <a:r>
              <a:rPr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– by February 2022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Establish process to </a:t>
            </a:r>
            <a:r>
              <a:rPr lang="de-DE" sz="1600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design</a:t>
            </a:r>
            <a:r>
              <a:rPr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fit for purpose observing system</a:t>
            </a:r>
            <a:endParaRPr b="1" i="0" sz="1600" u="none" cap="none" strike="noStrike">
              <a:solidFill>
                <a:srgbClr val="256C87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None/>
            </a:pPr>
            <a:r>
              <a:t/>
            </a:r>
            <a:endParaRPr i="0" sz="1600" u="none" cap="none" strike="noStrike">
              <a:solidFill>
                <a:schemeClr val="accent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0" i="0" lang="de-DE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should AtlantOS be a project of GOOS?</a:t>
            </a:r>
            <a:endParaRPr i="0" sz="9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i="0" lang="de-DE" sz="9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Plans to directly contribute to GOOS and needs </a:t>
            </a:r>
            <a:r>
              <a:rPr lang="de-DE" sz="9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for</a:t>
            </a:r>
            <a:r>
              <a:rPr i="0" lang="de-DE" sz="9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basin scale implementation </a:t>
            </a:r>
            <a:endParaRPr sz="9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i="0" lang="de-DE" sz="9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GOOS and AtlantOS have shared goals and aspirations</a:t>
            </a:r>
            <a:endParaRPr sz="9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i="0" lang="de-DE" sz="9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Official accreditation with GOOS will raise the visibility of AtlantOS and enable access to other actors and entities </a:t>
            </a:r>
            <a:endParaRPr sz="9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i="0" lang="de-DE" sz="9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Creates transparency for the roles and actions of both AtlantOS and GOOS in the Atlantic</a:t>
            </a:r>
            <a:endParaRPr i="0" sz="9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56931a14c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56931a14c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d56931a14c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56931a14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d56931a14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d56931a14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ctrTitle"/>
          </p:nvPr>
        </p:nvSpPr>
        <p:spPr>
          <a:xfrm>
            <a:off x="4090608" y="4015999"/>
            <a:ext cx="4834880" cy="832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500"/>
              <a:buFont typeface="Arial"/>
              <a:buNone/>
              <a:defRPr b="0" sz="1500"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340888"/>
            <a:ext cx="1826532" cy="180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6532" y="675311"/>
            <a:ext cx="5432511" cy="11133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/>
        </p:nvSpPr>
        <p:spPr>
          <a:xfrm>
            <a:off x="1388753" y="2312812"/>
            <a:ext cx="63664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e-DE" sz="2400" u="none" cap="none" strike="noStrike">
                <a:solidFill>
                  <a:srgbClr val="3494BA"/>
                </a:solidFill>
                <a:latin typeface="Calibri"/>
                <a:ea typeface="Calibri"/>
                <a:cs typeface="Calibri"/>
                <a:sym typeface="Calibri"/>
              </a:rPr>
              <a:t>An International Program for Basin-Scale Observing of the Atlantic Ocean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" y="3634740"/>
            <a:ext cx="1528781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183" y="44725"/>
            <a:ext cx="988792" cy="2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153964" y="497773"/>
            <a:ext cx="8229600" cy="602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153963" y="1140738"/>
            <a:ext cx="8637684" cy="3623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980"/>
              <a:buNone/>
              <a:defRPr/>
            </a:lvl1pPr>
            <a:lvl2pPr indent="-35433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98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0" type="dt"/>
          </p:nvPr>
        </p:nvSpPr>
        <p:spPr>
          <a:xfrm>
            <a:off x="161364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3124200" y="4797522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6865729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76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76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200"/>
            </a:lvl9pPr>
          </a:lstStyle>
          <a:p/>
        </p:txBody>
      </p:sp>
      <p:sp>
        <p:nvSpPr>
          <p:cNvPr id="33" name="Google Shape;33;p35"/>
          <p:cNvSpPr txBox="1"/>
          <p:nvPr>
            <p:ph idx="10" type="dt"/>
          </p:nvPr>
        </p:nvSpPr>
        <p:spPr>
          <a:xfrm>
            <a:off x="161364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1" type="ftr"/>
          </p:nvPr>
        </p:nvSpPr>
        <p:spPr>
          <a:xfrm>
            <a:off x="3124200" y="4797522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6865729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153964" y="497773"/>
            <a:ext cx="8229600" cy="602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161364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124200" y="4797522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6865729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" y="3634740"/>
            <a:ext cx="1528781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183" y="44725"/>
            <a:ext cx="988792" cy="2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153964" y="497773"/>
            <a:ext cx="8229600" cy="602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64592" y="1126728"/>
            <a:ext cx="4262946" cy="31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85"/>
              <a:buNone/>
              <a:defRPr sz="1350"/>
            </a:lvl1pPr>
            <a:lvl2pPr indent="-322897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85"/>
              <a:buChar char="•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−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4733545" y="1126728"/>
            <a:ext cx="4159631" cy="31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85"/>
              <a:buNone/>
              <a:defRPr sz="1350"/>
            </a:lvl1pPr>
            <a:lvl2pPr indent="-322897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85"/>
              <a:buChar char="•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−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161364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3124200" y="4797522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6865729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0" name="Google Shape;50;p22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" y="3634740"/>
            <a:ext cx="1528781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183" y="44725"/>
            <a:ext cx="988792" cy="2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3"/>
          <p:cNvGrpSpPr/>
          <p:nvPr/>
        </p:nvGrpSpPr>
        <p:grpSpPr>
          <a:xfrm>
            <a:off x="7630918" y="4545465"/>
            <a:ext cx="1489333" cy="415411"/>
            <a:chOff x="2753986" y="76098"/>
            <a:chExt cx="1489333" cy="553882"/>
          </a:xfrm>
        </p:grpSpPr>
        <p:pic>
          <p:nvPicPr>
            <p:cNvPr id="54" name="Google Shape;54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53986" y="76098"/>
              <a:ext cx="509823" cy="553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23"/>
            <p:cNvSpPr txBox="1"/>
            <p:nvPr/>
          </p:nvSpPr>
          <p:spPr>
            <a:xfrm>
              <a:off x="3226840" y="260648"/>
              <a:ext cx="10164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#AtlantOS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" name="Google Shape;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389" y="3546801"/>
            <a:ext cx="1456042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4389" y="4215659"/>
            <a:ext cx="1826533" cy="43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922" y="4104883"/>
            <a:ext cx="2089311" cy="63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340888"/>
            <a:ext cx="1826532" cy="180261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3"/>
          <p:cNvSpPr/>
          <p:nvPr/>
        </p:nvSpPr>
        <p:spPr>
          <a:xfrm>
            <a:off x="1826533" y="4773351"/>
            <a:ext cx="564652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Union's Horizon 2020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6181458" y="3275637"/>
            <a:ext cx="25832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e-D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atlantos-ocean.org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ngleContent">
  <p:cSld name="Title and Single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56931a14c_1_79"/>
          <p:cNvSpPr txBox="1"/>
          <p:nvPr>
            <p:ph idx="1" type="body"/>
          </p:nvPr>
        </p:nvSpPr>
        <p:spPr>
          <a:xfrm>
            <a:off x="153963" y="1140738"/>
            <a:ext cx="8637600" cy="3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980"/>
              <a:buNone/>
              <a:defRPr/>
            </a:lvl1pPr>
            <a:lvl2pPr indent="-354330" lvl="1" marL="9144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98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gd56931a14c_1_79"/>
          <p:cNvSpPr txBox="1"/>
          <p:nvPr>
            <p:ph idx="10" type="dt"/>
          </p:nvPr>
        </p:nvSpPr>
        <p:spPr>
          <a:xfrm>
            <a:off x="161364" y="479752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d56931a14c_1_79"/>
          <p:cNvSpPr txBox="1"/>
          <p:nvPr>
            <p:ph idx="11" type="ftr"/>
          </p:nvPr>
        </p:nvSpPr>
        <p:spPr>
          <a:xfrm>
            <a:off x="3124200" y="479752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d56931a14c_1_79"/>
          <p:cNvSpPr txBox="1"/>
          <p:nvPr>
            <p:ph idx="12" type="sldNum"/>
          </p:nvPr>
        </p:nvSpPr>
        <p:spPr>
          <a:xfrm>
            <a:off x="6865729" y="479752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gd56931a14c_1_79"/>
          <p:cNvSpPr txBox="1"/>
          <p:nvPr>
            <p:ph type="title"/>
          </p:nvPr>
        </p:nvSpPr>
        <p:spPr>
          <a:xfrm>
            <a:off x="153964" y="497773"/>
            <a:ext cx="8229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" name="Google Shape;68;gd56931a14c_1_7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" y="3634740"/>
            <a:ext cx="1528781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d56931a14c_1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183" y="44725"/>
            <a:ext cx="988792" cy="2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153964" y="497773"/>
            <a:ext cx="8229600" cy="602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53963" y="1140738"/>
            <a:ext cx="8637684" cy="3623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Arial"/>
              <a:buNone/>
              <a:defRPr b="1" i="0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036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17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161364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4797522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865729" y="479752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-69774" y="-62428"/>
            <a:ext cx="7773911" cy="38559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0">
          <p15:clr>
            <a:srgbClr val="F26B43"/>
          </p15:clr>
        </p15:guide>
        <p15:guide id="2" pos="4202">
          <p15:clr>
            <a:srgbClr val="F26B43"/>
          </p15:clr>
        </p15:guide>
        <p15:guide id="3" pos="119">
          <p15:clr>
            <a:srgbClr val="F26B43"/>
          </p15:clr>
        </p15:guide>
        <p15:guide id="4" orient="horz" pos="284">
          <p15:clr>
            <a:srgbClr val="F26B43"/>
          </p15:clr>
        </p15:guide>
        <p15:guide id="5" pos="2228">
          <p15:clr>
            <a:srgbClr val="F26B43"/>
          </p15:clr>
        </p15:guide>
        <p15:guide id="6" pos="2092">
          <p15:clr>
            <a:srgbClr val="F26B43"/>
          </p15:clr>
        </p15:guide>
        <p15:guide id="7" orient="horz" pos="654">
          <p15:clr>
            <a:srgbClr val="F26B43"/>
          </p15:clr>
        </p15:guide>
        <p15:guide id="8" orient="horz" pos="195">
          <p15:clr>
            <a:srgbClr val="F26B43"/>
          </p15:clr>
        </p15:guide>
        <p15:guide id="9" orient="horz" pos="92">
          <p15:clr>
            <a:srgbClr val="F26B43"/>
          </p15:clr>
        </p15:guide>
        <p15:guide id="10" orient="horz" pos="59">
          <p15:clr>
            <a:srgbClr val="F26B43"/>
          </p15:clr>
        </p15:guide>
        <p15:guide id="11" pos="3640">
          <p15:clr>
            <a:srgbClr val="F26B43"/>
          </p15:clr>
        </p15:guide>
        <p15:guide id="12" pos="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socean.org/index.php?option=com_oe&amp;task=viewDocumentRecord&amp;docID=2816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/>
          <p:nvPr/>
        </p:nvSpPr>
        <p:spPr>
          <a:xfrm>
            <a:off x="952500" y="952500"/>
            <a:ext cx="47625" cy="57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 txBox="1"/>
          <p:nvPr>
            <p:ph type="ctrTitle"/>
          </p:nvPr>
        </p:nvSpPr>
        <p:spPr>
          <a:xfrm>
            <a:off x="3429000" y="3675200"/>
            <a:ext cx="56907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</a:pPr>
            <a:r>
              <a:rPr lang="de-DE" sz="12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Chair - Brad deYoung - Memorial University (Canada)</a:t>
            </a:r>
            <a:endParaRPr sz="12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</a:pPr>
            <a:br>
              <a:rPr lang="de-DE" sz="12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de-DE" sz="12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Steering Committee: M. Visbeck (Germany)  l S. Speich, P.Y. Le Traon (France) l J. Snowden (U.S.) l N. P. Holliday (United Kingdom) l T. Lamont (South Africa) l L. Cotrim (Brazil) l I.S. Pinto (Portugal) l M.P. Chidichimo (Argentina)</a:t>
            </a:r>
            <a:endParaRPr sz="12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200"/>
              <a:buNone/>
            </a:pPr>
            <a:r>
              <a:rPr lang="de-DE" sz="12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Coordination Team: S. Ketelhake (Germany) | A. Zinkann (U.S.) </a:t>
            </a:r>
            <a:endParaRPr sz="12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8" name="Google Shape;78;p1"/>
          <p:cNvGrpSpPr/>
          <p:nvPr/>
        </p:nvGrpSpPr>
        <p:grpSpPr>
          <a:xfrm>
            <a:off x="7799983" y="84217"/>
            <a:ext cx="1409331" cy="341313"/>
            <a:chOff x="2753986" y="76098"/>
            <a:chExt cx="1682775" cy="617995"/>
          </a:xfrm>
        </p:grpSpPr>
        <p:pic>
          <p:nvPicPr>
            <p:cNvPr id="79" name="Google Shape;7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53986" y="76098"/>
              <a:ext cx="509823" cy="553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"/>
            <p:cNvSpPr txBox="1"/>
            <p:nvPr/>
          </p:nvSpPr>
          <p:spPr>
            <a:xfrm>
              <a:off x="3226840" y="260649"/>
              <a:ext cx="1209921" cy="433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#AtlantOS</a:t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a33fd00f0_26_7"/>
          <p:cNvSpPr txBox="1"/>
          <p:nvPr/>
        </p:nvSpPr>
        <p:spPr>
          <a:xfrm>
            <a:off x="170117" y="-43544"/>
            <a:ext cx="727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Value-added and Goals of AtlantOS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7a33fd00f0_26_7"/>
          <p:cNvSpPr txBox="1"/>
          <p:nvPr/>
        </p:nvSpPr>
        <p:spPr>
          <a:xfrm>
            <a:off x="196200" y="699875"/>
            <a:ext cx="85614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4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Using lessons learned</a:t>
            </a:r>
            <a:r>
              <a:rPr b="1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from the AtlantOS Project and its collaborations to plan research, observing and monitoring strategies </a:t>
            </a:r>
            <a:endParaRPr b="1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2384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Ensuring and expanding </a:t>
            </a: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 between ocean, atmospheric, and environmental observation</a:t>
            </a:r>
            <a:r>
              <a:rPr b="1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communities and existing efforts to this basin-wide phenomenon  </a:t>
            </a:r>
            <a:endParaRPr b="1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2384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Using </a:t>
            </a: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existing international data platforms </a:t>
            </a: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(like GEOSS) promoting FAIR principles</a:t>
            </a:r>
            <a:endParaRPr b="1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2384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Demonstrate </a:t>
            </a: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value of information</a:t>
            </a:r>
            <a:r>
              <a:rPr b="1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derived from ocean observations through contribution to international activities like UN Ocean Decade</a:t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2384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Quattrocento Sans"/>
              <a:buChar char="●"/>
            </a:pP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Establish a </a:t>
            </a: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basin-scale ocean observing system framework</a:t>
            </a: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promote </a:t>
            </a: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community of practice</a:t>
            </a: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on basin-scale</a:t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2384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Quattrocento Sans"/>
              <a:buChar char="●"/>
            </a:pPr>
            <a:r>
              <a:rPr b="0" i="0" lang="de-DE" sz="15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Co-evolve with GOOS and others to ensure </a:t>
            </a:r>
            <a:r>
              <a:rPr b="1" i="0" lang="de-DE" sz="15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co-design and sustained observing</a:t>
            </a:r>
            <a:endParaRPr b="1" i="0" sz="1500" u="none" cap="none" strike="noStrike">
              <a:solidFill>
                <a:srgbClr val="256C8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56C8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further information please take a look at a </a:t>
            </a:r>
            <a:r>
              <a:rPr b="1" lang="de-D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detailed presentation </a:t>
            </a:r>
            <a:r>
              <a:rPr b="1" lang="de-DE" u="sng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1" lang="de-D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de-D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(Webinar April 21, 2021)</a:t>
            </a:r>
            <a:endParaRPr>
              <a:solidFill>
                <a:srgbClr val="256C8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75BDA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319076" y="695361"/>
            <a:ext cx="6452427" cy="414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0"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Increased engagement and connection with </a:t>
            </a: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national &amp; regional initiatives </a:t>
            </a:r>
            <a:r>
              <a:rPr b="0"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e.g. GOOS networks, CIOOS, IOCARIBE of IOC-UNESCO, PIRATA, TAOS </a:t>
            </a:r>
            <a:endParaRPr b="1" i="0" sz="1600" u="none" cap="none" strike="noStrike">
              <a:solidFill>
                <a:srgbClr val="256C87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Governance and implementation</a:t>
            </a:r>
            <a:r>
              <a:rPr b="0"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by December 2021</a:t>
            </a:r>
            <a:endParaRPr/>
          </a:p>
          <a:p>
            <a:pPr indent="-336550" lvl="1" marL="10096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1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Turnover plan for Steering Committee, Open call for new membership, Regular reporting requirements</a:t>
            </a:r>
            <a:endParaRPr b="0" i="1" sz="1600" u="none" cap="none" strike="noStrike">
              <a:solidFill>
                <a:schemeClr val="accent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Roadmap development</a:t>
            </a:r>
            <a:r>
              <a:rPr b="0" i="0" lang="de-DE" sz="16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– by February 2022</a:t>
            </a:r>
            <a:endParaRPr/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Communications: </a:t>
            </a:r>
            <a:r>
              <a:rPr b="0" i="0" lang="de-DE" sz="16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AtlantOS Ocean Hour, Quarterly Newsletter</a:t>
            </a:r>
            <a:endParaRPr/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1" i="0" lang="de-DE" sz="16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Event: </a:t>
            </a:r>
            <a:r>
              <a:rPr b="0" i="0" lang="de-DE" sz="16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All-Atlantic 2021 Side Event, DOOS Scoping Workshop, Townhall OSM 2022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60462" y="-30132"/>
            <a:ext cx="68670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year ambition and current activities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7027462" y="581158"/>
            <a:ext cx="1797462" cy="1329352"/>
            <a:chOff x="6032500" y="839017"/>
            <a:chExt cx="3111501" cy="2201649"/>
          </a:xfrm>
        </p:grpSpPr>
        <p:pic>
          <p:nvPicPr>
            <p:cNvPr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32500" y="839017"/>
              <a:ext cx="3111500" cy="1233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2500" y="2028827"/>
              <a:ext cx="3111501" cy="10118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4"/>
          <p:cNvGrpSpPr/>
          <p:nvPr/>
        </p:nvGrpSpPr>
        <p:grpSpPr>
          <a:xfrm>
            <a:off x="7027460" y="1963226"/>
            <a:ext cx="1797463" cy="1346927"/>
            <a:chOff x="1998200" y="1648088"/>
            <a:chExt cx="3454151" cy="2425116"/>
          </a:xfrm>
        </p:grpSpPr>
        <p:pic>
          <p:nvPicPr>
            <p:cNvPr id="99" name="Google Shape;9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98200" y="1648088"/>
              <a:ext cx="3454151" cy="144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98200" y="2970816"/>
              <a:ext cx="3454150" cy="11023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ext, sky, outdoor&#10;&#10;Description automatically generated" id="101" name="Google Shape;10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3222" y="3390933"/>
            <a:ext cx="1125938" cy="163753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/>
          <p:nvPr/>
        </p:nvSpPr>
        <p:spPr>
          <a:xfrm>
            <a:off x="344600" y="599850"/>
            <a:ext cx="8395200" cy="4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AtlantOS will support the implementation of the GOOS 2030 Strategy in the Atlantic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5886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Optimizing the design of the observing system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5886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Facilitate the sharing of platforms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5886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Enhance co-benefits of the GOOS networks in the Atlantic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●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Support the GOOS ambitions for the UN Ocean Decade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5886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Realizing the Value Chain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5886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Connecting with stakeholders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6550" lvl="1" marL="105886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attrocento Sans"/>
              <a:buChar char="o"/>
            </a:pPr>
            <a:r>
              <a:rPr b="0" i="0" lang="de-DE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Contribute use cases and best practices in the Atlantic to the global scale</a:t>
            </a:r>
            <a:endParaRPr b="0" i="0" sz="16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37"/>
          <p:cNvSpPr txBox="1"/>
          <p:nvPr/>
        </p:nvSpPr>
        <p:spPr>
          <a:xfrm>
            <a:off x="170117" y="-43544"/>
            <a:ext cx="72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Connections with GOOS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56931a14c_1_13"/>
          <p:cNvSpPr txBox="1"/>
          <p:nvPr/>
        </p:nvSpPr>
        <p:spPr>
          <a:xfrm>
            <a:off x="50" y="1369125"/>
            <a:ext cx="91440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4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Additional Slide</a:t>
            </a:r>
            <a:endParaRPr b="1" sz="4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46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AtlantOS</a:t>
            </a:r>
            <a:endParaRPr sz="46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d56931a14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52225"/>
            <a:ext cx="17716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d56931a14c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300" y="437950"/>
            <a:ext cx="35052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d56931a14c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9375" y="396625"/>
            <a:ext cx="2275025" cy="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d56931a14c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938210"/>
            <a:ext cx="34099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d56931a14c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399" y="1276546"/>
            <a:ext cx="4917621" cy="290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d56931a14c_1_0"/>
          <p:cNvSpPr txBox="1"/>
          <p:nvPr/>
        </p:nvSpPr>
        <p:spPr>
          <a:xfrm>
            <a:off x="5137375" y="1114425"/>
            <a:ext cx="3505200" cy="2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</a:pP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Improving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international collaboration</a:t>
            </a:r>
            <a:r>
              <a:rPr b="1"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the design, implementation and benefit sharing of ocean observing,</a:t>
            </a:r>
            <a:endParaRPr i="0" sz="11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</a:pP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Promoting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engagement and innovation</a:t>
            </a:r>
            <a:r>
              <a:rPr b="1"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all aspects of ocean observing,</a:t>
            </a:r>
            <a:endParaRPr i="0" sz="11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</a:pP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Facilitating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free and open access</a:t>
            </a:r>
            <a:r>
              <a:rPr b="1"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ocean data and information =&gt;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Digital-Twin Ocean</a:t>
            </a:r>
            <a:endParaRPr b="1" i="0" sz="1100" u="none" cap="none" strike="noStrike">
              <a:solidFill>
                <a:srgbClr val="256C8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</a:pP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Enabling and disseminating methods of achieving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quality and authority</a:t>
            </a:r>
            <a:r>
              <a:rPr b="1"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ocean information,</a:t>
            </a:r>
            <a:endParaRPr i="0" sz="11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</a:pP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Strengthening the Global Ocean Observing System (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GOOS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and contribute to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GEO</a:t>
            </a:r>
            <a:r>
              <a:rPr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Planet Initiative,</a:t>
            </a:r>
            <a:endParaRPr i="0" sz="11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</a:pP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Contributing to the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Galway</a:t>
            </a:r>
            <a:r>
              <a:rPr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</a:t>
            </a:r>
            <a:r>
              <a:rPr b="1"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Belém</a:t>
            </a:r>
            <a:r>
              <a:rPr i="0" lang="de-DE" sz="1100" u="none" cap="none" strike="noStrike">
                <a:solidFill>
                  <a:srgbClr val="256C8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0" lang="de-DE" sz="11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Statements on Atlantic Ocean Cooperation</a:t>
            </a:r>
            <a:endParaRPr i="0" sz="11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" name="Google Shape;126;gd56931a14c_1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4125" y="4256425"/>
            <a:ext cx="64579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d56931a14c_1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71863" y="4761250"/>
            <a:ext cx="1200280" cy="2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d56931a14c_1_0"/>
          <p:cNvSpPr txBox="1"/>
          <p:nvPr/>
        </p:nvSpPr>
        <p:spPr>
          <a:xfrm>
            <a:off x="160462" y="-30132"/>
            <a:ext cx="6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listening … questions?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AtlantOS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2019-03-23T10:06:22Z</dcterms:created>
  <dc:creator>Martin Visbeck</dc:creator>
</cp:coreProperties>
</file>