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506" r:id="rId2"/>
    <p:sldId id="1082" r:id="rId3"/>
    <p:sldId id="110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8"/>
    <p:restoredTop sz="80032"/>
  </p:normalViewPr>
  <p:slideViewPr>
    <p:cSldViewPr snapToGrid="0" snapToObjects="1">
      <p:cViewPr varScale="1">
        <p:scale>
          <a:sx n="53" d="100"/>
          <a:sy n="53" d="100"/>
        </p:scale>
        <p:origin x="11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C9A11-0E86-8B41-B762-9EEA69E4737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569C4-56F1-C649-8AF1-246A29F5B97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3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367901C0-7B76-4848-9533-97E5A84A88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107950"/>
            <a:ext cx="6096000" cy="3429000"/>
          </a:xfrm>
          <a:ln/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EFEFD034-F19B-5146-96D6-356EA326E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138" y="3708400"/>
            <a:ext cx="577215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2E4B5B31-2CB7-CA4B-BE9B-9C54B7E74C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8AF045-BB28-4149-8E59-337640AC19C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4098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569C4-56F1-C649-8AF1-246A29F5B9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68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96" indent="0" algn="ctr">
              <a:buNone/>
              <a:defRPr/>
            </a:lvl2pPr>
            <a:lvl3pPr marL="914391" indent="0" algn="ctr">
              <a:buNone/>
              <a:defRPr/>
            </a:lvl3pPr>
            <a:lvl4pPr marL="1371587" indent="0" algn="ctr">
              <a:buNone/>
              <a:defRPr/>
            </a:lvl4pPr>
            <a:lvl5pPr marL="1828782" indent="0" algn="ctr">
              <a:buNone/>
              <a:defRPr/>
            </a:lvl5pPr>
            <a:lvl6pPr marL="2285978" indent="0" algn="ctr">
              <a:buNone/>
              <a:defRPr/>
            </a:lvl6pPr>
            <a:lvl7pPr marL="2743173" indent="0" algn="ctr">
              <a:buNone/>
              <a:defRPr/>
            </a:lvl7pPr>
            <a:lvl8pPr marL="3200368" indent="0" algn="ctr">
              <a:buNone/>
              <a:defRPr/>
            </a:lvl8pPr>
            <a:lvl9pPr marL="365756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4F9A9E-E0C0-6748-B7C5-DF995ED23A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ECD85A-54AD-DE4E-8D48-1A842C03A5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B4E173-0E4F-3647-9572-B6046C7010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52CF6-D5AB-DF4C-B095-492B2918CC5B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80835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A4F21A-3173-744B-B7D1-A439C366EB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C7B263-6920-7546-A650-065E91756A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A35928-3501-8041-9EC8-D0EFE13D1C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CFBA9-E1F7-7E4D-8462-B3FE961D291A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47081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304801"/>
            <a:ext cx="25908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304801"/>
            <a:ext cx="7569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830EC9-B965-DB40-AD3C-7DB949E94D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BFBE2B-9784-2043-A9C0-153044DD38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6533DC-6C0B-9947-87AA-6D21842C01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5906A-80FE-104F-AF59-3106513090F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18859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1614E4-9AA2-0C47-9B19-C19C79F3F3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D587EE-F74D-5645-AF6F-CC8BCDC282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282A6F-BF43-A843-BA47-7DF0F13C59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557B6-149F-3643-AB42-8B42922F656D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26608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6" indent="0">
              <a:buNone/>
              <a:defRPr sz="1800"/>
            </a:lvl2pPr>
            <a:lvl3pPr marL="914391" indent="0">
              <a:buNone/>
              <a:defRPr sz="1600"/>
            </a:lvl3pPr>
            <a:lvl4pPr marL="1371587" indent="0">
              <a:buNone/>
              <a:defRPr sz="1400"/>
            </a:lvl4pPr>
            <a:lvl5pPr marL="1828782" indent="0">
              <a:buNone/>
              <a:defRPr sz="1400"/>
            </a:lvl5pPr>
            <a:lvl6pPr marL="2285978" indent="0">
              <a:buNone/>
              <a:defRPr sz="1400"/>
            </a:lvl6pPr>
            <a:lvl7pPr marL="2743173" indent="0">
              <a:buNone/>
              <a:defRPr sz="1400"/>
            </a:lvl7pPr>
            <a:lvl8pPr marL="3200368" indent="0">
              <a:buNone/>
              <a:defRPr sz="1400"/>
            </a:lvl8pPr>
            <a:lvl9pPr marL="365756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6B2A8D-0404-C742-8F3A-5AD8D845D7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A0DA42-F50A-ED44-8C54-5666E38146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FCE390-C314-BD4B-8014-ABB9553E4C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A426F-9ECE-0440-A083-B37498AD5DE4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56159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76401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76401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B43FC2-793B-1941-962C-B127C5AD64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076A87-F66A-894C-B3FE-C382841D86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1887E9-A066-3644-81BE-00F42118D2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A0B94-CFD5-144D-91BC-DD3F1FCE84FD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575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464624-E0DF-9244-BED0-C1F3923EA0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F097511-16B3-DB42-B170-841C6C4557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F3CD741-3026-B549-8302-2BB6F75A6C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0383C-91F5-4B47-91D7-D416335829B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1217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614DE28-78CD-6A40-ACC1-1D408FBFE9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0FC1D7E-343D-3442-ADC4-30FFBBF50A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B9F480-F0FA-8A4C-A9D7-6DF8BE72E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FC9C2-AD03-5241-AF08-EAD0B0A13951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02934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AB874B-D1AE-D549-8B69-9DF109B65F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90096CC-B70A-BA41-8424-287D9B8B81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849C6FF-57CC-CC49-A60D-80DE56D2A7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D12C0-620D-064E-90F4-48F166483BBD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95832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897086-848F-9040-A3AC-56877C28EF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81148F-0EBE-1F43-ACAB-F838D697C0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803AFC-BA1E-6C46-999D-34BD560A9B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18AF7-E1E2-0C49-A726-668BFBE53F8D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13776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746943-FF27-774C-98D3-3B0AC85E60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31D424-4026-2847-B2F7-A5C23F7163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07F04B-9E10-824E-9161-9D48BDAFFA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F6E0A-9EBA-AD48-952E-134D09C1C2C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98396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FB18ED7-C726-7B49-A3C3-1F5155DA42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D8EC2D0-8CBA-604E-A85A-15C14E4F62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76400"/>
            <a:ext cx="10363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E43B891-ACAC-0A41-A02D-9760ACECDA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0436D1D-E25B-6942-97B7-62B6462280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64D3D5D-FB53-384B-A4FB-AEF93E3792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512464E-5796-4D40-B091-66833CA63BB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10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34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34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34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34" charset="-128"/>
          <a:cs typeface="ＭＳ Ｐゴシック" pitchFamily="-1" charset="-128"/>
        </a:defRPr>
      </a:lvl5pPr>
      <a:lvl6pPr marL="457196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6pPr>
      <a:lvl7pPr marL="914391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7pPr>
      <a:lvl8pPr marL="13715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8pPr>
      <a:lvl9pPr marL="182878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575" indent="-228597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770" indent="-228597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8966" indent="-228597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161" indent="-228597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B66D6B13-1436-9144-937C-6572BF00A7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75521" y="3573016"/>
            <a:ext cx="7992888" cy="1440160"/>
          </a:xfrm>
          <a:ln w="28575">
            <a:noFill/>
          </a:ln>
        </p:spPr>
        <p:txBody>
          <a:bodyPr/>
          <a:lstStyle/>
          <a:p>
            <a:pPr eaLnBrk="1" hangingPunct="1"/>
            <a:endParaRPr lang="en-US" altLang="en-US" sz="1800" i="1" dirty="0"/>
          </a:p>
          <a:p>
            <a:pPr eaLnBrk="1" hangingPunct="1"/>
            <a:r>
              <a:rPr lang="en-US" altLang="en-US" sz="1800" b="1" i="1" dirty="0"/>
              <a:t>Alvaro Scardilli</a:t>
            </a:r>
          </a:p>
          <a:p>
            <a:pPr eaLnBrk="1" hangingPunct="1"/>
            <a:r>
              <a:rPr lang="en-US" altLang="en-US" sz="1600" i="1" dirty="0"/>
              <a:t>GOOS Steering Committee</a:t>
            </a:r>
          </a:p>
          <a:p>
            <a:pPr eaLnBrk="1" hangingPunct="1"/>
            <a:r>
              <a:rPr lang="en-US" altLang="en-US" sz="1600" i="1" dirty="0"/>
              <a:t>GOOS 10</a:t>
            </a:r>
            <a:r>
              <a:rPr lang="en-US" altLang="en-US" sz="1600" i="1" baseline="30000" dirty="0"/>
              <a:t>th</a:t>
            </a:r>
            <a:r>
              <a:rPr lang="en-US" altLang="en-US" sz="1600" i="1" dirty="0"/>
              <a:t> Steering Committee meeting [online], April 2021</a:t>
            </a:r>
          </a:p>
          <a:p>
            <a:pPr eaLnBrk="1" hangingPunct="1"/>
            <a:endParaRPr lang="en-US" altLang="en-US" sz="1800" i="1" dirty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E096F77-3E8C-7F42-9282-1A8756134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6" y="333376"/>
            <a:ext cx="3311525" cy="574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4" name="TextBox 1">
            <a:extLst>
              <a:ext uri="{FF2B5EF4-FFF2-40B4-BE49-F238E27FC236}">
                <a16:creationId xmlns:a16="http://schemas.microsoft.com/office/drawing/2014/main" id="{2EB6EA3B-0085-084F-87DD-09EA72585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056" y="406405"/>
            <a:ext cx="46621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The Global Ocean Observing System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www.goosocean.org</a:t>
            </a:r>
            <a:endParaRPr kumimoji="0" lang="en-US" altLang="fr-FR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5" name="Title 3">
            <a:extLst>
              <a:ext uri="{FF2B5EF4-FFF2-40B4-BE49-F238E27FC236}">
                <a16:creationId xmlns:a16="http://schemas.microsoft.com/office/drawing/2014/main" id="{62F764C6-93A7-224D-B3D4-4F8A03E9BD1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91544" y="1700808"/>
            <a:ext cx="7776864" cy="2016224"/>
          </a:xfrm>
        </p:spPr>
        <p:txBody>
          <a:bodyPr/>
          <a:lstStyle/>
          <a:p>
            <a:pPr algn="ctr"/>
            <a:r>
              <a:rPr lang="en-US" altLang="fr-FR" sz="3200" dirty="0"/>
              <a:t>New Horizons Open Session</a:t>
            </a:r>
            <a:br>
              <a:rPr lang="en-US" altLang="fr-FR" sz="3200" dirty="0"/>
            </a:br>
            <a:br>
              <a:rPr lang="en-US" altLang="fr-FR" sz="3200" dirty="0"/>
            </a:br>
            <a:r>
              <a:rPr lang="en-US" altLang="fr-FR" sz="3200" i="1" dirty="0"/>
              <a:t>Ice Services / Ice Community </a:t>
            </a:r>
            <a:r>
              <a:rPr lang="en-US" altLang="fr-FR" sz="3200" i="1" dirty="0" err="1"/>
              <a:t>interacions</a:t>
            </a:r>
            <a:endParaRPr lang="en-US" altLang="fr-FR" sz="3200" b="1" i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806912-27FD-984D-93B4-A77691F77D90}"/>
              </a:ext>
            </a:extLst>
          </p:cNvPr>
          <p:cNvSpPr/>
          <p:nvPr/>
        </p:nvSpPr>
        <p:spPr bwMode="auto">
          <a:xfrm>
            <a:off x="3863976" y="6092826"/>
            <a:ext cx="4392613" cy="7651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" charset="0"/>
              <a:ea typeface="ＭＳ Ｐゴシック" pitchFamily="-1" charset="-128"/>
            </a:endParaRPr>
          </a:p>
        </p:txBody>
      </p:sp>
      <p:pic>
        <p:nvPicPr>
          <p:cNvPr id="15367" name="Picture 3">
            <a:extLst>
              <a:ext uri="{FF2B5EF4-FFF2-40B4-BE49-F238E27FC236}">
                <a16:creationId xmlns:a16="http://schemas.microsoft.com/office/drawing/2014/main" id="{9E183756-6BC5-0A43-B6ED-9CBA2FA34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6021389"/>
            <a:ext cx="46609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72003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D8D5B3-6CB5-CA4E-9281-F69C943E5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1944"/>
            <a:ext cx="12192000" cy="1143000"/>
          </a:xfrm>
        </p:spPr>
        <p:txBody>
          <a:bodyPr/>
          <a:lstStyle/>
          <a:p>
            <a:r>
              <a:rPr lang="en-US" sz="2400" b="1" dirty="0"/>
              <a:t>Ideas (with contributions from John Parker – ECCC, and </a:t>
            </a:r>
            <a:r>
              <a:rPr lang="en-US" sz="2400" b="1" dirty="0" err="1"/>
              <a:t>Rodica</a:t>
            </a:r>
            <a:r>
              <a:rPr lang="en-US" sz="2400" b="1" dirty="0"/>
              <a:t> </a:t>
            </a:r>
            <a:r>
              <a:rPr lang="en-US" sz="2400" b="1" dirty="0" err="1"/>
              <a:t>Nitu</a:t>
            </a:r>
            <a:r>
              <a:rPr lang="en-US" sz="2400" b="1" dirty="0"/>
              <a:t> – GCW WMO)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EB302EB-F633-FC4D-B130-8FA776E56A2F}"/>
              </a:ext>
            </a:extLst>
          </p:cNvPr>
          <p:cNvSpPr/>
          <p:nvPr/>
        </p:nvSpPr>
        <p:spPr>
          <a:xfrm>
            <a:off x="90237" y="838551"/>
            <a:ext cx="12011525" cy="675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 on the interaction with the sea ice community or similar that operate in Polar Waters and could be providers of data and observations for operational services and science.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 Objectives, Ocean Decade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rograms and GOOS related activities could be applied with more strength or coordination with Ice Services and other organisms related with Polar Regions, in both Hemispheres.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Particularly in Antarctica there are huge areas with lack of observations but presence of vessels that could be included in one of several programs that are dedicated to this matter.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Ice Services are performing different Modeling development and Forecasts of Sea Ice and Icebergs, and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oceanographic inputs are vitals to their efficiency. The gap in data and observations could be solve in some part with more attention of GOOS and interaction between organizations.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Perhaps not all Ice Services are in the same need, but it could be beneficial to have more interactions and look for common interests and objectives.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Polar Regions there is a lack of consistent networks. Having access to temporary research networks is important, but developing sustainable networks is more crucial in the polar regions where in situ measures are so sparse. 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Engagements with satellite missions over polar regions are underway with a focus on improving the understanding of the sea ice thickness satellite product uncertainties.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Global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Cryospehre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Watch of WMO is focusing on  coordinating the standardization of observing and reporting protocols for both, the Arctic and the Antarctic, through the engagement of relevant players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endParaRPr lang="es-AR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endParaRPr lang="es-AR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9110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C98E0-618B-4699-BA90-785317FDA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to engage or contact? (if not already done)</a:t>
            </a:r>
            <a:r>
              <a:rPr lang="es-AR" dirty="0"/>
              <a:t>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52BFD1-E673-4A6F-ADC2-5B9779F4C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International Ice Charting Working Group (IICWG)</a:t>
            </a:r>
          </a:p>
          <a:p>
            <a:r>
              <a:rPr lang="en-US" dirty="0"/>
              <a:t>Ice Services or similar organizations in both Hemispheres (in SH some are not officially an Ice Service)</a:t>
            </a:r>
          </a:p>
          <a:p>
            <a:r>
              <a:rPr lang="en-US" dirty="0"/>
              <a:t>Global Cryosphere Watch of WMO</a:t>
            </a:r>
          </a:p>
          <a:p>
            <a:r>
              <a:rPr lang="en-US" dirty="0"/>
              <a:t>International Association Antarctica Tour Operators (IAATO)</a:t>
            </a:r>
          </a:p>
          <a:p>
            <a:r>
              <a:rPr lang="en-US" dirty="0"/>
              <a:t>Others…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7912521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2095</TotalTime>
  <Words>375</Words>
  <Application>Microsoft Office PowerPoint</Application>
  <PresentationFormat>Panorámica</PresentationFormat>
  <Paragraphs>26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Blank Presentation</vt:lpstr>
      <vt:lpstr>New Horizons Open Session  Ice Services / Ice Community interacions</vt:lpstr>
      <vt:lpstr>Ideas (with contributions from John Parker – ECCC, and Rodica Nitu – GCW WMO)</vt:lpstr>
      <vt:lpstr>Who to engage or contact? (if not already done)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GOOS</dc:title>
  <dc:creator>Fischer, Albert</dc:creator>
  <cp:lastModifiedBy>Alvaro Scardilli</cp:lastModifiedBy>
  <cp:revision>51</cp:revision>
  <dcterms:created xsi:type="dcterms:W3CDTF">2020-02-11T12:50:32Z</dcterms:created>
  <dcterms:modified xsi:type="dcterms:W3CDTF">2021-04-28T02:30:53Z</dcterms:modified>
</cp:coreProperties>
</file>