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Microsoft YaHei" panose="020B0503020204020204" pitchFamily="34" charset="-122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rbel" panose="020B0503020204020204" pitchFamily="34" charset="0"/>
      <p:regular r:id="rId13"/>
      <p:bold r:id="rId14"/>
      <p:italic r:id="rId15"/>
      <p:boldItalic r:id="rId16"/>
    </p:embeddedFont>
    <p:embeddedFont>
      <p:font typeface="Libre Franklin" panose="020B0604020202020204" charset="0"/>
      <p:regular r:id="rId17"/>
      <p:bold r:id="rId18"/>
      <p:italic r:id="rId19"/>
      <p:boldItalic r:id="rId20"/>
    </p:embeddedFont>
    <p:embeddedFont>
      <p:font typeface="Lucida Sans" panose="020B0602030504020204" pitchFamily="3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Quattrocento Sa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HEP9uoPOHkVcIJZ8J/gg4LCCD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21" Type="http://schemas.openxmlformats.org/officeDocument/2006/relationships/font" Target="fonts/font15.fntdata"/><Relationship Id="rId34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font" Target="fonts/font2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36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Relationship Id="rId35" Type="http://schemas.openxmlformats.org/officeDocument/2006/relationships/viewProps" Target="viewProps.xml"/><Relationship Id="rId8" Type="http://schemas.openxmlformats.org/officeDocument/2006/relationships/font" Target="fonts/font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53769f6b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Data mapping effort is part of the data strategy and metadata harmonization efforts</a:t>
            </a:r>
            <a:endParaRPr/>
          </a:p>
        </p:txBody>
      </p:sp>
      <p:sp>
        <p:nvSpPr>
          <p:cNvPr id="65" name="Google Shape;65;gd53769f6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53769f6ba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gd53769f6b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53769f6ba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Data mapping effort is part of the data strategy and metadata harmonization efforts</a:t>
            </a:r>
            <a:endParaRPr/>
          </a:p>
        </p:txBody>
      </p:sp>
      <p:sp>
        <p:nvSpPr>
          <p:cNvPr id="85" name="Google Shape;85;gd53769f6b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9459687" y="1156155"/>
            <a:ext cx="2635592" cy="150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  <a:defRPr sz="18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2"/>
          </p:nvPr>
        </p:nvSpPr>
        <p:spPr>
          <a:xfrm>
            <a:off x="8733453" y="2662420"/>
            <a:ext cx="3361185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 i="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0" y="64729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1" descr="A picture containing food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4524" y="211075"/>
            <a:ext cx="1270755" cy="7709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96004" y="1156154"/>
            <a:ext cx="9363685" cy="150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  <a:defRPr sz="4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/>
          <p:nvPr/>
        </p:nvSpPr>
        <p:spPr>
          <a:xfrm>
            <a:off x="622852" y="601648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  <a:defRPr sz="3300" u="sng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  <a:defRPr sz="21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 sz="18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Char char="•"/>
              <a:defRPr sz="15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Char char="•"/>
              <a:defRPr sz="135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Char char="•"/>
              <a:defRPr sz="135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2"/>
          </p:nvPr>
        </p:nvSpPr>
        <p:spPr>
          <a:xfrm>
            <a:off x="5740400" y="1195388"/>
            <a:ext cx="5613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None/>
              <a:defRPr sz="2100" i="1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0" y="64729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14"/>
          <p:cNvGrpSpPr/>
          <p:nvPr/>
        </p:nvGrpSpPr>
        <p:grpSpPr>
          <a:xfrm>
            <a:off x="156263" y="1478719"/>
            <a:ext cx="2088173" cy="2400937"/>
            <a:chOff x="233371" y="872842"/>
            <a:chExt cx="2088173" cy="2400937"/>
          </a:xfrm>
        </p:grpSpPr>
        <p:sp>
          <p:nvSpPr>
            <p:cNvPr id="32" name="Google Shape;32;p14"/>
            <p:cNvSpPr txBox="1"/>
            <p:nvPr/>
          </p:nvSpPr>
          <p:spPr>
            <a:xfrm>
              <a:off x="233376" y="1273007"/>
              <a:ext cx="19708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 you</a:t>
              </a:r>
              <a:endParaRPr sz="2000" b="0" i="0" u="none" strike="noStrike" cap="non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" name="Google Shape;33;p14"/>
            <p:cNvSpPr txBox="1"/>
            <p:nvPr/>
          </p:nvSpPr>
          <p:spPr>
            <a:xfrm>
              <a:off x="233372" y="2073337"/>
              <a:ext cx="15694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sz="2000" b="0" i="0" u="none" strike="noStrike" cap="non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4" name="Google Shape;34;p14"/>
            <p:cNvSpPr txBox="1"/>
            <p:nvPr/>
          </p:nvSpPr>
          <p:spPr>
            <a:xfrm>
              <a:off x="233372" y="1673172"/>
              <a:ext cx="191982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sz="2000" b="0" i="0" u="none" strike="noStrike" cap="non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" name="Google Shape;35;p14"/>
            <p:cNvSpPr txBox="1"/>
            <p:nvPr/>
          </p:nvSpPr>
          <p:spPr>
            <a:xfrm>
              <a:off x="233373" y="872842"/>
              <a:ext cx="20881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sz="2000" b="0" i="0" u="none" strike="noStrike" cap="non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" name="Google Shape;36;p14"/>
            <p:cNvSpPr txBox="1"/>
            <p:nvPr/>
          </p:nvSpPr>
          <p:spPr>
            <a:xfrm>
              <a:off x="233371" y="2873669"/>
              <a:ext cx="12960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sz="2000" b="0" i="0" u="none" strike="noStrike" cap="non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" name="Google Shape;37;p14"/>
            <p:cNvSpPr txBox="1"/>
            <p:nvPr/>
          </p:nvSpPr>
          <p:spPr>
            <a:xfrm>
              <a:off x="233371" y="2473502"/>
              <a:ext cx="13993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sz="2000" b="0" i="0" u="none" strike="noStrike" cap="non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2317839" y="1978699"/>
            <a:ext cx="2853985" cy="140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9403" y="925824"/>
            <a:ext cx="6302887" cy="445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4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996" y="5580230"/>
            <a:ext cx="3909188" cy="763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14"/>
          <p:cNvCxnSpPr/>
          <p:nvPr/>
        </p:nvCxnSpPr>
        <p:spPr>
          <a:xfrm>
            <a:off x="5307184" y="2143379"/>
            <a:ext cx="0" cy="936000"/>
          </a:xfrm>
          <a:prstGeom prst="straightConnector1">
            <a:avLst/>
          </a:prstGeom>
          <a:noFill/>
          <a:ln w="25400" cap="flat" cmpd="sng">
            <a:solidFill>
              <a:srgbClr val="8DC5D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" name="Google Shape;42;p14" descr="A picture containing food, devi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63" y="207669"/>
            <a:ext cx="1270755" cy="77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bb780c6803_0_3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bb780c6803_0_3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gbb780c6803_0_33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gbb780c6803_0_3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bb780c6803_0_3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bb780c6803_0_3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  <a:defRPr sz="3300" b="0" i="0" u="sng" strike="noStrik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637212"/>
            <a:ext cx="12192000" cy="12207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838200" y="1613354"/>
            <a:ext cx="8621489" cy="150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</a:pPr>
            <a:r>
              <a:rPr lang="en-US"/>
              <a:t>April 2021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</a:pPr>
            <a:r>
              <a:rPr lang="en-US"/>
              <a:t>GOOS SC-10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1515076" y="3203474"/>
            <a:ext cx="89493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OCG </a:t>
            </a:r>
            <a:r>
              <a:rPr lang="en-US" sz="4000" b="1" i="0" u="none" strike="noStrike" cap="non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Data Mapping </a:t>
            </a:r>
            <a:endParaRPr sz="4000" b="1" i="0" u="none" strike="noStrike" cap="non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9459700" y="1520448"/>
            <a:ext cx="2635500" cy="20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</a:pPr>
            <a:r>
              <a:rPr lang="en-US"/>
              <a:t>Emma Heslop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</a:pPr>
            <a:r>
              <a:rPr lang="en-US"/>
              <a:t>Chanmi Kim</a:t>
            </a:r>
            <a:endParaRPr/>
          </a:p>
          <a:p>
            <a:pPr marL="457200" lvl="0" indent="45720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</a:pPr>
            <a:r>
              <a:rPr lang="en-US"/>
              <a:t>Kevin O’Brien</a:t>
            </a:r>
            <a:endParaRPr/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</a:pPr>
            <a:r>
              <a:rPr lang="en-US"/>
              <a:t>Mathieu Belbéoch</a:t>
            </a:r>
            <a:endParaRPr/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</a:pPr>
            <a:r>
              <a:rPr lang="en-US"/>
              <a:t>Long Jiang</a:t>
            </a:r>
            <a:endParaRPr/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</a:pPr>
            <a:r>
              <a:rPr lang="en-US"/>
              <a:t>Victor Turpn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53769f6ba_0_1"/>
          <p:cNvSpPr txBox="1"/>
          <p:nvPr/>
        </p:nvSpPr>
        <p:spPr>
          <a:xfrm>
            <a:off x="908375" y="3114850"/>
            <a:ext cx="9558600" cy="4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latin typeface="Quattrocento Sans"/>
                <a:ea typeface="Quattrocento Sans"/>
                <a:cs typeface="Quattrocento Sans"/>
                <a:sym typeface="Quattrocento Sans"/>
              </a:rPr>
              <a:t>OCG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Data Mapping </a:t>
            </a:r>
            <a:r>
              <a:rPr lang="en-US" sz="2100">
                <a:latin typeface="Quattrocento Sans"/>
                <a:ea typeface="Quattrocento Sans"/>
                <a:cs typeface="Quattrocento Sans"/>
                <a:sym typeface="Quattrocento Sans"/>
              </a:rPr>
              <a:t>(</a:t>
            </a:r>
            <a:r>
              <a:rPr lang="en-US" sz="2100" i="1">
                <a:latin typeface="Quattrocento Sans"/>
                <a:ea typeface="Quattrocento Sans"/>
                <a:cs typeface="Quattrocento Sans"/>
                <a:sym typeface="Quattrocento Sans"/>
              </a:rPr>
              <a:t>OCG Exec, OceanOPS, Ms. Chanmi Kim</a:t>
            </a:r>
            <a:r>
              <a:rPr lang="en-US" sz="2100"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sz="21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6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6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74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Quattrocento Sans"/>
              <a:buChar char="●"/>
            </a:pPr>
            <a:r>
              <a:rPr lang="en-US" sz="23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Developing basic mapping from the OCG network perspective</a:t>
            </a:r>
            <a:endParaRPr sz="23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attrocento Sans"/>
              <a:buChar char="○"/>
            </a:pPr>
            <a:r>
              <a:rPr lang="en-US" sz="23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Have identified the data contacts from each network</a:t>
            </a:r>
            <a:endParaRPr sz="23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attrocento Sans"/>
              <a:buChar char="○"/>
            </a:pPr>
            <a:r>
              <a:rPr lang="en-US" sz="23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Including structures such as GDACs/DACs</a:t>
            </a:r>
            <a:endParaRPr sz="23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attrocento Sans"/>
              <a:buChar char="○"/>
            </a:pPr>
            <a:r>
              <a:rPr lang="en-US" sz="23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Identify where QC (near-real time, delayed mode) is implemented</a:t>
            </a:r>
            <a:endParaRPr sz="23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marR="0" lvl="1" indent="-374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Quattrocento Sans"/>
              <a:buChar char="○"/>
            </a:pPr>
            <a:r>
              <a:rPr lang="en-US" sz="2300">
                <a:latin typeface="Quattrocento Sans"/>
                <a:ea typeface="Quattrocento Sans"/>
                <a:cs typeface="Quattrocento Sans"/>
                <a:sym typeface="Quattrocento Sans"/>
              </a:rPr>
              <a:t>Identify route into the global data distribution systems (GTS, data products, etc.)</a:t>
            </a:r>
            <a:endParaRPr sz="23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17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8" name="Google Shape;68;gd53769f6ba_0_1"/>
          <p:cNvSpPr txBox="1"/>
          <p:nvPr/>
        </p:nvSpPr>
        <p:spPr>
          <a:xfrm>
            <a:off x="912575" y="999975"/>
            <a:ext cx="106626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Quattrocento Sans"/>
                <a:ea typeface="Quattrocento Sans"/>
                <a:cs typeface="Quattrocento Sans"/>
                <a:sym typeface="Quattrocento Sans"/>
              </a:rPr>
              <a:t>From GOOS SC 9 (2020):</a:t>
            </a:r>
            <a:endParaRPr sz="28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attrocento Sans"/>
              <a:buChar char="●"/>
            </a:pPr>
            <a:r>
              <a:rPr lang="en-US" sz="240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Question</a:t>
            </a: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How can we collectively map data flows from GOOS to IODE and other data systems?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Char char="●"/>
            </a:pPr>
            <a:r>
              <a:rPr lang="en-US" sz="240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Action</a:t>
            </a: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OCG to begin mapping data flow from OCG networks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9" name="Google Shape;69;gd53769f6ba_0_1"/>
          <p:cNvSpPr txBox="1">
            <a:spLocks noGrp="1"/>
          </p:cNvSpPr>
          <p:nvPr>
            <p:ph type="title"/>
          </p:nvPr>
        </p:nvSpPr>
        <p:spPr>
          <a:xfrm>
            <a:off x="64125" y="125225"/>
            <a:ext cx="111798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en-US"/>
              <a:t>OCG Data Mapping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53769f6ba_0_23"/>
          <p:cNvSpPr txBox="1">
            <a:spLocks noGrp="1"/>
          </p:cNvSpPr>
          <p:nvPr>
            <p:ph type="title"/>
          </p:nvPr>
        </p:nvSpPr>
        <p:spPr>
          <a:xfrm>
            <a:off x="64125" y="125225"/>
            <a:ext cx="111798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en-US"/>
              <a:t>OCG Data Mapping - Example Ocean Gliders</a:t>
            </a:r>
            <a:endParaRPr/>
          </a:p>
        </p:txBody>
      </p:sp>
      <p:pic>
        <p:nvPicPr>
          <p:cNvPr id="75" name="Google Shape;75;gd53769f6ba_0_23"/>
          <p:cNvPicPr preferRelativeResize="0"/>
          <p:nvPr/>
        </p:nvPicPr>
        <p:blipFill rotWithShape="1">
          <a:blip r:embed="rId3">
            <a:alphaModFix/>
          </a:blip>
          <a:srcRect l="1214" t="18130" r="17265" b="5944"/>
          <a:stretch/>
        </p:blipFill>
        <p:spPr>
          <a:xfrm>
            <a:off x="3594150" y="966525"/>
            <a:ext cx="7123425" cy="504985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d53769f6ba_0_23"/>
          <p:cNvSpPr/>
          <p:nvPr/>
        </p:nvSpPr>
        <p:spPr>
          <a:xfrm>
            <a:off x="9650300" y="738300"/>
            <a:ext cx="1308900" cy="7383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d53769f6ba_0_23"/>
          <p:cNvSpPr/>
          <p:nvPr/>
        </p:nvSpPr>
        <p:spPr>
          <a:xfrm>
            <a:off x="6689625" y="2861550"/>
            <a:ext cx="380400" cy="5709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d53769f6ba_0_23"/>
          <p:cNvSpPr/>
          <p:nvPr/>
        </p:nvSpPr>
        <p:spPr>
          <a:xfrm>
            <a:off x="5361075" y="852400"/>
            <a:ext cx="585900" cy="11265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d53769f6ba_0_23"/>
          <p:cNvSpPr/>
          <p:nvPr/>
        </p:nvSpPr>
        <p:spPr>
          <a:xfrm>
            <a:off x="7446550" y="883625"/>
            <a:ext cx="585900" cy="11265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d53769f6ba_0_23"/>
          <p:cNvSpPr/>
          <p:nvPr/>
        </p:nvSpPr>
        <p:spPr>
          <a:xfrm>
            <a:off x="9098225" y="1476600"/>
            <a:ext cx="585900" cy="11265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gd53769f6ba_0_23"/>
          <p:cNvPicPr preferRelativeResize="0"/>
          <p:nvPr/>
        </p:nvPicPr>
        <p:blipFill rotWithShape="1">
          <a:blip r:embed="rId4">
            <a:alphaModFix/>
          </a:blip>
          <a:srcRect l="1227" t="18053" r="17505" b="6315"/>
          <a:stretch/>
        </p:blipFill>
        <p:spPr>
          <a:xfrm>
            <a:off x="3593592" y="969264"/>
            <a:ext cx="7123177" cy="506023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d53769f6ba_0_23"/>
          <p:cNvSpPr/>
          <p:nvPr/>
        </p:nvSpPr>
        <p:spPr>
          <a:xfrm>
            <a:off x="9650300" y="738300"/>
            <a:ext cx="1308900" cy="7383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1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1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53769f6ba_0_10"/>
          <p:cNvSpPr txBox="1"/>
          <p:nvPr/>
        </p:nvSpPr>
        <p:spPr>
          <a:xfrm>
            <a:off x="314600" y="702050"/>
            <a:ext cx="11608800" cy="5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800" b="1">
                <a:latin typeface="Quattrocento Sans"/>
                <a:ea typeface="Quattrocento Sans"/>
                <a:cs typeface="Quattrocento Sans"/>
                <a:sym typeface="Quattrocento Sans"/>
              </a:rPr>
              <a:t>OCG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Data Mapping</a:t>
            </a:r>
            <a:r>
              <a:rPr lang="en-US" sz="2800" b="1">
                <a:latin typeface="Quattrocento Sans"/>
                <a:ea typeface="Quattrocento Sans"/>
                <a:cs typeface="Quattrocento Sans"/>
                <a:sym typeface="Quattrocento Sans"/>
              </a:rPr>
              <a:t>:  Status and Next Steps</a:t>
            </a:r>
            <a:endParaRPr sz="210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637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 Sans"/>
              <a:buChar char="●"/>
            </a:pPr>
            <a:r>
              <a:rPr lang="en-US" sz="2300">
                <a:latin typeface="Quattrocento Sans"/>
                <a:ea typeface="Quattrocento Sans"/>
                <a:cs typeface="Quattrocento Sans"/>
                <a:sym typeface="Quattrocento Sans"/>
              </a:rPr>
              <a:t>Have completed first draft of mappings for:</a:t>
            </a:r>
            <a:endParaRPr sz="23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marR="0" lvl="1" indent="-3636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attrocento Sans"/>
              <a:buChar char="○"/>
            </a:pPr>
            <a:r>
              <a:rPr lang="en-US" sz="2300">
                <a:latin typeface="Quattrocento Sans"/>
                <a:ea typeface="Quattrocento Sans"/>
                <a:cs typeface="Quattrocento Sans"/>
                <a:sym typeface="Quattrocento Sans"/>
              </a:rPr>
              <a:t>Argo, DBCP, OceanGliders</a:t>
            </a:r>
            <a:endParaRPr sz="23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marR="0" lvl="1" indent="-3636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attrocento Sans"/>
              <a:buChar char="○"/>
            </a:pPr>
            <a:r>
              <a:rPr lang="en-US" sz="2300">
                <a:latin typeface="Quattrocento Sans"/>
                <a:ea typeface="Quattrocento Sans"/>
                <a:cs typeface="Quattrocento Sans"/>
                <a:sym typeface="Quattrocento Sans"/>
              </a:rPr>
              <a:t>SOT, GO-SHIP, OceanSITES soon to follow</a:t>
            </a:r>
            <a:endParaRPr sz="23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marR="0" lvl="1" indent="-3636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attrocento Sans"/>
              <a:buChar char="○"/>
            </a:pPr>
            <a:r>
              <a:rPr lang="en-US" sz="2300">
                <a:latin typeface="Quattrocento Sans"/>
                <a:ea typeface="Quattrocento Sans"/>
                <a:cs typeface="Quattrocento Sans"/>
                <a:sym typeface="Quattrocento Sans"/>
              </a:rPr>
              <a:t>Will work with AniBOS, HF Radar, GLOSS</a:t>
            </a:r>
            <a:endParaRPr sz="23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636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attrocento Sans"/>
              <a:buChar char="●"/>
            </a:pPr>
            <a:r>
              <a:rPr lang="en-US" sz="2300">
                <a:latin typeface="Quattrocento Sans"/>
                <a:ea typeface="Quattrocento Sans"/>
                <a:cs typeface="Quattrocento Sans"/>
                <a:sym typeface="Quattrocento Sans"/>
              </a:rPr>
              <a:t>OCG provide  completed drafts to networks for comment and then discuss at the  OCG Data and Metadata workshop (May 10)</a:t>
            </a:r>
            <a:endParaRPr sz="23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63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 Sans"/>
              <a:buChar char="●"/>
            </a:pPr>
            <a:r>
              <a:rPr lang="en-US" sz="2300">
                <a:latin typeface="Quattrocento Sans"/>
                <a:ea typeface="Quattrocento Sans"/>
                <a:cs typeface="Quattrocento Sans"/>
                <a:sym typeface="Quattrocento Sans"/>
              </a:rPr>
              <a:t>OCG will also w</a:t>
            </a:r>
            <a:r>
              <a:rPr lang="en-US" sz="2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ork with IODE and WMO to extend mapping beyond just OCG scope</a:t>
            </a:r>
            <a:endParaRPr sz="23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7056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attrocento Sans"/>
              <a:buChar char="●"/>
            </a:pPr>
            <a:r>
              <a:rPr lang="en-US" sz="2417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Benefits of the data mapping:</a:t>
            </a:r>
            <a:endParaRPr sz="2417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7056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attrocento Sans"/>
              <a:buChar char="○"/>
            </a:pPr>
            <a:r>
              <a:rPr lang="en-US" sz="2417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Identify gaps in data/metadata flow and recommended best practices</a:t>
            </a:r>
            <a:endParaRPr sz="2417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7056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attrocento Sans"/>
              <a:buChar char="○"/>
            </a:pPr>
            <a:r>
              <a:rPr lang="en-US" sz="2417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Identify potential efficiencies to improve metadata and data access, discovery and use (to be documented in OCG data strategy)</a:t>
            </a:r>
            <a:endParaRPr sz="2417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7056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attrocento Sans"/>
              <a:buChar char="○"/>
            </a:pPr>
            <a:r>
              <a:rPr lang="en-US" sz="2417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Identify areas of coordination opportunities with WMO and IOC/IODE</a:t>
            </a:r>
            <a:endParaRPr sz="2417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7056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attrocento Sans"/>
              <a:buChar char="○"/>
            </a:pPr>
            <a:r>
              <a:rPr lang="en-US" sz="2417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Develop more useful data KPIs for delayed and near-real time data</a:t>
            </a:r>
            <a:endParaRPr sz="23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Widescreen</PresentationFormat>
  <Paragraphs>41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Lucida Sans</vt:lpstr>
      <vt:lpstr>Corbel</vt:lpstr>
      <vt:lpstr>Microsoft YaHei</vt:lpstr>
      <vt:lpstr>Quattrocento Sans</vt:lpstr>
      <vt:lpstr>Libre Franklin</vt:lpstr>
      <vt:lpstr>Montserrat</vt:lpstr>
      <vt:lpstr>Arial</vt:lpstr>
      <vt:lpstr>Calibri</vt:lpstr>
      <vt:lpstr>Office Theme</vt:lpstr>
      <vt:lpstr>April 2021 GOOS SC-10</vt:lpstr>
      <vt:lpstr>OCG Data Mapping </vt:lpstr>
      <vt:lpstr>OCG Data Mapping - Example Ocean Gliders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 GOOS SC-10</dc:title>
  <dc:creator>Heslop, Emma</dc:creator>
  <cp:lastModifiedBy>Kevin O'Brien</cp:lastModifiedBy>
  <cp:revision>1</cp:revision>
  <dcterms:created xsi:type="dcterms:W3CDTF">2020-02-20T13:54:50Z</dcterms:created>
  <dcterms:modified xsi:type="dcterms:W3CDTF">2021-04-28T15:14:18Z</dcterms:modified>
</cp:coreProperties>
</file>