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61" r:id="rId3"/>
    <p:sldId id="257" r:id="rId4"/>
    <p:sldId id="260" r:id="rId5"/>
    <p:sldId id="259" r:id="rId6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8" roundtripDataSignature="AMtx7mjQOWnnAen7tqcBiF5DK+POOMZ2X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 snapToGrid="0">
      <p:cViewPr varScale="1">
        <p:scale>
          <a:sx n="121" d="100"/>
          <a:sy n="121" d="100"/>
        </p:scale>
        <p:origin x="1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customschemas.google.com/relationships/presentationmetadata" Target="metadata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10795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465138" y="3708400"/>
            <a:ext cx="577215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713822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052822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64365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"/>
          <p:cNvSpPr txBox="1"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5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1pPr>
            <a:lvl2pPr lvl="1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/>
            </a:lvl3pPr>
            <a:lvl4pPr lvl="3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4pPr>
            <a:lvl5pPr lvl="4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5pPr>
            <a:lvl6pPr lvl="5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6pPr>
            <a:lvl7pPr lvl="6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7pPr>
            <a:lvl8pPr lvl="7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8pPr>
            <a:lvl9pPr lvl="8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5"/>
          <p:cNvSpPr txBox="1">
            <a:spLocks noGrp="1"/>
          </p:cNvSpPr>
          <p:nvPr>
            <p:ph type="dt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5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>
            <a:spLocks noGrp="1"/>
          </p:cNvSpPr>
          <p:nvPr>
            <p:ph type="title"/>
          </p:nvPr>
        </p:nvSpPr>
        <p:spPr>
          <a:xfrm>
            <a:off x="914400" y="3048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4"/>
          <p:cNvSpPr txBox="1">
            <a:spLocks noGrp="1"/>
          </p:cNvSpPr>
          <p:nvPr>
            <p:ph type="body" idx="1"/>
          </p:nvPr>
        </p:nvSpPr>
        <p:spPr>
          <a:xfrm rot="5400000">
            <a:off x="3848100" y="-1257300"/>
            <a:ext cx="4495800" cy="103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75" name="Google Shape;75;p14"/>
          <p:cNvSpPr txBox="1">
            <a:spLocks noGrp="1"/>
          </p:cNvSpPr>
          <p:nvPr>
            <p:ph type="dt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4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4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>
            <a:spLocks noGrp="1"/>
          </p:cNvSpPr>
          <p:nvPr>
            <p:ph type="title"/>
          </p:nvPr>
        </p:nvSpPr>
        <p:spPr>
          <a:xfrm rot="5400000">
            <a:off x="7048500" y="1943101"/>
            <a:ext cx="5867400" cy="25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5"/>
          <p:cNvSpPr txBox="1">
            <a:spLocks noGrp="1"/>
          </p:cNvSpPr>
          <p:nvPr>
            <p:ph type="body" idx="1"/>
          </p:nvPr>
        </p:nvSpPr>
        <p:spPr>
          <a:xfrm rot="5400000">
            <a:off x="1765301" y="-546099"/>
            <a:ext cx="5867400" cy="75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81" name="Google Shape;81;p15"/>
          <p:cNvSpPr txBox="1">
            <a:spLocks noGrp="1"/>
          </p:cNvSpPr>
          <p:nvPr>
            <p:ph type="dt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5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5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"/>
          <p:cNvSpPr txBox="1">
            <a:spLocks noGrp="1"/>
          </p:cNvSpPr>
          <p:nvPr>
            <p:ph type="title"/>
          </p:nvPr>
        </p:nvSpPr>
        <p:spPr>
          <a:xfrm>
            <a:off x="914400" y="3048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6"/>
          <p:cNvSpPr txBox="1">
            <a:spLocks noGrp="1"/>
          </p:cNvSpPr>
          <p:nvPr>
            <p:ph type="body" idx="1"/>
          </p:nvPr>
        </p:nvSpPr>
        <p:spPr>
          <a:xfrm>
            <a:off x="914400" y="1676400"/>
            <a:ext cx="103632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24" name="Google Shape;24;p6"/>
          <p:cNvSpPr txBox="1">
            <a:spLocks noGrp="1"/>
          </p:cNvSpPr>
          <p:nvPr>
            <p:ph type="dt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body" idx="1"/>
          </p:nvPr>
        </p:nvSpPr>
        <p:spPr>
          <a:xfrm>
            <a:off x="963084" y="2906715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dt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914400" y="3048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body" idx="1"/>
          </p:nvPr>
        </p:nvSpPr>
        <p:spPr>
          <a:xfrm>
            <a:off x="914400" y="1676401"/>
            <a:ext cx="50800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body" idx="2"/>
          </p:nvPr>
        </p:nvSpPr>
        <p:spPr>
          <a:xfrm>
            <a:off x="6197601" y="1676401"/>
            <a:ext cx="50800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dt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3"/>
          </p:nvPr>
        </p:nvSpPr>
        <p:spPr>
          <a:xfrm>
            <a:off x="6193369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body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dt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>
            <a:spLocks noGrp="1"/>
          </p:cNvSpPr>
          <p:nvPr>
            <p:ph type="title"/>
          </p:nvPr>
        </p:nvSpPr>
        <p:spPr>
          <a:xfrm>
            <a:off x="914400" y="3048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dt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>
            <a:spLocks noGrp="1"/>
          </p:cNvSpPr>
          <p:nvPr>
            <p:ph type="dt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1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>
            <a:spLocks noGrp="1"/>
          </p:cNvSpPr>
          <p:nvPr>
            <p:ph type="title"/>
          </p:nvPr>
        </p:nvSpPr>
        <p:spPr>
          <a:xfrm>
            <a:off x="609602" y="273051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2"/>
          <p:cNvSpPr txBox="1">
            <a:spLocks noGrp="1"/>
          </p:cNvSpPr>
          <p:nvPr>
            <p:ph type="body"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9pPr>
          </a:lstStyle>
          <a:p>
            <a:endParaRPr/>
          </a:p>
        </p:txBody>
      </p:sp>
      <p:sp>
        <p:nvSpPr>
          <p:cNvPr id="61" name="Google Shape;61;p12"/>
          <p:cNvSpPr txBox="1">
            <a:spLocks noGrp="1"/>
          </p:cNvSpPr>
          <p:nvPr>
            <p:ph type="body" idx="2"/>
          </p:nvPr>
        </p:nvSpPr>
        <p:spPr>
          <a:xfrm>
            <a:off x="609602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12"/>
          <p:cNvSpPr txBox="1">
            <a:spLocks noGrp="1"/>
          </p:cNvSpPr>
          <p:nvPr>
            <p:ph type="dt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2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2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>
            <a:spLocks noGrp="1"/>
          </p:cNvSpPr>
          <p:nvPr>
            <p:ph type="title"/>
          </p:nvPr>
        </p:nvSpPr>
        <p:spPr>
          <a:xfrm>
            <a:off x="2389717" y="4800601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3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body" idx="1"/>
          </p:nvPr>
        </p:nvSpPr>
        <p:spPr>
          <a:xfrm>
            <a:off x="2389717" y="5367339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dt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"/>
          <p:cNvSpPr txBox="1">
            <a:spLocks noGrp="1"/>
          </p:cNvSpPr>
          <p:nvPr>
            <p:ph type="title"/>
          </p:nvPr>
        </p:nvSpPr>
        <p:spPr>
          <a:xfrm>
            <a:off x="914400" y="3048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4"/>
          <p:cNvSpPr txBox="1">
            <a:spLocks noGrp="1"/>
          </p:cNvSpPr>
          <p:nvPr>
            <p:ph type="body" idx="1"/>
          </p:nvPr>
        </p:nvSpPr>
        <p:spPr>
          <a:xfrm>
            <a:off x="914400" y="1676400"/>
            <a:ext cx="103632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4"/>
          <p:cNvSpPr txBox="1">
            <a:spLocks noGrp="1"/>
          </p:cNvSpPr>
          <p:nvPr>
            <p:ph type="dt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4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4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 txBox="1">
            <a:spLocks noGrp="1"/>
          </p:cNvSpPr>
          <p:nvPr>
            <p:ph type="subTitle" idx="1"/>
          </p:nvPr>
        </p:nvSpPr>
        <p:spPr>
          <a:xfrm>
            <a:off x="1775521" y="3573016"/>
            <a:ext cx="7992888" cy="1440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i="1"/>
          </a:p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1"/>
              <a:t>F. Collins</a:t>
            </a:r>
            <a:endParaRPr/>
          </a:p>
          <a:p>
            <a:pPr marL="0" lvl="0" indent="0" algn="ctr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i="1"/>
              <a:t>GOOS 10</a:t>
            </a:r>
            <a:r>
              <a:rPr lang="en-US" sz="1600" i="1" baseline="30000"/>
              <a:t>th</a:t>
            </a:r>
            <a:r>
              <a:rPr lang="en-US" sz="1600" i="1"/>
              <a:t> Steering Committee meeting [online], April 2021</a:t>
            </a:r>
            <a:endParaRPr/>
          </a:p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i="1"/>
          </a:p>
        </p:txBody>
      </p:sp>
      <p:sp>
        <p:nvSpPr>
          <p:cNvPr id="90" name="Google Shape;90;p1"/>
          <p:cNvSpPr/>
          <p:nvPr/>
        </p:nvSpPr>
        <p:spPr>
          <a:xfrm>
            <a:off x="6600826" y="333376"/>
            <a:ext cx="3311525" cy="5746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"/>
          <p:cNvSpPr txBox="1"/>
          <p:nvPr/>
        </p:nvSpPr>
        <p:spPr>
          <a:xfrm>
            <a:off x="6600056" y="406405"/>
            <a:ext cx="466211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Global Ocean Observing System</a:t>
            </a:r>
            <a:endParaRPr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www.goosocean.org</a:t>
            </a:r>
            <a:endParaRPr sz="1800" b="0" i="1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"/>
          <p:cNvSpPr txBox="1">
            <a:spLocks noGrp="1"/>
          </p:cNvSpPr>
          <p:nvPr>
            <p:ph type="ctrTitle"/>
          </p:nvPr>
        </p:nvSpPr>
        <p:spPr>
          <a:xfrm>
            <a:off x="1991544" y="1700808"/>
            <a:ext cx="7776864" cy="2016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Agenda Item 9</a:t>
            </a:r>
            <a:br>
              <a:rPr lang="en-US" sz="3200"/>
            </a:br>
            <a:r>
              <a:rPr lang="en-US" sz="3200"/>
              <a:t>Communications</a:t>
            </a:r>
            <a:endParaRPr sz="3200" b="1"/>
          </a:p>
        </p:txBody>
      </p:sp>
      <p:sp>
        <p:nvSpPr>
          <p:cNvPr id="93" name="Google Shape;93;p1"/>
          <p:cNvSpPr/>
          <p:nvPr/>
        </p:nvSpPr>
        <p:spPr>
          <a:xfrm>
            <a:off x="3863976" y="6092826"/>
            <a:ext cx="4392613" cy="765175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4" name="Google Shape;94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29038" y="6021389"/>
            <a:ext cx="4660900" cy="771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"/>
          <p:cNvSpPr txBox="1">
            <a:spLocks noGrp="1"/>
          </p:cNvSpPr>
          <p:nvPr>
            <p:ph type="title"/>
          </p:nvPr>
        </p:nvSpPr>
        <p:spPr>
          <a:xfrm>
            <a:off x="914400" y="3048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Achievements since GOOS SC-9 (1/2)</a:t>
            </a:r>
            <a:endParaRPr dirty="0"/>
          </a:p>
        </p:txBody>
      </p:sp>
      <p:sp>
        <p:nvSpPr>
          <p:cNvPr id="100" name="Google Shape;100;p2"/>
          <p:cNvSpPr txBox="1">
            <a:spLocks noGrp="1"/>
          </p:cNvSpPr>
          <p:nvPr>
            <p:ph type="body" idx="1"/>
          </p:nvPr>
        </p:nvSpPr>
        <p:spPr>
          <a:xfrm>
            <a:off x="914400" y="1931542"/>
            <a:ext cx="4705564" cy="4374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i="1" dirty="0"/>
              <a:t>Successful completion of tasks underway and launching of new initiatives agreed to at SC-9</a:t>
            </a:r>
            <a:endParaRPr sz="1800" i="1" dirty="0"/>
          </a:p>
          <a:p>
            <a:pPr marL="341312" lvl="0" indent="-341312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1800" dirty="0"/>
              <a:t>Website Revamp</a:t>
            </a:r>
          </a:p>
          <a:p>
            <a:pPr marL="457200" lvl="1" indent="0">
              <a:spcBef>
                <a:spcPts val="1200"/>
              </a:spcBef>
              <a:buSzPct val="90000"/>
              <a:buNone/>
            </a:pPr>
            <a:r>
              <a:rPr lang="en-US" sz="1400" dirty="0"/>
              <a:t>- Refreshed visual identity, copy and navigational layout</a:t>
            </a:r>
            <a:br>
              <a:rPr lang="en-US" sz="1400" dirty="0"/>
            </a:br>
            <a:r>
              <a:rPr lang="en-US" sz="1400" dirty="0"/>
              <a:t>- To launch when imagery finalized and server-side IT issues resolved</a:t>
            </a:r>
            <a:br>
              <a:rPr lang="en-US" sz="1400" dirty="0"/>
            </a:br>
            <a:r>
              <a:rPr lang="en-US" sz="1400" dirty="0"/>
              <a:t>- </a:t>
            </a:r>
            <a:r>
              <a:rPr lang="en-US" sz="1400" b="1" dirty="0"/>
              <a:t>Confident it will make GOOS – both the global system and the Core Team - more easily understandable to a wider range of audiences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10912CC-157A-9149-978B-564B509915B2}"/>
              </a:ext>
            </a:extLst>
          </p:cNvPr>
          <p:cNvGrpSpPr/>
          <p:nvPr/>
        </p:nvGrpSpPr>
        <p:grpSpPr>
          <a:xfrm>
            <a:off x="6457361" y="1447800"/>
            <a:ext cx="5018202" cy="6236980"/>
            <a:chOff x="1550936" y="1679510"/>
            <a:chExt cx="4545064" cy="564893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5515CB2-7AF0-C148-AC54-CCCC50D627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50937" y="1679510"/>
              <a:ext cx="4545063" cy="2816176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7014B0D-2B03-B842-BDDF-33029F33DBC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50936" y="4512264"/>
              <a:ext cx="4545064" cy="2816176"/>
            </a:xfrm>
            <a:prstGeom prst="rect">
              <a:avLst/>
            </a:prstGeom>
          </p:spPr>
        </p:pic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444C20EE-1410-7243-982C-E56F898B8E83}"/>
              </a:ext>
            </a:extLst>
          </p:cNvPr>
          <p:cNvSpPr/>
          <p:nvPr/>
        </p:nvSpPr>
        <p:spPr>
          <a:xfrm>
            <a:off x="6457361" y="1447800"/>
            <a:ext cx="5018202" cy="563109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905327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"/>
          <p:cNvSpPr txBox="1">
            <a:spLocks noGrp="1"/>
          </p:cNvSpPr>
          <p:nvPr>
            <p:ph type="title"/>
          </p:nvPr>
        </p:nvSpPr>
        <p:spPr>
          <a:xfrm>
            <a:off x="914400" y="3048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Achievements since GOOS SC-9 (2/2)</a:t>
            </a:r>
            <a:endParaRPr dirty="0"/>
          </a:p>
        </p:txBody>
      </p:sp>
      <p:sp>
        <p:nvSpPr>
          <p:cNvPr id="100" name="Google Shape;100;p2"/>
          <p:cNvSpPr txBox="1">
            <a:spLocks noGrp="1"/>
          </p:cNvSpPr>
          <p:nvPr>
            <p:ph type="body" idx="1"/>
          </p:nvPr>
        </p:nvSpPr>
        <p:spPr>
          <a:xfrm>
            <a:off x="914400" y="1447800"/>
            <a:ext cx="10363200" cy="4857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i="1" dirty="0"/>
              <a:t>Successful completion of tasks underway and launching of new initiatives</a:t>
            </a:r>
            <a:endParaRPr sz="2000" i="1" dirty="0"/>
          </a:p>
          <a:p>
            <a:pPr marL="341312" lvl="0" indent="-341312">
              <a:spcBef>
                <a:spcPts val="1200"/>
              </a:spcBef>
              <a:buSzPts val="2000"/>
            </a:pPr>
            <a:r>
              <a:rPr lang="en-US" sz="2000" dirty="0"/>
              <a:t>User Stories</a:t>
            </a:r>
          </a:p>
          <a:p>
            <a:pPr marL="457200" lvl="1" indent="0">
              <a:spcBef>
                <a:spcPts val="1200"/>
              </a:spcBef>
              <a:buSzPct val="90000"/>
              <a:buNone/>
            </a:pPr>
            <a:r>
              <a:rPr lang="en-US" sz="1600" dirty="0"/>
              <a:t>- Close to finishing the planned 6 (Examples: Decadal Hurricane Forecasting with UK Met Service, Improving Fish Finding in India with INCOIS)</a:t>
            </a:r>
            <a:br>
              <a:rPr lang="en-US" sz="1600" dirty="0"/>
            </a:br>
            <a:r>
              <a:rPr lang="en-US" sz="1600" dirty="0"/>
              <a:t>- Use on website and elsewhere (e.g., working with the IOC comms to highlight in the monthly newsletter)</a:t>
            </a:r>
            <a:br>
              <a:rPr lang="en-US" sz="1600" dirty="0"/>
            </a:br>
            <a:r>
              <a:rPr lang="en-US" sz="1600" dirty="0"/>
              <a:t>- Potential media traction (e.g. agency to pitch to The Economist World Ocean Initiative)</a:t>
            </a:r>
          </a:p>
          <a:p>
            <a:pPr marL="341312" lvl="0" indent="-341312">
              <a:spcBef>
                <a:spcPts val="1200"/>
              </a:spcBef>
              <a:buSzPts val="2000"/>
            </a:pPr>
            <a:r>
              <a:rPr lang="en-US" sz="2000" dirty="0"/>
              <a:t>Short term incremental goals proposed at SC-9</a:t>
            </a:r>
          </a:p>
          <a:p>
            <a:pPr marL="457200" lvl="1" indent="0">
              <a:spcBef>
                <a:spcPts val="1200"/>
              </a:spcBef>
              <a:buSzPct val="90000"/>
              <a:buNone/>
            </a:pPr>
            <a:r>
              <a:rPr lang="en-US" sz="1600" dirty="0"/>
              <a:t>- Decade </a:t>
            </a:r>
            <a:r>
              <a:rPr lang="en-US" sz="1600" dirty="0" err="1"/>
              <a:t>programme</a:t>
            </a:r>
            <a:r>
              <a:rPr lang="en-US" sz="1600" dirty="0"/>
              <a:t> branding </a:t>
            </a:r>
            <a:br>
              <a:rPr lang="en-US" sz="1600" dirty="0"/>
            </a:br>
            <a:r>
              <a:rPr lang="en-US" sz="1600" dirty="0"/>
              <a:t>- Communications around the OceanOPS Report Card </a:t>
            </a:r>
            <a:br>
              <a:rPr lang="en-US" sz="1600" dirty="0"/>
            </a:br>
            <a:r>
              <a:rPr lang="en-US" sz="1600" dirty="0"/>
              <a:t>- </a:t>
            </a:r>
            <a:r>
              <a:rPr lang="en-US" sz="1600" dirty="0" err="1"/>
              <a:t>Vendée</a:t>
            </a:r>
            <a:r>
              <a:rPr lang="en-US" sz="1600" dirty="0"/>
              <a:t> Communications</a:t>
            </a:r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"/>
          <p:cNvSpPr txBox="1">
            <a:spLocks noGrp="1"/>
          </p:cNvSpPr>
          <p:nvPr>
            <p:ph type="title"/>
          </p:nvPr>
        </p:nvSpPr>
        <p:spPr>
          <a:xfrm>
            <a:off x="914400" y="3048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Ongoing Communications Work</a:t>
            </a:r>
            <a:endParaRPr dirty="0"/>
          </a:p>
        </p:txBody>
      </p:sp>
      <p:sp>
        <p:nvSpPr>
          <p:cNvPr id="100" name="Google Shape;100;p2"/>
          <p:cNvSpPr txBox="1">
            <a:spLocks noGrp="1"/>
          </p:cNvSpPr>
          <p:nvPr>
            <p:ph type="body" idx="1"/>
          </p:nvPr>
        </p:nvSpPr>
        <p:spPr>
          <a:xfrm>
            <a:off x="914400" y="1121114"/>
            <a:ext cx="10363200" cy="5184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lnSpc>
                <a:spcPct val="115000"/>
              </a:lnSpc>
              <a:spcBef>
                <a:spcPts val="1200"/>
              </a:spcBef>
              <a:buSzPts val="1100"/>
              <a:buNone/>
            </a:pPr>
            <a:r>
              <a:rPr lang="en-US" sz="1800" i="1" dirty="0"/>
              <a:t>Creation of quality, relevant content and capitalizing on our channels to share and amplify</a:t>
            </a:r>
            <a:endParaRPr sz="1800" i="1" dirty="0"/>
          </a:p>
          <a:p>
            <a:pPr marL="341312" lvl="0" indent="-341312">
              <a:spcBef>
                <a:spcPts val="1200"/>
              </a:spcBef>
              <a:buSzPts val="2000"/>
            </a:pPr>
            <a:r>
              <a:rPr lang="en-US" sz="1800" dirty="0"/>
              <a:t>Webinars</a:t>
            </a:r>
          </a:p>
          <a:p>
            <a:pPr marL="742950" lvl="1" indent="-285750">
              <a:spcBef>
                <a:spcPts val="0"/>
              </a:spcBef>
              <a:buSzPct val="90000"/>
              <a:buFontTx/>
              <a:buChar char="-"/>
            </a:pPr>
            <a:endParaRPr lang="en-US" sz="1400" dirty="0"/>
          </a:p>
          <a:p>
            <a:pPr marL="742950" lvl="1" indent="-285750">
              <a:spcBef>
                <a:spcPts val="0"/>
              </a:spcBef>
              <a:buSzPct val="90000"/>
              <a:buFontTx/>
              <a:buChar char="-"/>
            </a:pPr>
            <a:r>
              <a:rPr lang="en-US" sz="1400" dirty="0"/>
              <a:t>49 recordings on our dedicated GOOS YouTube channel </a:t>
            </a:r>
          </a:p>
          <a:p>
            <a:pPr marL="742950" lvl="1" indent="-285750">
              <a:spcBef>
                <a:spcPts val="0"/>
              </a:spcBef>
              <a:buSzPct val="90000"/>
              <a:buFontTx/>
              <a:buChar char="-"/>
            </a:pPr>
            <a:r>
              <a:rPr lang="en-US" sz="1400" dirty="0"/>
              <a:t>OCG series around capacity</a:t>
            </a:r>
          </a:p>
          <a:p>
            <a:pPr marL="742950" lvl="1" indent="-285750">
              <a:spcBef>
                <a:spcPts val="0"/>
              </a:spcBef>
              <a:buSzPct val="90000"/>
              <a:buFontTx/>
              <a:buChar char="-"/>
            </a:pPr>
            <a:r>
              <a:rPr lang="en-US" sz="1400" dirty="0"/>
              <a:t>BSTT are underway</a:t>
            </a:r>
          </a:p>
          <a:p>
            <a:pPr marL="457200" lvl="1" indent="0">
              <a:spcBef>
                <a:spcPts val="0"/>
              </a:spcBef>
              <a:buSzPct val="90000"/>
              <a:buNone/>
            </a:pPr>
            <a:endParaRPr lang="fr-FR" sz="1400" dirty="0"/>
          </a:p>
          <a:p>
            <a:pPr marL="341312" lvl="0" indent="-341312">
              <a:spcBef>
                <a:spcPts val="1200"/>
              </a:spcBef>
              <a:buSzPts val="2000"/>
            </a:pPr>
            <a:r>
              <a:rPr lang="fr-FR" sz="1800" dirty="0"/>
              <a:t>Briefs &amp; </a:t>
            </a:r>
            <a:r>
              <a:rPr lang="fr-FR" sz="1800" dirty="0" err="1"/>
              <a:t>Press</a:t>
            </a:r>
            <a:r>
              <a:rPr lang="fr-FR" sz="1800" dirty="0"/>
              <a:t> Releases</a:t>
            </a:r>
          </a:p>
          <a:p>
            <a:pPr marL="742950" lvl="1" indent="-285750">
              <a:spcBef>
                <a:spcPts val="0"/>
              </a:spcBef>
              <a:buSzPct val="90000"/>
              <a:buFontTx/>
              <a:buChar char="-"/>
            </a:pPr>
            <a:endParaRPr lang="en-US" sz="1400" dirty="0"/>
          </a:p>
          <a:p>
            <a:pPr marL="742950" lvl="1" indent="-285750">
              <a:spcBef>
                <a:spcPts val="0"/>
              </a:spcBef>
              <a:buSzPct val="90000"/>
              <a:buFontTx/>
              <a:buChar char="-"/>
            </a:pPr>
            <a:r>
              <a:rPr lang="en-US" sz="1400" dirty="0"/>
              <a:t>COVID &amp; Ocean Observations: Large ripple effect</a:t>
            </a:r>
            <a:endParaRPr lang="en-US" sz="1200" dirty="0"/>
          </a:p>
          <a:p>
            <a:pPr marL="742950" lvl="1" indent="-285750">
              <a:spcBef>
                <a:spcPts val="0"/>
              </a:spcBef>
              <a:buSzPct val="90000"/>
              <a:buFontTx/>
              <a:buChar char="-"/>
            </a:pPr>
            <a:r>
              <a:rPr lang="en-US" sz="1400" dirty="0" err="1"/>
              <a:t>Vendée</a:t>
            </a:r>
            <a:r>
              <a:rPr lang="en-US" sz="1400" dirty="0"/>
              <a:t> Globe 2020: Most popular tweet, wide audience</a:t>
            </a:r>
            <a:endParaRPr lang="en-US" sz="1400" dirty="0">
              <a:highlight>
                <a:srgbClr val="FFFF00"/>
              </a:highlight>
            </a:endParaRPr>
          </a:p>
          <a:p>
            <a:pPr marL="742950" lvl="1" indent="-285750">
              <a:spcBef>
                <a:spcPts val="0"/>
              </a:spcBef>
              <a:buSzPct val="90000"/>
              <a:buFontTx/>
              <a:buChar char="-"/>
            </a:pPr>
            <a:r>
              <a:rPr lang="en-US" sz="1400" dirty="0"/>
              <a:t>Maersk committing ships for observations: Picked up in industry press, WMO</a:t>
            </a:r>
          </a:p>
          <a:p>
            <a:pPr marL="742950" lvl="1" indent="-285750">
              <a:spcBef>
                <a:spcPts val="0"/>
              </a:spcBef>
              <a:buSzPct val="90000"/>
              <a:buFontTx/>
              <a:buChar char="-"/>
            </a:pPr>
            <a:r>
              <a:rPr lang="en-US" sz="1400" dirty="0"/>
              <a:t>OceanOPS report: WMO multiplier of this work</a:t>
            </a:r>
          </a:p>
          <a:p>
            <a:pPr marL="457200" lvl="1" indent="0">
              <a:spcBef>
                <a:spcPts val="0"/>
              </a:spcBef>
              <a:buSzPct val="90000"/>
              <a:buNone/>
            </a:pPr>
            <a:endParaRPr lang="en-US" sz="1200" dirty="0"/>
          </a:p>
          <a:p>
            <a:pPr marL="341312" lvl="0" indent="-341312">
              <a:spcBef>
                <a:spcPts val="1200"/>
              </a:spcBef>
              <a:buSzPts val="2000"/>
            </a:pPr>
            <a:r>
              <a:rPr lang="en-US" sz="1800" dirty="0"/>
              <a:t>Online Presence/Amplifiers</a:t>
            </a:r>
          </a:p>
          <a:p>
            <a:pPr marL="457200" lvl="1" indent="0">
              <a:spcBef>
                <a:spcPts val="1200"/>
              </a:spcBef>
              <a:buSzPct val="90000"/>
              <a:buNone/>
            </a:pPr>
            <a:r>
              <a:rPr lang="en-US" sz="1400" dirty="0"/>
              <a:t>-     Twitter (4909 followers)</a:t>
            </a:r>
            <a:br>
              <a:rPr lang="en-US" sz="1400" dirty="0"/>
            </a:br>
            <a:r>
              <a:rPr lang="en-US" sz="1400" dirty="0"/>
              <a:t>-     Facebook (579 followers)</a:t>
            </a:r>
            <a:br>
              <a:rPr lang="en-US" sz="1400" dirty="0"/>
            </a:br>
            <a:r>
              <a:rPr lang="en-US" sz="1400" dirty="0"/>
              <a:t>-     Mailing list (1,532 subscribers)</a:t>
            </a:r>
            <a:br>
              <a:rPr lang="en-US" sz="1400" dirty="0"/>
            </a:br>
            <a:r>
              <a:rPr lang="en-US" sz="1400" dirty="0"/>
              <a:t>-     IOC online channels</a:t>
            </a:r>
          </a:p>
          <a:p>
            <a:pPr marL="457200" lvl="1" indent="0">
              <a:spcBef>
                <a:spcPts val="1200"/>
              </a:spcBef>
              <a:buSzPct val="90000"/>
              <a:buNone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050849349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"/>
          <p:cNvSpPr txBox="1">
            <a:spLocks noGrp="1"/>
          </p:cNvSpPr>
          <p:nvPr>
            <p:ph type="title"/>
          </p:nvPr>
        </p:nvSpPr>
        <p:spPr>
          <a:xfrm>
            <a:off x="914400" y="3048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What’s Next?</a:t>
            </a:r>
            <a:endParaRPr dirty="0"/>
          </a:p>
        </p:txBody>
      </p:sp>
      <p:sp>
        <p:nvSpPr>
          <p:cNvPr id="100" name="Google Shape;100;p2"/>
          <p:cNvSpPr txBox="1">
            <a:spLocks noGrp="1"/>
          </p:cNvSpPr>
          <p:nvPr>
            <p:ph type="body" idx="1"/>
          </p:nvPr>
        </p:nvSpPr>
        <p:spPr>
          <a:xfrm>
            <a:off x="914400" y="1121114"/>
            <a:ext cx="10363200" cy="5184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i="1" dirty="0"/>
              <a:t>Moving forward with plans and projects in a timely manner</a:t>
            </a:r>
            <a:endParaRPr sz="1800" i="1" dirty="0"/>
          </a:p>
          <a:p>
            <a:pPr marL="341312" lvl="0" indent="-341312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1800" dirty="0"/>
              <a:t>Communications Plan</a:t>
            </a:r>
          </a:p>
          <a:p>
            <a:pPr marL="457200" lvl="1" indent="0">
              <a:spcBef>
                <a:spcPts val="1200"/>
              </a:spcBef>
              <a:buSzPct val="90000"/>
              <a:buNone/>
            </a:pPr>
            <a:r>
              <a:rPr lang="en-US" sz="1400" dirty="0"/>
              <a:t>- Engaging external consultant to work on communications projects, learn, and define an ongoing plan</a:t>
            </a:r>
            <a:br>
              <a:rPr lang="en-US" sz="1400" dirty="0"/>
            </a:br>
            <a:r>
              <a:rPr lang="en-US" sz="1400" dirty="0"/>
              <a:t>- Support the strategy with appropriate communications &amp; engage clearly defined major stakeholders</a:t>
            </a:r>
            <a:br>
              <a:rPr lang="en-US" sz="1400" dirty="0"/>
            </a:br>
            <a:r>
              <a:rPr lang="en-US" sz="1400" dirty="0"/>
              <a:t>- Development of metrics</a:t>
            </a:r>
            <a:endParaRPr sz="1400" dirty="0"/>
          </a:p>
          <a:p>
            <a:pPr marL="341312" lvl="0" indent="-341312">
              <a:spcBef>
                <a:spcPts val="1200"/>
              </a:spcBef>
              <a:buSzPts val="2000"/>
            </a:pPr>
            <a:r>
              <a:rPr lang="en-US" sz="1800" dirty="0"/>
              <a:t>National Focal Points</a:t>
            </a:r>
          </a:p>
          <a:p>
            <a:pPr marL="457200" lvl="1" indent="0">
              <a:spcBef>
                <a:spcPts val="1200"/>
              </a:spcBef>
              <a:buSzPct val="90000"/>
              <a:buNone/>
            </a:pPr>
            <a:r>
              <a:rPr lang="en-US" sz="1400" dirty="0"/>
              <a:t>- Task Team established</a:t>
            </a:r>
            <a:br>
              <a:rPr lang="en-US" sz="1400" dirty="0"/>
            </a:br>
            <a:r>
              <a:rPr lang="en-US" sz="1400" dirty="0"/>
              <a:t>- </a:t>
            </a:r>
            <a:r>
              <a:rPr lang="en-US" sz="1400" dirty="0" err="1"/>
              <a:t>ToR</a:t>
            </a:r>
            <a:r>
              <a:rPr lang="en-US" sz="1400" dirty="0"/>
              <a:t> under review for update</a:t>
            </a:r>
            <a:br>
              <a:rPr lang="en-US" sz="1400" dirty="0"/>
            </a:br>
            <a:r>
              <a:rPr lang="en-US" sz="1400" dirty="0"/>
              <a:t>- Should be part of developing communications and plan</a:t>
            </a:r>
          </a:p>
          <a:p>
            <a:pPr marL="341312" lvl="0" indent="-341312">
              <a:spcBef>
                <a:spcPts val="1200"/>
              </a:spcBef>
              <a:buSzPts val="2000"/>
            </a:pPr>
            <a:r>
              <a:rPr lang="en-US" sz="1800" dirty="0"/>
              <a:t>OECD Valuation project</a:t>
            </a:r>
          </a:p>
          <a:p>
            <a:pPr marL="457200" lvl="1" indent="0">
              <a:spcBef>
                <a:spcPts val="1200"/>
              </a:spcBef>
              <a:buSzPct val="90000"/>
              <a:buNone/>
            </a:pPr>
            <a:r>
              <a:rPr lang="en-US" sz="1400" dirty="0"/>
              <a:t>- Quantifying the use of the data we collect, quantifying the value and impact of what we do</a:t>
            </a:r>
            <a:br>
              <a:rPr lang="en-US" sz="1400" dirty="0"/>
            </a:br>
            <a:r>
              <a:rPr lang="en-US" sz="1400" dirty="0"/>
              <a:t>- Engaging external consultant to develop suitable valuation methods</a:t>
            </a:r>
            <a:br>
              <a:rPr lang="en-US" sz="1400" dirty="0"/>
            </a:br>
            <a:r>
              <a:rPr lang="en-US" sz="1400" dirty="0"/>
              <a:t>- Communications opportunity provided by the report and future work</a:t>
            </a:r>
          </a:p>
        </p:txBody>
      </p:sp>
    </p:spTree>
    <p:extLst>
      <p:ext uri="{BB962C8B-B14F-4D97-AF65-F5344CB8AC3E}">
        <p14:creationId xmlns:p14="http://schemas.microsoft.com/office/powerpoint/2010/main" val="714614922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893</TotalTime>
  <Words>436</Words>
  <Application>Microsoft Office PowerPoint</Application>
  <PresentationFormat>Widescreen</PresentationFormat>
  <Paragraphs>42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Blank Presentation</vt:lpstr>
      <vt:lpstr>Agenda Item 9 Communications</vt:lpstr>
      <vt:lpstr>Achievements since GOOS SC-9 (1/2)</vt:lpstr>
      <vt:lpstr>Achievements since GOOS SC-9 (2/2)</vt:lpstr>
      <vt:lpstr>Ongoing Communications Work</vt:lpstr>
      <vt:lpstr>What’s Next?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Agenda Item 9 Communications</dc:title>
  <dc:creator>Fischer, Albert</dc:creator>
  <cp:lastModifiedBy>Collins, Forest</cp:lastModifiedBy>
  <cp:revision>17</cp:revision>
  <dcterms:created xsi:type="dcterms:W3CDTF">2020-02-11T12:50:32Z</dcterms:created>
  <dcterms:modified xsi:type="dcterms:W3CDTF">2021-04-29T08:23:44Z</dcterms:modified>
</cp:coreProperties>
</file>