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8" r:id="rId3"/>
    <p:sldId id="259" r:id="rId4"/>
    <p:sldId id="260" r:id="rId5"/>
    <p:sldId id="261" r:id="rId6"/>
    <p:sldId id="263" r:id="rId7"/>
    <p:sldId id="262" r:id="rId8"/>
    <p:sldId id="26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zGjENplo6JTyFDIGVW/Ca9xs4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p:cViewPr varScale="1">
        <p:scale>
          <a:sx n="102" d="100"/>
          <a:sy n="102" d="100"/>
        </p:scale>
        <p:origin x="416"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10795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465138" y="3708400"/>
            <a:ext cx="577215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200"/>
              <a:t>observations, but also the outlook and mitigation </a:t>
            </a:r>
            <a:endParaRPr>
              <a:latin typeface="Arial"/>
              <a:ea typeface="Arial"/>
              <a:cs typeface="Arial"/>
              <a:sym typeface="Arial"/>
            </a:endParaRPr>
          </a:p>
          <a:p>
            <a:pPr marL="0" lvl="0" indent="0" algn="l" rtl="0">
              <a:lnSpc>
                <a:spcPct val="90000"/>
              </a:lnSpc>
              <a:spcBef>
                <a:spcPts val="360"/>
              </a:spcBef>
              <a:spcAft>
                <a:spcPts val="0"/>
              </a:spcAft>
              <a:buNone/>
            </a:pPr>
            <a:endParaRPr>
              <a:latin typeface="Arial"/>
              <a:ea typeface="Arial"/>
              <a:cs typeface="Arial"/>
              <a:sym typeface="Arial"/>
            </a:endParaRPr>
          </a:p>
        </p:txBody>
      </p:sp>
      <p:sp>
        <p:nvSpPr>
          <p:cNvPr id="87" name="Google Shape;87;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networks, ministries, institutes, modeling</a:t>
            </a:r>
            <a:endParaRPr/>
          </a:p>
        </p:txBody>
      </p:sp>
      <p:sp>
        <p:nvSpPr>
          <p:cNvPr id="119" name="Google Shape;119;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c65f781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gcc65f78153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cc65f78153_1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360"/>
              </a:spcBef>
              <a:spcAft>
                <a:spcPts val="0"/>
              </a:spcAft>
              <a:buNone/>
            </a:pPr>
            <a:r>
              <a:rPr lang="en-US" dirty="0"/>
              <a:t> </a:t>
            </a:r>
            <a:endParaRPr dirty="0"/>
          </a:p>
        </p:txBody>
      </p:sp>
      <p:sp>
        <p:nvSpPr>
          <p:cNvPr id="147" name="Google Shape;147;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5" name="Google Shape;16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a:lvl1pPr>
            <a:lvl2pPr lvl="1" algn="ctr">
              <a:spcBef>
                <a:spcPts val="400"/>
              </a:spcBef>
              <a:spcAft>
                <a:spcPts val="0"/>
              </a:spcAft>
              <a:buClr>
                <a:schemeClr val="dk1"/>
              </a:buClr>
              <a:buSzPts val="2000"/>
              <a:buFont typeface="Arial"/>
              <a:buNone/>
              <a:defRPr/>
            </a:lvl2pPr>
            <a:lvl3pPr lvl="2" algn="ctr">
              <a:spcBef>
                <a:spcPts val="360"/>
              </a:spcBef>
              <a:spcAft>
                <a:spcPts val="0"/>
              </a:spcAft>
              <a:buClr>
                <a:schemeClr val="dk1"/>
              </a:buClr>
              <a:buSzPts val="1800"/>
              <a:buFont typeface="Arial"/>
              <a:buNone/>
              <a:defRPr/>
            </a:lvl3pPr>
            <a:lvl4pPr lvl="3" algn="ctr">
              <a:spcBef>
                <a:spcPts val="320"/>
              </a:spcBef>
              <a:spcAft>
                <a:spcPts val="0"/>
              </a:spcAft>
              <a:buClr>
                <a:schemeClr val="dk1"/>
              </a:buClr>
              <a:buSzPts val="1600"/>
              <a:buFont typeface="Arial"/>
              <a:buNone/>
              <a:defRPr/>
            </a:lvl4pPr>
            <a:lvl5pPr lvl="4" algn="ctr">
              <a:spcBef>
                <a:spcPts val="320"/>
              </a:spcBef>
              <a:spcAft>
                <a:spcPts val="0"/>
              </a:spcAft>
              <a:buClr>
                <a:schemeClr val="dk1"/>
              </a:buClr>
              <a:buSzPts val="1600"/>
              <a:buFont typeface="Arial"/>
              <a:buNone/>
              <a:defRPr/>
            </a:lvl5pPr>
            <a:lvl6pPr lvl="5" algn="ctr">
              <a:spcBef>
                <a:spcPts val="320"/>
              </a:spcBef>
              <a:spcAft>
                <a:spcPts val="0"/>
              </a:spcAft>
              <a:buClr>
                <a:schemeClr val="dk1"/>
              </a:buClr>
              <a:buSzPts val="1600"/>
              <a:buFont typeface="Arial"/>
              <a:buNone/>
              <a:defRPr/>
            </a:lvl6pPr>
            <a:lvl7pPr lvl="6" algn="ctr">
              <a:spcBef>
                <a:spcPts val="320"/>
              </a:spcBef>
              <a:spcAft>
                <a:spcPts val="0"/>
              </a:spcAft>
              <a:buClr>
                <a:schemeClr val="dk1"/>
              </a:buClr>
              <a:buSzPts val="1600"/>
              <a:buFont typeface="Arial"/>
              <a:buNone/>
              <a:defRPr/>
            </a:lvl7pPr>
            <a:lvl8pPr lvl="7" algn="ctr">
              <a:spcBef>
                <a:spcPts val="320"/>
              </a:spcBef>
              <a:spcAft>
                <a:spcPts val="0"/>
              </a:spcAft>
              <a:buClr>
                <a:schemeClr val="dk1"/>
              </a:buClr>
              <a:buSzPts val="1600"/>
              <a:buFont typeface="Arial"/>
              <a:buNone/>
              <a:defRPr/>
            </a:lvl8pPr>
            <a:lvl9pPr lvl="8" algn="ctr">
              <a:spcBef>
                <a:spcPts val="320"/>
              </a:spcBef>
              <a:spcAft>
                <a:spcPts val="0"/>
              </a:spcAft>
              <a:buClr>
                <a:schemeClr val="dk1"/>
              </a:buClr>
              <a:buSzPts val="1600"/>
              <a:buFont typeface="Arial"/>
              <a:buNone/>
              <a:defRPr/>
            </a:lvl9pPr>
          </a:lstStyle>
          <a:p>
            <a:endParaRPr/>
          </a:p>
        </p:txBody>
      </p:sp>
      <p:sp>
        <p:nvSpPr>
          <p:cNvPr id="18" name="Google Shape;18;p1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914400" y="1676401"/>
            <a:ext cx="5080000" cy="4495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9" name="Google Shape;29;p15"/>
          <p:cNvSpPr txBox="1">
            <a:spLocks noGrp="1"/>
          </p:cNvSpPr>
          <p:nvPr>
            <p:ph type="body" idx="2"/>
          </p:nvPr>
        </p:nvSpPr>
        <p:spPr>
          <a:xfrm>
            <a:off x="6197601" y="1676401"/>
            <a:ext cx="5080000" cy="4495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0" name="Google Shape;30;p1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2" name="Google Shape;42;p1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8" name="Google Shape;48;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9" name="Google Shape;49;p1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0" name="Google Shape;50;p1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1" name="Google Shape;51;p1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609602" y="273051"/>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20"/>
          <p:cNvSpPr txBox="1">
            <a:spLocks noGrp="1"/>
          </p:cNvSpPr>
          <p:nvPr>
            <p:ph type="body" idx="2"/>
          </p:nvPr>
        </p:nvSpPr>
        <p:spPr>
          <a:xfrm>
            <a:off x="609602"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2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2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2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848100" y="-1257300"/>
            <a:ext cx="4495800" cy="10363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048500" y="1943101"/>
            <a:ext cx="5867400" cy="2590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65301" y="-546099"/>
            <a:ext cx="5867400" cy="7569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767408" y="3788469"/>
            <a:ext cx="9793088" cy="144016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600"/>
              <a:buFont typeface="Arial"/>
              <a:buNone/>
            </a:pPr>
            <a:r>
              <a:rPr lang="en-US" sz="1600" i="1"/>
              <a:t>Emma Heslop Programme Specialist IOC/UNESCO GOOS</a:t>
            </a:r>
            <a:endParaRPr/>
          </a:p>
          <a:p>
            <a:pPr marL="0" lvl="0" indent="0" algn="ctr" rtl="0">
              <a:spcBef>
                <a:spcPts val="360"/>
              </a:spcBef>
              <a:spcAft>
                <a:spcPts val="0"/>
              </a:spcAft>
              <a:buClr>
                <a:schemeClr val="dk1"/>
              </a:buClr>
              <a:buSzPts val="1600"/>
              <a:buFont typeface="Arial"/>
              <a:buNone/>
            </a:pPr>
            <a:r>
              <a:rPr lang="en-US" sz="1600" i="1"/>
              <a:t>Based on discussions and work with Albert Fischer, Director GOOS Programme, Glenn Nolan, Section Manager Oceanographic and Climate Services, Marine Institute</a:t>
            </a:r>
            <a:r>
              <a:rPr lang="en-US" sz="1800" i="1"/>
              <a:t>, and the GOOS Steering Committee</a:t>
            </a:r>
            <a:endParaRPr sz="1600" i="1"/>
          </a:p>
        </p:txBody>
      </p:sp>
      <p:sp>
        <p:nvSpPr>
          <p:cNvPr id="90" name="Google Shape;90;p1"/>
          <p:cNvSpPr/>
          <p:nvPr/>
        </p:nvSpPr>
        <p:spPr>
          <a:xfrm>
            <a:off x="6600826" y="333376"/>
            <a:ext cx="3311525" cy="5746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91" name="Google Shape;91;p1"/>
          <p:cNvSpPr txBox="1"/>
          <p:nvPr/>
        </p:nvSpPr>
        <p:spPr>
          <a:xfrm>
            <a:off x="6600056" y="406405"/>
            <a:ext cx="466211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000000"/>
                </a:solidFill>
                <a:latin typeface="Arial"/>
                <a:ea typeface="Arial"/>
                <a:cs typeface="Arial"/>
                <a:sym typeface="Arial"/>
              </a:rPr>
              <a:t>The Global Ocean Observing System</a:t>
            </a:r>
            <a:endParaRPr/>
          </a:p>
          <a:p>
            <a:pPr marL="0" marR="0" lvl="0" indent="0" algn="r" rtl="0">
              <a:spcBef>
                <a:spcPts val="0"/>
              </a:spcBef>
              <a:spcAft>
                <a:spcPts val="0"/>
              </a:spcAft>
              <a:buNone/>
            </a:pPr>
            <a:r>
              <a:rPr lang="en-US" sz="1800" b="0" i="1" u="none" strike="noStrike" cap="none">
                <a:solidFill>
                  <a:srgbClr val="000000"/>
                </a:solidFill>
                <a:latin typeface="Arial"/>
                <a:ea typeface="Arial"/>
                <a:cs typeface="Arial"/>
                <a:sym typeface="Arial"/>
              </a:rPr>
              <a:t>www.goosocean.org</a:t>
            </a:r>
            <a:endParaRPr sz="1800" b="0" i="1" u="none" strike="noStrike" cap="none">
              <a:solidFill>
                <a:srgbClr val="000000"/>
              </a:solidFill>
              <a:latin typeface="Arial"/>
              <a:ea typeface="Arial"/>
              <a:cs typeface="Arial"/>
              <a:sym typeface="Arial"/>
            </a:endParaRPr>
          </a:p>
        </p:txBody>
      </p:sp>
      <p:sp>
        <p:nvSpPr>
          <p:cNvPr id="92" name="Google Shape;92;p1"/>
          <p:cNvSpPr txBox="1">
            <a:spLocks noGrp="1"/>
          </p:cNvSpPr>
          <p:nvPr>
            <p:ph type="ctrTitle"/>
          </p:nvPr>
        </p:nvSpPr>
        <p:spPr>
          <a:xfrm>
            <a:off x="1991544" y="1700808"/>
            <a:ext cx="7776864" cy="20162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t>GOOS National Focal Points</a:t>
            </a:r>
            <a:br>
              <a:rPr lang="en-US" sz="3200" dirty="0"/>
            </a:br>
            <a:r>
              <a:rPr lang="en-US" sz="3200" dirty="0"/>
              <a:t>Update</a:t>
            </a:r>
            <a:endParaRPr dirty="0"/>
          </a:p>
        </p:txBody>
      </p:sp>
      <p:sp>
        <p:nvSpPr>
          <p:cNvPr id="93" name="Google Shape;93;p1"/>
          <p:cNvSpPr/>
          <p:nvPr/>
        </p:nvSpPr>
        <p:spPr>
          <a:xfrm>
            <a:off x="3863976" y="6092826"/>
            <a:ext cx="4392613" cy="765175"/>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pic>
        <p:nvPicPr>
          <p:cNvPr id="94" name="Google Shape;94;p1"/>
          <p:cNvPicPr preferRelativeResize="0"/>
          <p:nvPr/>
        </p:nvPicPr>
        <p:blipFill rotWithShape="1">
          <a:blip r:embed="rId4">
            <a:alphaModFix/>
          </a:blip>
          <a:srcRect/>
          <a:stretch/>
        </p:blipFill>
        <p:spPr>
          <a:xfrm>
            <a:off x="3729038" y="6021389"/>
            <a:ext cx="4660900" cy="77152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914772" y="1734670"/>
            <a:ext cx="6429927" cy="4286618"/>
          </a:xfrm>
          <a:prstGeom prst="rect">
            <a:avLst/>
          </a:prstGeom>
          <a:noFill/>
          <a:ln>
            <a:noFill/>
          </a:ln>
        </p:spPr>
      </p:pic>
      <p:sp>
        <p:nvSpPr>
          <p:cNvPr id="112" name="Google Shape;112;p3"/>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a:t>GOOS National Focal Points – background</a:t>
            </a:r>
            <a:endParaRPr/>
          </a:p>
        </p:txBody>
      </p:sp>
      <p:sp>
        <p:nvSpPr>
          <p:cNvPr id="113" name="Google Shape;113;p3"/>
          <p:cNvSpPr/>
          <p:nvPr/>
        </p:nvSpPr>
        <p:spPr>
          <a:xfrm>
            <a:off x="6191146" y="1676401"/>
            <a:ext cx="336902" cy="449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4" name="Google Shape;114;p3"/>
          <p:cNvSpPr/>
          <p:nvPr/>
        </p:nvSpPr>
        <p:spPr>
          <a:xfrm>
            <a:off x="-26568" y="1683178"/>
            <a:ext cx="914400" cy="449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5" name="Google Shape;115;p3"/>
          <p:cNvSpPr txBox="1"/>
          <p:nvPr/>
        </p:nvSpPr>
        <p:spPr>
          <a:xfrm>
            <a:off x="6312024" y="1686226"/>
            <a:ext cx="5688632" cy="4495800"/>
          </a:xfrm>
          <a:prstGeom prst="rect">
            <a:avLst/>
          </a:prstGeom>
          <a:solidFill>
            <a:schemeClr val="lt1"/>
          </a:solidFill>
          <a:ln>
            <a:noFill/>
          </a:ln>
        </p:spPr>
        <p:txBody>
          <a:bodyPr spcFirstLastPara="1" wrap="square" lIns="91425" tIns="45700" rIns="91425" bIns="45700" anchor="t" anchorCtr="0">
            <a:noAutofit/>
          </a:bodyPr>
          <a:lstStyle/>
          <a:p>
            <a:pPr marL="341313" marR="0" lvl="0" indent="-341313"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Letter requesting nominations June 2017 to IOC national coordinating bodies</a:t>
            </a:r>
            <a:endParaRPr/>
          </a:p>
          <a:p>
            <a:pPr marL="341313" marR="0" lvl="0" indent="-201613" algn="l" rtl="0">
              <a:spcBef>
                <a:spcPts val="440"/>
              </a:spcBef>
              <a:spcAft>
                <a:spcPts val="0"/>
              </a:spcAft>
              <a:buClr>
                <a:schemeClr val="dk1"/>
              </a:buClr>
              <a:buSzPts val="2200"/>
              <a:buFont typeface="Arial"/>
              <a:buNone/>
            </a:pPr>
            <a:endParaRPr sz="2200" b="1">
              <a:solidFill>
                <a:schemeClr val="dk1"/>
              </a:solidFill>
              <a:latin typeface="Arial"/>
              <a:ea typeface="Arial"/>
              <a:cs typeface="Arial"/>
              <a:sym typeface="Arial"/>
            </a:endParaRPr>
          </a:p>
          <a:p>
            <a:pPr marL="341313" marR="0" lvl="0" indent="-341313" algn="l" rtl="0">
              <a:spcBef>
                <a:spcPts val="440"/>
              </a:spcBef>
              <a:spcAft>
                <a:spcPts val="0"/>
              </a:spcAft>
              <a:buClr>
                <a:schemeClr val="dk1"/>
              </a:buClr>
              <a:buSzPts val="2200"/>
              <a:buFont typeface="Arial"/>
              <a:buChar char="•"/>
            </a:pPr>
            <a:r>
              <a:rPr lang="en-US" sz="2200" b="1">
                <a:solidFill>
                  <a:schemeClr val="dk1"/>
                </a:solidFill>
                <a:latin typeface="Arial"/>
                <a:ea typeface="Arial"/>
                <a:cs typeface="Arial"/>
                <a:sym typeface="Arial"/>
              </a:rPr>
              <a:t>GOOS National Focal Point </a:t>
            </a:r>
            <a:r>
              <a:rPr lang="en-US" sz="2200">
                <a:solidFill>
                  <a:schemeClr val="dk1"/>
                </a:solidFill>
                <a:latin typeface="Arial"/>
                <a:ea typeface="Arial"/>
                <a:cs typeface="Arial"/>
                <a:sym typeface="Arial"/>
              </a:rPr>
              <a:t>‘will be a focal point for communication between the GOOS Programme and the national organisations and individuals involved in your Member State's sustained ocean observing system infrastructure for research and/or operational needs’ </a:t>
            </a:r>
            <a:endParaRPr/>
          </a:p>
          <a:p>
            <a:pPr marL="0" marR="0" lvl="0" indent="0" algn="l" rtl="0">
              <a:spcBef>
                <a:spcPts val="440"/>
              </a:spcBef>
              <a:spcAft>
                <a:spcPts val="0"/>
              </a:spcAft>
              <a:buClr>
                <a:schemeClr val="dk1"/>
              </a:buClr>
              <a:buSzPts val="2200"/>
              <a:buFont typeface="Arial"/>
              <a:buNone/>
            </a:pPr>
            <a:endParaRPr sz="2200">
              <a:solidFill>
                <a:srgbClr val="002060"/>
              </a:solidFill>
              <a:latin typeface="Arial"/>
              <a:ea typeface="Arial"/>
              <a:cs typeface="Arial"/>
              <a:sym typeface="Arial"/>
            </a:endParaRPr>
          </a:p>
          <a:p>
            <a:pPr marL="0" marR="0" lvl="0" indent="0" algn="l" rtl="0">
              <a:spcBef>
                <a:spcPts val="440"/>
              </a:spcBef>
              <a:spcAft>
                <a:spcPts val="0"/>
              </a:spcAft>
              <a:buClr>
                <a:srgbClr val="002060"/>
              </a:buClr>
              <a:buSzPts val="2200"/>
              <a:buFont typeface="Arial"/>
              <a:buNone/>
            </a:pPr>
            <a:r>
              <a:rPr lang="en-US" sz="2200" b="1">
                <a:solidFill>
                  <a:srgbClr val="002060"/>
                </a:solidFill>
                <a:latin typeface="Arial"/>
                <a:ea typeface="Arial"/>
                <a:cs typeface="Arial"/>
                <a:sym typeface="Arial"/>
              </a:rPr>
              <a:t>To date role not well implemented</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dk2"/>
                </a:solidFill>
                <a:latin typeface="Arial"/>
                <a:ea typeface="Arial"/>
                <a:cs typeface="Arial"/>
                <a:sym typeface="Arial"/>
              </a:rPr>
              <a:t>Feedback GOOS Steering Committee</a:t>
            </a:r>
            <a:endParaRPr/>
          </a:p>
        </p:txBody>
      </p:sp>
      <p:pic>
        <p:nvPicPr>
          <p:cNvPr id="122" name="Google Shape;122;p4"/>
          <p:cNvPicPr preferRelativeResize="0"/>
          <p:nvPr/>
        </p:nvPicPr>
        <p:blipFill rotWithShape="1">
          <a:blip r:embed="rId3">
            <a:alphaModFix/>
          </a:blip>
          <a:srcRect/>
          <a:stretch/>
        </p:blipFill>
        <p:spPr>
          <a:xfrm>
            <a:off x="5519936" y="1140954"/>
            <a:ext cx="7930219" cy="5584204"/>
          </a:xfrm>
          <a:prstGeom prst="rect">
            <a:avLst/>
          </a:prstGeom>
          <a:noFill/>
          <a:ln>
            <a:noFill/>
          </a:ln>
        </p:spPr>
      </p:pic>
      <p:sp>
        <p:nvSpPr>
          <p:cNvPr id="123" name="Google Shape;123;p4"/>
          <p:cNvSpPr/>
          <p:nvPr/>
        </p:nvSpPr>
        <p:spPr>
          <a:xfrm>
            <a:off x="8400720" y="4149080"/>
            <a:ext cx="2952328" cy="1512168"/>
          </a:xfrm>
          <a:prstGeom prst="ellipse">
            <a:avLst/>
          </a:prstGeom>
          <a:noFill/>
          <a:ln w="508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4" name="Google Shape;124;p4"/>
          <p:cNvSpPr/>
          <p:nvPr/>
        </p:nvSpPr>
        <p:spPr>
          <a:xfrm>
            <a:off x="479376" y="1562711"/>
            <a:ext cx="6192688" cy="418576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GOOS SC-8, Kiel, 2019</a:t>
            </a:r>
            <a:endParaRPr/>
          </a:p>
          <a:p>
            <a:pPr marL="342900" marR="0" lvl="0" indent="-20320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Members (many also GOOS National Focal points) made clear that vital for GOOS to connect more closely</a:t>
            </a:r>
            <a:endParaRPr/>
          </a:p>
          <a:p>
            <a:pPr marL="342900" marR="0" lvl="0" indent="-20320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Suggested </a:t>
            </a:r>
            <a:r>
              <a:rPr lang="en-US" sz="2400">
                <a:solidFill>
                  <a:schemeClr val="dk1"/>
                </a:solidFill>
                <a:latin typeface="Arial"/>
                <a:ea typeface="Arial"/>
                <a:cs typeface="Arial"/>
                <a:sym typeface="Arial"/>
              </a:rPr>
              <a:t>aspects to the role: </a:t>
            </a:r>
            <a:endParaRPr sz="2200">
              <a:solidFill>
                <a:schemeClr val="dk1"/>
              </a:solidFill>
              <a:latin typeface="Arial"/>
              <a:ea typeface="Arial"/>
              <a:cs typeface="Arial"/>
              <a:sym typeface="Arial"/>
            </a:endParaRPr>
          </a:p>
          <a:p>
            <a:pPr marL="798513" marR="0" lvl="1" indent="-342900" algn="l" rtl="0">
              <a:spcBef>
                <a:spcPts val="0"/>
              </a:spcBef>
              <a:spcAft>
                <a:spcPts val="0"/>
              </a:spcAft>
              <a:buClr>
                <a:schemeClr val="dk1"/>
              </a:buClr>
              <a:buSzPts val="2200"/>
              <a:buFont typeface="Courier New"/>
              <a:buChar char="o"/>
            </a:pPr>
            <a:r>
              <a:rPr lang="en-US" sz="2200" b="0" i="0" u="none" strike="noStrike" cap="none">
                <a:solidFill>
                  <a:schemeClr val="dk1"/>
                </a:solidFill>
                <a:latin typeface="Arial"/>
                <a:ea typeface="Arial"/>
                <a:cs typeface="Arial"/>
                <a:sym typeface="Arial"/>
              </a:rPr>
              <a:t>increase in-country coordination</a:t>
            </a:r>
            <a:endParaRPr/>
          </a:p>
          <a:p>
            <a:pPr marL="798513" marR="0" lvl="1" indent="-342900" algn="l" rtl="0">
              <a:spcBef>
                <a:spcPts val="0"/>
              </a:spcBef>
              <a:spcAft>
                <a:spcPts val="0"/>
              </a:spcAft>
              <a:buClr>
                <a:schemeClr val="dk1"/>
              </a:buClr>
              <a:buSzPts val="2200"/>
              <a:buFont typeface="Courier New"/>
              <a:buChar char="o"/>
            </a:pPr>
            <a:r>
              <a:rPr lang="en-US" sz="2200" b="0" i="0" u="none" strike="noStrike" cap="none">
                <a:solidFill>
                  <a:schemeClr val="dk1"/>
                </a:solidFill>
                <a:latin typeface="Arial"/>
                <a:ea typeface="Arial"/>
                <a:cs typeface="Arial"/>
                <a:sym typeface="Arial"/>
              </a:rPr>
              <a:t>encourage forming GOOS committees</a:t>
            </a:r>
            <a:endParaRPr/>
          </a:p>
          <a:p>
            <a:pPr marL="798513" marR="0" lvl="1" indent="-342900" algn="l" rtl="0">
              <a:spcBef>
                <a:spcPts val="0"/>
              </a:spcBef>
              <a:spcAft>
                <a:spcPts val="0"/>
              </a:spcAft>
              <a:buClr>
                <a:schemeClr val="dk1"/>
              </a:buClr>
              <a:buSzPts val="2200"/>
              <a:buFont typeface="Courier New"/>
              <a:buChar char="o"/>
            </a:pPr>
            <a:r>
              <a:rPr lang="en-US" sz="2200" b="0" i="0" u="none" strike="noStrike" cap="none">
                <a:solidFill>
                  <a:schemeClr val="dk1"/>
                </a:solidFill>
                <a:latin typeface="Arial"/>
                <a:ea typeface="Arial"/>
                <a:cs typeface="Arial"/>
                <a:sym typeface="Arial"/>
              </a:rPr>
              <a:t>request national reports</a:t>
            </a:r>
            <a:endParaRPr/>
          </a:p>
          <a:p>
            <a:pPr marL="798513" marR="0" lvl="1" indent="-342900" algn="l" rtl="0">
              <a:spcBef>
                <a:spcPts val="0"/>
              </a:spcBef>
              <a:spcAft>
                <a:spcPts val="0"/>
              </a:spcAft>
              <a:buClr>
                <a:schemeClr val="dk1"/>
              </a:buClr>
              <a:buSzPts val="2200"/>
              <a:buFont typeface="Courier New"/>
              <a:buChar char="o"/>
            </a:pPr>
            <a:r>
              <a:rPr lang="en-US" sz="2200" b="0" i="0" u="none" strike="noStrike" cap="none">
                <a:solidFill>
                  <a:schemeClr val="dk1"/>
                </a:solidFill>
                <a:latin typeface="Arial"/>
                <a:ea typeface="Arial"/>
                <a:cs typeface="Arial"/>
                <a:sym typeface="Arial"/>
              </a:rPr>
              <a:t>advocacy for long term funding</a:t>
            </a:r>
            <a:endParaRPr/>
          </a:p>
          <a:p>
            <a:pPr marL="798513" marR="0" lvl="1" indent="-342900" algn="l" rtl="0">
              <a:spcBef>
                <a:spcPts val="0"/>
              </a:spcBef>
              <a:spcAft>
                <a:spcPts val="0"/>
              </a:spcAft>
              <a:buClr>
                <a:schemeClr val="dk1"/>
              </a:buClr>
              <a:buSzPts val="2200"/>
              <a:buFont typeface="Courier New"/>
              <a:buChar char="o"/>
            </a:pPr>
            <a:r>
              <a:rPr lang="en-US" sz="2200" b="0" i="0" u="none" strike="noStrike" cap="none">
                <a:solidFill>
                  <a:schemeClr val="dk1"/>
                </a:solidFill>
                <a:latin typeface="Arial"/>
                <a:ea typeface="Arial"/>
                <a:cs typeface="Arial"/>
                <a:sym typeface="Arial"/>
              </a:rPr>
              <a:t>2-way communication national needs</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p:nvPr/>
        </p:nvSpPr>
        <p:spPr>
          <a:xfrm>
            <a:off x="914400" y="304800"/>
            <a:ext cx="10870232"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dk2"/>
                </a:solidFill>
                <a:latin typeface="Arial"/>
                <a:ea typeface="Arial"/>
                <a:cs typeface="Arial"/>
                <a:sym typeface="Arial"/>
              </a:rPr>
              <a:t>EuroSea, EOOS and GOOS National Focal Points</a:t>
            </a:r>
            <a:endParaRPr/>
          </a:p>
        </p:txBody>
      </p:sp>
      <p:sp>
        <p:nvSpPr>
          <p:cNvPr id="131" name="Google Shape;131;p5"/>
          <p:cNvSpPr/>
          <p:nvPr/>
        </p:nvSpPr>
        <p:spPr>
          <a:xfrm>
            <a:off x="479376" y="1562711"/>
            <a:ext cx="7056784" cy="41549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EOOS Operations Committee a key component of  governance building connection to sustained ocean observing, national level and sustained infrastructure</a:t>
            </a:r>
            <a:endParaRPr/>
          </a:p>
          <a:p>
            <a:pPr marL="342900" marR="0" lvl="0" indent="-20320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EuroSea support development of connections and dialogue with GOOS National Focal Points in European context and globally</a:t>
            </a:r>
            <a:endParaRPr/>
          </a:p>
          <a:p>
            <a:pPr marL="342900" marR="0" lvl="0" indent="-20320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2 Committee Meetings – TORs discussed for the committee, positive to response role of national focal points and national committees formed/forming, NFP survey shown interesting results, actions developed</a:t>
            </a:r>
            <a:endParaRPr/>
          </a:p>
        </p:txBody>
      </p:sp>
      <p:pic>
        <p:nvPicPr>
          <p:cNvPr id="132" name="Google Shape;132;p5"/>
          <p:cNvPicPr preferRelativeResize="0"/>
          <p:nvPr/>
        </p:nvPicPr>
        <p:blipFill rotWithShape="1">
          <a:blip r:embed="rId3">
            <a:alphaModFix/>
          </a:blip>
          <a:srcRect/>
          <a:stretch/>
        </p:blipFill>
        <p:spPr>
          <a:xfrm>
            <a:off x="8178363" y="5301208"/>
            <a:ext cx="3590989" cy="720080"/>
          </a:xfrm>
          <a:prstGeom prst="rect">
            <a:avLst/>
          </a:prstGeom>
          <a:noFill/>
          <a:ln>
            <a:noFill/>
          </a:ln>
        </p:spPr>
      </p:pic>
      <p:pic>
        <p:nvPicPr>
          <p:cNvPr id="133" name="Google Shape;133;p5" descr="https://lh5.googleusercontent.com/pX0HleIEdpteutkndUDy7JPetAufmKuB1cQ2zyvg317-cMkoJpFqdlBsVY78mNsjpKUg-I10-IceyUqloOfxDZcrBsQLDDOjjdOsEyc2mqRBYs5SDIoo7qH16Ageo8mQdOBq9hE"/>
          <p:cNvPicPr preferRelativeResize="0"/>
          <p:nvPr/>
        </p:nvPicPr>
        <p:blipFill rotWithShape="1">
          <a:blip r:embed="rId4">
            <a:alphaModFix/>
          </a:blip>
          <a:srcRect/>
          <a:stretch/>
        </p:blipFill>
        <p:spPr>
          <a:xfrm>
            <a:off x="8000725" y="3984975"/>
            <a:ext cx="3946264" cy="835229"/>
          </a:xfrm>
          <a:prstGeom prst="rect">
            <a:avLst/>
          </a:prstGeom>
          <a:noFill/>
          <a:ln>
            <a:noFill/>
          </a:ln>
        </p:spPr>
      </p:pic>
      <p:sp>
        <p:nvSpPr>
          <p:cNvPr id="134" name="Google Shape;134;p5"/>
          <p:cNvSpPr/>
          <p:nvPr/>
        </p:nvSpPr>
        <p:spPr>
          <a:xfrm>
            <a:off x="8050923" y="1891315"/>
            <a:ext cx="374441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00B050"/>
                </a:solidFill>
                <a:latin typeface="Arial"/>
                <a:ea typeface="Arial"/>
                <a:cs typeface="Arial"/>
                <a:sym typeface="Arial"/>
              </a:rPr>
              <a:t>Action 1.6 GOOS to clarify role of National Focal Points (coherence between global / EOOS roles)</a:t>
            </a:r>
            <a:endParaRPr/>
          </a:p>
        </p:txBody>
      </p:sp>
      <p:sp>
        <p:nvSpPr>
          <p:cNvPr id="135" name="Google Shape;135;p5"/>
          <p:cNvSpPr/>
          <p:nvPr/>
        </p:nvSpPr>
        <p:spPr>
          <a:xfrm>
            <a:off x="1154824" y="6236823"/>
            <a:ext cx="105851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446EB7"/>
                </a:solidFill>
                <a:latin typeface="Arial"/>
                <a:ea typeface="Arial"/>
                <a:cs typeface="Arial"/>
                <a:sym typeface="Arial"/>
              </a:rPr>
              <a:t>GOOS, EOOS, EuroSea – working together to strengthen observing system implementation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cc65f78153_1_0"/>
          <p:cNvSpPr txBox="1"/>
          <p:nvPr/>
        </p:nvSpPr>
        <p:spPr>
          <a:xfrm>
            <a:off x="914400" y="304800"/>
            <a:ext cx="108702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dk2"/>
                </a:solidFill>
              </a:rPr>
              <a:t>GOOS Support Structure Report</a:t>
            </a:r>
            <a:endParaRPr/>
          </a:p>
        </p:txBody>
      </p:sp>
      <p:sp>
        <p:nvSpPr>
          <p:cNvPr id="142" name="Google Shape;142;gcc65f78153_1_0"/>
          <p:cNvSpPr/>
          <p:nvPr/>
        </p:nvSpPr>
        <p:spPr>
          <a:xfrm>
            <a:off x="479376" y="1562711"/>
            <a:ext cx="7056900" cy="4155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Arial"/>
              <a:buChar char="•"/>
            </a:pPr>
            <a:r>
              <a:rPr lang="en-US" sz="2200" dirty="0">
                <a:solidFill>
                  <a:schemeClr val="dk1"/>
                </a:solidFill>
              </a:rPr>
              <a:t>March 2021, findings to be discussed at GOOS SC this month</a:t>
            </a:r>
            <a:endParaRPr dirty="0"/>
          </a:p>
          <a:p>
            <a:pPr marL="342900" marR="0" lvl="0" indent="-203200" algn="l" rtl="0">
              <a:spcBef>
                <a:spcPts val="0"/>
              </a:spcBef>
              <a:spcAft>
                <a:spcPts val="0"/>
              </a:spcAft>
              <a:buClr>
                <a:schemeClr val="dk1"/>
              </a:buClr>
              <a:buSzPts val="2200"/>
              <a:buFont typeface="Arial"/>
              <a:buNone/>
            </a:pPr>
            <a:endParaRPr sz="2200" dirty="0">
              <a:solidFill>
                <a:schemeClr val="dk1"/>
              </a:solidFill>
              <a:latin typeface="Arial"/>
              <a:ea typeface="Arial"/>
              <a:cs typeface="Arial"/>
              <a:sym typeface="Arial"/>
            </a:endParaRPr>
          </a:p>
          <a:p>
            <a:pPr marL="342900" marR="0" lvl="0" indent="-330200" algn="l" rtl="0">
              <a:spcBef>
                <a:spcPts val="0"/>
              </a:spcBef>
              <a:spcAft>
                <a:spcPts val="0"/>
              </a:spcAft>
              <a:buClr>
                <a:schemeClr val="dk1"/>
              </a:buClr>
              <a:buSzPts val="2000"/>
              <a:buFont typeface="Arial"/>
              <a:buChar char="•"/>
            </a:pPr>
            <a:r>
              <a:rPr lang="en-US" sz="2000" b="1" i="1" dirty="0">
                <a:solidFill>
                  <a:schemeClr val="dk1"/>
                </a:solidFill>
              </a:rPr>
              <a:t>Recommendation 2: </a:t>
            </a:r>
            <a:r>
              <a:rPr lang="en-US" sz="2000" i="1" dirty="0">
                <a:solidFill>
                  <a:schemeClr val="dk1"/>
                </a:solidFill>
              </a:rPr>
              <a:t>A plan for rejuvenating national engagement should be developed, including for communicating progress with all parts of the support structure. Communiques should be issued immediately upon the conclusion of any major activity (e.g., Committee or Panel meetings) to inform stakeholders of areas of discussion and decisions to create a sense of timely action. Such activity was at best only partly resourced as part of the present support structure.</a:t>
            </a:r>
            <a:endParaRPr dirty="0"/>
          </a:p>
        </p:txBody>
      </p:sp>
      <p:pic>
        <p:nvPicPr>
          <p:cNvPr id="143" name="Google Shape;143;gcc65f78153_1_0"/>
          <p:cNvPicPr preferRelativeResize="0"/>
          <p:nvPr/>
        </p:nvPicPr>
        <p:blipFill>
          <a:blip r:embed="rId3">
            <a:alphaModFix/>
          </a:blip>
          <a:stretch>
            <a:fillRect/>
          </a:stretch>
        </p:blipFill>
        <p:spPr>
          <a:xfrm>
            <a:off x="7867200" y="1447799"/>
            <a:ext cx="4008125" cy="4579626"/>
          </a:xfrm>
          <a:prstGeom prst="rect">
            <a:avLst/>
          </a:prstGeom>
          <a:noFill/>
          <a:ln>
            <a:noFill/>
          </a:ln>
          <a:effectLst>
            <a:outerShdw blurRad="57150" dist="171450" dir="8400000" algn="bl" rotWithShape="0">
              <a:srgbClr val="41B7C8">
                <a:alpha val="50000"/>
              </a:srgbClr>
            </a:outerShdw>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330822" y="190500"/>
            <a:ext cx="11432728"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Benefits - nations and global ocean observing</a:t>
            </a:r>
            <a:endParaRPr/>
          </a:p>
        </p:txBody>
      </p:sp>
      <p:pic>
        <p:nvPicPr>
          <p:cNvPr id="159" name="Google Shape;159;p7"/>
          <p:cNvPicPr preferRelativeResize="0">
            <a:picLocks noGrp="1"/>
          </p:cNvPicPr>
          <p:nvPr>
            <p:ph type="body" idx="2"/>
          </p:nvPr>
        </p:nvPicPr>
        <p:blipFill rotWithShape="1">
          <a:blip r:embed="rId3">
            <a:alphaModFix/>
          </a:blip>
          <a:srcRect/>
          <a:stretch/>
        </p:blipFill>
        <p:spPr>
          <a:xfrm>
            <a:off x="6240016" y="1587142"/>
            <a:ext cx="8847504" cy="4495800"/>
          </a:xfrm>
          <a:prstGeom prst="rect">
            <a:avLst/>
          </a:prstGeom>
          <a:noFill/>
          <a:ln>
            <a:noFill/>
          </a:ln>
        </p:spPr>
      </p:pic>
      <p:sp>
        <p:nvSpPr>
          <p:cNvPr id="160" name="Google Shape;160;p7"/>
          <p:cNvSpPr/>
          <p:nvPr/>
        </p:nvSpPr>
        <p:spPr>
          <a:xfrm>
            <a:off x="6468851" y="1587142"/>
            <a:ext cx="914400" cy="449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1" name="Google Shape;161;p7"/>
          <p:cNvSpPr/>
          <p:nvPr/>
        </p:nvSpPr>
        <p:spPr>
          <a:xfrm>
            <a:off x="4871864" y="1676401"/>
            <a:ext cx="1596987" cy="452020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2" name="Google Shape;162;p7"/>
          <p:cNvSpPr txBox="1"/>
          <p:nvPr/>
        </p:nvSpPr>
        <p:spPr>
          <a:xfrm>
            <a:off x="330821" y="1529472"/>
            <a:ext cx="7052429" cy="3799055"/>
          </a:xfrm>
          <a:prstGeom prst="rect">
            <a:avLst/>
          </a:prstGeom>
          <a:solidFill>
            <a:schemeClr val="lt1"/>
          </a:solidFill>
          <a:ln>
            <a:noFill/>
          </a:ln>
        </p:spPr>
        <p:txBody>
          <a:bodyPr spcFirstLastPara="1" wrap="square" lIns="91425" tIns="45700" rIns="91425" bIns="45700" anchor="t" anchorCtr="0">
            <a:noAutofit/>
          </a:bodyPr>
          <a:lstStyle/>
          <a:p>
            <a:pPr marL="341313" marR="0" lvl="0" indent="-341313" algn="l" rtl="0">
              <a:spcBef>
                <a:spcPts val="360"/>
              </a:spcBef>
              <a:spcAft>
                <a:spcPts val="0"/>
              </a:spcAft>
              <a:buClr>
                <a:schemeClr val="dk1"/>
              </a:buClr>
              <a:buSzPts val="1800"/>
              <a:buFont typeface="Arial"/>
              <a:buChar char="•"/>
            </a:pPr>
            <a:r>
              <a:rPr lang="en-US" sz="1800" b="1" dirty="0">
                <a:solidFill>
                  <a:schemeClr val="dk1"/>
                </a:solidFill>
              </a:rPr>
              <a:t>s</a:t>
            </a:r>
            <a:r>
              <a:rPr lang="en-US" sz="1800" b="1" dirty="0">
                <a:solidFill>
                  <a:schemeClr val="dk1"/>
                </a:solidFill>
                <a:latin typeface="Arial"/>
                <a:ea typeface="Arial"/>
                <a:cs typeface="Arial"/>
                <a:sym typeface="Arial"/>
              </a:rPr>
              <a:t>upport demonstrating the value of observations </a:t>
            </a:r>
            <a:r>
              <a:rPr lang="en-US" sz="1800" dirty="0">
                <a:solidFill>
                  <a:schemeClr val="dk1"/>
                </a:solidFill>
                <a:latin typeface="Arial"/>
                <a:ea typeface="Arial"/>
                <a:cs typeface="Arial"/>
                <a:sym typeface="Arial"/>
              </a:rPr>
              <a:t>to services, economic and socioeconomic</a:t>
            </a:r>
            <a:endParaRPr sz="1800" dirty="0">
              <a:solidFill>
                <a:schemeClr val="dk1"/>
              </a:solidFill>
              <a:latin typeface="Arial"/>
              <a:ea typeface="Arial"/>
              <a:cs typeface="Arial"/>
              <a:sym typeface="Arial"/>
            </a:endParaRPr>
          </a:p>
          <a:p>
            <a:pPr marL="341313" marR="0" lvl="0" indent="-341313" algn="l" rtl="0">
              <a:spcBef>
                <a:spcPts val="360"/>
              </a:spcBef>
              <a:spcAft>
                <a:spcPts val="0"/>
              </a:spcAft>
              <a:buClr>
                <a:schemeClr val="dk1"/>
              </a:buClr>
              <a:buSzPts val="1800"/>
              <a:buFont typeface="Arial"/>
              <a:buChar char="•"/>
            </a:pPr>
            <a:r>
              <a:rPr lang="en-US" sz="1800" b="1" dirty="0">
                <a:solidFill>
                  <a:schemeClr val="dk1"/>
                </a:solidFill>
                <a:latin typeface="Arial"/>
                <a:ea typeface="Arial"/>
                <a:cs typeface="Arial"/>
                <a:sym typeface="Arial"/>
              </a:rPr>
              <a:t>advocate for long term thinking </a:t>
            </a:r>
            <a:r>
              <a:rPr lang="en-US" sz="1800" dirty="0">
                <a:solidFill>
                  <a:schemeClr val="dk1"/>
                </a:solidFill>
                <a:latin typeface="Arial"/>
                <a:ea typeface="Arial"/>
                <a:cs typeface="Arial"/>
                <a:sym typeface="Arial"/>
              </a:rPr>
              <a:t>around funding mechanisms</a:t>
            </a:r>
            <a:endParaRPr dirty="0"/>
          </a:p>
          <a:p>
            <a:pPr marL="341313" marR="0" lvl="0" indent="-341313" algn="l" rtl="0">
              <a:spcBef>
                <a:spcPts val="360"/>
              </a:spcBef>
              <a:spcAft>
                <a:spcPts val="0"/>
              </a:spcAft>
              <a:buClr>
                <a:schemeClr val="dk1"/>
              </a:buClr>
              <a:buSzPts val="1800"/>
              <a:buFont typeface="Arial"/>
              <a:buChar char="•"/>
            </a:pPr>
            <a:r>
              <a:rPr lang="en-US" sz="1800" b="1" dirty="0">
                <a:solidFill>
                  <a:schemeClr val="dk1"/>
                </a:solidFill>
                <a:latin typeface="Arial"/>
                <a:ea typeface="Arial"/>
                <a:cs typeface="Arial"/>
                <a:sym typeface="Arial"/>
              </a:rPr>
              <a:t>two-way communication on national need</a:t>
            </a:r>
            <a:r>
              <a:rPr lang="en-US" sz="1800" dirty="0">
                <a:solidFill>
                  <a:schemeClr val="dk1"/>
                </a:solidFill>
                <a:latin typeface="Arial"/>
                <a:ea typeface="Arial"/>
                <a:cs typeface="Arial"/>
                <a:sym typeface="Arial"/>
              </a:rPr>
              <a:t>s – fit for purpose system for </a:t>
            </a:r>
            <a:r>
              <a:rPr lang="en-US" sz="1800" dirty="0">
                <a:solidFill>
                  <a:srgbClr val="002060"/>
                </a:solidFill>
                <a:latin typeface="Arial"/>
                <a:ea typeface="Arial"/>
                <a:cs typeface="Arial"/>
                <a:sym typeface="Arial"/>
              </a:rPr>
              <a:t>national, regional and global information needs</a:t>
            </a:r>
            <a:endParaRPr dirty="0"/>
          </a:p>
          <a:p>
            <a:pPr marL="341313" marR="0" lvl="0" indent="-341313" algn="l" rtl="0">
              <a:spcBef>
                <a:spcPts val="360"/>
              </a:spcBef>
              <a:spcAft>
                <a:spcPts val="0"/>
              </a:spcAft>
              <a:buClr>
                <a:srgbClr val="002060"/>
              </a:buClr>
              <a:buSzPts val="1800"/>
              <a:buFont typeface="Arial"/>
              <a:buChar char="•"/>
            </a:pPr>
            <a:r>
              <a:rPr lang="en-US" sz="1800" b="1" dirty="0">
                <a:solidFill>
                  <a:srgbClr val="002060"/>
                </a:solidFill>
              </a:rPr>
              <a:t>l</a:t>
            </a:r>
            <a:r>
              <a:rPr lang="en-US" sz="1800" b="1" dirty="0">
                <a:solidFill>
                  <a:srgbClr val="002060"/>
                </a:solidFill>
                <a:latin typeface="Arial"/>
                <a:ea typeface="Arial"/>
                <a:cs typeface="Arial"/>
                <a:sym typeface="Arial"/>
              </a:rPr>
              <a:t>earning and sharing </a:t>
            </a:r>
            <a:r>
              <a:rPr lang="en-US" sz="1800" dirty="0">
                <a:solidFill>
                  <a:srgbClr val="002060"/>
                </a:solidFill>
                <a:latin typeface="Arial"/>
                <a:ea typeface="Arial"/>
                <a:cs typeface="Arial"/>
                <a:sym typeface="Arial"/>
              </a:rPr>
              <a:t>- strengthen system, increase efficiency, build capability, e.g. cross border cooperation</a:t>
            </a:r>
            <a:endParaRPr dirty="0"/>
          </a:p>
          <a:p>
            <a:pPr marL="341313" lvl="0" indent="-341313">
              <a:spcBef>
                <a:spcPts val="360"/>
              </a:spcBef>
              <a:buClr>
                <a:srgbClr val="002060"/>
              </a:buClr>
              <a:buSzPts val="1800"/>
              <a:buFont typeface="Arial"/>
              <a:buChar char="•"/>
            </a:pPr>
            <a:r>
              <a:rPr lang="en-US" sz="1800" b="1" dirty="0">
                <a:solidFill>
                  <a:srgbClr val="002060"/>
                </a:solidFill>
              </a:rPr>
              <a:t>r</a:t>
            </a:r>
            <a:r>
              <a:rPr lang="en-US" sz="1800" b="1" dirty="0">
                <a:solidFill>
                  <a:srgbClr val="002060"/>
                </a:solidFill>
                <a:latin typeface="Arial"/>
                <a:ea typeface="Arial"/>
                <a:cs typeface="Arial"/>
                <a:sym typeface="Arial"/>
              </a:rPr>
              <a:t>egional connections/</a:t>
            </a:r>
            <a:r>
              <a:rPr lang="en-US" sz="1800" b="1" dirty="0">
                <a:solidFill>
                  <a:srgbClr val="002060"/>
                </a:solidFill>
              </a:rPr>
              <a:t>national committees </a:t>
            </a:r>
            <a:r>
              <a:rPr lang="en-US" sz="1800" dirty="0">
                <a:solidFill>
                  <a:srgbClr val="002060"/>
                </a:solidFill>
                <a:latin typeface="Arial"/>
                <a:ea typeface="Arial"/>
                <a:cs typeface="Arial"/>
                <a:sym typeface="Arial"/>
              </a:rPr>
              <a:t>- integrated view</a:t>
            </a:r>
            <a:endParaRPr dirty="0"/>
          </a:p>
          <a:p>
            <a:pPr marL="341313" marR="0" lvl="0" indent="-341313" algn="l" rtl="0">
              <a:spcBef>
                <a:spcPts val="360"/>
              </a:spcBef>
              <a:spcAft>
                <a:spcPts val="0"/>
              </a:spcAft>
              <a:buClr>
                <a:schemeClr val="dk1"/>
              </a:buClr>
              <a:buSzPts val="1800"/>
              <a:buFont typeface="Arial"/>
              <a:buChar char="•"/>
            </a:pPr>
            <a:r>
              <a:rPr lang="en-US" sz="1800" b="1" dirty="0">
                <a:solidFill>
                  <a:schemeClr val="dk1"/>
                </a:solidFill>
                <a:latin typeface="Arial"/>
                <a:ea typeface="Arial"/>
                <a:cs typeface="Arial"/>
                <a:sym typeface="Arial"/>
              </a:rPr>
              <a:t>strengthen voice of advocates within national context</a:t>
            </a:r>
          </a:p>
          <a:p>
            <a:pPr marL="341313" marR="0" lvl="0" indent="-341313" algn="l" rtl="0">
              <a:spcBef>
                <a:spcPts val="360"/>
              </a:spcBef>
              <a:spcAft>
                <a:spcPts val="0"/>
              </a:spcAft>
              <a:buClr>
                <a:schemeClr val="dk1"/>
              </a:buClr>
              <a:buSzPts val="1800"/>
              <a:buFont typeface="Arial"/>
              <a:buChar char="•"/>
            </a:pPr>
            <a:endParaRPr lang="en-US" sz="1800" b="1" dirty="0">
              <a:solidFill>
                <a:schemeClr val="dk1"/>
              </a:solidFill>
            </a:endParaRPr>
          </a:p>
          <a:p>
            <a:pPr marL="341313" marR="0" lvl="0" indent="-341313" algn="l" rtl="0">
              <a:spcBef>
                <a:spcPts val="360"/>
              </a:spcBef>
              <a:spcAft>
                <a:spcPts val="0"/>
              </a:spcAft>
              <a:buClr>
                <a:schemeClr val="dk1"/>
              </a:buClr>
              <a:buSzPts val="1800"/>
              <a:buFont typeface="Arial"/>
              <a:buChar char="•"/>
            </a:pPr>
            <a:endParaRPr lang="en-US" sz="1800" b="1" dirty="0">
              <a:solidFill>
                <a:schemeClr val="dk1"/>
              </a:solidFill>
              <a:latin typeface="Arial"/>
              <a:ea typeface="Arial"/>
              <a:cs typeface="Arial"/>
              <a:sym typeface="Arial"/>
            </a:endParaRPr>
          </a:p>
          <a:p>
            <a:pPr>
              <a:spcBef>
                <a:spcPts val="360"/>
              </a:spcBef>
              <a:buClr>
                <a:schemeClr val="dk1"/>
              </a:buClr>
              <a:buSzPts val="1800"/>
            </a:pPr>
            <a:r>
              <a:rPr lang="en-US" sz="1800" b="1" i="1" dirty="0">
                <a:solidFill>
                  <a:srgbClr val="002060"/>
                </a:solidFill>
              </a:rPr>
              <a:t>Issues: </a:t>
            </a:r>
            <a:r>
              <a:rPr lang="en-US" sz="1800" i="1" dirty="0">
                <a:solidFill>
                  <a:srgbClr val="002060"/>
                </a:solidFill>
              </a:rPr>
              <a:t>Ocean observing mainly funded through national investment, often fragmented across sources and based on short term research based funding mechanisms</a:t>
            </a:r>
          </a:p>
          <a:p>
            <a:pPr marL="341313" marR="0" lvl="0" indent="-341313" algn="l" rtl="0">
              <a:spcBef>
                <a:spcPts val="360"/>
              </a:spcBef>
              <a:spcAft>
                <a:spcPts val="0"/>
              </a:spcAft>
              <a:buClr>
                <a:schemeClr val="dk1"/>
              </a:buClr>
              <a:buSzPts val="1800"/>
              <a:buFont typeface="Arial"/>
              <a:buChar char="•"/>
            </a:pPr>
            <a:endParaRPr sz="2000" dirty="0">
              <a:solidFill>
                <a:srgbClr val="002060"/>
              </a:solidFill>
              <a:latin typeface="Arial"/>
              <a:ea typeface="Arial"/>
              <a:cs typeface="Arial"/>
              <a:sym typeface="Arial"/>
            </a:endParaRPr>
          </a:p>
          <a:p>
            <a:pPr marL="0" marR="0" lvl="0" indent="0" algn="l" rtl="0">
              <a:spcBef>
                <a:spcPts val="36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p:nvPr/>
        </p:nvSpPr>
        <p:spPr>
          <a:xfrm>
            <a:off x="482352" y="304800"/>
            <a:ext cx="11371312"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dk2"/>
                </a:solidFill>
                <a:latin typeface="Arial"/>
                <a:ea typeface="Arial"/>
                <a:cs typeface="Arial"/>
                <a:sym typeface="Arial"/>
              </a:rPr>
              <a:t>Opportunity to develop role and interaction</a:t>
            </a:r>
            <a:endParaRPr/>
          </a:p>
        </p:txBody>
      </p:sp>
      <p:sp>
        <p:nvSpPr>
          <p:cNvPr id="150" name="Google Shape;150;p6"/>
          <p:cNvSpPr/>
          <p:nvPr/>
        </p:nvSpPr>
        <p:spPr>
          <a:xfrm>
            <a:off x="6191145" y="1676401"/>
            <a:ext cx="971107" cy="449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1" name="Google Shape;151;p6"/>
          <p:cNvSpPr txBox="1"/>
          <p:nvPr/>
        </p:nvSpPr>
        <p:spPr>
          <a:xfrm>
            <a:off x="6191145" y="1346490"/>
            <a:ext cx="6000855" cy="4803306"/>
          </a:xfrm>
          <a:prstGeom prst="rect">
            <a:avLst/>
          </a:prstGeom>
          <a:solidFill>
            <a:schemeClr val="lt1"/>
          </a:solidFill>
          <a:ln>
            <a:noFill/>
          </a:ln>
        </p:spPr>
        <p:txBody>
          <a:bodyPr spcFirstLastPara="1" wrap="square" lIns="91425" tIns="45700" rIns="91425" bIns="45700" anchor="t" anchorCtr="0">
            <a:noAutofit/>
          </a:bodyPr>
          <a:lstStyle/>
          <a:p>
            <a:pPr marL="341313" marR="0" lvl="0" indent="-341313" algn="l" rtl="0">
              <a:spcBef>
                <a:spcPts val="0"/>
              </a:spcBef>
              <a:spcAft>
                <a:spcPts val="0"/>
              </a:spcAft>
              <a:buClr>
                <a:schemeClr val="dk1"/>
              </a:buClr>
              <a:buSzPts val="2000"/>
              <a:buFont typeface="Arial"/>
              <a:buChar char="•"/>
            </a:pPr>
            <a:r>
              <a:rPr lang="en-US" sz="1800" dirty="0">
                <a:solidFill>
                  <a:schemeClr val="dk1"/>
                </a:solidFill>
                <a:latin typeface="Arial"/>
                <a:ea typeface="Arial"/>
                <a:cs typeface="Arial"/>
                <a:sym typeface="Arial"/>
              </a:rPr>
              <a:t>support 3-way flow of information - GOOS, national focal points, and between nations</a:t>
            </a:r>
          </a:p>
          <a:p>
            <a:pPr marL="341313" indent="-341313">
              <a:buClr>
                <a:schemeClr val="dk1"/>
              </a:buClr>
              <a:buSzPts val="2000"/>
              <a:buFont typeface="Arial"/>
              <a:buChar char="•"/>
            </a:pPr>
            <a:r>
              <a:rPr lang="en-US" sz="1800" dirty="0">
                <a:solidFill>
                  <a:schemeClr val="dk1"/>
                </a:solidFill>
              </a:rPr>
              <a:t>GOOS to advocate on importance of national role/voice</a:t>
            </a:r>
            <a:endParaRPr sz="1800" dirty="0"/>
          </a:p>
          <a:p>
            <a:pPr marL="341313" marR="0" lvl="0" indent="-341313" algn="l" rtl="0">
              <a:spcBef>
                <a:spcPts val="400"/>
              </a:spcBef>
              <a:spcAft>
                <a:spcPts val="0"/>
              </a:spcAft>
              <a:buClr>
                <a:schemeClr val="dk1"/>
              </a:buClr>
              <a:buSzPts val="2000"/>
              <a:buFont typeface="Arial"/>
              <a:buChar char="•"/>
            </a:pPr>
            <a:r>
              <a:rPr lang="en-US" sz="1800" dirty="0">
                <a:solidFill>
                  <a:schemeClr val="dk1"/>
                </a:solidFill>
              </a:rPr>
              <a:t>p</a:t>
            </a:r>
            <a:r>
              <a:rPr lang="en-US" sz="1800" dirty="0">
                <a:solidFill>
                  <a:schemeClr val="dk1"/>
                </a:solidFill>
                <a:latin typeface="Arial"/>
                <a:ea typeface="Arial"/>
                <a:cs typeface="Arial"/>
                <a:sym typeface="Arial"/>
              </a:rPr>
              <a:t>romote coordinated implementation of ocean observing / GOOS committees or networks</a:t>
            </a:r>
            <a:endParaRPr sz="1800" dirty="0"/>
          </a:p>
          <a:p>
            <a:pPr marL="341313" marR="0" lvl="0" indent="-341313" algn="l" rtl="0">
              <a:spcBef>
                <a:spcPts val="400"/>
              </a:spcBef>
              <a:spcAft>
                <a:spcPts val="0"/>
              </a:spcAft>
              <a:buClr>
                <a:schemeClr val="dk1"/>
              </a:buClr>
              <a:buSzPts val="2000"/>
              <a:buFont typeface="Arial"/>
              <a:buChar char="•"/>
            </a:pPr>
            <a:r>
              <a:rPr lang="en-US" sz="1800" dirty="0">
                <a:solidFill>
                  <a:schemeClr val="dk1"/>
                </a:solidFill>
              </a:rPr>
              <a:t>n</a:t>
            </a:r>
            <a:r>
              <a:rPr lang="en-US" sz="1800" dirty="0">
                <a:solidFill>
                  <a:schemeClr val="dk1"/>
                </a:solidFill>
                <a:latin typeface="Arial"/>
                <a:ea typeface="Arial"/>
                <a:cs typeface="Arial"/>
                <a:sym typeface="Arial"/>
              </a:rPr>
              <a:t>ational locus for communication</a:t>
            </a:r>
            <a:endParaRPr sz="1800" dirty="0"/>
          </a:p>
          <a:p>
            <a:pPr marL="341313" marR="0" lvl="0" indent="-341313" algn="l" rtl="0">
              <a:spcBef>
                <a:spcPts val="400"/>
              </a:spcBef>
              <a:spcAft>
                <a:spcPts val="0"/>
              </a:spcAft>
              <a:buClr>
                <a:schemeClr val="dk1"/>
              </a:buClr>
              <a:buSzPts val="2000"/>
              <a:buFont typeface="Arial"/>
              <a:buChar char="•"/>
            </a:pPr>
            <a:r>
              <a:rPr lang="en-US" sz="1800" dirty="0">
                <a:solidFill>
                  <a:schemeClr val="dk1"/>
                </a:solidFill>
              </a:rPr>
              <a:t>s</a:t>
            </a:r>
            <a:r>
              <a:rPr lang="en-US" sz="1800" dirty="0">
                <a:solidFill>
                  <a:schemeClr val="dk1"/>
                </a:solidFill>
                <a:latin typeface="Arial"/>
                <a:ea typeface="Arial"/>
                <a:cs typeface="Arial"/>
                <a:sym typeface="Arial"/>
              </a:rPr>
              <a:t>upport GOOS advocacy for investment in sustained ocean observing</a:t>
            </a:r>
            <a:endParaRPr sz="1800" dirty="0"/>
          </a:p>
          <a:p>
            <a:pPr marL="341313" marR="0" lvl="0" indent="-341313" algn="l" rtl="0">
              <a:spcBef>
                <a:spcPts val="400"/>
              </a:spcBef>
              <a:spcAft>
                <a:spcPts val="0"/>
              </a:spcAft>
              <a:buClr>
                <a:schemeClr val="dk1"/>
              </a:buClr>
              <a:buSzPts val="2000"/>
              <a:buFont typeface="Arial"/>
              <a:buChar char="•"/>
            </a:pPr>
            <a:r>
              <a:rPr lang="en-US" sz="1800" dirty="0">
                <a:solidFill>
                  <a:schemeClr val="dk1"/>
                </a:solidFill>
              </a:rPr>
              <a:t>r</a:t>
            </a:r>
            <a:r>
              <a:rPr lang="en-US" sz="1800" dirty="0">
                <a:solidFill>
                  <a:schemeClr val="dk1"/>
                </a:solidFill>
                <a:latin typeface="Arial"/>
                <a:ea typeface="Arial"/>
                <a:cs typeface="Arial"/>
                <a:sym typeface="Arial"/>
              </a:rPr>
              <a:t>eport on national ocean observing system implementation/activity</a:t>
            </a:r>
            <a:endParaRPr sz="1800" dirty="0"/>
          </a:p>
          <a:p>
            <a:pPr marL="341313" marR="0" lvl="0" indent="-341313" algn="l" rtl="0">
              <a:spcBef>
                <a:spcPts val="400"/>
              </a:spcBef>
              <a:spcAft>
                <a:spcPts val="0"/>
              </a:spcAft>
              <a:buClr>
                <a:schemeClr val="dk1"/>
              </a:buClr>
              <a:buSzPts val="2000"/>
              <a:buFont typeface="Arial"/>
              <a:buChar char="•"/>
            </a:pPr>
            <a:r>
              <a:rPr lang="en-US" sz="1800" dirty="0">
                <a:solidFill>
                  <a:schemeClr val="dk1"/>
                </a:solidFill>
              </a:rPr>
              <a:t>b</a:t>
            </a:r>
            <a:r>
              <a:rPr lang="en-US" sz="1800" dirty="0">
                <a:solidFill>
                  <a:schemeClr val="dk1"/>
                </a:solidFill>
                <a:latin typeface="Arial"/>
                <a:ea typeface="Arial"/>
                <a:cs typeface="Arial"/>
                <a:sym typeface="Arial"/>
              </a:rPr>
              <a:t>ringing national needs and gaps to the attention of GOOS</a:t>
            </a:r>
            <a:endParaRPr sz="1800" dirty="0"/>
          </a:p>
          <a:p>
            <a:pPr marL="341313" marR="0" lvl="0" indent="-341313" algn="l" rtl="0">
              <a:spcBef>
                <a:spcPts val="400"/>
              </a:spcBef>
              <a:spcAft>
                <a:spcPts val="0"/>
              </a:spcAft>
              <a:buClr>
                <a:schemeClr val="dk1"/>
              </a:buClr>
              <a:buSzPts val="2000"/>
              <a:buFont typeface="Arial"/>
              <a:buChar char="•"/>
            </a:pPr>
            <a:r>
              <a:rPr lang="en-US" sz="1800" dirty="0">
                <a:solidFill>
                  <a:schemeClr val="dk1"/>
                </a:solidFill>
              </a:rPr>
              <a:t>p</a:t>
            </a:r>
            <a:r>
              <a:rPr lang="en-US" sz="1800" dirty="0">
                <a:solidFill>
                  <a:schemeClr val="dk1"/>
                </a:solidFill>
                <a:latin typeface="Arial"/>
                <a:ea typeface="Arial"/>
                <a:cs typeface="Arial"/>
                <a:sym typeface="Arial"/>
              </a:rPr>
              <a:t>articipating in governance</a:t>
            </a:r>
            <a:endParaRPr sz="1800" dirty="0"/>
          </a:p>
        </p:txBody>
      </p:sp>
      <p:pic>
        <p:nvPicPr>
          <p:cNvPr id="152" name="Google Shape;152;p6"/>
          <p:cNvPicPr preferRelativeResize="0"/>
          <p:nvPr/>
        </p:nvPicPr>
        <p:blipFill rotWithShape="1">
          <a:blip r:embed="rId3">
            <a:alphaModFix/>
          </a:blip>
          <a:srcRect/>
          <a:stretch/>
        </p:blipFill>
        <p:spPr>
          <a:xfrm>
            <a:off x="-366685" y="1346490"/>
            <a:ext cx="6966741" cy="5478391"/>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p:cNvPicPr preferRelativeResize="0">
            <a:picLocks noGrp="1"/>
          </p:cNvPicPr>
          <p:nvPr>
            <p:ph type="body" idx="1"/>
          </p:nvPr>
        </p:nvPicPr>
        <p:blipFill rotWithShape="1">
          <a:blip r:embed="rId3">
            <a:alphaModFix/>
          </a:blip>
          <a:srcRect/>
          <a:stretch/>
        </p:blipFill>
        <p:spPr>
          <a:xfrm>
            <a:off x="724991" y="1686226"/>
            <a:ext cx="6740554" cy="4476150"/>
          </a:xfrm>
          <a:prstGeom prst="rect">
            <a:avLst/>
          </a:prstGeom>
          <a:noFill/>
          <a:ln>
            <a:noFill/>
          </a:ln>
        </p:spPr>
      </p:pic>
      <p:sp>
        <p:nvSpPr>
          <p:cNvPr id="169" name="Google Shape;169;p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a:t>Develop GOOS NFP – set up a small group initiate</a:t>
            </a:r>
            <a:endParaRPr/>
          </a:p>
        </p:txBody>
      </p:sp>
      <p:sp>
        <p:nvSpPr>
          <p:cNvPr id="170" name="Google Shape;170;p8"/>
          <p:cNvSpPr/>
          <p:nvPr/>
        </p:nvSpPr>
        <p:spPr>
          <a:xfrm>
            <a:off x="6191146" y="1676401"/>
            <a:ext cx="336902" cy="449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1" name="Google Shape;171;p8"/>
          <p:cNvSpPr txBox="1"/>
          <p:nvPr/>
        </p:nvSpPr>
        <p:spPr>
          <a:xfrm>
            <a:off x="6528050" y="1610025"/>
            <a:ext cx="5472600" cy="4707600"/>
          </a:xfrm>
          <a:prstGeom prst="rect">
            <a:avLst/>
          </a:prstGeom>
          <a:solidFill>
            <a:schemeClr val="lt1"/>
          </a:solidFill>
          <a:ln>
            <a:noFill/>
          </a:ln>
        </p:spPr>
        <p:txBody>
          <a:bodyPr spcFirstLastPara="1" wrap="square" lIns="91425" tIns="45700" rIns="91425" bIns="45700" anchor="t" anchorCtr="0">
            <a:noAutofit/>
          </a:bodyPr>
          <a:lstStyle/>
          <a:p>
            <a:pPr marL="341313" marR="0" lvl="0" indent="-214313"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341313" marR="0" lvl="0" indent="-341313" algn="l" rtl="0">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Review and develop </a:t>
            </a:r>
            <a:r>
              <a:rPr lang="en-US" sz="2000" dirty="0" err="1">
                <a:solidFill>
                  <a:schemeClr val="dk1"/>
                </a:solidFill>
                <a:latin typeface="Arial"/>
                <a:ea typeface="Arial"/>
                <a:cs typeface="Arial"/>
                <a:sym typeface="Arial"/>
              </a:rPr>
              <a:t>ToRs</a:t>
            </a:r>
            <a:r>
              <a:rPr lang="en-US" sz="2000" dirty="0">
                <a:solidFill>
                  <a:schemeClr val="dk1"/>
                </a:solidFill>
                <a:latin typeface="Arial"/>
                <a:ea typeface="Arial"/>
                <a:cs typeface="Arial"/>
                <a:sym typeface="Arial"/>
              </a:rPr>
              <a:t> </a:t>
            </a:r>
          </a:p>
          <a:p>
            <a:pPr marL="341313" indent="-341313">
              <a:spcBef>
                <a:spcPts val="400"/>
              </a:spcBef>
              <a:buClr>
                <a:schemeClr val="dk1"/>
              </a:buClr>
              <a:buSzPts val="2000"/>
              <a:buFont typeface="Arial"/>
              <a:buChar char="•"/>
            </a:pPr>
            <a:r>
              <a:rPr lang="en-US" sz="2000" dirty="0">
                <a:solidFill>
                  <a:schemeClr val="dk1"/>
                </a:solidFill>
              </a:rPr>
              <a:t>Develop thoughts, feedback about role</a:t>
            </a:r>
            <a:r>
              <a:rPr lang="en-US" sz="2000" dirty="0"/>
              <a:t>, h</a:t>
            </a:r>
            <a:r>
              <a:rPr lang="en-US" sz="2000" dirty="0">
                <a:solidFill>
                  <a:schemeClr val="dk1"/>
                </a:solidFill>
                <a:latin typeface="Arial"/>
                <a:ea typeface="Arial"/>
                <a:cs typeface="Arial"/>
                <a:sym typeface="Arial"/>
              </a:rPr>
              <a:t>ow can GOOS support?</a:t>
            </a:r>
            <a:endParaRPr dirty="0"/>
          </a:p>
          <a:p>
            <a:pPr marL="341313" marR="0" lvl="0" indent="-341313" algn="l" rtl="0">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How to </a:t>
            </a:r>
            <a:r>
              <a:rPr lang="en-US" sz="2000" dirty="0" err="1">
                <a:solidFill>
                  <a:schemeClr val="dk1"/>
                </a:solidFill>
                <a:latin typeface="Arial"/>
                <a:ea typeface="Arial"/>
                <a:cs typeface="Arial"/>
                <a:sym typeface="Arial"/>
              </a:rPr>
              <a:t>realise</a:t>
            </a:r>
            <a:r>
              <a:rPr lang="en-US" sz="2000" dirty="0">
                <a:solidFill>
                  <a:schemeClr val="dk1"/>
                </a:solidFill>
                <a:latin typeface="Arial"/>
                <a:ea typeface="Arial"/>
                <a:cs typeface="Arial"/>
                <a:sym typeface="Arial"/>
              </a:rPr>
              <a:t> potential – next steps?</a:t>
            </a:r>
            <a:endParaRPr sz="1600" dirty="0">
              <a:solidFill>
                <a:schemeClr val="dk1"/>
              </a:solidFill>
              <a:latin typeface="Arial"/>
              <a:ea typeface="Arial"/>
              <a:cs typeface="Arial"/>
              <a:sym typeface="Arial"/>
            </a:endParaRPr>
          </a:p>
          <a:p>
            <a:pPr marL="741363" marR="0" lvl="1" indent="-284163" algn="l" rtl="0">
              <a:spcBef>
                <a:spcPts val="320"/>
              </a:spcBef>
              <a:spcAft>
                <a:spcPts val="0"/>
              </a:spcAft>
              <a:buClr>
                <a:schemeClr val="dk1"/>
              </a:buClr>
              <a:buSzPts val="1600"/>
              <a:buFont typeface="Arial"/>
              <a:buChar char="–"/>
            </a:pPr>
            <a:r>
              <a:rPr lang="en-US" sz="1600" b="0" i="0" u="none" strike="noStrike" cap="none" dirty="0" err="1">
                <a:solidFill>
                  <a:schemeClr val="dk1"/>
                </a:solidFill>
                <a:latin typeface="Arial"/>
                <a:ea typeface="Arial"/>
                <a:cs typeface="Arial"/>
                <a:sym typeface="Arial"/>
              </a:rPr>
              <a:t>ToRs</a:t>
            </a:r>
            <a:r>
              <a:rPr lang="en-US" sz="1600" b="0" i="0" u="none" strike="noStrike" cap="none" dirty="0">
                <a:solidFill>
                  <a:schemeClr val="dk1"/>
                </a:solidFill>
                <a:latin typeface="Arial"/>
                <a:ea typeface="Arial"/>
                <a:cs typeface="Arial"/>
                <a:sym typeface="Arial"/>
              </a:rPr>
              <a:t> for broad review – with communication</a:t>
            </a:r>
            <a:endParaRPr dirty="0"/>
          </a:p>
          <a:p>
            <a:pPr marL="741363" marR="0" lvl="1" indent="-284163"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Develop regional forums / one big forum</a:t>
            </a:r>
            <a:endParaRPr dirty="0"/>
          </a:p>
          <a:p>
            <a:pPr marL="741363" marR="0" lvl="1" indent="-284163"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Role in GOOS SC</a:t>
            </a:r>
            <a:r>
              <a:rPr lang="en-US" b="0" i="0" u="none" strike="noStrike" cap="none" dirty="0">
                <a:latin typeface="Arial"/>
                <a:ea typeface="Arial"/>
                <a:cs typeface="Arial"/>
                <a:sym typeface="Arial"/>
              </a:rPr>
              <a:t>?</a:t>
            </a:r>
            <a:endParaRPr sz="1600" dirty="0">
              <a:solidFill>
                <a:schemeClr val="dk1"/>
              </a:solidFill>
            </a:endParaRPr>
          </a:p>
          <a:p>
            <a:pPr marL="0" marR="0" lvl="0" indent="0" algn="l" rtl="0">
              <a:spcBef>
                <a:spcPts val="320"/>
              </a:spcBef>
              <a:spcAft>
                <a:spcPts val="0"/>
              </a:spcAft>
              <a:buNone/>
            </a:pPr>
            <a:endParaRPr sz="1600" dirty="0">
              <a:solidFill>
                <a:schemeClr val="dk1"/>
              </a:solidFill>
            </a:endParaRPr>
          </a:p>
          <a:p>
            <a:pPr marL="0" marR="0" lvl="0" indent="0" algn="l" rtl="0">
              <a:spcBef>
                <a:spcPts val="320"/>
              </a:spcBef>
              <a:spcAft>
                <a:spcPts val="0"/>
              </a:spcAft>
              <a:buNone/>
            </a:pPr>
            <a:endParaRPr sz="1600" dirty="0">
              <a:solidFill>
                <a:schemeClr val="dk1"/>
              </a:solidFill>
            </a:endParaRPr>
          </a:p>
          <a:p>
            <a:pPr marL="741363" marR="0" lvl="1" indent="-182562"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741363" marR="0" lvl="1" indent="-182562"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741363" marR="0" lvl="1" indent="-182562"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741363" marR="0" lvl="1" indent="-182562" algn="l" rtl="0">
              <a:spcBef>
                <a:spcPts val="32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633</Words>
  <Application>Microsoft Macintosh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Courier New</vt:lpstr>
      <vt:lpstr>Arial</vt:lpstr>
      <vt:lpstr>Blank Presentation</vt:lpstr>
      <vt:lpstr>GOOS National Focal Points Update</vt:lpstr>
      <vt:lpstr>GOOS National Focal Points – background</vt:lpstr>
      <vt:lpstr>PowerPoint Presentation</vt:lpstr>
      <vt:lpstr>PowerPoint Presentation</vt:lpstr>
      <vt:lpstr>PowerPoint Presentation</vt:lpstr>
      <vt:lpstr>Benefits - nations and global ocean observing</vt:lpstr>
      <vt:lpstr>PowerPoint Presentation</vt:lpstr>
      <vt:lpstr>Develop GOOS NFP – set up a small group initiate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GOOS National Focal Points Review ToRs, discuss interactions, expectations </dc:title>
  <dc:creator>Albert Fischer</dc:creator>
  <cp:lastModifiedBy>Heslop, Emma</cp:lastModifiedBy>
  <cp:revision>5</cp:revision>
  <dcterms:created xsi:type="dcterms:W3CDTF">2012-11-19T13:57:22Z</dcterms:created>
  <dcterms:modified xsi:type="dcterms:W3CDTF">2021-04-29T11:02:34Z</dcterms:modified>
</cp:coreProperties>
</file>