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70" r:id="rId6"/>
    <p:sldId id="269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O6o1bpR2bwVBkKM8sJz1DF1iJ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282D91-27EB-413A-B7F2-6FC1C2597AA4}">
  <a:tblStyle styleId="{FA282D91-27EB-413A-B7F2-6FC1C2597AA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 b="off" i="off"/>
      <a:tcStyle>
        <a:tcBdr/>
        <a:fill>
          <a:solidFill>
            <a:srgbClr val="E7F3F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7F3F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socean.org/s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f.collins@unesco.or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079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ab80622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cab806223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20-30 min of presentation with 10 minutes of questions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format will be a webinar, with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20-30 minutes of presentation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by you, for the Steering Committee members only (</a:t>
            </a:r>
            <a:r>
              <a:rPr lang="en-US" sz="11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goosocean.org/sc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), with 10 minutes of moderated questions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webinars will be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recorded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made available for those not able to attend live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we’d also appreciate having your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presentation sent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to Forest Collins (</a:t>
            </a:r>
            <a:r>
              <a:rPr lang="en-US" sz="11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f.collins@unesco.org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 after the webinar for posting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143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is to give the whole SC a chance to hear about your achievements, future plans and opportunities, and issues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achievements, 1/3 future plans, 1/3 issues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Please plan to spend your time as follows: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 quick introduction of yourself and your component’s role in GOOS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of your time on the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achievements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activities of your component since the last Steering Committee meeting in April 2020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of your time on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future plans as identified contributions to the GOOS IP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of your time on opportunities, issues and threats of a cross-GOOS nature you’d like raised,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cab806223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ab80622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cab806223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cab806223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048500" y="1943101"/>
            <a:ext cx="5867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65301" y="-546099"/>
            <a:ext cx="5867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848100" y="-1257300"/>
            <a:ext cx="4495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39048" y="2855924"/>
            <a:ext cx="10709563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dirty="0" smtClean="0"/>
              <a:t>Gabrielle Canonico &amp; </a:t>
            </a:r>
            <a:r>
              <a:rPr lang="en-US" sz="1800" b="1" i="1" dirty="0" err="1" smtClean="0"/>
              <a:t>Nic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Bax</a:t>
            </a:r>
            <a:endParaRPr sz="1800" b="1" i="1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i="1" dirty="0"/>
              <a:t>Sam Simmons, Frank Muller-</a:t>
            </a:r>
            <a:r>
              <a:rPr lang="en-US" sz="1400" i="1" dirty="0" err="1"/>
              <a:t>Karger</a:t>
            </a:r>
            <a:r>
              <a:rPr lang="en-US" sz="1400" i="1" dirty="0"/>
              <a:t>, Rick Stuart-Smith, Anthony Bernard, Lisandro Benedetti-</a:t>
            </a:r>
            <a:r>
              <a:rPr lang="en-US" sz="1400" i="1" dirty="0" err="1"/>
              <a:t>Cecchi</a:t>
            </a:r>
            <a:r>
              <a:rPr lang="en-US" sz="1400" i="1" dirty="0"/>
              <a:t>, Pier Luigi </a:t>
            </a:r>
            <a:r>
              <a:rPr lang="en-US" sz="1400" i="1" dirty="0" err="1"/>
              <a:t>Buttigieg</a:t>
            </a:r>
            <a:r>
              <a:rPr lang="en-US" sz="1400" i="1" dirty="0"/>
              <a:t>, </a:t>
            </a:r>
            <a:endParaRPr lang="en-US" sz="1400" i="1" dirty="0" smtClean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i="1" dirty="0" smtClean="0"/>
              <a:t>Ward </a:t>
            </a:r>
            <a:r>
              <a:rPr lang="en-US" sz="1400" i="1" dirty="0" err="1" smtClean="0"/>
              <a:t>Appletans</a:t>
            </a:r>
            <a:r>
              <a:rPr lang="en-US" sz="1400" i="1" dirty="0"/>
              <a:t>, Tammy Davies, Emmett Duffy, Karen Evans, David </a:t>
            </a:r>
            <a:r>
              <a:rPr lang="en-US" sz="1400" i="1" dirty="0" err="1"/>
              <a:t>Obura</a:t>
            </a:r>
            <a:r>
              <a:rPr lang="en-US" sz="1400" i="1" dirty="0"/>
              <a:t>, Lisa Marie </a:t>
            </a:r>
            <a:r>
              <a:rPr lang="en-US" sz="1400" i="1" dirty="0" err="1"/>
              <a:t>Rebelo</a:t>
            </a:r>
            <a:r>
              <a:rPr lang="en-US" sz="1400" i="1" dirty="0"/>
              <a:t>, Henry </a:t>
            </a:r>
            <a:r>
              <a:rPr lang="en-US" sz="1400" i="1" dirty="0" err="1"/>
              <a:t>Ruhl</a:t>
            </a:r>
            <a:r>
              <a:rPr lang="en-US" sz="1400" i="1" dirty="0"/>
              <a:t>, Raphe </a:t>
            </a:r>
            <a:r>
              <a:rPr lang="en-US" sz="1400" i="1" dirty="0" err="1"/>
              <a:t>Kudela</a:t>
            </a:r>
            <a:r>
              <a:rPr lang="en-US" sz="1400" i="1" dirty="0"/>
              <a:t>, </a:t>
            </a:r>
            <a:endParaRPr lang="en-US" sz="1400" i="1" dirty="0" smtClean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i="1" dirty="0" err="1" smtClean="0"/>
              <a:t>Lavenia</a:t>
            </a:r>
            <a:r>
              <a:rPr lang="en-US" sz="1400" i="1" dirty="0" smtClean="0"/>
              <a:t> </a:t>
            </a:r>
            <a:r>
              <a:rPr lang="en-US" sz="1400" i="1" dirty="0" err="1"/>
              <a:t>Ratnarajah</a:t>
            </a: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 dirty="0"/>
          </a:p>
          <a:p>
            <a:pPr marL="0" lvl="0" indent="0">
              <a:spcBef>
                <a:spcPts val="320"/>
              </a:spcBef>
              <a:buSzPts val="1600"/>
            </a:pPr>
            <a:r>
              <a:rPr lang="en-US" sz="1600" smtClean="0"/>
              <a:t>Observations Coordination </a:t>
            </a:r>
            <a:r>
              <a:rPr lang="en-US" sz="1600" dirty="0"/>
              <a:t>Group Meeting (OCG-12</a:t>
            </a:r>
            <a:r>
              <a:rPr lang="en-US" sz="1600" dirty="0" smtClean="0"/>
              <a:t>)</a:t>
            </a:r>
          </a:p>
          <a:p>
            <a:pPr marL="0" lvl="0" indent="0">
              <a:spcBef>
                <a:spcPts val="320"/>
              </a:spcBef>
              <a:buSzPts val="1600"/>
            </a:pPr>
            <a:r>
              <a:rPr lang="en-US" sz="1600" dirty="0" smtClean="0"/>
              <a:t>May 2021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i="1" dirty="0"/>
          </a:p>
        </p:txBody>
      </p:sp>
      <p:sp>
        <p:nvSpPr>
          <p:cNvPr id="90" name="Google Shape;90;p1"/>
          <p:cNvSpPr/>
          <p:nvPr/>
        </p:nvSpPr>
        <p:spPr>
          <a:xfrm>
            <a:off x="6600826" y="333376"/>
            <a:ext cx="3311525" cy="574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00056" y="406405"/>
            <a:ext cx="4662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Ocean Observing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www.goosocean.org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2005398" y="1154824"/>
            <a:ext cx="7776864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/>
              <a:t>Strengthening </a:t>
            </a:r>
            <a:r>
              <a:rPr lang="en-US" sz="3200" dirty="0" smtClean="0"/>
              <a:t>connections: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Biology and Ecosystems Panel</a:t>
            </a:r>
            <a:endParaRPr sz="3200" b="1" dirty="0"/>
          </a:p>
        </p:txBody>
      </p:sp>
      <p:sp>
        <p:nvSpPr>
          <p:cNvPr id="93" name="Google Shape;93;p1"/>
          <p:cNvSpPr/>
          <p:nvPr/>
        </p:nvSpPr>
        <p:spPr>
          <a:xfrm>
            <a:off x="3863976" y="6092826"/>
            <a:ext cx="4392613" cy="765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038" y="6021389"/>
            <a:ext cx="46609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ab8062239_0_2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smtClean="0"/>
              <a:t>Biology and Ecosystem EOVs</a:t>
            </a:r>
            <a:endParaRPr b="1" dirty="0"/>
          </a:p>
        </p:txBody>
      </p:sp>
      <p:sp>
        <p:nvSpPr>
          <p:cNvPr id="108" name="Google Shape;108;gcab8062239_0_22"/>
          <p:cNvSpPr txBox="1">
            <a:spLocks noGrp="1"/>
          </p:cNvSpPr>
          <p:nvPr>
            <p:ph type="body" idx="1"/>
          </p:nvPr>
        </p:nvSpPr>
        <p:spPr>
          <a:xfrm>
            <a:off x="914400" y="1306529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lvl="0" indent="-341312">
              <a:spcBef>
                <a:spcPts val="400"/>
              </a:spcBef>
              <a:buSzPts val="2000"/>
            </a:pPr>
            <a:r>
              <a:rPr lang="en-US" sz="2000" dirty="0" smtClean="0"/>
              <a:t>Focus: defining </a:t>
            </a:r>
            <a:r>
              <a:rPr lang="en-US" sz="2000" dirty="0"/>
              <a:t>and supporting data collection for the </a:t>
            </a:r>
            <a:r>
              <a:rPr lang="en-US" sz="2000" dirty="0" smtClean="0"/>
              <a:t>biology and ecosystem Essential </a:t>
            </a:r>
            <a:r>
              <a:rPr lang="en-US" sz="2000" dirty="0"/>
              <a:t>Ocean Variables (EOVs</a:t>
            </a:r>
            <a:r>
              <a:rPr lang="en-US" sz="2000" dirty="0" smtClean="0"/>
              <a:t>)</a:t>
            </a:r>
          </a:p>
        </p:txBody>
      </p:sp>
      <p:pic>
        <p:nvPicPr>
          <p:cNvPr id="109" name="Google Shape;109;gcab806223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6410" y="2141224"/>
            <a:ext cx="8759180" cy="301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cab8062239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225" y="4899498"/>
            <a:ext cx="2325469" cy="11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75418" y="5320145"/>
            <a:ext cx="340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+ Ocean Sound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ab8062239_0_7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PEGASuS/Future Earth</a:t>
            </a:r>
            <a:endParaRPr b="1"/>
          </a:p>
        </p:txBody>
      </p:sp>
      <p:sp>
        <p:nvSpPr>
          <p:cNvPr id="126" name="Google Shape;126;gcab8062239_0_7"/>
          <p:cNvSpPr txBox="1">
            <a:spLocks noGrp="1"/>
          </p:cNvSpPr>
          <p:nvPr>
            <p:ph type="body" idx="1"/>
          </p:nvPr>
        </p:nvSpPr>
        <p:spPr>
          <a:xfrm>
            <a:off x="297800" y="1149927"/>
            <a:ext cx="5891400" cy="480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b="1" i="1" dirty="0"/>
              <a:t>Key findings</a:t>
            </a:r>
            <a:endParaRPr sz="2000" b="1" i="1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Identified 203 active, long-term (≥5 years old), programs that systematically sampled ≥1 of the </a:t>
            </a:r>
            <a:r>
              <a:rPr lang="en-US" sz="1600" dirty="0" err="1" smtClean="0"/>
              <a:t>BioEco</a:t>
            </a:r>
            <a:r>
              <a:rPr lang="en-US" sz="1600" dirty="0" smtClean="0"/>
              <a:t> </a:t>
            </a:r>
            <a:r>
              <a:rPr lang="en-US" sz="1600" dirty="0"/>
              <a:t>EOVs. 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7% of the ocean surface had an active monitoring program</a:t>
            </a:r>
            <a:endParaRPr sz="16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dirty="0"/>
              <a:t>Programs sampling seagrass, mangroves, hard corals and </a:t>
            </a:r>
            <a:r>
              <a:rPr lang="en-US" sz="1600" dirty="0" err="1"/>
              <a:t>macroalgae</a:t>
            </a:r>
            <a:r>
              <a:rPr lang="en-US" sz="1600" dirty="0"/>
              <a:t> existed in 6% of the global coastal zone</a:t>
            </a:r>
            <a:endParaRPr sz="1600" dirty="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53% contributed </a:t>
            </a:r>
            <a:r>
              <a:rPr lang="en-US" sz="1600" dirty="0" smtClean="0"/>
              <a:t>data </a:t>
            </a:r>
            <a:r>
              <a:rPr lang="en-US" sz="1600" dirty="0"/>
              <a:t>into a </a:t>
            </a:r>
            <a:r>
              <a:rPr lang="en-US" sz="1600" dirty="0" smtClean="0"/>
              <a:t>repository</a:t>
            </a:r>
            <a:r>
              <a:rPr lang="en-US" sz="1600" dirty="0"/>
              <a:t>, aggregator, or other </a:t>
            </a:r>
            <a:r>
              <a:rPr lang="en-US" sz="1600" dirty="0">
                <a:highlight>
                  <a:srgbClr val="FFFFFF"/>
                </a:highlight>
              </a:rPr>
              <a:t>data serving </a:t>
            </a:r>
            <a:r>
              <a:rPr lang="en-US" sz="1600" dirty="0"/>
              <a:t>tool</a:t>
            </a:r>
            <a:endParaRPr sz="1600" dirty="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66% had publicly accessible </a:t>
            </a:r>
            <a:r>
              <a:rPr lang="en-US" sz="1600" dirty="0" smtClean="0"/>
              <a:t>data; 34</a:t>
            </a:r>
            <a:r>
              <a:rPr lang="en-US" sz="1600" dirty="0"/>
              <a:t>% </a:t>
            </a:r>
            <a:r>
              <a:rPr lang="en-US" sz="1600" dirty="0" smtClean="0"/>
              <a:t>restricted data access</a:t>
            </a:r>
            <a:endParaRPr sz="1600" dirty="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95% used </a:t>
            </a:r>
            <a:r>
              <a:rPr lang="en-US" sz="1600" dirty="0" smtClean="0"/>
              <a:t>SOPs, yet </a:t>
            </a:r>
            <a:r>
              <a:rPr lang="en-US" sz="1600" dirty="0"/>
              <a:t>only 10% </a:t>
            </a:r>
            <a:r>
              <a:rPr lang="en-US" sz="1600" dirty="0" smtClean="0"/>
              <a:t>shared </a:t>
            </a:r>
            <a:r>
              <a:rPr lang="en-US" sz="1600" dirty="0"/>
              <a:t>SOPs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67% conducted capacity development/tech transfer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b="1" i="1" dirty="0"/>
              <a:t>Next steps</a:t>
            </a:r>
            <a:endParaRPr sz="2000" b="1" i="1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-Manuscript </a:t>
            </a:r>
            <a:r>
              <a:rPr lang="en-US" sz="1600" dirty="0" smtClean="0"/>
              <a:t>in process of submission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-</a:t>
            </a:r>
            <a:r>
              <a:rPr lang="en-US" sz="1600" dirty="0" err="1"/>
              <a:t>BioEco</a:t>
            </a:r>
            <a:r>
              <a:rPr lang="en-US" sz="1600" dirty="0"/>
              <a:t> </a:t>
            </a:r>
            <a:r>
              <a:rPr lang="en-US" sz="1600" dirty="0" smtClean="0"/>
              <a:t>portal – OBIS partnership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27" name="Google Shape;127;gcab8062239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000" y="0"/>
            <a:ext cx="60960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cab8062239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200" y="3526675"/>
            <a:ext cx="5943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cab8062239_0_7"/>
          <p:cNvSpPr txBox="1"/>
          <p:nvPr/>
        </p:nvSpPr>
        <p:spPr>
          <a:xfrm>
            <a:off x="6036800" y="3041800"/>
            <a:ext cx="626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1: Spatial coverage of known active, long-term biological observations globally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cab8062239_0_7"/>
          <p:cNvSpPr txBox="1"/>
          <p:nvPr/>
        </p:nvSpPr>
        <p:spPr>
          <a:xfrm>
            <a:off x="6113000" y="6281350"/>
            <a:ext cx="661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Figure 2: Accessibility of data for the various programs identified </a:t>
            </a:r>
            <a:endParaRPr sz="1100" b="0" i="0" u="none" strike="noStrike" cap="none">
              <a:solidFill>
                <a:srgbClr val="1C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Biology and GOOS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914400" y="1412775"/>
            <a:ext cx="63174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>
              <a:spcBef>
                <a:spcPts val="400"/>
              </a:spcBef>
              <a:buSzPts val="2000"/>
            </a:pPr>
            <a:r>
              <a:rPr lang="en-US" sz="2000" dirty="0" smtClean="0"/>
              <a:t>Integrate </a:t>
            </a:r>
            <a:r>
              <a:rPr lang="en-US" sz="2000" dirty="0"/>
              <a:t>biology and ecosystem observations </a:t>
            </a:r>
            <a:r>
              <a:rPr lang="en-US" sz="2000" dirty="0" smtClean="0"/>
              <a:t>across GOOS components in support of the 2030 strategy</a:t>
            </a:r>
            <a:endParaRPr lang="en-US" sz="2000" dirty="0"/>
          </a:p>
          <a:p>
            <a:pPr marL="469900">
              <a:spcBef>
                <a:spcPts val="400"/>
              </a:spcBef>
              <a:buSzPts val="2000"/>
            </a:pPr>
            <a:r>
              <a:rPr lang="en-US" sz="2000" dirty="0" smtClean="0"/>
              <a:t>Define the </a:t>
            </a:r>
            <a:r>
              <a:rPr lang="en-US" sz="2000" dirty="0" err="1"/>
              <a:t>BioEco</a:t>
            </a:r>
            <a:r>
              <a:rPr lang="en-US" sz="2000" dirty="0"/>
              <a:t>/OCG relationship and what each group brings to the </a:t>
            </a:r>
            <a:r>
              <a:rPr lang="en-US" sz="2000" dirty="0" smtClean="0"/>
              <a:t>table</a:t>
            </a:r>
            <a:endParaRPr lang="en-US" sz="2000" dirty="0"/>
          </a:p>
          <a:p>
            <a:pPr marL="127000" indent="0">
              <a:spcBef>
                <a:spcPts val="400"/>
              </a:spcBef>
              <a:buSzPts val="2000"/>
              <a:buNone/>
            </a:pPr>
            <a:endParaRPr lang="en-US" sz="2000" dirty="0"/>
          </a:p>
          <a:p>
            <a:pPr marL="127000" indent="0">
              <a:spcBef>
                <a:spcPts val="400"/>
              </a:spcBef>
              <a:buSzPts val="2000"/>
              <a:buNone/>
            </a:pPr>
            <a:endParaRPr lang="en-US" sz="2000" dirty="0"/>
          </a:p>
          <a:p>
            <a:pPr marL="127000" indent="0">
              <a:spcBef>
                <a:spcPts val="400"/>
              </a:spcBef>
              <a:buSzPts val="2000"/>
              <a:buNone/>
            </a:pPr>
            <a:endParaRPr lang="en-US" sz="2000" dirty="0"/>
          </a:p>
          <a:p>
            <a:pPr marL="341313" lvl="0" indent="-214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  <p:pic>
        <p:nvPicPr>
          <p:cNvPr id="1026" name="Picture 2" descr="http://goosocean.org/images/strategy/GOOS_2030_cov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88" y="1412775"/>
            <a:ext cx="3239812" cy="4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“Integrating Biology into OCG”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67271"/>
            <a:ext cx="9615054" cy="24276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52271"/>
            <a:ext cx="10363200" cy="1301163"/>
          </a:xfrm>
        </p:spPr>
        <p:txBody>
          <a:bodyPr/>
          <a:lstStyle/>
          <a:p>
            <a:pPr marL="469900">
              <a:spcBef>
                <a:spcPts val="400"/>
              </a:spcBef>
              <a:buSzPts val="2000"/>
            </a:pPr>
            <a:r>
              <a:rPr lang="en-US" dirty="0" smtClean="0"/>
              <a:t>Being intentional about biology as part of our global observing system</a:t>
            </a:r>
          </a:p>
          <a:p>
            <a:pPr marL="469900">
              <a:spcBef>
                <a:spcPts val="400"/>
              </a:spcBef>
              <a:buSzPts val="2000"/>
            </a:pPr>
            <a:r>
              <a:rPr lang="en-US" dirty="0" smtClean="0"/>
              <a:t>Integrate </a:t>
            </a:r>
            <a:r>
              <a:rPr lang="en-US" dirty="0"/>
              <a:t>biological observations and data into OCG activities and/or to link new networks to OCG if they satisfy the OCG </a:t>
            </a:r>
            <a:r>
              <a:rPr lang="en-US" dirty="0" smtClean="0"/>
              <a:t>attributes</a:t>
            </a:r>
          </a:p>
          <a:p>
            <a:pPr marL="469900">
              <a:spcBef>
                <a:spcPts val="400"/>
              </a:spcBef>
              <a:buSzPts val="2000"/>
            </a:pPr>
            <a:r>
              <a:rPr lang="en-US" dirty="0"/>
              <a:t>Integrate biology observations into existing OCG networks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Bio-GO-SHIP </a:t>
            </a:r>
            <a:r>
              <a:rPr lang="en-US" dirty="0"/>
              <a:t>cruises and </a:t>
            </a:r>
            <a:r>
              <a:rPr lang="en-US" dirty="0" err="1" smtClean="0"/>
              <a:t>OceanSites</a:t>
            </a:r>
            <a:r>
              <a:rPr lang="en-US" dirty="0" smtClean="0"/>
              <a:t>)</a:t>
            </a:r>
            <a:endParaRPr lang="en-US" dirty="0"/>
          </a:p>
          <a:p>
            <a:pPr marL="469900">
              <a:spcBef>
                <a:spcPts val="400"/>
              </a:spcBef>
              <a:buSzPts val="2000"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49090" y="6194944"/>
            <a:ext cx="628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Bio-GO-SHIP Pilot announced May 2020 - https</a:t>
            </a:r>
            <a:r>
              <a:rPr lang="en-US" sz="1600" dirty="0"/>
              <a:t>://biogoship.org/</a:t>
            </a:r>
          </a:p>
        </p:txBody>
      </p:sp>
    </p:spTree>
    <p:extLst>
      <p:ext uri="{BB962C8B-B14F-4D97-AF65-F5344CB8AC3E}">
        <p14:creationId xmlns:p14="http://schemas.microsoft.com/office/powerpoint/2010/main" val="35580096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091" y="1226127"/>
            <a:ext cx="10363200" cy="4495800"/>
          </a:xfrm>
        </p:spPr>
        <p:txBody>
          <a:bodyPr/>
          <a:lstStyle/>
          <a:p>
            <a:pPr marL="469900">
              <a:spcBef>
                <a:spcPts val="400"/>
              </a:spcBef>
              <a:buSzPts val="2000"/>
            </a:pPr>
            <a:r>
              <a:rPr lang="en-US" sz="2000" dirty="0"/>
              <a:t>Define our respective roles in helping advance integration of biology into GOOS across the observing-to-product pipeline </a:t>
            </a:r>
            <a:r>
              <a:rPr lang="en-US" sz="2000" dirty="0" smtClean="0"/>
              <a:t>(</a:t>
            </a:r>
            <a:r>
              <a:rPr lang="en-US" sz="2000" dirty="0"/>
              <a:t>technical issues, data collection and management, modeling, product delivery, and stakeholder engagement)</a:t>
            </a:r>
          </a:p>
          <a:p>
            <a:pPr marL="469900">
              <a:spcBef>
                <a:spcPts val="400"/>
              </a:spcBef>
              <a:buSzPts val="2000"/>
            </a:pPr>
            <a:r>
              <a:rPr lang="en-US" sz="2000" dirty="0" smtClean="0"/>
              <a:t>Identify and plan work in </a:t>
            </a:r>
            <a:r>
              <a:rPr lang="en-US" sz="2000" dirty="0"/>
              <a:t>areas </a:t>
            </a:r>
            <a:r>
              <a:rPr lang="en-US" sz="2000" dirty="0" smtClean="0"/>
              <a:t>where we might leverage and complement</a:t>
            </a:r>
          </a:p>
          <a:p>
            <a:pPr marL="927100" lvl="1">
              <a:spcBef>
                <a:spcPts val="400"/>
              </a:spcBef>
              <a:buSzPts val="2000"/>
            </a:pPr>
            <a:r>
              <a:rPr lang="en-US" dirty="0" smtClean="0"/>
              <a:t>Data </a:t>
            </a:r>
            <a:r>
              <a:rPr lang="en-US" dirty="0"/>
              <a:t>management and </a:t>
            </a:r>
            <a:r>
              <a:rPr lang="en-US" dirty="0" smtClean="0"/>
              <a:t>visualization</a:t>
            </a:r>
          </a:p>
          <a:p>
            <a:pPr marL="927100" lvl="1">
              <a:spcBef>
                <a:spcPts val="400"/>
              </a:spcBef>
              <a:buSzPts val="2000"/>
            </a:pPr>
            <a:r>
              <a:rPr lang="en-US" dirty="0" smtClean="0"/>
              <a:t>Identifying biological </a:t>
            </a:r>
            <a:r>
              <a:rPr lang="en-US" dirty="0"/>
              <a:t>observations needed for climate and ecosystem </a:t>
            </a:r>
            <a:r>
              <a:rPr lang="en-US" dirty="0" smtClean="0"/>
              <a:t>models</a:t>
            </a:r>
          </a:p>
          <a:p>
            <a:pPr marL="927100" lvl="1">
              <a:spcBef>
                <a:spcPts val="400"/>
              </a:spcBef>
              <a:buSzPts val="2000"/>
            </a:pPr>
            <a:r>
              <a:rPr lang="en-US" dirty="0" smtClean="0"/>
              <a:t>Informing </a:t>
            </a:r>
            <a:r>
              <a:rPr lang="en-US" dirty="0"/>
              <a:t>the global ocean observing report </a:t>
            </a:r>
            <a:r>
              <a:rPr lang="en-US" dirty="0" smtClean="0"/>
              <a:t>card</a:t>
            </a:r>
          </a:p>
          <a:p>
            <a:pPr marL="469900">
              <a:spcBef>
                <a:spcPts val="400"/>
              </a:spcBef>
              <a:buSzPts val="2000"/>
            </a:pPr>
            <a:r>
              <a:rPr lang="en-US" sz="2000" dirty="0" smtClean="0"/>
              <a:t>Focus on data/metadata </a:t>
            </a:r>
            <a:r>
              <a:rPr lang="en-US" sz="2000" dirty="0"/>
              <a:t>mapping - identify concrete example to exercise linkages between </a:t>
            </a:r>
            <a:r>
              <a:rPr lang="en-US" sz="2000" dirty="0" err="1"/>
              <a:t>OceanOps</a:t>
            </a:r>
            <a:r>
              <a:rPr lang="en-US" sz="2000" dirty="0"/>
              <a:t>, </a:t>
            </a:r>
            <a:r>
              <a:rPr lang="en-US" sz="2000" dirty="0" err="1"/>
              <a:t>BioEco</a:t>
            </a:r>
            <a:r>
              <a:rPr lang="en-US" sz="2000" dirty="0"/>
              <a:t>, </a:t>
            </a:r>
            <a:r>
              <a:rPr lang="en-US" sz="2000" dirty="0" smtClean="0"/>
              <a:t>OBIS</a:t>
            </a:r>
            <a:r>
              <a:rPr lang="en-US" sz="2000" dirty="0"/>
              <a:t>, </a:t>
            </a:r>
            <a:r>
              <a:rPr lang="en-US" sz="2000" dirty="0" smtClean="0"/>
              <a:t>and other global data efforts</a:t>
            </a:r>
          </a:p>
          <a:p>
            <a:pPr marL="927100" lvl="1">
              <a:spcBef>
                <a:spcPts val="400"/>
              </a:spcBef>
              <a:buSzPts val="2000"/>
            </a:pPr>
            <a:r>
              <a:rPr lang="en-US" dirty="0" smtClean="0"/>
              <a:t>How will OCG </a:t>
            </a:r>
            <a:r>
              <a:rPr lang="en-US" dirty="0"/>
              <a:t>handle biological observations and data that are beginning to come through its networks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05302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621</Words>
  <Application>Microsoft Office PowerPoint</Application>
  <PresentationFormat>Widescreen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Blank Presentation</vt:lpstr>
      <vt:lpstr>Strengthening connections: Biology and Ecosystems Panel</vt:lpstr>
      <vt:lpstr>Biology and Ecosystem EOVs</vt:lpstr>
      <vt:lpstr>PEGASuS/Future Earth</vt:lpstr>
      <vt:lpstr> Biology and GOOS  </vt:lpstr>
      <vt:lpstr>“Integrating Biology into OCG”</vt:lpstr>
      <vt:lpstr>Possible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Reports from GOOS components Biology and Ecosystems Panel</dc:title>
  <dc:creator>Fischer, Albert</dc:creator>
  <cp:lastModifiedBy>Gabrielle Canonico</cp:lastModifiedBy>
  <cp:revision>22</cp:revision>
  <dcterms:created xsi:type="dcterms:W3CDTF">2020-02-11T12:50:32Z</dcterms:created>
  <dcterms:modified xsi:type="dcterms:W3CDTF">2021-05-17T21:54:24Z</dcterms:modified>
</cp:coreProperties>
</file>