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rbel" panose="020B0503020204020204" pitchFamily="34" charset="0"/>
      <p:regular r:id="rId14"/>
      <p:bold r:id="rId15"/>
      <p:italic r:id="rId16"/>
      <p:boldItalic r:id="rId17"/>
    </p:embeddedFont>
    <p:embeddedFont>
      <p:font typeface="Libre Franklin" pitchFamily="2" charset="77"/>
      <p:regular r:id="rId18"/>
      <p:bold r:id="rId19"/>
      <p:italic r:id="rId20"/>
      <p:boldItalic r:id="rId21"/>
    </p:embeddedFont>
    <p:embeddedFont>
      <p:font typeface="Lucida Sans" panose="020B0602030504020204" pitchFamily="34" charset="77"/>
      <p:regular r:id="rId22"/>
      <p:bold r:id="rId23"/>
      <p:italic r:id="rId24"/>
      <p:boldItalic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Quattrocento Sans" panose="020B0802050000020003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13dWNkJKdgh8gsSoIhe4n23T2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>
      <p:cViewPr varScale="1">
        <p:scale>
          <a:sx n="111" d="100"/>
          <a:sy n="111" d="100"/>
        </p:scale>
        <p:origin x="63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9" Type="http://schemas.openxmlformats.org/officeDocument/2006/relationships/theme" Target="theme/theme1.xml"/><Relationship Id="rId21" Type="http://schemas.openxmlformats.org/officeDocument/2006/relationships/font" Target="fonts/font12.fntdata"/><Relationship Id="rId34" Type="http://schemas.openxmlformats.org/officeDocument/2006/relationships/font" Target="fonts/font25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customschemas.google.com/relationships/presentationmetadata" Target="meta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font" Target="fonts/font2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bd498e06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cbd498e06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bd498e0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bd498e0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  <a:defRPr sz="3300" u="sng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  <a:defRPr sz="2100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 sz="1800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500"/>
              <a:buChar char="•"/>
              <a:defRPr sz="1500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350"/>
              <a:buChar char="•"/>
              <a:defRPr sz="1350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350"/>
              <a:buChar char="•"/>
              <a:defRPr sz="1350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2"/>
          </p:nvPr>
        </p:nvSpPr>
        <p:spPr>
          <a:xfrm>
            <a:off x="5740400" y="1195388"/>
            <a:ext cx="5613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100"/>
              <a:buNone/>
              <a:defRPr sz="2100" i="1">
                <a:solidFill>
                  <a:srgbClr val="A5A5A5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dt" idx="10"/>
          </p:nvPr>
        </p:nvSpPr>
        <p:spPr>
          <a:xfrm>
            <a:off x="9448800" y="64656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ftr" idx="11"/>
          </p:nvPr>
        </p:nvSpPr>
        <p:spPr>
          <a:xfrm>
            <a:off x="0" y="647299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 txBox="1">
            <a:spLocks noGrp="1"/>
          </p:cNvSpPr>
          <p:nvPr>
            <p:ph type="subTitle" idx="1"/>
          </p:nvPr>
        </p:nvSpPr>
        <p:spPr>
          <a:xfrm>
            <a:off x="9459687" y="1156155"/>
            <a:ext cx="2635592" cy="150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4AFDB"/>
              </a:buClr>
              <a:buSzPts val="1800"/>
              <a:buNone/>
              <a:defRPr sz="1800">
                <a:solidFill>
                  <a:srgbClr val="74AFD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2"/>
          </p:nvPr>
        </p:nvSpPr>
        <p:spPr>
          <a:xfrm>
            <a:off x="8733453" y="2662420"/>
            <a:ext cx="3361185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 i="0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dt" idx="10"/>
          </p:nvPr>
        </p:nvSpPr>
        <p:spPr>
          <a:xfrm>
            <a:off x="9448800" y="646568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ftr" idx="11"/>
          </p:nvPr>
        </p:nvSpPr>
        <p:spPr>
          <a:xfrm>
            <a:off x="0" y="647299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11" descr="A picture containing food, device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4524" y="211075"/>
            <a:ext cx="1270755" cy="7709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1"/>
          <p:cNvSpPr txBox="1">
            <a:spLocks noGrp="1"/>
          </p:cNvSpPr>
          <p:nvPr>
            <p:ph type="ctrTitle"/>
          </p:nvPr>
        </p:nvSpPr>
        <p:spPr>
          <a:xfrm>
            <a:off x="96004" y="1156154"/>
            <a:ext cx="9363685" cy="150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4000"/>
              <a:buFont typeface="Libre Franklin"/>
              <a:buNone/>
              <a:defRPr sz="4000" u="non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12"/>
          <p:cNvGrpSpPr/>
          <p:nvPr/>
        </p:nvGrpSpPr>
        <p:grpSpPr>
          <a:xfrm>
            <a:off x="156263" y="1478719"/>
            <a:ext cx="2088173" cy="2400937"/>
            <a:chOff x="233371" y="872842"/>
            <a:chExt cx="2088173" cy="2400937"/>
          </a:xfrm>
        </p:grpSpPr>
        <p:sp>
          <p:nvSpPr>
            <p:cNvPr id="27" name="Google Shape;27;p12"/>
            <p:cNvSpPr txBox="1"/>
            <p:nvPr/>
          </p:nvSpPr>
          <p:spPr>
            <a:xfrm>
              <a:off x="233376" y="1273007"/>
              <a:ext cx="19708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2000" b="0" i="0" u="none" strike="noStrike" cap="none">
                  <a:solidFill>
                    <a:srgbClr val="1F3864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Thank you</a:t>
              </a:r>
              <a:endParaRPr sz="2000" b="0" i="0" u="none" strike="noStrike" cap="none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" name="Google Shape;28;p12"/>
            <p:cNvSpPr txBox="1"/>
            <p:nvPr/>
          </p:nvSpPr>
          <p:spPr>
            <a:xfrm>
              <a:off x="233372" y="2073337"/>
              <a:ext cx="15694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2000" b="0" i="0" u="none" strike="noStrike" cap="none">
                  <a:solidFill>
                    <a:srgbClr val="1F3864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Merci</a:t>
              </a:r>
              <a:endParaRPr sz="2000" b="0" i="0" u="none" strike="noStrike" cap="none">
                <a:solidFill>
                  <a:srgbClr val="1F3864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9" name="Google Shape;29;p12"/>
            <p:cNvSpPr txBox="1"/>
            <p:nvPr/>
          </p:nvSpPr>
          <p:spPr>
            <a:xfrm>
              <a:off x="233372" y="1673172"/>
              <a:ext cx="191982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2000" b="0" i="0" u="none" strike="noStrike" cap="none">
                  <a:solidFill>
                    <a:srgbClr val="1F3864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Gracias</a:t>
              </a:r>
              <a:endParaRPr sz="2000" b="0" i="0" u="none" strike="noStrike" cap="none">
                <a:solidFill>
                  <a:srgbClr val="1F3864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" name="Google Shape;30;p12"/>
            <p:cNvSpPr txBox="1"/>
            <p:nvPr/>
          </p:nvSpPr>
          <p:spPr>
            <a:xfrm>
              <a:off x="233373" y="872842"/>
              <a:ext cx="20881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2000" b="0" i="0" u="none" strike="noStrike" cap="none">
                  <a:solidFill>
                    <a:srgbClr val="1F3864"/>
                  </a:solidFill>
                  <a:latin typeface="Corbel"/>
                  <a:ea typeface="Corbel"/>
                  <a:cs typeface="Corbel"/>
                  <a:sym typeface="Corbel"/>
                </a:rPr>
                <a:t>Спасибо</a:t>
              </a:r>
              <a:endParaRPr sz="2000" b="0" i="0" u="none" strike="noStrike" cap="none">
                <a:solidFill>
                  <a:srgbClr val="1F3864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" name="Google Shape;31;p12"/>
            <p:cNvSpPr txBox="1"/>
            <p:nvPr/>
          </p:nvSpPr>
          <p:spPr>
            <a:xfrm>
              <a:off x="233371" y="2873669"/>
              <a:ext cx="12960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2000" b="1" i="0" u="none" strike="noStrike" cap="none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شُكْرًا</a:t>
              </a:r>
              <a:endParaRPr sz="2000" b="0" i="0" u="none" strike="noStrike" cap="none">
                <a:solidFill>
                  <a:srgbClr val="1F3864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" name="Google Shape;32;p12"/>
            <p:cNvSpPr txBox="1"/>
            <p:nvPr/>
          </p:nvSpPr>
          <p:spPr>
            <a:xfrm>
              <a:off x="233371" y="2473502"/>
              <a:ext cx="139936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H" sz="2000" b="0" i="0" u="none" strike="noStrike" cap="none">
                  <a:solidFill>
                    <a:srgbClr val="1F3864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谢谢</a:t>
              </a:r>
              <a:endParaRPr sz="2000" b="0" i="0" u="none" strike="noStrike" cap="none">
                <a:solidFill>
                  <a:srgbClr val="1F3864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2317839" y="1978699"/>
            <a:ext cx="2853985" cy="140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>
                <a:solidFill>
                  <a:srgbClr val="1F386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403" y="925824"/>
            <a:ext cx="6302887" cy="44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2" descr="A picture containing drawing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63" y="5580230"/>
            <a:ext cx="3909188" cy="7631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36;p12"/>
          <p:cNvCxnSpPr/>
          <p:nvPr/>
        </p:nvCxnSpPr>
        <p:spPr>
          <a:xfrm>
            <a:off x="5307184" y="2143379"/>
            <a:ext cx="0" cy="936000"/>
          </a:xfrm>
          <a:prstGeom prst="straightConnector1">
            <a:avLst/>
          </a:prstGeom>
          <a:noFill/>
          <a:ln w="25400" cap="flat" cmpd="sng">
            <a:solidFill>
              <a:srgbClr val="8DC5D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" name="Google Shape;37;p12" descr="A picture containing food, devic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63" y="207669"/>
            <a:ext cx="1270755" cy="770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  <a:defRPr sz="3300" b="0" i="0" u="sng" strike="noStrik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3A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3A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00153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‹#›</a:t>
            </a:fld>
            <a:endParaRPr/>
          </a:p>
        </p:txBody>
      </p:sp>
      <p:pic>
        <p:nvPicPr>
          <p:cNvPr id="11" name="Google Shape;1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00" y="5369800"/>
            <a:ext cx="12192001" cy="1504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 noGrp="1"/>
          </p:cNvSpPr>
          <p:nvPr>
            <p:ph type="subTitle" idx="1"/>
          </p:nvPr>
        </p:nvSpPr>
        <p:spPr>
          <a:xfrm>
            <a:off x="7692888" y="1613355"/>
            <a:ext cx="4029214" cy="150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4AFDB"/>
              </a:buClr>
              <a:buSzPts val="1800"/>
              <a:buNone/>
            </a:pPr>
            <a:r>
              <a:rPr lang="fr-CH" dirty="0"/>
              <a:t>Elaine McDonagh, NORCE, </a:t>
            </a:r>
            <a:r>
              <a:rPr lang="fr-CH" dirty="0" err="1"/>
              <a:t>Norway</a:t>
            </a:r>
            <a:endParaRPr dirty="0"/>
          </a:p>
          <a:p>
            <a:pPr marL="0" lvl="0" indent="0" algn="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74AFDB"/>
              </a:buClr>
              <a:buSzPts val="1800"/>
              <a:buNone/>
            </a:pPr>
            <a:endParaRPr dirty="0"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838200" y="1613354"/>
            <a:ext cx="8621489" cy="150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4000"/>
              <a:buFont typeface="Libre Franklin"/>
              <a:buNone/>
            </a:pPr>
            <a:r>
              <a:rPr lang="fr-CH"/>
              <a:t>OCG – 12 Virtual meeting</a:t>
            </a:r>
            <a:br>
              <a:rPr lang="fr-CH"/>
            </a:br>
            <a:r>
              <a:rPr lang="fr-CH"/>
              <a:t>May 2021</a:t>
            </a:r>
            <a:endParaRPr/>
          </a:p>
        </p:txBody>
      </p:sp>
      <p:sp>
        <p:nvSpPr>
          <p:cNvPr id="50" name="Google Shape;50;p2"/>
          <p:cNvSpPr txBox="1"/>
          <p:nvPr/>
        </p:nvSpPr>
        <p:spPr>
          <a:xfrm>
            <a:off x="1464651" y="3623699"/>
            <a:ext cx="894939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 sz="6000" b="1" i="0" u="none" strike="noStrike" cap="none" dirty="0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 SHIP</a:t>
            </a:r>
            <a:endParaRPr dirty="0"/>
          </a:p>
        </p:txBody>
      </p:sp>
      <p:pic>
        <p:nvPicPr>
          <p:cNvPr id="5" name="Imagen 55">
            <a:extLst>
              <a:ext uri="{FF2B5EF4-FFF2-40B4-BE49-F238E27FC236}">
                <a16:creationId xmlns:a16="http://schemas.microsoft.com/office/drawing/2014/main" id="{CE93F0BC-B68F-EF49-86D8-54E3D9060C9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689" y="3623698"/>
            <a:ext cx="1194804" cy="958645"/>
          </a:xfrm>
          <a:prstGeom prst="rect">
            <a:avLst/>
          </a:prstGeom>
        </p:spPr>
      </p:pic>
      <p:pic>
        <p:nvPicPr>
          <p:cNvPr id="6" name="Imagen 39">
            <a:extLst>
              <a:ext uri="{FF2B5EF4-FFF2-40B4-BE49-F238E27FC236}">
                <a16:creationId xmlns:a16="http://schemas.microsoft.com/office/drawing/2014/main" id="{D64A2876-D20A-E14E-9A2D-DF0384D7A20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78" y="3623698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FE13-CEBB-1242-9687-CC77EE35B813}"/>
              </a:ext>
            </a:extLst>
          </p:cNvPr>
          <p:cNvSpPr/>
          <p:nvPr/>
        </p:nvSpPr>
        <p:spPr>
          <a:xfrm>
            <a:off x="2911917" y="4746103"/>
            <a:ext cx="6054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Global Ocean Ship-based Hydrographic Investigations Program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fr-CH"/>
              <a:t>Network Overview</a:t>
            </a:r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D74B0-6168-6645-8531-F9E864BEF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91" y="1690687"/>
            <a:ext cx="6055943" cy="4153521"/>
          </a:xfrm>
          <a:prstGeom prst="rect">
            <a:avLst/>
          </a:prstGeom>
        </p:spPr>
      </p:pic>
      <p:sp>
        <p:nvSpPr>
          <p:cNvPr id="5" name="Google Shape;93;p13">
            <a:extLst>
              <a:ext uri="{FF2B5EF4-FFF2-40B4-BE49-F238E27FC236}">
                <a16:creationId xmlns:a16="http://schemas.microsoft.com/office/drawing/2014/main" id="{571AE7B5-B7CD-EB41-A46F-6C28104ACAA5}"/>
              </a:ext>
            </a:extLst>
          </p:cNvPr>
          <p:cNvSpPr txBox="1"/>
          <p:nvPr/>
        </p:nvSpPr>
        <p:spPr>
          <a:xfrm>
            <a:off x="6973063" y="796165"/>
            <a:ext cx="4380737" cy="3825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Status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cs typeface="Calibri"/>
                <a:sym typeface="Calibri"/>
              </a:rPr>
              <a:t>91% of all core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reference lines in present decadal survey already completed or funded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cs typeface="Calibri"/>
                <a:sym typeface="Calibri"/>
              </a:rPr>
              <a:t>10 countries providing ship-time, 15 countries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represented in GO-SHIP Committee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Ongoing website improvements and updates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cs typeface="Calibri"/>
                <a:sym typeface="Calibri"/>
              </a:rPr>
              <a:t>577 publications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GO-SHIP bibliography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28K citations for GO-SHIP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based papers since 2016</a:t>
            </a:r>
          </a:p>
          <a:p>
            <a:pPr algn="ctr"/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049A6-C5A2-844A-A73E-0C4F8A5D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105" y="3448429"/>
            <a:ext cx="1792390" cy="1950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bd498e069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fr-CH"/>
              <a:t>Developments and Achievements</a:t>
            </a:r>
            <a:endParaRPr/>
          </a:p>
        </p:txBody>
      </p:sp>
      <p:sp>
        <p:nvSpPr>
          <p:cNvPr id="4" name="Google Shape;95;p13">
            <a:extLst>
              <a:ext uri="{FF2B5EF4-FFF2-40B4-BE49-F238E27FC236}">
                <a16:creationId xmlns:a16="http://schemas.microsoft.com/office/drawing/2014/main" id="{8344314B-058F-3242-B2F2-326A8E658D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559407"/>
            <a:ext cx="10393017" cy="362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>
                <a:latin typeface="Calibri"/>
                <a:cs typeface="Calibri"/>
                <a:sym typeface="Calibri"/>
              </a:rPr>
              <a:t>****** New Co-Chair Leticia </a:t>
            </a:r>
            <a:r>
              <a:rPr lang="en-US" sz="2800" dirty="0" err="1">
                <a:latin typeface="Calibri"/>
                <a:cs typeface="Calibri"/>
                <a:sym typeface="Calibri"/>
              </a:rPr>
              <a:t>Barbero</a:t>
            </a:r>
            <a:r>
              <a:rPr lang="en-US" sz="2800" dirty="0">
                <a:latin typeface="Calibri"/>
                <a:cs typeface="Calibri"/>
                <a:sym typeface="Calibri"/>
              </a:rPr>
              <a:t>, NOAA, AOML*******</a:t>
            </a:r>
          </a:p>
          <a:p>
            <a:pPr marL="285750" indent="-285750">
              <a:buFont typeface="Wingdings" charset="2"/>
              <a:buChar char="Ø"/>
            </a:pPr>
            <a:endParaRPr lang="en-US" sz="2800" dirty="0">
              <a:latin typeface="Calibri"/>
              <a:cs typeface="Calibri"/>
              <a:sym typeface="Calibri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Calibri"/>
                <a:cs typeface="Calibri"/>
                <a:sym typeface="Calibri"/>
              </a:rPr>
              <a:t>10 GO-SHIP cruises completed in 2020</a:t>
            </a:r>
          </a:p>
          <a:p>
            <a:pPr lvl="2"/>
            <a:r>
              <a:rPr lang="en-US" sz="1950" dirty="0">
                <a:latin typeface="Calibri"/>
                <a:cs typeface="Calibri"/>
                <a:sym typeface="Calibri"/>
              </a:rPr>
              <a:t> 	2 GO-SHIP decadal full cruises</a:t>
            </a:r>
          </a:p>
          <a:p>
            <a:pPr lvl="2"/>
            <a:r>
              <a:rPr lang="en-US" sz="1800" dirty="0">
                <a:latin typeface="Calibri"/>
                <a:cs typeface="Calibri"/>
                <a:sym typeface="Calibri"/>
              </a:rPr>
              <a:t> 	6 GO-SHIP high frequency cruises</a:t>
            </a:r>
          </a:p>
          <a:p>
            <a:pPr lvl="2"/>
            <a:r>
              <a:rPr lang="en-US" sz="1800" dirty="0">
                <a:latin typeface="Calibri"/>
                <a:cs typeface="Calibri"/>
                <a:sym typeface="Calibri"/>
              </a:rPr>
              <a:t> 	2 GO-SHIP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associated cruises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Addressing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US GO-SHIP review recommendations: setting the stage for the next 6-years</a:t>
            </a:r>
          </a:p>
          <a:p>
            <a:pPr marL="34290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 6-year US GO-SHIP continuation approved jointly supported by NSF and NOAA</a:t>
            </a:r>
          </a:p>
          <a:p>
            <a:pPr marL="34290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Engagement with the biological community through SCOR WG P-OBS with a BIO GO-SHIP plan</a:t>
            </a:r>
          </a:p>
          <a:p>
            <a:pPr marL="34290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Funding by the US National Ocean Partner ship Program (NOPP) for a pilot program initiating BIO GO-SHIP on US GO-Ship cruises in 2022 </a:t>
            </a:r>
          </a:p>
          <a:p>
            <a:pPr marL="34290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/>
                <a:cs typeface="Calibri"/>
                <a:sym typeface="Calibri"/>
              </a:rPr>
              <a:t>Major Contributor to BGC/Deep Argo deployment &amp; Cal/Val </a:t>
            </a:r>
            <a:endParaRPr sz="1800" dirty="0"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fr-CH"/>
              <a:t>Challenges and Concerns</a:t>
            </a: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76250" indent="-342900"/>
            <a:r>
              <a:rPr lang="en-GB" dirty="0"/>
              <a:t>Ongoing </a:t>
            </a:r>
            <a:r>
              <a:rPr lang="en-GB" dirty="0" err="1"/>
              <a:t>Covid</a:t>
            </a:r>
            <a:r>
              <a:rPr lang="en-GB" dirty="0"/>
              <a:t> impacts</a:t>
            </a:r>
          </a:p>
          <a:p>
            <a:pPr marL="476250" indent="-342900"/>
            <a:r>
              <a:rPr lang="en-GB" dirty="0"/>
              <a:t>Some reference sections have no national commitment</a:t>
            </a:r>
          </a:p>
          <a:p>
            <a:pPr marL="476250" indent="-342900"/>
            <a:r>
              <a:rPr lang="en-GB" dirty="0"/>
              <a:t>Diplomatic clearance issues to perform Marine Scientific Research in EEZs</a:t>
            </a:r>
          </a:p>
          <a:p>
            <a:pPr marL="476250" indent="-342900"/>
            <a:r>
              <a:rPr lang="en-GB" dirty="0"/>
              <a:t>Recognition of the network</a:t>
            </a:r>
          </a:p>
          <a:p>
            <a:pPr marL="476250" indent="-342900"/>
            <a:r>
              <a:rPr lang="en-GB" dirty="0"/>
              <a:t>Management and tracking of add-on projects and new variables including validation samples for BGC Argo </a:t>
            </a:r>
          </a:p>
          <a:p>
            <a:pPr marL="228600" lvl="0" indent="-95250">
              <a:buNone/>
            </a:pPr>
            <a:endParaRPr lang="en-GB" dirty="0"/>
          </a:p>
          <a:p>
            <a:pPr marL="228600" lvl="0" indent="-95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3A"/>
              </a:buClr>
              <a:buSzPts val="2100"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fr-CH" dirty="0"/>
              <a:t>Future Plans and </a:t>
            </a:r>
            <a:r>
              <a:rPr lang="fr-CH" dirty="0" err="1"/>
              <a:t>Opportunities</a:t>
            </a:r>
            <a:endParaRPr dirty="0"/>
          </a:p>
        </p:txBody>
      </p:sp>
      <p:sp>
        <p:nvSpPr>
          <p:cNvPr id="4" name="Google Shape;94;p13">
            <a:extLst>
              <a:ext uri="{FF2B5EF4-FFF2-40B4-BE49-F238E27FC236}">
                <a16:creationId xmlns:a16="http://schemas.microsoft.com/office/drawing/2014/main" id="{C3982267-A546-7148-AE2A-330749BA7986}"/>
              </a:ext>
            </a:extLst>
          </p:cNvPr>
          <p:cNvSpPr txBox="1"/>
          <p:nvPr/>
        </p:nvSpPr>
        <p:spPr>
          <a:xfrm>
            <a:off x="1232452" y="1690688"/>
            <a:ext cx="9435548" cy="3487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Foci for 2021</a:t>
            </a:r>
          </a:p>
          <a:p>
            <a:pPr algn="ctr"/>
            <a:endParaRPr sz="1800" dirty="0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US" sz="1800" dirty="0">
                <a:latin typeface="Calibri"/>
                <a:cs typeface="Calibri"/>
                <a:sym typeface="Calibri"/>
              </a:rPr>
              <a:t>9 cruises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on core ref. lines planned (A20/22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completed May 17, 2021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Continue working groups on Best Practices</a:t>
            </a: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Engagement with GOOS and its strategy for a fit-for-purpose </a:t>
            </a:r>
          </a:p>
          <a:p>
            <a:pPr marL="88900">
              <a:buClr>
                <a:schemeClr val="dk1"/>
              </a:buClr>
              <a:buSzPts val="1400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     Global Observing System</a:t>
            </a: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Addressing outcomes of Ocean Obs’19</a:t>
            </a: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Continue next decadal survey planning</a:t>
            </a: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Preparation of EU GO-SHIP Infrastructure plan</a:t>
            </a: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r>
              <a:rPr lang="en-GB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Submission of GO-SHIP Ocean Decade project 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374650" indent="-285750">
              <a:buClr>
                <a:schemeClr val="dk1"/>
              </a:buClr>
              <a:buSzPts val="1400"/>
              <a:buFont typeface="Wingdings" charset="2"/>
              <a:buChar char="Ø"/>
            </a:pPr>
            <a:endParaRPr lang="en-GB" sz="1400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196850">
              <a:buClr>
                <a:schemeClr val="dk1"/>
              </a:buClr>
              <a:buSzPts val="1400"/>
            </a:pPr>
            <a:endParaRPr sz="1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196850">
              <a:buClr>
                <a:schemeClr val="dk1"/>
              </a:buClr>
              <a:buSzPts val="1400"/>
            </a:pPr>
            <a:endParaRPr sz="1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196850">
              <a:buClr>
                <a:schemeClr val="dk1"/>
              </a:buClr>
              <a:buSzPts val="1400"/>
            </a:pPr>
            <a:endParaRPr sz="1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434DB-CE68-9040-9A0D-6D52F675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467" y="1053480"/>
            <a:ext cx="3868533" cy="44237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bd498e069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H"/>
              <a:t>Attribute Report out</a:t>
            </a:r>
            <a:endParaRPr/>
          </a:p>
        </p:txBody>
      </p:sp>
      <p:sp>
        <p:nvSpPr>
          <p:cNvPr id="80" name="Google Shape;80;gcbd498e069_0_0"/>
          <p:cNvSpPr txBox="1">
            <a:spLocks noGrp="1"/>
          </p:cNvSpPr>
          <p:nvPr>
            <p:ph type="body" idx="1"/>
          </p:nvPr>
        </p:nvSpPr>
        <p:spPr>
          <a:xfrm>
            <a:off x="5267738" y="1580322"/>
            <a:ext cx="6086061" cy="45965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dirty="0"/>
              <a:t>Attributes fulfilled: Global, EOVs, sustained, community of practice, network mission and targets, FAIR data, metadata, standards and best practices</a:t>
            </a: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endParaRPr lang="en-GB" dirty="0"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dirty="0"/>
              <a:t>Attributes being worked on: FAIR data, metadata, Capacity development - new nations.</a:t>
            </a: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endParaRPr lang="en-GB" dirty="0"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dirty="0"/>
              <a:t>Attributes to be worked on: environmental stewardship awareness. </a:t>
            </a: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endParaRPr dirty="0"/>
          </a:p>
        </p:txBody>
      </p:sp>
      <p:sp>
        <p:nvSpPr>
          <p:cNvPr id="81" name="Google Shape;81;gcbd498e069_0_0"/>
          <p:cNvSpPr txBox="1">
            <a:spLocks noGrp="1"/>
          </p:cNvSpPr>
          <p:nvPr>
            <p:ph type="body" idx="2"/>
          </p:nvPr>
        </p:nvSpPr>
        <p:spPr>
          <a:xfrm>
            <a:off x="5740400" y="1195388"/>
            <a:ext cx="5613300" cy="49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97DAD-6D89-1B49-94E6-F243F33EC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2" y="1371600"/>
            <a:ext cx="4409816" cy="4805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fr-CH"/>
              <a:t>Asks from OCG</a:t>
            </a: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91543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 err="1">
                <a:solidFill>
                  <a:schemeClr val="tx1"/>
                </a:solidFill>
              </a:rPr>
              <a:t>Improved</a:t>
            </a:r>
            <a:r>
              <a:rPr lang="fr-CH" dirty="0">
                <a:solidFill>
                  <a:schemeClr val="tx1"/>
                </a:solidFill>
              </a:rPr>
              <a:t> coordination </a:t>
            </a:r>
            <a:r>
              <a:rPr lang="fr-CH" dirty="0" err="1">
                <a:solidFill>
                  <a:schemeClr val="tx1"/>
                </a:solidFill>
              </a:rPr>
              <a:t>with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float</a:t>
            </a:r>
            <a:r>
              <a:rPr lang="fr-CH" dirty="0">
                <a:solidFill>
                  <a:schemeClr val="tx1"/>
                </a:solidFill>
              </a:rPr>
              <a:t> providers  </a:t>
            </a:r>
            <a:r>
              <a:rPr lang="fr-CH" dirty="0" err="1">
                <a:solidFill>
                  <a:schemeClr val="tx1"/>
                </a:solidFill>
              </a:rPr>
              <a:t>through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OceanOPS</a:t>
            </a: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>
                <a:solidFill>
                  <a:schemeClr val="tx1"/>
                </a:solidFill>
              </a:rPr>
              <a:t>Guidance on EEZ issues and facilitation to do MSR in </a:t>
            </a:r>
            <a:r>
              <a:rPr lang="fr-CH" dirty="0" err="1">
                <a:solidFill>
                  <a:schemeClr val="tx1"/>
                </a:solidFill>
              </a:rPr>
              <a:t>EEZs</a:t>
            </a: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 err="1">
                <a:solidFill>
                  <a:schemeClr val="tx1"/>
                </a:solidFill>
              </a:rPr>
              <a:t>Continued</a:t>
            </a:r>
            <a:r>
              <a:rPr lang="fr-CH" dirty="0">
                <a:solidFill>
                  <a:schemeClr val="tx1"/>
                </a:solidFill>
              </a:rPr>
              <a:t> support for </a:t>
            </a:r>
            <a:r>
              <a:rPr lang="fr-CH" dirty="0" err="1">
                <a:solidFill>
                  <a:schemeClr val="tx1"/>
                </a:solidFill>
              </a:rPr>
              <a:t>platform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coordinator</a:t>
            </a:r>
            <a:r>
              <a:rPr lang="fr-CH" dirty="0">
                <a:solidFill>
                  <a:schemeClr val="tx1"/>
                </a:solidFill>
              </a:rPr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 err="1">
                <a:solidFill>
                  <a:schemeClr val="tx1"/>
                </a:solidFill>
              </a:rPr>
              <a:t>Continued</a:t>
            </a:r>
            <a:r>
              <a:rPr lang="fr-CH" dirty="0">
                <a:solidFill>
                  <a:schemeClr val="tx1"/>
                </a:solidFill>
              </a:rPr>
              <a:t> interactions </a:t>
            </a:r>
            <a:r>
              <a:rPr lang="fr-CH" dirty="0" err="1">
                <a:solidFill>
                  <a:schemeClr val="tx1"/>
                </a:solidFill>
              </a:rPr>
              <a:t>between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OceanOPS</a:t>
            </a:r>
            <a:r>
              <a:rPr lang="fr-CH" dirty="0">
                <a:solidFill>
                  <a:schemeClr val="tx1"/>
                </a:solidFill>
              </a:rPr>
              <a:t> (</a:t>
            </a:r>
            <a:r>
              <a:rPr lang="fr-CH" dirty="0" err="1">
                <a:solidFill>
                  <a:schemeClr val="tx1"/>
                </a:solidFill>
              </a:rPr>
              <a:t>metadata</a:t>
            </a:r>
            <a:r>
              <a:rPr lang="fr-CH" dirty="0">
                <a:solidFill>
                  <a:schemeClr val="tx1"/>
                </a:solidFill>
              </a:rPr>
              <a:t>) and data </a:t>
            </a:r>
            <a:r>
              <a:rPr lang="fr-CH" dirty="0" err="1">
                <a:solidFill>
                  <a:schemeClr val="tx1"/>
                </a:solidFill>
              </a:rPr>
              <a:t>depositories</a:t>
            </a:r>
            <a:r>
              <a:rPr lang="fr-CH" dirty="0">
                <a:solidFill>
                  <a:schemeClr val="tx1"/>
                </a:solidFill>
              </a:rPr>
              <a:t> (</a:t>
            </a:r>
            <a:r>
              <a:rPr lang="fr-CH" dirty="0" err="1">
                <a:solidFill>
                  <a:schemeClr val="tx1"/>
                </a:solidFill>
              </a:rPr>
              <a:t>e.g</a:t>
            </a:r>
            <a:r>
              <a:rPr lang="fr-CH" dirty="0">
                <a:solidFill>
                  <a:schemeClr val="tx1"/>
                </a:solidFill>
              </a:rPr>
              <a:t> CCHDO)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>
                <a:solidFill>
                  <a:schemeClr val="tx1"/>
                </a:solidFill>
              </a:rPr>
              <a:t>Guidance on data </a:t>
            </a:r>
            <a:r>
              <a:rPr lang="fr-CH" dirty="0" err="1">
                <a:solidFill>
                  <a:schemeClr val="tx1"/>
                </a:solidFill>
              </a:rPr>
              <a:t>repositotries</a:t>
            </a:r>
            <a:r>
              <a:rPr lang="fr-CH" dirty="0">
                <a:solidFill>
                  <a:schemeClr val="tx1"/>
                </a:solidFill>
              </a:rPr>
              <a:t> for ADCP and </a:t>
            </a:r>
            <a:r>
              <a:rPr lang="fr-CH" dirty="0" err="1">
                <a:solidFill>
                  <a:schemeClr val="tx1"/>
                </a:solidFill>
              </a:rPr>
              <a:t>underway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measurements</a:t>
            </a:r>
            <a:r>
              <a:rPr lang="fr-CH" dirty="0">
                <a:solidFill>
                  <a:schemeClr val="tx1"/>
                </a:solidFill>
              </a:rPr>
              <a:t>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>
                <a:solidFill>
                  <a:schemeClr val="tx1"/>
                </a:solidFill>
              </a:rPr>
              <a:t>Support/encouragement for </a:t>
            </a:r>
            <a:r>
              <a:rPr lang="fr-CH" dirty="0" err="1">
                <a:solidFill>
                  <a:schemeClr val="tx1"/>
                </a:solidFill>
              </a:rPr>
              <a:t>creation</a:t>
            </a:r>
            <a:r>
              <a:rPr lang="fr-CH" dirty="0">
                <a:solidFill>
                  <a:schemeClr val="tx1"/>
                </a:solidFill>
              </a:rPr>
              <a:t> of data </a:t>
            </a:r>
            <a:r>
              <a:rPr lang="fr-CH" dirty="0" err="1">
                <a:solidFill>
                  <a:schemeClr val="tx1"/>
                </a:solidFill>
              </a:rPr>
              <a:t>products</a:t>
            </a:r>
            <a:r>
              <a:rPr lang="fr-CH" dirty="0">
                <a:solidFill>
                  <a:schemeClr val="tx1"/>
                </a:solidFill>
              </a:rPr>
              <a:t> (</a:t>
            </a:r>
            <a:r>
              <a:rPr lang="fr-CH" dirty="0" err="1">
                <a:solidFill>
                  <a:schemeClr val="tx1"/>
                </a:solidFill>
              </a:rPr>
              <a:t>e.g</a:t>
            </a:r>
            <a:r>
              <a:rPr lang="fr-CH" dirty="0">
                <a:solidFill>
                  <a:schemeClr val="tx1"/>
                </a:solidFill>
              </a:rPr>
              <a:t>. </a:t>
            </a:r>
            <a:r>
              <a:rPr lang="fr-CH" dirty="0" err="1">
                <a:solidFill>
                  <a:schemeClr val="tx1"/>
                </a:solidFill>
              </a:rPr>
              <a:t>GoSHIP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EasyOcean</a:t>
            </a:r>
            <a:r>
              <a:rPr lang="fr-CH" dirty="0">
                <a:solidFill>
                  <a:schemeClr val="tx1"/>
                </a:solidFill>
              </a:rPr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r>
              <a:rPr lang="fr-CH" dirty="0">
                <a:solidFill>
                  <a:schemeClr val="tx1"/>
                </a:solidFill>
              </a:rPr>
              <a:t>Encourage linkages </a:t>
            </a:r>
            <a:r>
              <a:rPr lang="fr-CH" dirty="0" err="1">
                <a:solidFill>
                  <a:schemeClr val="tx1"/>
                </a:solidFill>
              </a:rPr>
              <a:t>with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other</a:t>
            </a:r>
            <a:r>
              <a:rPr lang="fr-CH" dirty="0">
                <a:solidFill>
                  <a:schemeClr val="tx1"/>
                </a:solidFill>
              </a:rPr>
              <a:t> OCG </a:t>
            </a:r>
            <a:r>
              <a:rPr lang="fr-CH" dirty="0" err="1">
                <a:solidFill>
                  <a:schemeClr val="tx1"/>
                </a:solidFill>
              </a:rPr>
              <a:t>elements</a:t>
            </a:r>
            <a:r>
              <a:rPr lang="fr-CH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notably</a:t>
            </a:r>
            <a:r>
              <a:rPr lang="fr-CH" dirty="0">
                <a:solidFill>
                  <a:schemeClr val="tx1"/>
                </a:solidFill>
              </a:rPr>
              <a:t> SOT and </a:t>
            </a:r>
            <a:r>
              <a:rPr lang="fr-CH" dirty="0" err="1">
                <a:solidFill>
                  <a:schemeClr val="tx1"/>
                </a:solidFill>
              </a:rPr>
              <a:t>Argo</a:t>
            </a:r>
            <a:endParaRPr lang="fr-CH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2100"/>
              <a:buChar char="•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424</Words>
  <Application>Microsoft Macintosh PowerPoint</Application>
  <PresentationFormat>Widescreen</PresentationFormat>
  <Paragraphs>63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Quattrocento Sans</vt:lpstr>
      <vt:lpstr>Calibri</vt:lpstr>
      <vt:lpstr>Microsoft YaHei</vt:lpstr>
      <vt:lpstr>Corbel</vt:lpstr>
      <vt:lpstr>Lucida Sans</vt:lpstr>
      <vt:lpstr>Montserrat</vt:lpstr>
      <vt:lpstr>Arial</vt:lpstr>
      <vt:lpstr>Wingdings</vt:lpstr>
      <vt:lpstr>Libre Franklin</vt:lpstr>
      <vt:lpstr>Office Theme</vt:lpstr>
      <vt:lpstr>OCG – 12 Virtual meeting May 2021</vt:lpstr>
      <vt:lpstr>Network Overview</vt:lpstr>
      <vt:lpstr>Developments and Achievements</vt:lpstr>
      <vt:lpstr>Challenges and Concerns</vt:lpstr>
      <vt:lpstr>Future Plans and Opportunities</vt:lpstr>
      <vt:lpstr>Attribute Report out</vt:lpstr>
      <vt:lpstr>Asks from OCG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Networks Reporting Template</dc:title>
  <dc:creator>Heslop, Emma</dc:creator>
  <cp:lastModifiedBy>Elaine McDonagh</cp:lastModifiedBy>
  <cp:revision>12</cp:revision>
  <dcterms:created xsi:type="dcterms:W3CDTF">2020-02-20T13:54:50Z</dcterms:created>
  <dcterms:modified xsi:type="dcterms:W3CDTF">2021-05-17T18:44:25Z</dcterms:modified>
</cp:coreProperties>
</file>