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9"/>
  </p:handoutMasterIdLst>
  <p:sldIdLst>
    <p:sldId id="261" r:id="rId2"/>
    <p:sldId id="279" r:id="rId3"/>
    <p:sldId id="281" r:id="rId4"/>
    <p:sldId id="262" r:id="rId5"/>
    <p:sldId id="263" r:id="rId6"/>
    <p:sldId id="280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47"/>
    <p:restoredTop sz="94664"/>
  </p:normalViewPr>
  <p:slideViewPr>
    <p:cSldViewPr snapToGrid="0" snapToObjects="1">
      <p:cViewPr varScale="1">
        <p:scale>
          <a:sx n="113" d="100"/>
          <a:sy n="113" d="100"/>
        </p:scale>
        <p:origin x="114" y="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54D8CB-BC54-4CDE-91A2-40414B38CB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A94752-2782-452F-8781-DA05AC32C4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E39BE-5FC5-4221-8897-C22B25A43C40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850EF4-3411-4FB0-97B3-FD650BBCC4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5675E-DC13-4DB8-87C8-DBE35C82B6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25A88-DF38-452D-A7DD-7AEF9E705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220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995C6A1A-74F9-411E-80A0-78385C024D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459687" y="1156155"/>
            <a:ext cx="2635592" cy="1502345"/>
          </a:xfrm>
        </p:spPr>
        <p:txBody>
          <a:bodyPr anchor="b"/>
          <a:lstStyle>
            <a:lvl1pPr marL="0" indent="0" algn="r">
              <a:lnSpc>
                <a:spcPct val="70000"/>
              </a:lnSpc>
              <a:buNone/>
              <a:defRPr sz="1800" spc="-150">
                <a:solidFill>
                  <a:srgbClr val="74AFDB"/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 err="1"/>
              <a:t>Author</a:t>
            </a:r>
            <a:r>
              <a:rPr lang="fr-FR" dirty="0"/>
              <a:t> &amp; speaker 1</a:t>
            </a:r>
          </a:p>
          <a:p>
            <a:r>
              <a:rPr lang="fr-FR" dirty="0" err="1"/>
              <a:t>Author</a:t>
            </a:r>
            <a:r>
              <a:rPr lang="fr-FR" dirty="0"/>
              <a:t> 2</a:t>
            </a:r>
          </a:p>
          <a:p>
            <a:r>
              <a:rPr lang="fr-FR" dirty="0" err="1"/>
              <a:t>Author</a:t>
            </a:r>
            <a:r>
              <a:rPr lang="fr-FR" dirty="0"/>
              <a:t> 3</a:t>
            </a:r>
          </a:p>
          <a:p>
            <a:r>
              <a:rPr lang="fr-FR" dirty="0" err="1"/>
              <a:t>Author</a:t>
            </a:r>
            <a:r>
              <a:rPr lang="fr-FR" dirty="0"/>
              <a:t> 4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261839F-24FD-474B-8353-6C5DE32CDE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33453" y="2662420"/>
            <a:ext cx="3361185" cy="250825"/>
          </a:xfrm>
        </p:spPr>
        <p:txBody>
          <a:bodyPr anchor="ctr">
            <a:noAutofit/>
          </a:bodyPr>
          <a:lstStyle>
            <a:lvl1pPr marL="0" indent="0" algn="r">
              <a:buNone/>
              <a:defRPr sz="1400" i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Speaker’s email</a:t>
            </a:r>
            <a:endParaRPr lang="fr-FR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AEE0764C-88DB-4096-BC72-31F54C0930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48800" y="64656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 dirty="0"/>
              <a:t>Date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E9F3CEEF-DC21-4F4C-90D2-D5515E6A7B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7299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Place and meeting name</a:t>
            </a:r>
          </a:p>
        </p:txBody>
      </p:sp>
      <p:pic>
        <p:nvPicPr>
          <p:cNvPr id="19" name="Picture 18" descr="A picture containing food, device&#10;&#10;Description automatically generated">
            <a:extLst>
              <a:ext uri="{FF2B5EF4-FFF2-40B4-BE49-F238E27FC236}">
                <a16:creationId xmlns:a16="http://schemas.microsoft.com/office/drawing/2014/main" id="{22EA73BA-4BC5-4A6F-8103-62F566E6CE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4524" y="211075"/>
            <a:ext cx="1270755" cy="770969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24BB6300-FDC3-4DE0-BB33-3594E87FDA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004" y="1156154"/>
            <a:ext cx="9363685" cy="1502345"/>
          </a:xfrm>
        </p:spPr>
        <p:txBody>
          <a:bodyPr anchor="ctr">
            <a:normAutofit/>
          </a:bodyPr>
          <a:lstStyle>
            <a:lvl1pPr algn="l">
              <a:defRPr lang="fr-FR" sz="4000" u="none" kern="1200" cap="small" spc="-150" baseline="0" dirty="0">
                <a:solidFill>
                  <a:srgbClr val="00153A"/>
                </a:solidFill>
                <a:uFill>
                  <a:solidFill>
                    <a:srgbClr val="009EE0"/>
                  </a:solidFill>
                </a:u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and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965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1AAB4-4F5F-5644-91AA-273C656F7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00" u="sng" kern="1200" cap="small" spc="-150" baseline="0" dirty="0">
                <a:solidFill>
                  <a:srgbClr val="00153A"/>
                </a:solidFill>
                <a:uFill>
                  <a:solidFill>
                    <a:srgbClr val="009EE0"/>
                  </a:solidFill>
                </a:u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4E352-2D26-3C4A-8EA5-B6AFFA15A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defRPr lang="en-US" sz="2100" kern="1200" dirty="0">
                <a:solidFill>
                  <a:srgbClr val="00153A"/>
                </a:solidFill>
                <a:latin typeface="Segoe UI Light" panose="020B0502040204020203" pitchFamily="34" charset="0"/>
                <a:ea typeface="Open Sans" panose="020B0606030504020204" pitchFamily="34" charset="0"/>
                <a:cs typeface="Segoe UI Semilight" panose="020B0402040204020203" pitchFamily="34" charset="0"/>
              </a:defRPr>
            </a:lvl1pPr>
            <a:lvl2pPr marL="685800" indent="-342900">
              <a:defRPr lang="en-US" sz="1800" kern="1200" dirty="0">
                <a:solidFill>
                  <a:srgbClr val="00153A"/>
                </a:solidFill>
                <a:latin typeface="Segoe UI Light" panose="020B0502040204020203" pitchFamily="34" charset="0"/>
                <a:ea typeface="Open Sans" panose="020B0606030504020204" pitchFamily="34" charset="0"/>
                <a:cs typeface="Segoe UI Semilight" panose="020B0402040204020203" pitchFamily="34" charset="0"/>
              </a:defRPr>
            </a:lvl2pPr>
            <a:lvl3pPr marL="1028700" indent="-342900">
              <a:defRPr lang="en-US" sz="1500" kern="1200" dirty="0">
                <a:solidFill>
                  <a:srgbClr val="00153A"/>
                </a:solidFill>
                <a:latin typeface="Segoe UI Light" panose="020B0502040204020203" pitchFamily="34" charset="0"/>
                <a:ea typeface="Open Sans" panose="020B0606030504020204" pitchFamily="34" charset="0"/>
                <a:cs typeface="Segoe UI Semilight" panose="020B0402040204020203" pitchFamily="34" charset="0"/>
              </a:defRPr>
            </a:lvl3pPr>
            <a:lvl4pPr marL="1314450" indent="-285750">
              <a:defRPr lang="en-US" sz="1350" kern="1200" dirty="0">
                <a:solidFill>
                  <a:srgbClr val="00153A"/>
                </a:solidFill>
                <a:latin typeface="Segoe UI Light" panose="020B0502040204020203" pitchFamily="34" charset="0"/>
                <a:ea typeface="Open Sans" panose="020B0606030504020204" pitchFamily="34" charset="0"/>
                <a:cs typeface="Segoe UI Semilight" panose="020B0402040204020203" pitchFamily="34" charset="0"/>
              </a:defRPr>
            </a:lvl4pPr>
            <a:lvl5pPr marL="1657350" indent="-285750">
              <a:defRPr lang="en-US" sz="1350" kern="1200" dirty="0">
                <a:solidFill>
                  <a:srgbClr val="00153A"/>
                </a:solidFill>
                <a:latin typeface="Segoe UI Light" panose="020B0502040204020203" pitchFamily="34" charset="0"/>
                <a:ea typeface="Open Sans" panose="020B0606030504020204" pitchFamily="34" charset="0"/>
                <a:cs typeface="Segoe UI Semilight" panose="020B0402040204020203" pitchFamily="34" charset="0"/>
              </a:defRPr>
            </a:lvl5pPr>
          </a:lstStyle>
          <a:p>
            <a:pPr marL="171450" lvl="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9EE0"/>
              </a:buClr>
              <a:buFont typeface="Wingdings" panose="05000000000000000000" pitchFamily="2" charset="2"/>
              <a:buChar char="§"/>
            </a:pPr>
            <a:r>
              <a:rPr lang="en-US" dirty="0"/>
              <a:t>Edit Master text styles</a:t>
            </a:r>
          </a:p>
          <a:p>
            <a:pPr marL="514350" lvl="1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87888A"/>
              </a:buClr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  <a:p>
            <a:pPr marL="857250" lvl="2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87888A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marL="1200150" lvl="3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87888A"/>
              </a:buClr>
              <a:buFont typeface="Wingdings" panose="05000000000000000000" pitchFamily="2" charset="2"/>
              <a:buChar char="§"/>
            </a:pPr>
            <a:r>
              <a:rPr lang="en-US" dirty="0"/>
              <a:t>Fourth level</a:t>
            </a:r>
          </a:p>
          <a:p>
            <a:pPr marL="1543050" lvl="4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87888A"/>
              </a:buClr>
              <a:buFont typeface="Wingdings" panose="05000000000000000000" pitchFamily="2" charset="2"/>
              <a:buChar char="§"/>
            </a:pPr>
            <a:r>
              <a:rPr lang="en-US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124F237-2466-446F-A3C6-CD853108F2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40400" y="1195388"/>
            <a:ext cx="5613400" cy="495300"/>
          </a:xfrm>
        </p:spPr>
        <p:txBody>
          <a:bodyPr anchor="ctr">
            <a:normAutofit/>
          </a:bodyPr>
          <a:lstStyle>
            <a:lvl1pPr marL="0" indent="0" algn="r">
              <a:buNone/>
              <a:defRPr lang="en-US" sz="2100" i="1" kern="1200" spc="-150" dirty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  <a:ea typeface="Open Sans" panose="020B0606030504020204" pitchFamily="34" charset="0"/>
                <a:cs typeface="Segoe UI Semilight" panose="020B0402040204020203" pitchFamily="34" charset="0"/>
              </a:defRPr>
            </a:lvl1pPr>
          </a:lstStyle>
          <a:p>
            <a:pPr marL="0" lv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edit the problematic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8C7B783-DB63-48DC-B64C-1B08AFD669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48800" y="64656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 dirty="0"/>
              <a:t>Date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6D02F45-541F-4E68-A4A4-62C79535E4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7299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Place and meeting name</a:t>
            </a:r>
          </a:p>
        </p:txBody>
      </p:sp>
    </p:spTree>
    <p:extLst>
      <p:ext uri="{BB962C8B-B14F-4D97-AF65-F5344CB8AC3E}">
        <p14:creationId xmlns:p14="http://schemas.microsoft.com/office/powerpoint/2010/main" val="355111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7">
            <a:extLst>
              <a:ext uri="{FF2B5EF4-FFF2-40B4-BE49-F238E27FC236}">
                <a16:creationId xmlns:a16="http://schemas.microsoft.com/office/drawing/2014/main" id="{72BF1AC9-2550-4F8A-8200-BBC61C8A3984}"/>
              </a:ext>
            </a:extLst>
          </p:cNvPr>
          <p:cNvGrpSpPr/>
          <p:nvPr userDrawn="1"/>
        </p:nvGrpSpPr>
        <p:grpSpPr>
          <a:xfrm>
            <a:off x="156263" y="1478719"/>
            <a:ext cx="2088173" cy="2400937"/>
            <a:chOff x="233371" y="872842"/>
            <a:chExt cx="2088173" cy="240093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10E829-7D27-4F75-B274-B2FECBF36D8F}"/>
                </a:ext>
              </a:extLst>
            </p:cNvPr>
            <p:cNvSpPr txBox="1"/>
            <p:nvPr userDrawn="1"/>
          </p:nvSpPr>
          <p:spPr>
            <a:xfrm>
              <a:off x="233376" y="1273007"/>
              <a:ext cx="1970809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fr-FR" sz="2000" spc="-150" dirty="0" err="1">
                  <a:solidFill>
                    <a:schemeClr val="accent1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Thank</a:t>
              </a:r>
              <a:r>
                <a:rPr lang="fr-FR" sz="2000" spc="-150" dirty="0">
                  <a:solidFill>
                    <a:schemeClr val="accent1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 </a:t>
              </a:r>
              <a:r>
                <a:rPr lang="fr-FR" sz="2000" spc="-150" dirty="0" err="1">
                  <a:solidFill>
                    <a:schemeClr val="accent1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you</a:t>
              </a:r>
              <a:endParaRPr lang="en-US" sz="2000" spc="-150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A7BFE4A-3B72-4358-AD12-0BC874DE180D}"/>
                </a:ext>
              </a:extLst>
            </p:cNvPr>
            <p:cNvSpPr txBox="1"/>
            <p:nvPr userDrawn="1"/>
          </p:nvSpPr>
          <p:spPr>
            <a:xfrm>
              <a:off x="233372" y="2073337"/>
              <a:ext cx="1569461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fr-FR" sz="2000" dirty="0">
                  <a:solidFill>
                    <a:schemeClr val="accent1">
                      <a:lumMod val="50000"/>
                    </a:schemeClr>
                  </a:solidFill>
                  <a:latin typeface="Lucida Sans" panose="020B0602030504020204" pitchFamily="34" charset="0"/>
                  <a:cs typeface="Lao UI" panose="020B0502040204020203" pitchFamily="34" charset="0"/>
                </a:rPr>
                <a:t>Merci</a:t>
              </a:r>
              <a:endParaRPr lang="en-US" sz="2000" dirty="0">
                <a:solidFill>
                  <a:schemeClr val="accent1">
                    <a:lumMod val="50000"/>
                  </a:schemeClr>
                </a:solidFill>
                <a:latin typeface="Lucida Sans" panose="020B0602030504020204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2DE9ED3-2F07-42F7-BED4-0B04A2B708C9}"/>
                </a:ext>
              </a:extLst>
            </p:cNvPr>
            <p:cNvSpPr txBox="1"/>
            <p:nvPr userDrawn="1"/>
          </p:nvSpPr>
          <p:spPr>
            <a:xfrm>
              <a:off x="233372" y="1673172"/>
              <a:ext cx="1919829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fr-FR" sz="2000" dirty="0">
                  <a:solidFill>
                    <a:schemeClr val="accent1">
                      <a:lumMod val="50000"/>
                    </a:schemeClr>
                  </a:solidFill>
                  <a:latin typeface="Segoe UI Light" panose="020B0502040204020203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Gracias</a:t>
              </a:r>
              <a:endParaRPr lang="en-US" sz="20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D3AA0F-546B-42CB-9107-F8E626F668F1}"/>
                </a:ext>
              </a:extLst>
            </p:cNvPr>
            <p:cNvSpPr txBox="1"/>
            <p:nvPr userDrawn="1"/>
          </p:nvSpPr>
          <p:spPr>
            <a:xfrm>
              <a:off x="233373" y="872842"/>
              <a:ext cx="2088171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az-Cyrl-AZ" sz="2000" b="0" i="0" kern="1200" dirty="0">
                  <a:solidFill>
                    <a:schemeClr val="accent1">
                      <a:lumMod val="50000"/>
                    </a:schemeClr>
                  </a:solidFill>
                  <a:effectLst/>
                  <a:latin typeface="Corbel" panose="020B0503020204020204" pitchFamily="34" charset="0"/>
                  <a:ea typeface="+mn-ea"/>
                  <a:cs typeface="+mn-cs"/>
                </a:rPr>
                <a:t>Спасибо</a:t>
              </a:r>
              <a:endPara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2EA6BD-DF70-42A7-AA11-4375A2B511C8}"/>
                </a:ext>
              </a:extLst>
            </p:cNvPr>
            <p:cNvSpPr txBox="1"/>
            <p:nvPr userDrawn="1"/>
          </p:nvSpPr>
          <p:spPr>
            <a:xfrm>
              <a:off x="233371" y="2873669"/>
              <a:ext cx="1296044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ar-AE" sz="2000" b="1" i="0" kern="1200" dirty="0">
                  <a:solidFill>
                    <a:schemeClr val="accent1">
                      <a:lumMod val="50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شُكْرًا</a:t>
              </a:r>
              <a:endPara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07DFC03-BD45-4C0B-B771-01A605547097}"/>
                </a:ext>
              </a:extLst>
            </p:cNvPr>
            <p:cNvSpPr txBox="1"/>
            <p:nvPr userDrawn="1"/>
          </p:nvSpPr>
          <p:spPr>
            <a:xfrm>
              <a:off x="233371" y="2473502"/>
              <a:ext cx="1399368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ja-JP" altLang="en-US" sz="2000" b="0" i="0" u="none" kern="1200" dirty="0">
                  <a:solidFill>
                    <a:schemeClr val="accent1">
                      <a:lumMod val="50000"/>
                    </a:schemeClr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谢谢</a:t>
              </a:r>
              <a:endParaRPr lang="en-US" sz="2000" u="none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13A47BF0-5C90-4ACA-927B-75029DF6D1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7839" y="1978699"/>
            <a:ext cx="2853985" cy="1400976"/>
          </a:xfrm>
        </p:spPr>
        <p:txBody>
          <a:bodyPr rIns="0" anchor="ctr">
            <a:normAutofit/>
          </a:bodyPr>
          <a:lstStyle>
            <a:lvl1pPr marL="0" indent="0" algn="r">
              <a:buNone/>
              <a:defRPr lang="fr-FR" sz="1800" kern="12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ea typeface="Open Sans" panose="020B0606030504020204" pitchFamily="34" charset="0"/>
                <a:cs typeface="Segoe UI Semilight" panose="020B0402040204020203" pitchFamily="34" charset="0"/>
              </a:defRPr>
            </a:lvl1pPr>
          </a:lstStyle>
          <a:p>
            <a:pPr marL="0" lv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fr-FR" dirty="0"/>
              <a:t>a few</a:t>
            </a:r>
            <a:br>
              <a:rPr lang="fr-FR" dirty="0"/>
            </a:br>
            <a:r>
              <a:rPr lang="fr-FR" dirty="0"/>
              <a:t>conclusion</a:t>
            </a:r>
            <a:br>
              <a:rPr lang="fr-FR" dirty="0"/>
            </a:br>
            <a:r>
              <a:rPr lang="fr-FR" dirty="0" err="1"/>
              <a:t>words</a:t>
            </a:r>
            <a:endParaRPr lang="fr-FR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AAAC1FB-31F3-D44F-A64D-D29441FBC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19403" y="925824"/>
            <a:ext cx="6302887" cy="4456775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30B522-7A15-4189-8261-9DDC903576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263" y="5580230"/>
            <a:ext cx="3909188" cy="763140"/>
          </a:xfrm>
          <a:prstGeom prst="rect">
            <a:avLst/>
          </a:prstGeom>
        </p:spPr>
      </p:pic>
      <p:cxnSp>
        <p:nvCxnSpPr>
          <p:cNvPr id="27" name="Straight Connector 6">
            <a:extLst>
              <a:ext uri="{FF2B5EF4-FFF2-40B4-BE49-F238E27FC236}">
                <a16:creationId xmlns:a16="http://schemas.microsoft.com/office/drawing/2014/main" id="{317A1E90-125B-465C-ADE7-481A46B7E53B}"/>
              </a:ext>
            </a:extLst>
          </p:cNvPr>
          <p:cNvCxnSpPr>
            <a:cxnSpLocks/>
          </p:cNvCxnSpPr>
          <p:nvPr userDrawn="1"/>
        </p:nvCxnSpPr>
        <p:spPr>
          <a:xfrm>
            <a:off x="5307184" y="2143379"/>
            <a:ext cx="0" cy="936000"/>
          </a:xfrm>
          <a:prstGeom prst="line">
            <a:avLst/>
          </a:prstGeom>
          <a:ln w="25400">
            <a:solidFill>
              <a:srgbClr val="8DC5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A picture containing food, device&#10;&#10;Description automatically generated">
            <a:extLst>
              <a:ext uri="{FF2B5EF4-FFF2-40B4-BE49-F238E27FC236}">
                <a16:creationId xmlns:a16="http://schemas.microsoft.com/office/drawing/2014/main" id="{38C31D24-F861-4ABF-9984-E9EEFEC28F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6263" y="207669"/>
            <a:ext cx="1270755" cy="7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2F7ECF-EC57-7E43-AE07-C8F8E927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947EE-F2FE-244E-8510-EC2B0F05B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lvl="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514350" lvl="1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857250" lvl="2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1200150" lvl="3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1543050" lvl="4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105BA-439B-0345-9FBE-8D4FB5E06E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44B08-1683-A649-8EDA-FBCB9AAF41EF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9B76E-1F6E-684E-9667-68D4F91445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8A7E1-6BE3-8B40-8BF0-4A3112864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F8903-E056-0341-BEA7-43E21388FC5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4DC35C-A949-F842-96B8-44CC5D43D04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637212"/>
            <a:ext cx="12192000" cy="122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0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300" u="sng" kern="1200" cap="small" spc="-150" baseline="0" dirty="0">
          <a:solidFill>
            <a:srgbClr val="00153A"/>
          </a:solidFill>
          <a:uFill>
            <a:solidFill>
              <a:srgbClr val="009EE0"/>
            </a:solidFill>
          </a:u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100" kern="1200" dirty="0">
          <a:solidFill>
            <a:srgbClr val="00153A"/>
          </a:solidFill>
          <a:latin typeface="Segoe UI Light" panose="020B0502040204020203" pitchFamily="34" charset="0"/>
          <a:ea typeface="Open Sans" panose="020B0606030504020204" pitchFamily="34" charset="0"/>
          <a:cs typeface="Segoe UI Semilight" panose="020B0402040204020203" pitchFamily="34" charset="0"/>
        </a:defRPr>
      </a:lvl1pPr>
      <a:lvl2pPr marL="6858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>
          <a:solidFill>
            <a:srgbClr val="00153A"/>
          </a:solidFill>
          <a:latin typeface="Segoe UI Light" panose="020B0502040204020203" pitchFamily="34" charset="0"/>
          <a:ea typeface="Open Sans" panose="020B0606030504020204" pitchFamily="34" charset="0"/>
          <a:cs typeface="Segoe UI Semilight" panose="020B0402040204020203" pitchFamily="34" charset="0"/>
        </a:defRPr>
      </a:lvl2pPr>
      <a:lvl3pPr marL="10287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500" kern="1200" dirty="0">
          <a:solidFill>
            <a:srgbClr val="00153A"/>
          </a:solidFill>
          <a:latin typeface="Segoe UI Light" panose="020B0502040204020203" pitchFamily="34" charset="0"/>
          <a:ea typeface="Open Sans" panose="020B0606030504020204" pitchFamily="34" charset="0"/>
          <a:cs typeface="Segoe UI Semilight" panose="020B0402040204020203" pitchFamily="34" charset="0"/>
        </a:defRPr>
      </a:lvl3pPr>
      <a:lvl4pPr marL="13144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350" kern="1200" dirty="0">
          <a:solidFill>
            <a:srgbClr val="00153A"/>
          </a:solidFill>
          <a:latin typeface="Segoe UI Light" panose="020B0502040204020203" pitchFamily="34" charset="0"/>
          <a:ea typeface="Open Sans" panose="020B0606030504020204" pitchFamily="34" charset="0"/>
          <a:cs typeface="Segoe UI Semilight" panose="020B0402040204020203" pitchFamily="34" charset="0"/>
        </a:defRPr>
      </a:lvl4pPr>
      <a:lvl5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350" kern="1200" dirty="0">
          <a:solidFill>
            <a:srgbClr val="00153A"/>
          </a:solidFill>
          <a:latin typeface="Segoe UI Light" panose="020B0502040204020203" pitchFamily="34" charset="0"/>
          <a:ea typeface="Open Sans" panose="020B0606030504020204" pitchFamily="34" charset="0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48F92AA-9195-49A3-AFE2-638EAA370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4618" y="4097495"/>
            <a:ext cx="3014071" cy="795461"/>
          </a:xfrm>
        </p:spPr>
        <p:txBody>
          <a:bodyPr/>
          <a:lstStyle/>
          <a:p>
            <a:pPr algn="ctr"/>
            <a:r>
              <a:rPr lang="en-GB" dirty="0" smtClean="0"/>
              <a:t>Gary Mitchum</a:t>
            </a:r>
          </a:p>
          <a:p>
            <a:pPr algn="ctr"/>
            <a:r>
              <a:rPr lang="en-GB" dirty="0" smtClean="0"/>
              <a:t>Chair, GLOSS Group of Experts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B78252-7D24-45A9-BAC6-E12960933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957" y="783621"/>
            <a:ext cx="8949394" cy="1502345"/>
          </a:xfrm>
        </p:spPr>
        <p:txBody>
          <a:bodyPr/>
          <a:lstStyle/>
          <a:p>
            <a:pPr algn="ctr"/>
            <a:r>
              <a:rPr lang="en-GB" dirty="0"/>
              <a:t>OCG – </a:t>
            </a:r>
            <a:r>
              <a:rPr lang="en-GB" dirty="0" smtClean="0"/>
              <a:t>12 </a:t>
            </a:r>
            <a:r>
              <a:rPr lang="en-GB" dirty="0"/>
              <a:t>Virtual meeting</a:t>
            </a:r>
            <a:br>
              <a:rPr lang="en-GB" dirty="0"/>
            </a:br>
            <a:r>
              <a:rPr lang="en-GB" dirty="0"/>
              <a:t>May </a:t>
            </a:r>
            <a:r>
              <a:rPr lang="en-GB" dirty="0" smtClean="0"/>
              <a:t>2021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4EDBE7-ACBC-364F-BB81-868E340C2B33}"/>
              </a:ext>
            </a:extLst>
          </p:cNvPr>
          <p:cNvSpPr txBox="1"/>
          <p:nvPr/>
        </p:nvSpPr>
        <p:spPr>
          <a:xfrm>
            <a:off x="1216957" y="2683899"/>
            <a:ext cx="8949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GLOSS</a:t>
            </a:r>
            <a:endParaRPr lang="en-US" sz="6000" b="1" dirty="0">
              <a:solidFill>
                <a:srgbClr val="002060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65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267" y="251354"/>
            <a:ext cx="10693400" cy="733425"/>
          </a:xfrm>
        </p:spPr>
        <p:txBody>
          <a:bodyPr>
            <a:normAutofit/>
          </a:bodyPr>
          <a:lstStyle/>
          <a:p>
            <a:pPr algn="ctr"/>
            <a:r>
              <a:rPr lang="fr-CH" dirty="0"/>
              <a:t>Network </a:t>
            </a:r>
            <a:r>
              <a:rPr lang="fr-CH" dirty="0" err="1"/>
              <a:t>Overview</a:t>
            </a:r>
            <a:r>
              <a:rPr lang="fr-CH" dirty="0"/>
              <a:t> and </a:t>
            </a:r>
            <a:r>
              <a:rPr lang="fr-CH" dirty="0" err="1" smtClean="0"/>
              <a:t>Status</a:t>
            </a:r>
            <a:r>
              <a:rPr lang="fr-CH" dirty="0" smtClean="0"/>
              <a:t> (2020)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14400"/>
            <a:ext cx="8635002" cy="497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7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267" y="251354"/>
            <a:ext cx="10600266" cy="733425"/>
          </a:xfrm>
        </p:spPr>
        <p:txBody>
          <a:bodyPr/>
          <a:lstStyle/>
          <a:p>
            <a:pPr algn="ctr"/>
            <a:r>
              <a:rPr lang="fr-CH" dirty="0"/>
              <a:t>Network </a:t>
            </a:r>
            <a:r>
              <a:rPr lang="fr-CH" dirty="0" err="1"/>
              <a:t>Overview</a:t>
            </a:r>
            <a:r>
              <a:rPr lang="fr-CH" dirty="0"/>
              <a:t> and </a:t>
            </a:r>
            <a:r>
              <a:rPr lang="fr-CH" dirty="0" err="1" smtClean="0"/>
              <a:t>Status</a:t>
            </a:r>
            <a:r>
              <a:rPr lang="fr-CH" dirty="0" smtClean="0"/>
              <a:t> (2021)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14400"/>
            <a:ext cx="8635002" cy="497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0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5D419-115F-485A-8FC5-86C12539A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613"/>
            <a:ext cx="10515600" cy="1325563"/>
          </a:xfrm>
        </p:spPr>
        <p:txBody>
          <a:bodyPr/>
          <a:lstStyle/>
          <a:p>
            <a:r>
              <a:rPr lang="en-GB" dirty="0"/>
              <a:t>Future </a:t>
            </a:r>
            <a:r>
              <a:rPr lang="en-GB" dirty="0" smtClean="0"/>
              <a:t>Plans from 2020 OCG meeting with Updates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C0C0A-8803-45E7-9294-172D875C0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6333"/>
            <a:ext cx="10515600" cy="4610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Work remaining </a:t>
            </a:r>
            <a:r>
              <a:rPr lang="en-GB" sz="2000" dirty="0" smtClean="0"/>
              <a:t>from </a:t>
            </a:r>
            <a:r>
              <a:rPr lang="en-GB" sz="2000" dirty="0" smtClean="0"/>
              <a:t>meeting last year (our work cycle is two years</a:t>
            </a:r>
            <a:r>
              <a:rPr lang="en-GB" sz="2000" dirty="0" smtClean="0"/>
              <a:t>)</a:t>
            </a:r>
            <a:endParaRPr lang="en-GB" sz="2000" dirty="0" smtClean="0"/>
          </a:p>
          <a:p>
            <a:pPr lvl="1"/>
            <a:endParaRPr lang="en-GB" sz="1700" dirty="0" smtClean="0"/>
          </a:p>
          <a:p>
            <a:pPr lvl="1"/>
            <a:r>
              <a:rPr lang="en-GB" sz="1700" dirty="0" smtClean="0"/>
              <a:t>Complete </a:t>
            </a:r>
            <a:r>
              <a:rPr lang="en-GB" sz="1700" dirty="0" smtClean="0"/>
              <a:t>the update of the Implementation Plan (Mitchum</a:t>
            </a:r>
            <a:r>
              <a:rPr lang="en-GB" sz="1700" dirty="0" smtClean="0"/>
              <a:t>)</a:t>
            </a:r>
          </a:p>
          <a:p>
            <a:pPr marL="342900" lvl="1" indent="0">
              <a:buNone/>
            </a:pPr>
            <a:r>
              <a:rPr lang="en-GB" sz="1700" dirty="0"/>
              <a:t>	</a:t>
            </a:r>
            <a:r>
              <a:rPr lang="en-GB" sz="1700" i="1" dirty="0" smtClean="0"/>
              <a:t>Next GLOSS meeting is in Fall 2021, and this will be approved then.</a:t>
            </a:r>
            <a:endParaRPr lang="en-GB" sz="1700" i="1" dirty="0" smtClean="0"/>
          </a:p>
          <a:p>
            <a:pPr lvl="1"/>
            <a:r>
              <a:rPr lang="en-GB" sz="1700" dirty="0" smtClean="0"/>
              <a:t>Proposal to IAPSO CMSLT about intercomparison of GNSS rates at tide </a:t>
            </a:r>
            <a:r>
              <a:rPr lang="en-GB" sz="1700" dirty="0" smtClean="0"/>
              <a:t>gauges</a:t>
            </a:r>
          </a:p>
          <a:p>
            <a:pPr marL="342900" lvl="1" indent="0">
              <a:buNone/>
            </a:pPr>
            <a:r>
              <a:rPr lang="en-GB" sz="1700" dirty="0"/>
              <a:t>	</a:t>
            </a:r>
            <a:r>
              <a:rPr lang="en-GB" sz="1700" i="1" dirty="0" smtClean="0"/>
              <a:t>Not done yet.</a:t>
            </a:r>
            <a:endParaRPr lang="en-GB" sz="1700" i="1" dirty="0" smtClean="0"/>
          </a:p>
          <a:p>
            <a:pPr lvl="1"/>
            <a:r>
              <a:rPr lang="en-GB" sz="1700" dirty="0" smtClean="0"/>
              <a:t>Work with Juliet on Best </a:t>
            </a:r>
            <a:r>
              <a:rPr lang="en-GB" sz="1700" dirty="0" smtClean="0"/>
              <a:t>Practices</a:t>
            </a:r>
          </a:p>
          <a:p>
            <a:pPr marL="342900" lvl="1" indent="0">
              <a:buNone/>
            </a:pPr>
            <a:r>
              <a:rPr lang="en-GB" sz="1700" dirty="0"/>
              <a:t>	</a:t>
            </a:r>
            <a:r>
              <a:rPr lang="en-GB" sz="1700" i="1" dirty="0" smtClean="0"/>
              <a:t>Some progress, but needs work. This will be a priority in the coming year.</a:t>
            </a:r>
            <a:endParaRPr lang="en-GB" sz="1700" i="1" dirty="0" smtClean="0"/>
          </a:p>
          <a:p>
            <a:pPr lvl="1"/>
            <a:r>
              <a:rPr lang="en-GB" sz="1700" dirty="0" smtClean="0"/>
              <a:t>Implement data portal on the GLOSS web </a:t>
            </a:r>
            <a:r>
              <a:rPr lang="en-GB" sz="1700" dirty="0" smtClean="0"/>
              <a:t>site</a:t>
            </a:r>
          </a:p>
          <a:p>
            <a:pPr marL="342900" lvl="1" indent="0">
              <a:buNone/>
            </a:pPr>
            <a:r>
              <a:rPr lang="en-GB" sz="1700" dirty="0"/>
              <a:t>	</a:t>
            </a:r>
            <a:r>
              <a:rPr lang="en-GB" sz="1700" i="1" dirty="0" smtClean="0"/>
              <a:t>Progressing well.</a:t>
            </a:r>
            <a:endParaRPr lang="en-GB" sz="2000" i="1" dirty="0" smtClean="0"/>
          </a:p>
          <a:p>
            <a:pPr marL="0" indent="0">
              <a:buNone/>
            </a:pPr>
            <a:r>
              <a:rPr lang="en-GB" sz="2000" dirty="0" smtClean="0"/>
              <a:t>Contribution </a:t>
            </a:r>
            <a:r>
              <a:rPr lang="en-GB" sz="2000" dirty="0"/>
              <a:t>to </a:t>
            </a:r>
            <a:r>
              <a:rPr lang="en-GB" sz="2000" dirty="0" smtClean="0"/>
              <a:t>the </a:t>
            </a:r>
            <a:r>
              <a:rPr lang="en-US" sz="2000" dirty="0" smtClean="0"/>
              <a:t>UN </a:t>
            </a:r>
            <a:r>
              <a:rPr lang="en-US" sz="2000" dirty="0"/>
              <a:t>Decade of Ocean </a:t>
            </a:r>
            <a:r>
              <a:rPr lang="en-US" sz="2000" dirty="0" smtClean="0"/>
              <a:t>Science, especially in the area of improving geographic coverage via capacity development and instrument </a:t>
            </a:r>
            <a:r>
              <a:rPr lang="en-US" sz="2000" dirty="0" smtClean="0"/>
              <a:t>development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1700" i="1" dirty="0" smtClean="0"/>
              <a:t>Still an open area</a:t>
            </a:r>
            <a:endParaRPr lang="en-GB" sz="1700" i="1" dirty="0"/>
          </a:p>
        </p:txBody>
      </p:sp>
    </p:spTree>
    <p:extLst>
      <p:ext uri="{BB962C8B-B14F-4D97-AF65-F5344CB8AC3E}">
        <p14:creationId xmlns:p14="http://schemas.microsoft.com/office/powerpoint/2010/main" val="17409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5D419-115F-485A-8FC5-86C12539A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Issues and </a:t>
            </a:r>
            <a:r>
              <a:rPr lang="en-GB" dirty="0" smtClean="0"/>
              <a:t>Concerns From 2020 OCG Meeting and 2021 Updates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C0C0A-8803-45E7-9294-172D875C0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Major concern is continuity of leadership, especially the Technical Secretary position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i="1" dirty="0" smtClean="0"/>
              <a:t>Bernardo </a:t>
            </a:r>
            <a:r>
              <a:rPr lang="en-GB" i="1" dirty="0" err="1" smtClean="0"/>
              <a:t>Aliaga</a:t>
            </a:r>
            <a:r>
              <a:rPr lang="en-GB" i="1" dirty="0" smtClean="0"/>
              <a:t> has done a great job supporting GLOSS.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 smtClean="0"/>
              <a:t>It would be good, however, to get this issue settled.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31521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Asks</a:t>
            </a:r>
            <a:r>
              <a:rPr lang="fr-CH" dirty="0"/>
              <a:t> </a:t>
            </a:r>
            <a:r>
              <a:rPr lang="fr-CH" dirty="0" err="1"/>
              <a:t>from</a:t>
            </a:r>
            <a:r>
              <a:rPr lang="fr-CH" dirty="0"/>
              <a:t> OCG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Patience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26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1F1EED-CD4D-4570-8C62-16D3193512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7067" y="1948609"/>
            <a:ext cx="3496734" cy="1400976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 smtClean="0"/>
              <a:t>Questions?</a:t>
            </a:r>
            <a:endParaRPr lang="en-GB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71532" y="2048933"/>
            <a:ext cx="49953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53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2721</TotalTime>
  <Words>211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Microsoft YaHei</vt:lpstr>
      <vt:lpstr>Arial</vt:lpstr>
      <vt:lpstr>Calibri</vt:lpstr>
      <vt:lpstr>Corbel</vt:lpstr>
      <vt:lpstr>Franklin Gothic Book</vt:lpstr>
      <vt:lpstr>Lao UI</vt:lpstr>
      <vt:lpstr>Lucida Sans</vt:lpstr>
      <vt:lpstr>Montserrat</vt:lpstr>
      <vt:lpstr>Open Sans</vt:lpstr>
      <vt:lpstr>Open Sans Light</vt:lpstr>
      <vt:lpstr>Segoe UI Historic</vt:lpstr>
      <vt:lpstr>Segoe UI Light</vt:lpstr>
      <vt:lpstr>Segoe UI Semilight</vt:lpstr>
      <vt:lpstr>Wingdings</vt:lpstr>
      <vt:lpstr>Office Theme</vt:lpstr>
      <vt:lpstr>OCG – 12 Virtual meeting May 2021</vt:lpstr>
      <vt:lpstr>Network Overview and Status (2020)</vt:lpstr>
      <vt:lpstr>Network Overview and Status (2021)</vt:lpstr>
      <vt:lpstr>Future Plans from 2020 OCG meeting with Updates</vt:lpstr>
      <vt:lpstr>Issues and Concerns From 2020 OCG Meeting and 2021 Updates</vt:lpstr>
      <vt:lpstr>Asks from OCG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Heslop, Emma</dc:creator>
  <cp:lastModifiedBy>Mitchum, Gary</cp:lastModifiedBy>
  <cp:revision>99</cp:revision>
  <dcterms:created xsi:type="dcterms:W3CDTF">2020-02-20T13:54:50Z</dcterms:created>
  <dcterms:modified xsi:type="dcterms:W3CDTF">2021-05-18T01:37:19Z</dcterms:modified>
</cp:coreProperties>
</file>