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62" r:id="rId3"/>
    <p:sldId id="261" r:id="rId4"/>
    <p:sldId id="259" r:id="rId5"/>
    <p:sldId id="256" r:id="rId6"/>
    <p:sldId id="260"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5583DF-D0E2-4E50-8587-DD5DBA473984}">
          <p14:sldIdLst>
            <p14:sldId id="257"/>
            <p14:sldId id="262"/>
            <p14:sldId id="261"/>
            <p14:sldId id="259"/>
            <p14:sldId id="256"/>
            <p14:sldId id="260"/>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3" d="100"/>
          <a:sy n="63" d="100"/>
        </p:scale>
        <p:origin x="6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69219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2B625-D2C0-4788-974E-CD7584A907BD}" type="datetimeFigureOut">
              <a:rPr lang="en-NZ" smtClean="0"/>
              <a:t>18/05/2021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67437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45517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4923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52657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960225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202292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956099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56428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107646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35320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E2B625-D2C0-4788-974E-CD7584A907BD}" type="datetimeFigureOut">
              <a:rPr lang="en-NZ" smtClean="0"/>
              <a:t>18/05/2021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260399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E2B625-D2C0-4788-974E-CD7584A907BD}" type="datetimeFigureOut">
              <a:rPr lang="en-NZ" smtClean="0"/>
              <a:t>18/05/2021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245340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3"/>
          <p:cNvSpPr>
            <a:spLocks noGrp="1"/>
          </p:cNvSpPr>
          <p:nvPr>
            <p:ph type="ftr" sz="quarter" idx="11"/>
          </p:nvPr>
        </p:nvSpPr>
        <p:spPr/>
        <p:txBody>
          <a:bodyPr/>
          <a:lstStyle/>
          <a:p>
            <a:endParaRPr lang="en-NZ"/>
          </a:p>
        </p:txBody>
      </p:sp>
      <p:sp>
        <p:nvSpPr>
          <p:cNvPr id="6" name="Slide Number Placeholder 4"/>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320572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2"/>
          <p:cNvSpPr>
            <a:spLocks noGrp="1"/>
          </p:cNvSpPr>
          <p:nvPr>
            <p:ph type="ftr" sz="quarter" idx="11"/>
          </p:nvPr>
        </p:nvSpPr>
        <p:spPr/>
        <p:txBody>
          <a:bodyPr/>
          <a:lstStyle/>
          <a:p>
            <a:endParaRPr lang="en-NZ"/>
          </a:p>
        </p:txBody>
      </p:sp>
      <p:sp>
        <p:nvSpPr>
          <p:cNvPr id="6" name="Slide Number Placeholder 3"/>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39029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FE2B625-D2C0-4788-974E-CD7584A907BD}" type="datetimeFigureOut">
              <a:rPr lang="en-NZ" smtClean="0"/>
              <a:t>18/05/2021</a:t>
            </a:fld>
            <a:endParaRPr lang="en-NZ"/>
          </a:p>
        </p:txBody>
      </p:sp>
      <p:sp>
        <p:nvSpPr>
          <p:cNvPr id="5" name="Footer Placeholder 5"/>
          <p:cNvSpPr>
            <a:spLocks noGrp="1"/>
          </p:cNvSpPr>
          <p:nvPr>
            <p:ph type="ftr" sz="quarter" idx="11"/>
          </p:nvPr>
        </p:nvSpPr>
        <p:spPr/>
        <p:txBody>
          <a:bodyPr/>
          <a:lstStyle/>
          <a:p>
            <a:endParaRPr lang="en-NZ"/>
          </a:p>
        </p:txBody>
      </p:sp>
      <p:sp>
        <p:nvSpPr>
          <p:cNvPr id="6" name="Slide Number Placeholder 6"/>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320320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E2B625-D2C0-4788-974E-CD7584A907BD}" type="datetimeFigureOut">
              <a:rPr lang="en-NZ" smtClean="0"/>
              <a:t>18/05/2021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5A2B1B9-5010-432B-812A-32480404CCBF}" type="slidenum">
              <a:rPr lang="en-NZ" smtClean="0"/>
              <a:t>‹#›</a:t>
            </a:fld>
            <a:endParaRPr lang="en-NZ"/>
          </a:p>
        </p:txBody>
      </p:sp>
    </p:spTree>
    <p:extLst>
      <p:ext uri="{BB962C8B-B14F-4D97-AF65-F5344CB8AC3E}">
        <p14:creationId xmlns:p14="http://schemas.microsoft.com/office/powerpoint/2010/main" val="426044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5000"/>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E2B625-D2C0-4788-974E-CD7584A907BD}" type="datetimeFigureOut">
              <a:rPr lang="en-NZ" smtClean="0"/>
              <a:t>18/05/2021</a:t>
            </a:fld>
            <a:endParaRPr lang="en-N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5A2B1B9-5010-432B-812A-32480404CCBF}" type="slidenum">
              <a:rPr lang="en-NZ" smtClean="0"/>
              <a:t>‹#›</a:t>
            </a:fld>
            <a:endParaRPr lang="en-NZ"/>
          </a:p>
        </p:txBody>
      </p:sp>
    </p:spTree>
    <p:extLst>
      <p:ext uri="{BB962C8B-B14F-4D97-AF65-F5344CB8AC3E}">
        <p14:creationId xmlns:p14="http://schemas.microsoft.com/office/powerpoint/2010/main" val="1685550966"/>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feg.org/" TargetMode="External"/><Relationship Id="rId2" Type="http://schemas.openxmlformats.org/officeDocument/2006/relationships/hyperlink" Target="http://www.eurocean.org/np4/63" TargetMode="External"/><Relationship Id="rId1" Type="http://schemas.openxmlformats.org/officeDocument/2006/relationships/slideLayout" Target="../slideLayouts/slideLayout2.xml"/><Relationship Id="rId6" Type="http://schemas.openxmlformats.org/officeDocument/2006/relationships/hyperlink" Target="https://irso.info/" TargetMode="External"/><Relationship Id="rId5" Type="http://schemas.openxmlformats.org/officeDocument/2006/relationships/image" Target="../media/image6.png"/><Relationship Id="rId4" Type="http://schemas.openxmlformats.org/officeDocument/2006/relationships/hyperlink" Target="http://www.unol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mailto:Greg.Foothead@niwa.co.nz" TargetMode="External"/><Relationship Id="rId2" Type="http://schemas.openxmlformats.org/officeDocument/2006/relationships/hyperlink" Target="mailto:erica.koning@nioz.n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038-A913-4B6A-A2FB-2045DCC697F3}"/>
              </a:ext>
            </a:extLst>
          </p:cNvPr>
          <p:cNvSpPr>
            <a:spLocks noGrp="1"/>
          </p:cNvSpPr>
          <p:nvPr>
            <p:ph idx="1"/>
          </p:nvPr>
        </p:nvSpPr>
        <p:spPr>
          <a:xfrm>
            <a:off x="945931" y="1787244"/>
            <a:ext cx="10715196" cy="5120639"/>
          </a:xfrm>
        </p:spPr>
        <p:txBody>
          <a:bodyPr>
            <a:normAutofit fontScale="85000" lnSpcReduction="20000"/>
          </a:bodyPr>
          <a:lstStyle/>
          <a:p>
            <a:pPr marL="0" indent="0" fontAlgn="base">
              <a:buNone/>
            </a:pPr>
            <a:r>
              <a:rPr lang="en-NZ" sz="2800" dirty="0"/>
              <a:t>The </a:t>
            </a:r>
            <a:r>
              <a:rPr lang="en-NZ" sz="2800" b="1" dirty="0"/>
              <a:t>International Research Ship Operators</a:t>
            </a:r>
            <a:r>
              <a:rPr lang="en-NZ" sz="2800" dirty="0"/>
              <a:t> </a:t>
            </a:r>
            <a:r>
              <a:rPr lang="en-NZ" sz="2800" b="1" dirty="0"/>
              <a:t>(IRSO) </a:t>
            </a:r>
            <a:r>
              <a:rPr lang="en-NZ" dirty="0"/>
              <a:t>is a group of research ship operators representing 49 organisations from 30 countries who manage over 100 of the world’s leading marine scientific research vessels. IRSO membership is open to all research ship operating institutes or national research programmes that are engaged in the collection of data from ships at sea, and follow established protocols for the open publication of their results.</a:t>
            </a:r>
          </a:p>
          <a:p>
            <a:pPr marL="0" indent="0" fontAlgn="base">
              <a:buNone/>
            </a:pPr>
            <a:r>
              <a:rPr lang="en-NZ" dirty="0"/>
              <a:t>IRSO members gather annually to share information and solve problems of mutual interest to better support the marine scientific community’s research efforts at sea. IRSO also acts as a voice to promote the research ship community and provide expert advice to other bodies as required. Previously known as the International Ship Operators Meeting (ISOM), IRSO was founded in 1986 and is attended voluntarily with meetings hosted by participating countries.</a:t>
            </a:r>
          </a:p>
          <a:p>
            <a:pPr marL="0" indent="0" fontAlgn="base">
              <a:buNone/>
            </a:pPr>
            <a:r>
              <a:rPr lang="en-NZ" dirty="0"/>
              <a:t>IRSO has close links with and is attended by research vessel groups such as the </a:t>
            </a:r>
            <a:r>
              <a:rPr lang="en-NZ" dirty="0">
                <a:hlinkClick r:id="rId2"/>
              </a:rPr>
              <a:t>European Research Vessels Operators</a:t>
            </a:r>
            <a:r>
              <a:rPr lang="en-NZ" dirty="0"/>
              <a:t> (ERVO), the </a:t>
            </a:r>
            <a:r>
              <a:rPr lang="en-NZ" dirty="0">
                <a:hlinkClick r:id="rId3"/>
              </a:rPr>
              <a:t>Ocean Facilities Exchange Group</a:t>
            </a:r>
            <a:r>
              <a:rPr lang="en-NZ" dirty="0"/>
              <a:t> (OFEG)  and the </a:t>
            </a:r>
            <a:r>
              <a:rPr lang="en-NZ" dirty="0">
                <a:hlinkClick r:id="rId4"/>
              </a:rPr>
              <a:t>University-National Oceanographic Laboratory System</a:t>
            </a:r>
            <a:r>
              <a:rPr lang="en-NZ" dirty="0"/>
              <a:t> (UNOLS). We welcome links with other like bodies.</a:t>
            </a:r>
          </a:p>
          <a:p>
            <a:pPr marL="0" indent="0" fontAlgn="base">
              <a:buNone/>
            </a:pPr>
            <a:r>
              <a:rPr lang="en-NZ" dirty="0"/>
              <a:t>      Main topics and objectives of the annual agenda are:</a:t>
            </a:r>
          </a:p>
          <a:p>
            <a:pPr fontAlgn="base"/>
            <a:r>
              <a:rPr lang="en-NZ" dirty="0"/>
              <a:t>Best practice design and operation of research ships and associated scientific equipment</a:t>
            </a:r>
          </a:p>
          <a:p>
            <a:pPr fontAlgn="base"/>
            <a:r>
              <a:rPr lang="en-NZ" dirty="0"/>
              <a:t>The exchange of ship time and equipment between countries</a:t>
            </a:r>
          </a:p>
          <a:p>
            <a:pPr fontAlgn="base"/>
            <a:r>
              <a:rPr lang="en-NZ" dirty="0"/>
              <a:t>Benchmarking and co-operation in support of marine research</a:t>
            </a:r>
          </a:p>
          <a:p>
            <a:pPr fontAlgn="base"/>
            <a:r>
              <a:rPr lang="en-NZ" dirty="0"/>
              <a:t>Developments in national research fleets</a:t>
            </a:r>
          </a:p>
          <a:p>
            <a:endParaRPr lang="en-NZ" dirty="0"/>
          </a:p>
        </p:txBody>
      </p:sp>
      <p:pic>
        <p:nvPicPr>
          <p:cNvPr id="5" name="Picture 4" descr="Graphical user interface&#10;&#10;Description automatically generated">
            <a:extLst>
              <a:ext uri="{FF2B5EF4-FFF2-40B4-BE49-F238E27FC236}">
                <a16:creationId xmlns:a16="http://schemas.microsoft.com/office/drawing/2014/main" id="{44C74F16-4E33-472A-A357-99C9334234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604" y="129540"/>
            <a:ext cx="5094755" cy="1528426"/>
          </a:xfrm>
          <a:prstGeom prst="rect">
            <a:avLst/>
          </a:prstGeom>
        </p:spPr>
      </p:pic>
      <p:sp>
        <p:nvSpPr>
          <p:cNvPr id="6" name="Rectangle 5">
            <a:extLst>
              <a:ext uri="{FF2B5EF4-FFF2-40B4-BE49-F238E27FC236}">
                <a16:creationId xmlns:a16="http://schemas.microsoft.com/office/drawing/2014/main" id="{F8E9DB99-D739-484F-9BE6-54987784D06D}"/>
              </a:ext>
            </a:extLst>
          </p:cNvPr>
          <p:cNvSpPr/>
          <p:nvPr/>
        </p:nvSpPr>
        <p:spPr>
          <a:xfrm>
            <a:off x="6172958" y="684015"/>
            <a:ext cx="1927131" cy="369332"/>
          </a:xfrm>
          <a:prstGeom prst="rect">
            <a:avLst/>
          </a:prstGeom>
        </p:spPr>
        <p:txBody>
          <a:bodyPr wrap="none">
            <a:spAutoFit/>
          </a:bodyPr>
          <a:lstStyle/>
          <a:p>
            <a:r>
              <a:rPr lang="en-NZ" dirty="0">
                <a:hlinkClick r:id="rId6"/>
              </a:rPr>
              <a:t>https://irso.info/</a:t>
            </a:r>
            <a:endParaRPr lang="en-NZ" dirty="0"/>
          </a:p>
        </p:txBody>
      </p:sp>
    </p:spTree>
    <p:extLst>
      <p:ext uri="{BB962C8B-B14F-4D97-AF65-F5344CB8AC3E}">
        <p14:creationId xmlns:p14="http://schemas.microsoft.com/office/powerpoint/2010/main" val="135713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009C-38E0-455E-99FE-C018847C7EF6}"/>
              </a:ext>
            </a:extLst>
          </p:cNvPr>
          <p:cNvSpPr>
            <a:spLocks noGrp="1"/>
          </p:cNvSpPr>
          <p:nvPr>
            <p:ph type="title"/>
          </p:nvPr>
        </p:nvSpPr>
        <p:spPr>
          <a:xfrm>
            <a:off x="3190240" y="101600"/>
            <a:ext cx="7194227" cy="1400530"/>
          </a:xfrm>
        </p:spPr>
        <p:txBody>
          <a:bodyPr/>
          <a:lstStyle/>
          <a:p>
            <a:r>
              <a:rPr lang="en-US" dirty="0"/>
              <a:t>Update on RV Operations</a:t>
            </a:r>
            <a:endParaRPr lang="en-NZ" dirty="0"/>
          </a:p>
        </p:txBody>
      </p:sp>
      <p:sp>
        <p:nvSpPr>
          <p:cNvPr id="3" name="Content Placeholder 2">
            <a:extLst>
              <a:ext uri="{FF2B5EF4-FFF2-40B4-BE49-F238E27FC236}">
                <a16:creationId xmlns:a16="http://schemas.microsoft.com/office/drawing/2014/main" id="{342131A1-3A14-458B-A369-BA69C3EDE965}"/>
              </a:ext>
            </a:extLst>
          </p:cNvPr>
          <p:cNvSpPr>
            <a:spLocks noGrp="1"/>
          </p:cNvSpPr>
          <p:nvPr>
            <p:ph idx="1"/>
          </p:nvPr>
        </p:nvSpPr>
        <p:spPr>
          <a:xfrm>
            <a:off x="710574" y="1258290"/>
            <a:ext cx="9943061" cy="6108365"/>
          </a:xfrm>
        </p:spPr>
        <p:txBody>
          <a:bodyPr>
            <a:normAutofit/>
          </a:bodyPr>
          <a:lstStyle/>
          <a:p>
            <a:r>
              <a:rPr lang="en-US" b="1" dirty="0"/>
              <a:t>Europe</a:t>
            </a:r>
            <a:r>
              <a:rPr lang="en-US" dirty="0"/>
              <a:t> – RV’s have returned to operations successfully albeit with the various restrictions related to isolation prior to cruises, testing before cruises, and various degrees of safety measures onboard depending on the pre-voyage measures and length of the cruises. Some still operate with limited numbers of scientists onboard and foreign port calls are being avoided as much as possible. </a:t>
            </a:r>
          </a:p>
          <a:p>
            <a:r>
              <a:rPr lang="en-US" b="1" dirty="0"/>
              <a:t>USA</a:t>
            </a:r>
            <a:r>
              <a:rPr lang="en-US" dirty="0"/>
              <a:t> – UNOLS fleet</a:t>
            </a:r>
            <a:r>
              <a:rPr lang="en-NZ" dirty="0"/>
              <a:t> are adapting guidelines for the fleet as vaccinations come into play especially if they can get to fully vaccinated crews and science parties.  They are adapting their pre-cruise quarantine and testing protocols "downward" for those who are fully vaccinated and remain symptom free.   The U.S. </a:t>
            </a:r>
            <a:r>
              <a:rPr lang="en-NZ" dirty="0" err="1"/>
              <a:t>Centers</a:t>
            </a:r>
            <a:r>
              <a:rPr lang="en-NZ" dirty="0"/>
              <a:t> for Disease Control and the U.S. Coast Guard have not relaxed the federal law regarding mask wearing onboard ships yet.  </a:t>
            </a:r>
          </a:p>
          <a:p>
            <a:r>
              <a:rPr lang="en-NZ" b="1" dirty="0"/>
              <a:t>Asia Pacific </a:t>
            </a:r>
            <a:r>
              <a:rPr lang="en-NZ" dirty="0"/>
              <a:t>– Australia and NZ are largely back to normal operations. Australia still have ongoing challenges bringing in crew from different states in Australia due to the variation in C-19 controls from state to state.</a:t>
            </a:r>
          </a:p>
          <a:p>
            <a:endParaRPr lang="en-NZ" dirty="0"/>
          </a:p>
          <a:p>
            <a:endParaRPr lang="en-NZ" dirty="0"/>
          </a:p>
        </p:txBody>
      </p:sp>
      <p:pic>
        <p:nvPicPr>
          <p:cNvPr id="4" name="Picture 3" descr="Graphical user interface&#10;&#10;Description automatically generated">
            <a:extLst>
              <a:ext uri="{FF2B5EF4-FFF2-40B4-BE49-F238E27FC236}">
                <a16:creationId xmlns:a16="http://schemas.microsoft.com/office/drawing/2014/main" id="{A1BBA55B-329C-49B3-A48B-BC62D7D23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00" y="101600"/>
            <a:ext cx="2930100" cy="879030"/>
          </a:xfrm>
          <a:prstGeom prst="rect">
            <a:avLst/>
          </a:prstGeom>
        </p:spPr>
      </p:pic>
    </p:spTree>
    <p:extLst>
      <p:ext uri="{BB962C8B-B14F-4D97-AF65-F5344CB8AC3E}">
        <p14:creationId xmlns:p14="http://schemas.microsoft.com/office/powerpoint/2010/main" val="65711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46448-8505-4399-B113-EC5B66AD7F4C}"/>
              </a:ext>
            </a:extLst>
          </p:cNvPr>
          <p:cNvSpPr>
            <a:spLocks noGrp="1"/>
          </p:cNvSpPr>
          <p:nvPr>
            <p:ph idx="1"/>
          </p:nvPr>
        </p:nvSpPr>
        <p:spPr>
          <a:xfrm>
            <a:off x="57807" y="1736826"/>
            <a:ext cx="12076385" cy="4613174"/>
          </a:xfrm>
        </p:spPr>
        <p:txBody>
          <a:bodyPr>
            <a:normAutofit lnSpcReduction="10000"/>
          </a:bodyPr>
          <a:lstStyle/>
          <a:p>
            <a:pPr marL="0" indent="0">
              <a:buNone/>
            </a:pPr>
            <a:r>
              <a:rPr lang="en-NZ" sz="2200" b="1" dirty="0"/>
              <a:t>Exchange of information between OCG/JCOMMOPS and IRSO - collaboration progress so far;</a:t>
            </a:r>
          </a:p>
          <a:p>
            <a:endParaRPr lang="en-NZ" dirty="0"/>
          </a:p>
          <a:p>
            <a:r>
              <a:rPr lang="en-NZ" dirty="0"/>
              <a:t>Through cooperation with IRSO and discussions with the developers of the MFP (Marine Facilities Planning) software tool, there has been some progress to will allow automated synchronization of cruise plans by end of May 2021</a:t>
            </a:r>
          </a:p>
          <a:p>
            <a:r>
              <a:rPr lang="en-NZ" dirty="0"/>
              <a:t>The pilot project will focus on core cruise metadata for UK cruises</a:t>
            </a:r>
          </a:p>
          <a:p>
            <a:r>
              <a:rPr lang="en-NZ" dirty="0"/>
              <a:t>The findings of the pilot phase will be presented at the 2021 IRSO meeting</a:t>
            </a:r>
          </a:p>
          <a:p>
            <a:r>
              <a:rPr lang="en-NZ" dirty="0"/>
              <a:t>The goal is to roll the project out at global scale, and include additional metadata (e.g. contact information and science operations)</a:t>
            </a:r>
          </a:p>
          <a:p>
            <a:r>
              <a:rPr lang="en-NZ" dirty="0"/>
              <a:t>For non-MPF users a traffic light system was suggested (and a sample produced) for categorising vulnerable assets – IRSO members are yet to discuss whether this is practical. A map based system may be an improvement so that sensitive areas can easily be identified. </a:t>
            </a:r>
          </a:p>
          <a:p>
            <a:endParaRPr lang="en-NZ" dirty="0"/>
          </a:p>
        </p:txBody>
      </p:sp>
      <p:pic>
        <p:nvPicPr>
          <p:cNvPr id="4" name="Picture 3" descr="Graphical user interface&#10;&#10;Description automatically generated">
            <a:extLst>
              <a:ext uri="{FF2B5EF4-FFF2-40B4-BE49-F238E27FC236}">
                <a16:creationId xmlns:a16="http://schemas.microsoft.com/office/drawing/2014/main" id="{86FAE2C9-4ECB-4203-986B-56D06D9BA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40" y="421197"/>
            <a:ext cx="4385432" cy="1315629"/>
          </a:xfrm>
          <a:prstGeom prst="rect">
            <a:avLst/>
          </a:prstGeom>
        </p:spPr>
      </p:pic>
      <p:pic>
        <p:nvPicPr>
          <p:cNvPr id="1026" name="Picture 2" descr="OceanOPS">
            <a:extLst>
              <a:ext uri="{FF2B5EF4-FFF2-40B4-BE49-F238E27FC236}">
                <a16:creationId xmlns:a16="http://schemas.microsoft.com/office/drawing/2014/main" id="{5442524D-26A1-402E-95F8-059B38CCE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936" y="109818"/>
            <a:ext cx="2789500" cy="134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7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boat, sky, outdoor, water&#10;&#10;Description automatically generated">
            <a:extLst>
              <a:ext uri="{FF2B5EF4-FFF2-40B4-BE49-F238E27FC236}">
                <a16:creationId xmlns:a16="http://schemas.microsoft.com/office/drawing/2014/main" id="{73BDA11A-27D8-4A79-8684-FCFB335F72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03" y="2089568"/>
            <a:ext cx="6221874" cy="4540396"/>
          </a:xfrm>
        </p:spPr>
      </p:pic>
      <p:sp>
        <p:nvSpPr>
          <p:cNvPr id="3" name="Rectangle 2">
            <a:extLst>
              <a:ext uri="{FF2B5EF4-FFF2-40B4-BE49-F238E27FC236}">
                <a16:creationId xmlns:a16="http://schemas.microsoft.com/office/drawing/2014/main" id="{6F8BC75E-7C4F-4E1A-80C5-B13720ABC6A9}"/>
              </a:ext>
            </a:extLst>
          </p:cNvPr>
          <p:cNvSpPr/>
          <p:nvPr/>
        </p:nvSpPr>
        <p:spPr>
          <a:xfrm>
            <a:off x="6543040" y="1997839"/>
            <a:ext cx="5648960" cy="2862322"/>
          </a:xfrm>
          <a:prstGeom prst="rect">
            <a:avLst/>
          </a:prstGeom>
        </p:spPr>
        <p:txBody>
          <a:bodyPr wrap="square">
            <a:spAutoFit/>
          </a:bodyPr>
          <a:lstStyle/>
          <a:p>
            <a:r>
              <a:rPr lang="en-US" b="1" dirty="0"/>
              <a:t>RV </a:t>
            </a:r>
            <a:r>
              <a:rPr lang="en-US" b="1" i="1" dirty="0"/>
              <a:t>K</a:t>
            </a:r>
            <a:r>
              <a:rPr lang="en-NZ" b="1" i="1" dirty="0" err="1"/>
              <a:t>aharoa</a:t>
            </a:r>
            <a:r>
              <a:rPr lang="en-NZ" b="1" i="1" dirty="0"/>
              <a:t> </a:t>
            </a:r>
            <a:r>
              <a:rPr lang="en-NZ" b="1" dirty="0"/>
              <a:t>– built 1981</a:t>
            </a:r>
          </a:p>
          <a:p>
            <a:endParaRPr lang="en-NZ" dirty="0"/>
          </a:p>
          <a:p>
            <a:r>
              <a:rPr lang="en-NZ" dirty="0"/>
              <a:t>Length – 28m </a:t>
            </a:r>
          </a:p>
          <a:p>
            <a:r>
              <a:rPr lang="en-NZ" dirty="0"/>
              <a:t>Beam – 8.2m</a:t>
            </a:r>
          </a:p>
          <a:p>
            <a:r>
              <a:rPr lang="en-NZ" dirty="0"/>
              <a:t>Draft – 3.4m</a:t>
            </a:r>
          </a:p>
          <a:p>
            <a:r>
              <a:rPr lang="en-NZ" dirty="0"/>
              <a:t>Range – 6000nm</a:t>
            </a:r>
          </a:p>
          <a:p>
            <a:r>
              <a:rPr lang="en-NZ" dirty="0"/>
              <a:t>Berths – 10</a:t>
            </a:r>
          </a:p>
          <a:p>
            <a:endParaRPr lang="en-NZ" dirty="0"/>
          </a:p>
          <a:p>
            <a:r>
              <a:rPr lang="en-NZ" dirty="0"/>
              <a:t>At 40 years old Kaharoa is approaching the end of her useful life </a:t>
            </a:r>
          </a:p>
        </p:txBody>
      </p:sp>
      <p:pic>
        <p:nvPicPr>
          <p:cNvPr id="7" name="Picture 6" descr="Logo, company name&#10;&#10;Description automatically generated">
            <a:extLst>
              <a:ext uri="{FF2B5EF4-FFF2-40B4-BE49-F238E27FC236}">
                <a16:creationId xmlns:a16="http://schemas.microsoft.com/office/drawing/2014/main" id="{E9FBD2D9-307D-4CC2-B85C-398C62DC5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137" y="0"/>
            <a:ext cx="1917231" cy="2638097"/>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EFCD4B27-245B-4CB3-B709-7682BF254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32" y="336813"/>
            <a:ext cx="3274117" cy="982235"/>
          </a:xfrm>
          <a:prstGeom prst="rect">
            <a:avLst/>
          </a:prstGeom>
        </p:spPr>
      </p:pic>
    </p:spTree>
    <p:extLst>
      <p:ext uri="{BB962C8B-B14F-4D97-AF65-F5344CB8AC3E}">
        <p14:creationId xmlns:p14="http://schemas.microsoft.com/office/powerpoint/2010/main" val="23402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AF956A-3B5D-41E4-A242-4EF603C42A5C}"/>
              </a:ext>
            </a:extLst>
          </p:cNvPr>
          <p:cNvSpPr>
            <a:spLocks noGrp="1"/>
          </p:cNvSpPr>
          <p:nvPr>
            <p:ph type="subTitle" idx="1"/>
          </p:nvPr>
        </p:nvSpPr>
        <p:spPr/>
        <p:txBody>
          <a:bodyPr/>
          <a:lstStyle/>
          <a:p>
            <a:endParaRPr lang="en-NZ"/>
          </a:p>
        </p:txBody>
      </p:sp>
      <p:pic>
        <p:nvPicPr>
          <p:cNvPr id="5" name="Picture 4" descr="Graphical user interface&#10;&#10;Description automatically generated">
            <a:extLst>
              <a:ext uri="{FF2B5EF4-FFF2-40B4-BE49-F238E27FC236}">
                <a16:creationId xmlns:a16="http://schemas.microsoft.com/office/drawing/2014/main" id="{EA03F012-0703-4CDA-BE52-B03DC8D0D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58" y="120554"/>
            <a:ext cx="3274117" cy="982235"/>
          </a:xfrm>
          <a:prstGeom prst="rect">
            <a:avLst/>
          </a:prstGeom>
        </p:spPr>
      </p:pic>
      <p:sp>
        <p:nvSpPr>
          <p:cNvPr id="7" name="Rectangle 6">
            <a:extLst>
              <a:ext uri="{FF2B5EF4-FFF2-40B4-BE49-F238E27FC236}">
                <a16:creationId xmlns:a16="http://schemas.microsoft.com/office/drawing/2014/main" id="{A0D875AA-CFEE-4B89-8DDD-1396DC5D3416}"/>
              </a:ext>
            </a:extLst>
          </p:cNvPr>
          <p:cNvSpPr/>
          <p:nvPr/>
        </p:nvSpPr>
        <p:spPr>
          <a:xfrm>
            <a:off x="388180" y="6292415"/>
            <a:ext cx="11955291" cy="646331"/>
          </a:xfrm>
          <a:prstGeom prst="rect">
            <a:avLst/>
          </a:prstGeom>
        </p:spPr>
        <p:txBody>
          <a:bodyPr wrap="square">
            <a:spAutoFit/>
          </a:bodyPr>
          <a:lstStyle/>
          <a:p>
            <a:r>
              <a:rPr lang="en-US" dirty="0"/>
              <a:t>RV </a:t>
            </a:r>
            <a:r>
              <a:rPr lang="en-US" i="1" dirty="0"/>
              <a:t>K</a:t>
            </a:r>
            <a:r>
              <a:rPr lang="en-NZ" i="1" dirty="0" err="1"/>
              <a:t>aharoa</a:t>
            </a:r>
            <a:r>
              <a:rPr lang="en-NZ" i="1" dirty="0"/>
              <a:t> </a:t>
            </a:r>
            <a:r>
              <a:rPr lang="en-NZ" dirty="0"/>
              <a:t>– ARGO voyages undertaken since 2004 </a:t>
            </a:r>
          </a:p>
          <a:p>
            <a:endParaRPr lang="en-NZ" dirty="0"/>
          </a:p>
        </p:txBody>
      </p:sp>
      <p:pic>
        <p:nvPicPr>
          <p:cNvPr id="4" name="Picture 3">
            <a:extLst>
              <a:ext uri="{FF2B5EF4-FFF2-40B4-BE49-F238E27FC236}">
                <a16:creationId xmlns:a16="http://schemas.microsoft.com/office/drawing/2014/main" id="{679A3794-CBB8-4457-A83A-C68D98FB2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35" y="1670220"/>
            <a:ext cx="11069540" cy="4490898"/>
          </a:xfrm>
          <a:prstGeom prst="rect">
            <a:avLst/>
          </a:prstGeom>
        </p:spPr>
      </p:pic>
      <p:pic>
        <p:nvPicPr>
          <p:cNvPr id="8" name="Picture 7" descr="Logo, company name&#10;&#10;Description automatically generated">
            <a:extLst>
              <a:ext uri="{FF2B5EF4-FFF2-40B4-BE49-F238E27FC236}">
                <a16:creationId xmlns:a16="http://schemas.microsoft.com/office/drawing/2014/main" id="{DDD319B3-E0DC-4D38-983C-8161FB7D2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2537" y="0"/>
            <a:ext cx="1106663" cy="1522761"/>
          </a:xfrm>
          <a:prstGeom prst="rect">
            <a:avLst/>
          </a:prstGeom>
        </p:spPr>
      </p:pic>
    </p:spTree>
    <p:extLst>
      <p:ext uri="{BB962C8B-B14F-4D97-AF65-F5344CB8AC3E}">
        <p14:creationId xmlns:p14="http://schemas.microsoft.com/office/powerpoint/2010/main" val="38378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529FC1-1B18-45D9-BAC5-A8DEA9C1349B}"/>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6149" r="8260" b="11381"/>
          <a:stretch/>
        </p:blipFill>
        <p:spPr>
          <a:xfrm>
            <a:off x="107634" y="86010"/>
            <a:ext cx="5902960" cy="3459321"/>
          </a:xfrm>
          <a:prstGeom prst="rect">
            <a:avLst/>
          </a:prstGeom>
        </p:spPr>
      </p:pic>
      <p:pic>
        <p:nvPicPr>
          <p:cNvPr id="6" name="Picture 5">
            <a:extLst>
              <a:ext uri="{FF2B5EF4-FFF2-40B4-BE49-F238E27FC236}">
                <a16:creationId xmlns:a16="http://schemas.microsoft.com/office/drawing/2014/main" id="{9388E0A5-3A7A-443F-9033-76ABCC7CB4F6}"/>
              </a:ext>
            </a:extLst>
          </p:cNvPr>
          <p:cNvPicPr/>
          <p:nvPr/>
        </p:nvPicPr>
        <p:blipFill>
          <a:blip r:embed="rId3">
            <a:extLst>
              <a:ext uri="{28A0092B-C50C-407E-A947-70E740481C1C}">
                <a14:useLocalDpi xmlns:a14="http://schemas.microsoft.com/office/drawing/2010/main" val="0"/>
              </a:ext>
            </a:extLst>
          </a:blip>
          <a:stretch>
            <a:fillRect/>
          </a:stretch>
        </p:blipFill>
        <p:spPr>
          <a:xfrm>
            <a:off x="6181408" y="3304786"/>
            <a:ext cx="5902959" cy="3459321"/>
          </a:xfrm>
          <a:prstGeom prst="rect">
            <a:avLst/>
          </a:prstGeom>
        </p:spPr>
      </p:pic>
      <p:sp>
        <p:nvSpPr>
          <p:cNvPr id="7" name="Rectangle 6">
            <a:extLst>
              <a:ext uri="{FF2B5EF4-FFF2-40B4-BE49-F238E27FC236}">
                <a16:creationId xmlns:a16="http://schemas.microsoft.com/office/drawing/2014/main" id="{C35502EB-4699-445B-A402-3FA64B8093D9}"/>
              </a:ext>
            </a:extLst>
          </p:cNvPr>
          <p:cNvSpPr/>
          <p:nvPr/>
        </p:nvSpPr>
        <p:spPr>
          <a:xfrm>
            <a:off x="153744" y="3782596"/>
            <a:ext cx="5995183" cy="2308324"/>
          </a:xfrm>
          <a:prstGeom prst="rect">
            <a:avLst/>
          </a:prstGeom>
        </p:spPr>
        <p:txBody>
          <a:bodyPr wrap="square">
            <a:spAutoFit/>
          </a:bodyPr>
          <a:lstStyle/>
          <a:p>
            <a:r>
              <a:rPr lang="en-US" dirty="0"/>
              <a:t>Kaharoa Replacement</a:t>
            </a:r>
            <a:r>
              <a:rPr lang="en-NZ" dirty="0"/>
              <a:t>– estimated to be in service mid-2024</a:t>
            </a:r>
          </a:p>
          <a:p>
            <a:endParaRPr lang="en-NZ" dirty="0"/>
          </a:p>
          <a:p>
            <a:r>
              <a:rPr lang="en-NZ" dirty="0"/>
              <a:t>Length – 36m</a:t>
            </a:r>
          </a:p>
          <a:p>
            <a:r>
              <a:rPr lang="en-NZ" dirty="0"/>
              <a:t>Beam – 9.5m</a:t>
            </a:r>
          </a:p>
          <a:p>
            <a:r>
              <a:rPr lang="en-NZ" dirty="0"/>
              <a:t>Draft – 3.5m</a:t>
            </a:r>
          </a:p>
          <a:p>
            <a:r>
              <a:rPr lang="en-NZ" dirty="0"/>
              <a:t>Range – approx. 6500nm</a:t>
            </a:r>
          </a:p>
          <a:p>
            <a:r>
              <a:rPr lang="en-NZ" dirty="0"/>
              <a:t>Berths - 15</a:t>
            </a:r>
          </a:p>
        </p:txBody>
      </p:sp>
      <p:pic>
        <p:nvPicPr>
          <p:cNvPr id="10" name="Picture 9" descr="Logo, company name&#10;&#10;Description automatically generated">
            <a:extLst>
              <a:ext uri="{FF2B5EF4-FFF2-40B4-BE49-F238E27FC236}">
                <a16:creationId xmlns:a16="http://schemas.microsoft.com/office/drawing/2014/main" id="{5CC1520B-CB99-4153-A19F-34F3BC26F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7172" y="0"/>
            <a:ext cx="1917231" cy="2638097"/>
          </a:xfrm>
          <a:prstGeom prst="rect">
            <a:avLst/>
          </a:prstGeom>
        </p:spPr>
      </p:pic>
    </p:spTree>
    <p:extLst>
      <p:ext uri="{BB962C8B-B14F-4D97-AF65-F5344CB8AC3E}">
        <p14:creationId xmlns:p14="http://schemas.microsoft.com/office/powerpoint/2010/main" val="201878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FD9D93-D1E6-4E22-9980-32378C9F0760}"/>
              </a:ext>
            </a:extLst>
          </p:cNvPr>
          <p:cNvSpPr>
            <a:spLocks noGrp="1"/>
          </p:cNvSpPr>
          <p:nvPr>
            <p:ph idx="1"/>
          </p:nvPr>
        </p:nvSpPr>
        <p:spPr>
          <a:xfrm>
            <a:off x="1734633" y="1960880"/>
            <a:ext cx="9654727" cy="4998369"/>
          </a:xfrm>
        </p:spPr>
        <p:txBody>
          <a:bodyPr>
            <a:normAutofit fontScale="85000" lnSpcReduction="10000"/>
          </a:bodyPr>
          <a:lstStyle/>
          <a:p>
            <a:pPr marL="0" indent="0" fontAlgn="base">
              <a:buNone/>
            </a:pPr>
            <a:r>
              <a:rPr lang="en-NZ" sz="2600" b="1" dirty="0"/>
              <a:t>THANK YOU FOR YOUR ATTENTION- ANY ENQUIRIES PLEASE CONTACT</a:t>
            </a:r>
            <a:r>
              <a:rPr lang="en-NZ" b="1" dirty="0"/>
              <a:t>;</a:t>
            </a:r>
          </a:p>
          <a:p>
            <a:pPr fontAlgn="base"/>
            <a:r>
              <a:rPr lang="en-NZ" b="1" dirty="0"/>
              <a:t>IRSO Chair:</a:t>
            </a:r>
            <a:br>
              <a:rPr lang="en-NZ" dirty="0"/>
            </a:br>
            <a:r>
              <a:rPr lang="en-NZ" dirty="0" err="1"/>
              <a:t>Dr.</a:t>
            </a:r>
            <a:r>
              <a:rPr lang="en-NZ" dirty="0"/>
              <a:t> Erica Koning</a:t>
            </a:r>
            <a:br>
              <a:rPr lang="en-NZ" dirty="0"/>
            </a:br>
            <a:r>
              <a:rPr lang="en-NZ" dirty="0"/>
              <a:t>National Marine Facilities (NMF)</a:t>
            </a:r>
            <a:br>
              <a:rPr lang="en-NZ" dirty="0"/>
            </a:br>
            <a:r>
              <a:rPr lang="en-NZ" dirty="0"/>
              <a:t>NIOZ Royal Netherlands Institute for Sea Research</a:t>
            </a:r>
            <a:br>
              <a:rPr lang="en-NZ" dirty="0"/>
            </a:br>
            <a:r>
              <a:rPr lang="en-NZ" dirty="0"/>
              <a:t>PO Box 59, 1790 AB Den Burg, The Netherlands</a:t>
            </a:r>
            <a:br>
              <a:rPr lang="en-NZ" dirty="0"/>
            </a:br>
            <a:r>
              <a:rPr lang="en-NZ" dirty="0"/>
              <a:t>T: +31-222-369441</a:t>
            </a:r>
            <a:br>
              <a:rPr lang="en-NZ" dirty="0"/>
            </a:br>
            <a:r>
              <a:rPr lang="en-NZ" dirty="0"/>
              <a:t>M:+31-6 11710875</a:t>
            </a:r>
            <a:br>
              <a:rPr lang="en-NZ" dirty="0"/>
            </a:br>
            <a:r>
              <a:rPr lang="en-NZ" dirty="0"/>
              <a:t>Email: </a:t>
            </a:r>
            <a:r>
              <a:rPr lang="en-NZ" dirty="0">
                <a:hlinkClick r:id="rId2"/>
              </a:rPr>
              <a:t>erica.koning@nioz.nl</a:t>
            </a:r>
            <a:endParaRPr lang="en-NZ" dirty="0"/>
          </a:p>
          <a:p>
            <a:pPr fontAlgn="base"/>
            <a:r>
              <a:rPr lang="en-NZ" b="1" dirty="0"/>
              <a:t>IRSO Vice-Chair:</a:t>
            </a:r>
            <a:br>
              <a:rPr lang="en-NZ" b="1" dirty="0"/>
            </a:br>
            <a:r>
              <a:rPr lang="en-NZ" dirty="0"/>
              <a:t>Greg Foothead</a:t>
            </a:r>
            <a:br>
              <a:rPr lang="en-NZ" dirty="0"/>
            </a:br>
            <a:r>
              <a:rPr lang="en-NZ" dirty="0"/>
              <a:t>General Manager – Vessel Operations</a:t>
            </a:r>
            <a:br>
              <a:rPr lang="en-NZ" dirty="0"/>
            </a:br>
            <a:r>
              <a:rPr lang="en-NZ" dirty="0"/>
              <a:t>NIWA Vessel Management Ltd</a:t>
            </a:r>
            <a:br>
              <a:rPr lang="en-NZ" dirty="0"/>
            </a:br>
            <a:r>
              <a:rPr lang="en-NZ" dirty="0"/>
              <a:t>301 Evans Bay Parade</a:t>
            </a:r>
            <a:br>
              <a:rPr lang="en-NZ" dirty="0"/>
            </a:br>
            <a:r>
              <a:rPr lang="en-NZ" dirty="0"/>
              <a:t>Greta Point, Wellington,</a:t>
            </a:r>
            <a:br>
              <a:rPr lang="en-NZ" dirty="0"/>
            </a:br>
            <a:r>
              <a:rPr lang="en-NZ" dirty="0"/>
              <a:t>New Zealand</a:t>
            </a:r>
            <a:br>
              <a:rPr lang="en-NZ" dirty="0"/>
            </a:br>
            <a:r>
              <a:rPr lang="en-NZ" dirty="0"/>
              <a:t>T: +64-4-386-0553</a:t>
            </a:r>
            <a:br>
              <a:rPr lang="en-NZ" dirty="0"/>
            </a:br>
            <a:r>
              <a:rPr lang="en-NZ" dirty="0"/>
              <a:t>M: +64-27-273-3894</a:t>
            </a:r>
            <a:br>
              <a:rPr lang="en-NZ" dirty="0"/>
            </a:br>
            <a:r>
              <a:rPr lang="en-NZ" dirty="0"/>
              <a:t>Email: </a:t>
            </a:r>
            <a:r>
              <a:rPr lang="en-NZ" dirty="0">
                <a:hlinkClick r:id="rId3"/>
              </a:rPr>
              <a:t>Greg.Foothead@niwa.co.nz</a:t>
            </a:r>
            <a:endParaRPr lang="en-NZ" dirty="0"/>
          </a:p>
          <a:p>
            <a:endParaRPr lang="en-NZ" dirty="0"/>
          </a:p>
        </p:txBody>
      </p:sp>
      <p:pic>
        <p:nvPicPr>
          <p:cNvPr id="4" name="Picture 3" descr="Graphical user interface&#10;&#10;Description automatically generated">
            <a:extLst>
              <a:ext uri="{FF2B5EF4-FFF2-40B4-BE49-F238E27FC236}">
                <a16:creationId xmlns:a16="http://schemas.microsoft.com/office/drawing/2014/main" id="{BF9ACA3E-A918-4A35-982D-2D2348C43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55" y="221219"/>
            <a:ext cx="5146045" cy="1543813"/>
          </a:xfrm>
          <a:prstGeom prst="rect">
            <a:avLst/>
          </a:prstGeom>
        </p:spPr>
      </p:pic>
    </p:spTree>
    <p:extLst>
      <p:ext uri="{BB962C8B-B14F-4D97-AF65-F5344CB8AC3E}">
        <p14:creationId xmlns:p14="http://schemas.microsoft.com/office/powerpoint/2010/main" val="4560868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834</TotalTime>
  <Words>772</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vt:lpstr>
      <vt:lpstr>PowerPoint Presentation</vt:lpstr>
      <vt:lpstr>Update on RV Operations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Foothead</dc:creator>
  <cp:lastModifiedBy>Greg Foothead</cp:lastModifiedBy>
  <cp:revision>26</cp:revision>
  <dcterms:created xsi:type="dcterms:W3CDTF">2021-05-13T06:47:28Z</dcterms:created>
  <dcterms:modified xsi:type="dcterms:W3CDTF">2021-05-18T06:02:58Z</dcterms:modified>
</cp:coreProperties>
</file>