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3"/>
  </p:notesMasterIdLst>
  <p:handoutMasterIdLst>
    <p:handoutMasterId r:id="rId24"/>
  </p:handoutMasterIdLst>
  <p:sldIdLst>
    <p:sldId id="360" r:id="rId3"/>
    <p:sldId id="785" r:id="rId4"/>
    <p:sldId id="672" r:id="rId5"/>
    <p:sldId id="765" r:id="rId6"/>
    <p:sldId id="771" r:id="rId7"/>
    <p:sldId id="772" r:id="rId8"/>
    <p:sldId id="774" r:id="rId9"/>
    <p:sldId id="784" r:id="rId10"/>
    <p:sldId id="775" r:id="rId11"/>
    <p:sldId id="788" r:id="rId12"/>
    <p:sldId id="787" r:id="rId13"/>
    <p:sldId id="673" r:id="rId14"/>
    <p:sldId id="778" r:id="rId15"/>
    <p:sldId id="779" r:id="rId16"/>
    <p:sldId id="780" r:id="rId17"/>
    <p:sldId id="781" r:id="rId18"/>
    <p:sldId id="782" r:id="rId19"/>
    <p:sldId id="786" r:id="rId20"/>
    <p:sldId id="783" r:id="rId21"/>
    <p:sldId id="777" r:id="rId22"/>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藤井 陽介" initials="藤井" lastIdx="1" clrIdx="0">
    <p:extLst>
      <p:ext uri="{19B8F6BF-5375-455C-9EA6-DF929625EA0E}">
        <p15:presenceInfo xmlns:p15="http://schemas.microsoft.com/office/powerpoint/2012/main" userId="65210999f0823b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0000FF"/>
    <a:srgbClr val="FFAF60"/>
    <a:srgbClr val="FFBD7D"/>
    <a:srgbClr val="FF3300"/>
    <a:srgbClr val="FFFFCC"/>
    <a:srgbClr val="FFFF66"/>
    <a:srgbClr val="FF5050"/>
    <a:srgbClr val="FF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78351" autoAdjust="0"/>
  </p:normalViewPr>
  <p:slideViewPr>
    <p:cSldViewPr snapToGrid="0">
      <p:cViewPr varScale="1">
        <p:scale>
          <a:sx n="74" d="100"/>
          <a:sy n="74" d="100"/>
        </p:scale>
        <p:origin x="1075" y="72"/>
      </p:cViewPr>
      <p:guideLst>
        <p:guide orient="horz" pos="2160"/>
        <p:guide pos="3840"/>
      </p:guideLst>
    </p:cSldViewPr>
  </p:slideViewPr>
  <p:outlineViewPr>
    <p:cViewPr>
      <p:scale>
        <a:sx n="33" d="100"/>
        <a:sy n="33" d="100"/>
      </p:scale>
      <p:origin x="0" y="1512"/>
    </p:cViewPr>
  </p:outlineViewPr>
  <p:notesTextViewPr>
    <p:cViewPr>
      <p:scale>
        <a:sx n="150" d="100"/>
        <a:sy n="150" d="100"/>
      </p:scale>
      <p:origin x="0" y="-43"/>
    </p:cViewPr>
  </p:notesTextViewPr>
  <p:sorterViewPr>
    <p:cViewPr>
      <p:scale>
        <a:sx n="60" d="100"/>
        <a:sy n="6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9042" cy="512143"/>
          </a:xfrm>
          <a:prstGeom prst="rect">
            <a:avLst/>
          </a:prstGeom>
        </p:spPr>
        <p:txBody>
          <a:bodyPr vert="horz" lIns="95461" tIns="47730" rIns="95461" bIns="47730"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4023348" y="1"/>
            <a:ext cx="3079040" cy="512143"/>
          </a:xfrm>
          <a:prstGeom prst="rect">
            <a:avLst/>
          </a:prstGeom>
        </p:spPr>
        <p:txBody>
          <a:bodyPr vert="horz" lIns="95461" tIns="47730" rIns="95461" bIns="47730" rtlCol="0"/>
          <a:lstStyle>
            <a:lvl1pPr algn="r">
              <a:defRPr sz="1300"/>
            </a:lvl1pPr>
          </a:lstStyle>
          <a:p>
            <a:fld id="{BEF37C28-E2D4-46C6-ACB2-03C304D0597C}" type="datetimeFigureOut">
              <a:rPr kumimoji="1" lang="ja-JP" altLang="en-US" smtClean="0"/>
              <a:pPr/>
              <a:t>2021/5/18</a:t>
            </a:fld>
            <a:endParaRPr kumimoji="1" lang="ja-JP" altLang="en-US" dirty="0"/>
          </a:p>
        </p:txBody>
      </p:sp>
      <p:sp>
        <p:nvSpPr>
          <p:cNvPr id="4" name="フッター プレースホルダー 3"/>
          <p:cNvSpPr>
            <a:spLocks noGrp="1"/>
          </p:cNvSpPr>
          <p:nvPr>
            <p:ph type="ftr" sz="quarter" idx="2"/>
          </p:nvPr>
        </p:nvSpPr>
        <p:spPr>
          <a:xfrm>
            <a:off x="2" y="9720824"/>
            <a:ext cx="3079042" cy="512142"/>
          </a:xfrm>
          <a:prstGeom prst="rect">
            <a:avLst/>
          </a:prstGeom>
        </p:spPr>
        <p:txBody>
          <a:bodyPr vert="horz" lIns="95461" tIns="47730" rIns="95461" bIns="47730" rtlCol="0" anchor="b"/>
          <a:lstStyle>
            <a:lvl1pPr algn="l">
              <a:defRPr sz="1300"/>
            </a:lvl1pPr>
          </a:lstStyle>
          <a:p>
            <a:endParaRPr kumimoji="1" lang="ja-JP" altLang="en-US" dirty="0"/>
          </a:p>
        </p:txBody>
      </p:sp>
      <p:sp>
        <p:nvSpPr>
          <p:cNvPr id="5" name="スライド番号プレースホルダー 4"/>
          <p:cNvSpPr>
            <a:spLocks noGrp="1"/>
          </p:cNvSpPr>
          <p:nvPr>
            <p:ph type="sldNum" sz="quarter" idx="3"/>
          </p:nvPr>
        </p:nvSpPr>
        <p:spPr>
          <a:xfrm>
            <a:off x="4023348" y="9720824"/>
            <a:ext cx="3079040" cy="512142"/>
          </a:xfrm>
          <a:prstGeom prst="rect">
            <a:avLst/>
          </a:prstGeom>
        </p:spPr>
        <p:txBody>
          <a:bodyPr vert="horz" lIns="95461" tIns="47730" rIns="95461" bIns="47730" rtlCol="0" anchor="b"/>
          <a:lstStyle>
            <a:lvl1pPr algn="r">
              <a:defRPr sz="1300"/>
            </a:lvl1pPr>
          </a:lstStyle>
          <a:p>
            <a:fld id="{3D28041F-7850-4D0D-B9BE-6FFC9D76F33D}" type="slidenum">
              <a:rPr kumimoji="1" lang="ja-JP" altLang="en-US" smtClean="0"/>
              <a:pPr/>
              <a:t>‹#›</a:t>
            </a:fld>
            <a:endParaRPr kumimoji="1" lang="ja-JP" altLang="en-US" dirty="0"/>
          </a:p>
        </p:txBody>
      </p:sp>
    </p:spTree>
    <p:extLst>
      <p:ext uri="{BB962C8B-B14F-4D97-AF65-F5344CB8AC3E}">
        <p14:creationId xmlns:p14="http://schemas.microsoft.com/office/powerpoint/2010/main" val="352488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3078427" cy="511731"/>
          </a:xfrm>
          <a:prstGeom prst="rect">
            <a:avLst/>
          </a:prstGeom>
        </p:spPr>
        <p:txBody>
          <a:bodyPr vert="horz" lIns="99030" tIns="49514" rIns="99030" bIns="49514"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4023993" y="1"/>
            <a:ext cx="3078427" cy="511731"/>
          </a:xfrm>
          <a:prstGeom prst="rect">
            <a:avLst/>
          </a:prstGeom>
        </p:spPr>
        <p:txBody>
          <a:bodyPr vert="horz" lIns="99030" tIns="49514" rIns="99030" bIns="49514" rtlCol="0"/>
          <a:lstStyle>
            <a:lvl1pPr algn="r">
              <a:defRPr sz="1300"/>
            </a:lvl1pPr>
          </a:lstStyle>
          <a:p>
            <a:fld id="{63FD32B8-72C2-423B-9045-B82CBFC07990}" type="datetimeFigureOut">
              <a:rPr kumimoji="1" lang="ja-JP" altLang="en-US" smtClean="0"/>
              <a:pPr/>
              <a:t>2021/5/18</a:t>
            </a:fld>
            <a:endParaRPr kumimoji="1" lang="ja-JP" altLang="en-US" dirty="0"/>
          </a:p>
        </p:txBody>
      </p:sp>
      <p:sp>
        <p:nvSpPr>
          <p:cNvPr id="4" name="スライド イメージ プレースホルダー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30" tIns="49514" rIns="99030" bIns="49514" rtlCol="0" anchor="ctr"/>
          <a:lstStyle/>
          <a:p>
            <a:endParaRPr lang="ja-JP" altLang="en-US" dirty="0"/>
          </a:p>
        </p:txBody>
      </p:sp>
      <p:sp>
        <p:nvSpPr>
          <p:cNvPr id="5" name="ノート プレースホルダー 4"/>
          <p:cNvSpPr>
            <a:spLocks noGrp="1"/>
          </p:cNvSpPr>
          <p:nvPr>
            <p:ph type="body" sz="quarter" idx="3"/>
          </p:nvPr>
        </p:nvSpPr>
        <p:spPr>
          <a:xfrm>
            <a:off x="710407" y="4861442"/>
            <a:ext cx="5683250" cy="4605576"/>
          </a:xfrm>
          <a:prstGeom prst="rect">
            <a:avLst/>
          </a:prstGeom>
        </p:spPr>
        <p:txBody>
          <a:bodyPr vert="horz" lIns="99030" tIns="49514" rIns="99030" bIns="495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21107"/>
            <a:ext cx="3078427" cy="511731"/>
          </a:xfrm>
          <a:prstGeom prst="rect">
            <a:avLst/>
          </a:prstGeom>
        </p:spPr>
        <p:txBody>
          <a:bodyPr vert="horz" lIns="99030" tIns="49514" rIns="99030" bIns="49514"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4023993" y="9721107"/>
            <a:ext cx="3078427" cy="511731"/>
          </a:xfrm>
          <a:prstGeom prst="rect">
            <a:avLst/>
          </a:prstGeom>
        </p:spPr>
        <p:txBody>
          <a:bodyPr vert="horz" lIns="99030" tIns="49514" rIns="99030" bIns="49514" rtlCol="0" anchor="b"/>
          <a:lstStyle>
            <a:lvl1pPr algn="r">
              <a:defRPr sz="1300"/>
            </a:lvl1pPr>
          </a:lstStyle>
          <a:p>
            <a:fld id="{B8CD8F4B-E1C5-4C85-95F4-0B151E93B380}" type="slidenum">
              <a:rPr kumimoji="1" lang="ja-JP" altLang="en-US" smtClean="0"/>
              <a:pPr/>
              <a:t>‹#›</a:t>
            </a:fld>
            <a:endParaRPr kumimoji="1" lang="ja-JP" altLang="en-US" dirty="0"/>
          </a:p>
        </p:txBody>
      </p:sp>
    </p:spTree>
    <p:extLst>
      <p:ext uri="{BB962C8B-B14F-4D97-AF65-F5344CB8AC3E}">
        <p14:creationId xmlns:p14="http://schemas.microsoft.com/office/powerpoint/2010/main" val="14521149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339B99-18E7-45AF-A13B-F1F7055C9F0F}" type="slidenum">
              <a:rPr lang="ja-JP" altLang="en-US"/>
              <a:pPr/>
              <a:t>1</a:t>
            </a:fld>
            <a:endParaRPr lang="en-US" altLang="ja-JP" dirty="0"/>
          </a:p>
        </p:txBody>
      </p:sp>
      <p:sp>
        <p:nvSpPr>
          <p:cNvPr id="513026" name="Rectangle 2"/>
          <p:cNvSpPr>
            <a:spLocks noGrp="1" noRot="1" noChangeAspect="1" noChangeArrowheads="1" noTextEdit="1"/>
          </p:cNvSpPr>
          <p:nvPr>
            <p:ph type="sldImg"/>
          </p:nvPr>
        </p:nvSpPr>
        <p:spPr>
          <a:xfrm>
            <a:off x="142875" y="768350"/>
            <a:ext cx="6818313" cy="3836988"/>
          </a:xfrm>
          <a:ln/>
        </p:spPr>
      </p:sp>
      <p:sp>
        <p:nvSpPr>
          <p:cNvPr id="513027" name="Rectangle 3"/>
          <p:cNvSpPr>
            <a:spLocks noGrp="1" noChangeArrowheads="1"/>
          </p:cNvSpPr>
          <p:nvPr>
            <p:ph type="body" idx="1"/>
          </p:nvPr>
        </p:nvSpPr>
        <p:spPr/>
        <p:txBody>
          <a:bodyPr/>
          <a:lstStyle/>
          <a:p>
            <a:r>
              <a:rPr lang="en-US" altLang="ja-JP" baseline="0" dirty="0"/>
              <a:t>I am Yosuke Fujii from JMA/MRI.</a:t>
            </a:r>
          </a:p>
          <a:p>
            <a:r>
              <a:rPr lang="en-US" altLang="ja-JP" baseline="0" dirty="0"/>
              <a:t>thank you for giving me the opportunity to talk about the communication between observational and modeling communities.</a:t>
            </a:r>
          </a:p>
        </p:txBody>
      </p:sp>
    </p:spTree>
    <p:extLst>
      <p:ext uri="{BB962C8B-B14F-4D97-AF65-F5344CB8AC3E}">
        <p14:creationId xmlns:p14="http://schemas.microsoft.com/office/powerpoint/2010/main" val="874120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this figure summarizes the </a:t>
            </a:r>
            <a:r>
              <a:rPr kumimoji="1" lang="en-US" altLang="ja-JP" dirty="0" err="1"/>
              <a:t>OceanPredict</a:t>
            </a:r>
            <a:r>
              <a:rPr kumimoji="1" lang="en-US" altLang="ja-JP" dirty="0"/>
              <a:t> contributions to the UN Decade of Ocean Science.</a:t>
            </a:r>
          </a:p>
          <a:p>
            <a:r>
              <a:rPr kumimoji="1" lang="en-US" altLang="ja-JP" dirty="0" err="1"/>
              <a:t>OceanPredict</a:t>
            </a:r>
            <a:r>
              <a:rPr kumimoji="1" lang="en-US" altLang="ja-JP" dirty="0"/>
              <a:t> Science Team has submitted the Decade </a:t>
            </a:r>
            <a:r>
              <a:rPr kumimoji="1" lang="en-US" altLang="ja-JP" dirty="0" err="1"/>
              <a:t>Programme</a:t>
            </a:r>
            <a:r>
              <a:rPr kumimoji="1" lang="en-US" altLang="ja-JP" dirty="0"/>
              <a:t>, </a:t>
            </a:r>
            <a:r>
              <a:rPr kumimoji="1" lang="en-US" altLang="ja-JP" dirty="0" err="1"/>
              <a:t>ForeSea</a:t>
            </a:r>
            <a:r>
              <a:rPr kumimoji="1" lang="en-US" altLang="ja-JP" dirty="0"/>
              <a:t>, which aims to enhance the value chain between ocean prediction systems and users.</a:t>
            </a:r>
          </a:p>
          <a:p>
            <a:r>
              <a:rPr kumimoji="1" lang="en-US" altLang="ja-JP" dirty="0"/>
              <a:t>And the </a:t>
            </a:r>
            <a:r>
              <a:rPr kumimoji="1" lang="en-US" altLang="ja-JP" dirty="0" err="1"/>
              <a:t>OceanPredict</a:t>
            </a:r>
            <a:r>
              <a:rPr kumimoji="1" lang="en-US" altLang="ja-JP" dirty="0"/>
              <a:t> Coastal Sea task team has submitted another Decade </a:t>
            </a:r>
            <a:r>
              <a:rPr kumimoji="1" lang="en-US" altLang="ja-JP" dirty="0" err="1"/>
              <a:t>Programme</a:t>
            </a:r>
            <a:r>
              <a:rPr kumimoji="1" lang="en-US" altLang="ja-JP" dirty="0"/>
              <a:t>, </a:t>
            </a:r>
            <a:r>
              <a:rPr kumimoji="1" lang="en-US" altLang="ja-JP" dirty="0" err="1"/>
              <a:t>CoastPredict</a:t>
            </a:r>
            <a:r>
              <a:rPr kumimoji="1" lang="en-US" altLang="ja-JP" dirty="0"/>
              <a:t>, </a:t>
            </a:r>
            <a:r>
              <a:rPr kumimoji="1" lang="en-US" altLang="ja-JP" dirty="0" err="1"/>
              <a:t>coorpolating</a:t>
            </a:r>
            <a:r>
              <a:rPr kumimoji="1" lang="en-US" altLang="ja-JP" dirty="0"/>
              <a:t> with GOOS.</a:t>
            </a:r>
          </a:p>
          <a:p>
            <a:r>
              <a:rPr kumimoji="1" lang="en-US" altLang="ja-JP" dirty="0"/>
              <a:t>And, GOOS has also submitted </a:t>
            </a:r>
            <a:r>
              <a:rPr kumimoji="1" lang="en-US" altLang="ja-JP" dirty="0" err="1"/>
              <a:t>ObsCoDe</a:t>
            </a:r>
            <a:r>
              <a:rPr kumimoji="1" lang="en-US" altLang="ja-JP" dirty="0"/>
              <a:t>.</a:t>
            </a:r>
          </a:p>
          <a:p>
            <a:r>
              <a:rPr kumimoji="1" lang="en-US" altLang="ja-JP" dirty="0"/>
              <a:t>In addition, OS-Eval TT plans to submit a Decade </a:t>
            </a:r>
            <a:r>
              <a:rPr kumimoji="1" lang="en-US" altLang="ja-JP" dirty="0" err="1"/>
              <a:t>Proejct</a:t>
            </a:r>
            <a:r>
              <a:rPr kumimoji="1" lang="en-US" altLang="ja-JP" dirty="0"/>
              <a:t>, </a:t>
            </a:r>
            <a:r>
              <a:rPr kumimoji="1" lang="en-US" altLang="ja-JP" dirty="0" err="1"/>
              <a:t>SynObs</a:t>
            </a:r>
            <a:r>
              <a:rPr kumimoji="1" lang="en-US" altLang="ja-JP" dirty="0"/>
              <a:t>.</a:t>
            </a:r>
          </a:p>
          <a:p>
            <a:r>
              <a:rPr kumimoji="1" lang="en-US" altLang="ja-JP" dirty="0"/>
              <a:t>We plan to manage it as a common comprehensive project among </a:t>
            </a:r>
            <a:r>
              <a:rPr kumimoji="1" lang="en-US" altLang="ja-JP" dirty="0" err="1"/>
              <a:t>ForeSea</a:t>
            </a:r>
            <a:r>
              <a:rPr kumimoji="1" lang="en-US" altLang="ja-JP" dirty="0"/>
              <a:t>, </a:t>
            </a:r>
            <a:r>
              <a:rPr kumimoji="1" lang="en-US" altLang="ja-JP" dirty="0" err="1"/>
              <a:t>CoastPredict</a:t>
            </a:r>
            <a:r>
              <a:rPr kumimoji="1" lang="en-US" altLang="ja-JP" dirty="0"/>
              <a:t>, and </a:t>
            </a:r>
            <a:r>
              <a:rPr kumimoji="1" lang="en-US" altLang="ja-JP" dirty="0" err="1"/>
              <a:t>ObsCode</a:t>
            </a:r>
            <a:r>
              <a:rPr kumimoji="1"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D8F4B-E1C5-4C85-95F4-0B151E93B380}"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5053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tentative full name of </a:t>
            </a:r>
            <a:r>
              <a:rPr lang="en-GB" dirty="0" err="1"/>
              <a:t>SynObs</a:t>
            </a:r>
            <a:r>
              <a:rPr lang="en-GB" dirty="0"/>
              <a:t> is Synergistic Ocean Observations for Ocean and Coupled Predictions.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Arial" panose="020B0604020202020204" pitchFamily="34" charset="0"/>
              </a:rPr>
              <a:t>The project</a:t>
            </a:r>
            <a:r>
              <a:rPr lang="en-US" altLang="ja-JP" sz="1200" b="0" i="0" u="none" strike="noStrike" dirty="0">
                <a:solidFill>
                  <a:srgbClr val="000000"/>
                </a:solidFill>
                <a:effectLst/>
                <a:latin typeface="Arial" panose="020B0604020202020204" pitchFamily="34" charset="0"/>
              </a:rPr>
              <a:t> will seek the way to extract the </a:t>
            </a:r>
            <a:r>
              <a:rPr lang="en-US" altLang="ja-JP" sz="1200" b="0" i="0" u="none" strike="noStrike" dirty="0">
                <a:solidFill>
                  <a:srgbClr val="6600FF"/>
                </a:solidFill>
                <a:effectLst/>
                <a:latin typeface="Arial" panose="020B0604020202020204" pitchFamily="34" charset="0"/>
              </a:rPr>
              <a:t>maximum benefit from the combination among various observation platforms</a:t>
            </a:r>
            <a:r>
              <a:rPr lang="en-US" altLang="ja-JP" sz="1200" b="0" i="0" u="none" strike="noStrike" dirty="0">
                <a:solidFill>
                  <a:srgbClr val="000000"/>
                </a:solidFill>
                <a:effectLst/>
                <a:latin typeface="Arial" panose="020B0604020202020204" pitchFamily="34" charset="0"/>
              </a:rPr>
              <a:t>, typically </a:t>
            </a:r>
            <a:r>
              <a:rPr lang="en-US" altLang="ja-JP" sz="1200" b="0" i="0" u="none" strike="noStrike" dirty="0">
                <a:solidFill>
                  <a:srgbClr val="00B050"/>
                </a:solidFill>
                <a:effectLst/>
                <a:latin typeface="Arial" panose="020B0604020202020204" pitchFamily="34" charset="0"/>
              </a:rPr>
              <a:t>between satellite and in situ observation data</a:t>
            </a:r>
            <a:r>
              <a:rPr lang="en-US" altLang="ja-JP" sz="1200" b="0" i="0" u="none" strike="noStrike" dirty="0">
                <a:solidFill>
                  <a:srgbClr val="000000"/>
                </a:solidFill>
                <a:effectLst/>
                <a:latin typeface="Arial" panose="020B0604020202020204" pitchFamily="34" charset="0"/>
              </a:rPr>
              <a:t>, or between coastal and open ocean platforms, in ocean and </a:t>
            </a:r>
            <a:r>
              <a:rPr lang="en-US" altLang="ja-JP" sz="1200" dirty="0">
                <a:solidFill>
                  <a:srgbClr val="000000"/>
                </a:solidFill>
                <a:latin typeface="Arial" panose="020B0604020202020204" pitchFamily="34" charset="0"/>
              </a:rPr>
              <a:t>earth-system</a:t>
            </a:r>
            <a:r>
              <a:rPr lang="en-US" altLang="ja-JP" sz="1200" b="0" i="0" u="none" strike="noStrike" dirty="0">
                <a:solidFill>
                  <a:srgbClr val="000000"/>
                </a:solidFill>
                <a:effectLst/>
                <a:latin typeface="Arial" panose="020B0604020202020204" pitchFamily="34" charset="0"/>
              </a:rPr>
              <a:t> predictions.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Mainly, </a:t>
            </a:r>
            <a:r>
              <a:rPr lang="en-US" sz="1200" b="0" i="0" u="none" strike="noStrike" dirty="0">
                <a:solidFill>
                  <a:srgbClr val="000000"/>
                </a:solidFill>
                <a:effectLst/>
                <a:latin typeface="Arial" panose="020B0604020202020204" pitchFamily="34" charset="0"/>
              </a:rPr>
              <a:t>w</a:t>
            </a:r>
            <a:r>
              <a:rPr lang="en-US" altLang="ja-JP" sz="1200" b="0" i="0" u="none" strike="noStrike" dirty="0">
                <a:solidFill>
                  <a:srgbClr val="000000"/>
                </a:solidFill>
                <a:effectLst/>
                <a:latin typeface="Arial" panose="020B0604020202020204" pitchFamily="34" charset="0"/>
              </a:rPr>
              <a:t>e aim to </a:t>
            </a:r>
            <a:r>
              <a:rPr lang="en-US" altLang="ja-JP" sz="1200" b="0" i="0" u="none" strike="noStrike" dirty="0">
                <a:solidFill>
                  <a:srgbClr val="FF00FF"/>
                </a:solidFill>
                <a:effectLst/>
                <a:latin typeface="Arial" panose="020B0604020202020204" pitchFamily="34" charset="0"/>
              </a:rPr>
              <a:t>identify the optimal combination</a:t>
            </a:r>
            <a:r>
              <a:rPr lang="en-US" altLang="ja-JP" sz="1200" b="0" i="0" u="none" strike="noStrike" dirty="0">
                <a:solidFill>
                  <a:srgbClr val="CC0066"/>
                </a:solidFill>
                <a:effectLst/>
                <a:latin typeface="Arial" panose="020B0604020202020204" pitchFamily="34" charset="0"/>
              </a:rPr>
              <a:t> </a:t>
            </a:r>
            <a:r>
              <a:rPr lang="en-US" altLang="ja-JP" sz="1200" b="0" i="0" u="none" strike="noStrike" dirty="0">
                <a:solidFill>
                  <a:srgbClr val="000000"/>
                </a:solidFill>
                <a:effectLst/>
                <a:latin typeface="Arial" panose="020B0604020202020204" pitchFamily="34" charset="0"/>
              </a:rPr>
              <a:t>of different ocean observation platforms, and </a:t>
            </a:r>
            <a:r>
              <a:rPr lang="en-US" altLang="ja-JP" sz="1200" b="0" i="0" u="none" strike="noStrike" dirty="0">
                <a:solidFill>
                  <a:srgbClr val="0070C0"/>
                </a:solidFill>
                <a:effectLst/>
                <a:latin typeface="Arial" panose="020B0604020202020204" pitchFamily="34" charset="0"/>
              </a:rPr>
              <a:t>develop assimilation methods</a:t>
            </a:r>
            <a:r>
              <a:rPr lang="en-US" altLang="ja-JP" sz="1200" b="0" i="0" u="none" strike="noStrike" dirty="0">
                <a:solidFill>
                  <a:srgbClr val="000000"/>
                </a:solidFill>
                <a:effectLst/>
                <a:latin typeface="Arial" panose="020B0604020202020204" pitchFamily="34" charset="0"/>
              </a:rPr>
              <a:t> with which we can draw </a:t>
            </a:r>
            <a:r>
              <a:rPr lang="en-US" altLang="ja-JP" sz="1200" b="0" i="0" u="none" strike="noStrike" dirty="0">
                <a:effectLst/>
                <a:latin typeface="Arial" panose="020B0604020202020204" pitchFamily="34" charset="0"/>
              </a:rPr>
              <a:t>synergistic effects from the combination</a:t>
            </a:r>
            <a:r>
              <a:rPr lang="en-US" altLang="ja-JP" sz="1200" dirty="0">
                <a:solidFill>
                  <a:srgbClr val="000000"/>
                </a:solidFill>
                <a:latin typeface="Arial" panose="020B0604020202020204" pitchFamily="34" charset="0"/>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err="1">
                <a:solidFill>
                  <a:srgbClr val="000000"/>
                </a:solidFill>
                <a:latin typeface="Arial" panose="020B0604020202020204" pitchFamily="34" charset="0"/>
              </a:rPr>
              <a:t>SynObs</a:t>
            </a:r>
            <a:r>
              <a:rPr lang="en-US" altLang="ja-JP" sz="1200" dirty="0">
                <a:solidFill>
                  <a:srgbClr val="000000"/>
                </a:solidFill>
                <a:latin typeface="Arial" panose="020B0604020202020204" pitchFamily="34" charset="0"/>
              </a:rPr>
              <a:t> includes coastal and open ocean studies, weather and climate coupled predictions, and physical and biogeochemical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Arial" panose="020B0604020202020204" pitchFamily="34" charset="0"/>
              </a:rPr>
              <a:t>Then </a:t>
            </a:r>
            <a:r>
              <a:rPr lang="en-US" altLang="ja-JP" sz="1200" dirty="0" err="1">
                <a:solidFill>
                  <a:srgbClr val="000000"/>
                </a:solidFill>
                <a:latin typeface="Arial" panose="020B0604020202020204" pitchFamily="34" charset="0"/>
              </a:rPr>
              <a:t>SynObs</a:t>
            </a:r>
            <a:r>
              <a:rPr lang="en-US" altLang="ja-JP" sz="1200" dirty="0">
                <a:solidFill>
                  <a:srgbClr val="000000"/>
                </a:solidFill>
                <a:latin typeface="Arial" panose="020B0604020202020204" pitchFamily="34" charset="0"/>
              </a:rPr>
              <a:t> plans to publish the Observation Impact Report as a part of the authorized report planed in </a:t>
            </a:r>
            <a:r>
              <a:rPr lang="en-US" altLang="ja-JP" sz="1200" dirty="0" err="1">
                <a:solidFill>
                  <a:srgbClr val="C00000"/>
                </a:solidFill>
                <a:latin typeface="Arial" panose="020B0604020202020204" pitchFamily="34" charset="0"/>
              </a:rPr>
              <a:t>ObsCoDe</a:t>
            </a:r>
            <a:r>
              <a:rPr lang="en-US" altLang="ja-JP" sz="1200" dirty="0">
                <a:solidFill>
                  <a:srgbClr val="000000"/>
                </a:solidFill>
                <a:latin typeface="Arial" panose="020B0604020202020204" pitchFamily="34" charset="0"/>
              </a:rPr>
              <a:t>.</a:t>
            </a:r>
          </a:p>
        </p:txBody>
      </p:sp>
      <p:sp>
        <p:nvSpPr>
          <p:cNvPr id="4" name="Espace réservé du numéro de diapositive 3"/>
          <p:cNvSpPr>
            <a:spLocks noGrp="1"/>
          </p:cNvSpPr>
          <p:nvPr>
            <p:ph type="sldNum" sz="quarter" idx="10"/>
          </p:nvPr>
        </p:nvSpPr>
        <p:spPr/>
        <p:txBody>
          <a:bodyPr/>
          <a:lstStyle/>
          <a:p>
            <a:fld id="{0324131D-65E5-4BB6-8383-89255B3DDB06}" type="slidenum">
              <a:rPr lang="en-GB" smtClean="0"/>
              <a:t>11</a:t>
            </a:fld>
            <a:endParaRPr lang="en-GB" dirty="0"/>
          </a:p>
        </p:txBody>
      </p:sp>
    </p:spTree>
    <p:extLst>
      <p:ext uri="{BB962C8B-B14F-4D97-AF65-F5344CB8AC3E}">
        <p14:creationId xmlns:p14="http://schemas.microsoft.com/office/powerpoint/2010/main" val="361930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515">
              <a:defRPr/>
            </a:pPr>
            <a:r>
              <a:rPr lang="en-GB" dirty="0"/>
              <a:t>Then, we plan to have a symposium toward Synergistic Observation Networks for Ocean and Earth System Predictions in December in Japan. It will be the kick-off meeting of </a:t>
            </a:r>
            <a:r>
              <a:rPr lang="en-GB" dirty="0" err="1"/>
              <a:t>SynObs</a:t>
            </a:r>
            <a:r>
              <a:rPr lang="en-GB" dirty="0"/>
              <a:t>.</a:t>
            </a:r>
          </a:p>
          <a:p>
            <a:pPr defTabSz="914515">
              <a:defRPr/>
            </a:pPr>
            <a:r>
              <a:rPr lang="en-GB" dirty="0"/>
              <a:t>It will be open for all researchers who are interested in </a:t>
            </a:r>
            <a:r>
              <a:rPr lang="en-GB" dirty="0" err="1"/>
              <a:t>SynObs</a:t>
            </a:r>
            <a:r>
              <a:rPr lang="en-GB" dirty="0"/>
              <a:t> activities.</a:t>
            </a:r>
          </a:p>
          <a:p>
            <a:pPr defTabSz="914515">
              <a:defRPr/>
            </a:pPr>
            <a:r>
              <a:rPr lang="en-GB" dirty="0"/>
              <a:t>So I wish many researcher who are interested in </a:t>
            </a:r>
            <a:r>
              <a:rPr lang="en-GB" dirty="0" err="1"/>
              <a:t>SynObs</a:t>
            </a:r>
            <a:r>
              <a:rPr lang="en-GB" dirty="0"/>
              <a:t> attend this meeting.</a:t>
            </a:r>
          </a:p>
          <a:p>
            <a:pPr defTabSz="914515">
              <a:defRPr/>
            </a:pPr>
            <a:r>
              <a:rPr lang="en-GB" dirty="0"/>
              <a:t>But it can be postponed again if the COVID-19 pandemic is not enough suppressed, and I am afraid that this possibility is increasing now due to the recent Japanese situation.</a:t>
            </a:r>
          </a:p>
          <a:p>
            <a:pPr defTabSz="914515">
              <a:defRPr/>
            </a:pPr>
            <a:endParaRPr lang="en-GB" dirty="0"/>
          </a:p>
          <a:p>
            <a:pPr defTabSz="914515">
              <a:defRPr/>
            </a:pPr>
            <a:endParaRPr lang="en-GB" dirty="0"/>
          </a:p>
        </p:txBody>
      </p:sp>
      <p:sp>
        <p:nvSpPr>
          <p:cNvPr id="4" name="Espace réservé du numéro de diapositive 3"/>
          <p:cNvSpPr>
            <a:spLocks noGrp="1"/>
          </p:cNvSpPr>
          <p:nvPr>
            <p:ph type="sldNum" sz="quarter" idx="10"/>
          </p:nvPr>
        </p:nvSpPr>
        <p:spPr/>
        <p:txBody>
          <a:bodyPr/>
          <a:lstStyle/>
          <a:p>
            <a:fld id="{0324131D-65E5-4BB6-8383-89255B3DDB06}" type="slidenum">
              <a:rPr lang="en-GB" smtClean="0"/>
              <a:t>12</a:t>
            </a:fld>
            <a:endParaRPr lang="en-GB"/>
          </a:p>
        </p:txBody>
      </p:sp>
    </p:spTree>
    <p:extLst>
      <p:ext uri="{BB962C8B-B14F-4D97-AF65-F5344CB8AC3E}">
        <p14:creationId xmlns:p14="http://schemas.microsoft.com/office/powerpoint/2010/main" val="366611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50B670-C50B-4A51-8703-4BFB9F69A92B}" type="slidenum">
              <a:rPr lang="ja-JP" altLang="en-US"/>
              <a:pPr/>
              <a:t>13</a:t>
            </a:fld>
            <a:endParaRPr lang="en-US" altLang="ja-JP" dirty="0"/>
          </a:p>
        </p:txBody>
      </p:sp>
      <p:sp>
        <p:nvSpPr>
          <p:cNvPr id="837634" name="Rectangle 2"/>
          <p:cNvSpPr>
            <a:spLocks noGrp="1" noRot="1" noChangeAspect="1" noChangeArrowheads="1" noTextEdit="1"/>
          </p:cNvSpPr>
          <p:nvPr>
            <p:ph type="sldImg"/>
          </p:nvPr>
        </p:nvSpPr>
        <p:spPr>
          <a:xfrm>
            <a:off x="142875" y="768350"/>
            <a:ext cx="6818313" cy="3836988"/>
          </a:xfrm>
          <a:ln/>
        </p:spPr>
      </p:sp>
      <p:sp>
        <p:nvSpPr>
          <p:cNvPr id="837635" name="Rectangle 3"/>
          <p:cNvSpPr>
            <a:spLocks noGrp="1" noChangeArrowheads="1"/>
          </p:cNvSpPr>
          <p:nvPr>
            <p:ph type="body" idx="1"/>
          </p:nvPr>
        </p:nvSpPr>
        <p:spPr/>
        <p:txBody>
          <a:bodyPr/>
          <a:lstStyle/>
          <a:p>
            <a:r>
              <a:rPr lang="en-US" altLang="ja-JP" dirty="0"/>
              <a:t>Next, I will briefly talk about the difficulties and challenges of ocean observing system evaluation with ocean prediction systems. </a:t>
            </a:r>
          </a:p>
        </p:txBody>
      </p:sp>
    </p:spTree>
    <p:extLst>
      <p:ext uri="{BB962C8B-B14F-4D97-AF65-F5344CB8AC3E}">
        <p14:creationId xmlns:p14="http://schemas.microsoft.com/office/powerpoint/2010/main" val="3808407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kumimoji="1" sz="2000">
                <a:solidFill>
                  <a:schemeClr val="tx1"/>
                </a:solidFill>
                <a:latin typeface="Times New Roman" pitchFamily="18" charset="0"/>
                <a:ea typeface="ＭＳ Ｐゴシック" pitchFamily="50" charset="-128"/>
              </a:defRPr>
            </a:lvl1pPr>
            <a:lvl2pPr marL="748315" indent="-287814" eaLnBrk="0" hangingPunct="0">
              <a:defRPr kumimoji="1" sz="2000">
                <a:solidFill>
                  <a:schemeClr val="tx1"/>
                </a:solidFill>
                <a:latin typeface="Times New Roman" pitchFamily="18" charset="0"/>
                <a:ea typeface="ＭＳ Ｐゴシック" pitchFamily="50" charset="-128"/>
              </a:defRPr>
            </a:lvl2pPr>
            <a:lvl3pPr marL="1151255" indent="-230250" eaLnBrk="0" hangingPunct="0">
              <a:defRPr kumimoji="1" sz="2000">
                <a:solidFill>
                  <a:schemeClr val="tx1"/>
                </a:solidFill>
                <a:latin typeface="Times New Roman" pitchFamily="18" charset="0"/>
                <a:ea typeface="ＭＳ Ｐゴシック" pitchFamily="50" charset="-128"/>
              </a:defRPr>
            </a:lvl3pPr>
            <a:lvl4pPr marL="1611757" indent="-230250" eaLnBrk="0" hangingPunct="0">
              <a:defRPr kumimoji="1" sz="2000">
                <a:solidFill>
                  <a:schemeClr val="tx1"/>
                </a:solidFill>
                <a:latin typeface="Times New Roman" pitchFamily="18" charset="0"/>
                <a:ea typeface="ＭＳ Ｐゴシック" pitchFamily="50" charset="-128"/>
              </a:defRPr>
            </a:lvl4pPr>
            <a:lvl5pPr marL="2072259" indent="-230250" eaLnBrk="0" hangingPunct="0">
              <a:defRPr kumimoji="1" sz="2000">
                <a:solidFill>
                  <a:schemeClr val="tx1"/>
                </a:solidFill>
                <a:latin typeface="Times New Roman" pitchFamily="18" charset="0"/>
                <a:ea typeface="ＭＳ Ｐゴシック" pitchFamily="50" charset="-128"/>
              </a:defRPr>
            </a:lvl5pPr>
            <a:lvl6pPr marL="2532761" indent="-230250" eaLnBrk="0" fontAlgn="base" hangingPunct="0">
              <a:spcBef>
                <a:spcPct val="0"/>
              </a:spcBef>
              <a:spcAft>
                <a:spcPct val="0"/>
              </a:spcAft>
              <a:defRPr kumimoji="1" sz="2000">
                <a:solidFill>
                  <a:schemeClr val="tx1"/>
                </a:solidFill>
                <a:latin typeface="Times New Roman" pitchFamily="18" charset="0"/>
                <a:ea typeface="ＭＳ Ｐゴシック" pitchFamily="50" charset="-128"/>
              </a:defRPr>
            </a:lvl6pPr>
            <a:lvl7pPr marL="2993262" indent="-230250" eaLnBrk="0" fontAlgn="base" hangingPunct="0">
              <a:spcBef>
                <a:spcPct val="0"/>
              </a:spcBef>
              <a:spcAft>
                <a:spcPct val="0"/>
              </a:spcAft>
              <a:defRPr kumimoji="1" sz="2000">
                <a:solidFill>
                  <a:schemeClr val="tx1"/>
                </a:solidFill>
                <a:latin typeface="Times New Roman" pitchFamily="18" charset="0"/>
                <a:ea typeface="ＭＳ Ｐゴシック" pitchFamily="50" charset="-128"/>
              </a:defRPr>
            </a:lvl7pPr>
            <a:lvl8pPr marL="3453764" indent="-230250" eaLnBrk="0" fontAlgn="base" hangingPunct="0">
              <a:spcBef>
                <a:spcPct val="0"/>
              </a:spcBef>
              <a:spcAft>
                <a:spcPct val="0"/>
              </a:spcAft>
              <a:defRPr kumimoji="1" sz="2000">
                <a:solidFill>
                  <a:schemeClr val="tx1"/>
                </a:solidFill>
                <a:latin typeface="Times New Roman" pitchFamily="18" charset="0"/>
                <a:ea typeface="ＭＳ Ｐゴシック" pitchFamily="50" charset="-128"/>
              </a:defRPr>
            </a:lvl8pPr>
            <a:lvl9pPr marL="3914266" indent="-230250" eaLnBrk="0" fontAlgn="base" hangingPunct="0">
              <a:spcBef>
                <a:spcPct val="0"/>
              </a:spcBef>
              <a:spcAft>
                <a:spcPct val="0"/>
              </a:spcAft>
              <a:defRPr kumimoji="1" sz="2000">
                <a:solidFill>
                  <a:schemeClr val="tx1"/>
                </a:solidFill>
                <a:latin typeface="Times New Roman" pitchFamily="18" charset="0"/>
                <a:ea typeface="ＭＳ Ｐゴシック" pitchFamily="50" charset="-128"/>
              </a:defRPr>
            </a:lvl9pPr>
          </a:lstStyle>
          <a:p>
            <a:pPr eaLnBrk="1" hangingPunct="1"/>
            <a:fld id="{E098D6CE-602B-4B24-98B7-8C14215671E2}" type="slidenum">
              <a:rPr lang="ja-JP" altLang="en-US" sz="1300">
                <a:solidFill>
                  <a:srgbClr val="000000"/>
                </a:solidFill>
              </a:rPr>
              <a:pPr eaLnBrk="1" hangingPunct="1"/>
              <a:t>14</a:t>
            </a:fld>
            <a:endParaRPr lang="en-US" altLang="ja-JP" sz="1300" dirty="0">
              <a:solidFill>
                <a:srgbClr val="000000"/>
              </a:solidFill>
            </a:endParaRPr>
          </a:p>
        </p:txBody>
      </p:sp>
      <p:sp>
        <p:nvSpPr>
          <p:cNvPr id="133123" name="Rectangle 2"/>
          <p:cNvSpPr>
            <a:spLocks noGrp="1" noRot="1" noChangeAspect="1" noChangeArrowheads="1" noTextEdit="1"/>
          </p:cNvSpPr>
          <p:nvPr>
            <p:ph type="sldImg"/>
          </p:nvPr>
        </p:nvSpPr>
        <p:spPr>
          <a:xfrm>
            <a:off x="142875" y="768350"/>
            <a:ext cx="6818313" cy="3836988"/>
          </a:xfrm>
          <a:ln/>
        </p:spPr>
      </p:sp>
      <p:sp>
        <p:nvSpPr>
          <p:cNvPr id="133124" name="Rectangle 3"/>
          <p:cNvSpPr>
            <a:spLocks noGrp="1" noChangeArrowheads="1"/>
          </p:cNvSpPr>
          <p:nvPr>
            <p:ph type="body" idx="1"/>
          </p:nvPr>
        </p:nvSpPr>
        <p:spPr>
          <a:noFill/>
        </p:spPr>
        <p:txBody>
          <a:bodyPr/>
          <a:lstStyle/>
          <a:p>
            <a:r>
              <a:rPr lang="en-US" altLang="ja-JP" dirty="0"/>
              <a:t>The first difficulty </a:t>
            </a:r>
            <a:r>
              <a:rPr lang="en-US" altLang="ja-JP" baseline="0" dirty="0"/>
              <a:t>is the systematic errors and system dependency.</a:t>
            </a:r>
          </a:p>
          <a:p>
            <a:r>
              <a:rPr lang="en-US" altLang="ja-JP" baseline="0" dirty="0"/>
              <a:t>In the 2014 TPOS workshop, we found strong system dependency and some inconsistency in the results of OSE studies, </a:t>
            </a:r>
            <a:r>
              <a:rPr lang="en-US" altLang="ja-JP" dirty="0">
                <a:latin typeface="Arial" panose="020B0604020202020204" pitchFamily="34" charset="0"/>
                <a:cs typeface="Arial" panose="020B0604020202020204" pitchFamily="34" charset="0"/>
              </a:rPr>
              <a:t>and shared the sentiment that model biases and model dependencies are too severe to evaluate the observing system through DA systems.</a:t>
            </a:r>
            <a:endParaRPr lang="en-US" altLang="ja-JP" baseline="0" dirty="0">
              <a:latin typeface="Arial" panose="020B0604020202020204" pitchFamily="34" charset="0"/>
              <a:cs typeface="Arial" panose="020B0604020202020204" pitchFamily="34" charset="0"/>
            </a:endParaRPr>
          </a:p>
          <a:p>
            <a:r>
              <a:rPr lang="en-US" altLang="ja-JP" baseline="0" dirty="0">
                <a:latin typeface="Arial" panose="020B0604020202020204" pitchFamily="34" charset="0"/>
                <a:cs typeface="Arial" panose="020B0604020202020204" pitchFamily="34" charset="0"/>
              </a:rPr>
              <a:t>So, I think </a:t>
            </a:r>
            <a:r>
              <a:rPr lang="en-US" altLang="ja-JP" baseline="0" dirty="0">
                <a:solidFill>
                  <a:srgbClr val="FF0000"/>
                </a:solidFill>
                <a:latin typeface="Arial" panose="020B0604020202020204" pitchFamily="34" charset="0"/>
                <a:cs typeface="Arial" panose="020B0604020202020204" pitchFamily="34" charset="0"/>
              </a:rPr>
              <a:t>f</a:t>
            </a:r>
            <a:r>
              <a:rPr lang="en-US" altLang="ja-JP" dirty="0">
                <a:solidFill>
                  <a:srgbClr val="FF0000"/>
                </a:solidFill>
                <a:latin typeface="Arial" panose="020B0604020202020204" pitchFamily="34" charset="0"/>
                <a:cs typeface="Arial" panose="020B0604020202020204" pitchFamily="34" charset="0"/>
              </a:rPr>
              <a:t>urther improvement</a:t>
            </a:r>
            <a:r>
              <a:rPr lang="en-US" altLang="ja-JP" dirty="0">
                <a:latin typeface="Arial" panose="020B0604020202020204" pitchFamily="34" charset="0"/>
                <a:cs typeface="Arial" panose="020B0604020202020204" pitchFamily="34" charset="0"/>
              </a:rPr>
              <a:t> of ocean and earth system prediction systems </a:t>
            </a:r>
            <a:r>
              <a:rPr lang="en-US" altLang="ja-JP" dirty="0">
                <a:solidFill>
                  <a:srgbClr val="FF0000"/>
                </a:solidFill>
                <a:latin typeface="Arial" panose="020B0604020202020204" pitchFamily="34" charset="0"/>
                <a:cs typeface="Arial" panose="020B0604020202020204" pitchFamily="34" charset="0"/>
              </a:rPr>
              <a:t>to reduce the systematic errors</a:t>
            </a:r>
            <a:r>
              <a:rPr lang="en-US" altLang="ja-JP" dirty="0">
                <a:latin typeface="Arial" panose="020B0604020202020204" pitchFamily="34" charset="0"/>
                <a:cs typeface="Arial" panose="020B0604020202020204" pitchFamily="34" charset="0"/>
              </a:rPr>
              <a:t> </a:t>
            </a:r>
            <a:r>
              <a:rPr lang="en-US" altLang="ja-JP" dirty="0">
                <a:solidFill>
                  <a:srgbClr val="FF0000"/>
                </a:solidFill>
                <a:latin typeface="Arial" panose="020B0604020202020204" pitchFamily="34" charset="0"/>
                <a:cs typeface="Arial" panose="020B0604020202020204" pitchFamily="34" charset="0"/>
              </a:rPr>
              <a:t>is indispensable</a:t>
            </a:r>
            <a:r>
              <a:rPr lang="en-US" altLang="ja-JP" dirty="0">
                <a:latin typeface="Arial" panose="020B0604020202020204" pitchFamily="34" charset="0"/>
                <a:cs typeface="Arial" panose="020B0604020202020204" pitchFamily="34" charset="0"/>
              </a:rPr>
              <a:t> for performing reliable observing system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srgbClr val="FF0000"/>
                </a:solidFill>
                <a:latin typeface="Arial" panose="020B0604020202020204" pitchFamily="34" charset="0"/>
                <a:cs typeface="Arial" panose="020B0604020202020204" pitchFamily="34" charset="0"/>
              </a:rPr>
              <a:t>Multi-System Evaluation is also essential. </a:t>
            </a:r>
            <a:endParaRPr lang="ja-JP" altLang="en-US" dirty="0">
              <a:solidFill>
                <a:srgbClr val="FF0000"/>
              </a:solidFill>
              <a:latin typeface="Arial" panose="020B0604020202020204" pitchFamily="34" charset="0"/>
              <a:cs typeface="Arial" panose="020B0604020202020204" pitchFamily="34" charset="0"/>
            </a:endParaRPr>
          </a:p>
          <a:p>
            <a:endParaRPr lang="en-US" altLang="ja-JP" baseline="0" dirty="0"/>
          </a:p>
        </p:txBody>
      </p:sp>
    </p:spTree>
    <p:extLst>
      <p:ext uri="{BB962C8B-B14F-4D97-AF65-F5344CB8AC3E}">
        <p14:creationId xmlns:p14="http://schemas.microsoft.com/office/powerpoint/2010/main" val="591295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43040-C355-49BF-9E47-A16725C7951C}" type="slidenum">
              <a:rPr lang="ja-JP" altLang="en-US"/>
              <a:pPr/>
              <a:t>15</a:t>
            </a:fld>
            <a:endParaRPr lang="en-US" altLang="ja-JP"/>
          </a:p>
        </p:txBody>
      </p:sp>
      <p:sp>
        <p:nvSpPr>
          <p:cNvPr id="777218" name="Rectangle 2"/>
          <p:cNvSpPr>
            <a:spLocks noGrp="1" noRot="1" noChangeAspect="1" noChangeArrowheads="1" noTextEdit="1"/>
          </p:cNvSpPr>
          <p:nvPr>
            <p:ph type="sldImg"/>
          </p:nvPr>
        </p:nvSpPr>
        <p:spPr>
          <a:xfrm>
            <a:off x="142875" y="768350"/>
            <a:ext cx="6818313" cy="3836988"/>
          </a:xfrm>
          <a:ln/>
        </p:spPr>
      </p:sp>
      <p:sp>
        <p:nvSpPr>
          <p:cNvPr id="777219" name="Rectangle 3"/>
          <p:cNvSpPr>
            <a:spLocks noGrp="1" noChangeArrowheads="1"/>
          </p:cNvSpPr>
          <p:nvPr>
            <p:ph type="body" idx="1"/>
          </p:nvPr>
        </p:nvSpPr>
        <p:spPr/>
        <p:txBody>
          <a:bodyPr/>
          <a:lstStyle/>
          <a:p>
            <a:r>
              <a:rPr lang="en-US" altLang="ja-JP" baseline="0" dirty="0"/>
              <a:t>Another challenge is the near-real-time evaluation.</a:t>
            </a:r>
          </a:p>
          <a:p>
            <a:r>
              <a:rPr lang="en-US" altLang="ja-JP" sz="1200" dirty="0">
                <a:latin typeface="Arial" panose="020B0604020202020204" pitchFamily="34" charset="0"/>
                <a:cs typeface="Arial" panose="020B0604020202020204" pitchFamily="34" charset="0"/>
              </a:rPr>
              <a:t>When the TAO Crisis happened in 2012-2014, we had few effective means to evaluate the impacts of on-going event, and to appeal the importance of recovering the status.</a:t>
            </a:r>
          </a:p>
          <a:p>
            <a:r>
              <a:rPr lang="en-US" altLang="ja-JP" sz="1200" dirty="0">
                <a:latin typeface="Arial" panose="020B0604020202020204" pitchFamily="34" charset="0"/>
                <a:cs typeface="Arial" panose="020B0604020202020204" pitchFamily="34" charset="0"/>
              </a:rPr>
              <a:t>In order to resolve this problem, we started Multi-System Ocean Reanalysis Intercomparison (RT-ORA-IP). </a:t>
            </a:r>
          </a:p>
          <a:p>
            <a:r>
              <a:rPr lang="en-US" altLang="ja-JP" sz="1200" baseline="0" dirty="0">
                <a:latin typeface="Arial" panose="020B0604020202020204" pitchFamily="34" charset="0"/>
                <a:cs typeface="Arial" panose="020B0604020202020204" pitchFamily="34" charset="0"/>
              </a:rPr>
              <a:t>M</a:t>
            </a:r>
            <a:r>
              <a:rPr lang="en-US" altLang="ja-JP" sz="1200" dirty="0">
                <a:latin typeface="Arial" panose="020B0604020202020204" pitchFamily="34" charset="0"/>
                <a:cs typeface="Arial" panose="020B0604020202020204" pitchFamily="34" charset="0"/>
              </a:rPr>
              <a:t>ulti-system ensemble spread can be a indicator of how well the ocean field is constrained.</a:t>
            </a:r>
          </a:p>
          <a:p>
            <a:r>
              <a:rPr lang="en-US" altLang="ja-JP" sz="1200" dirty="0">
                <a:latin typeface="Arial" panose="020B0604020202020204" pitchFamily="34" charset="0"/>
                <a:cs typeface="Arial" panose="020B0604020202020204" pitchFamily="34" charset="0"/>
              </a:rPr>
              <a:t>But, I think we need further efforts to perform near-real-time evaluation.</a:t>
            </a:r>
            <a:endParaRPr lang="en-US" altLang="ja-JP" sz="12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229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49635" eaLnBrk="0" hangingPunct="0">
              <a:defRPr kumimoji="1" sz="2100">
                <a:solidFill>
                  <a:schemeClr val="tx1"/>
                </a:solidFill>
                <a:latin typeface="Times New Roman" pitchFamily="18" charset="0"/>
                <a:ea typeface="ＭＳ Ｐゴシック" charset="-128"/>
              </a:defRPr>
            </a:lvl1pPr>
            <a:lvl2pPr marL="775618" indent="-298315" defTabSz="949635" eaLnBrk="0" hangingPunct="0">
              <a:defRPr kumimoji="1" sz="2100">
                <a:solidFill>
                  <a:schemeClr val="tx1"/>
                </a:solidFill>
                <a:latin typeface="Times New Roman" pitchFamily="18" charset="0"/>
                <a:ea typeface="ＭＳ Ｐゴシック" charset="-128"/>
              </a:defRPr>
            </a:lvl2pPr>
            <a:lvl3pPr marL="1193258" indent="-238651" defTabSz="949635" eaLnBrk="0" hangingPunct="0">
              <a:defRPr kumimoji="1" sz="2100">
                <a:solidFill>
                  <a:schemeClr val="tx1"/>
                </a:solidFill>
                <a:latin typeface="Times New Roman" pitchFamily="18" charset="0"/>
                <a:ea typeface="ＭＳ Ｐゴシック" charset="-128"/>
              </a:defRPr>
            </a:lvl3pPr>
            <a:lvl4pPr marL="1670560" indent="-238651" defTabSz="949635" eaLnBrk="0" hangingPunct="0">
              <a:defRPr kumimoji="1" sz="2100">
                <a:solidFill>
                  <a:schemeClr val="tx1"/>
                </a:solidFill>
                <a:latin typeface="Times New Roman" pitchFamily="18" charset="0"/>
                <a:ea typeface="ＭＳ Ｐゴシック" charset="-128"/>
              </a:defRPr>
            </a:lvl4pPr>
            <a:lvl5pPr marL="2147864" indent="-238651" defTabSz="949635" eaLnBrk="0" hangingPunct="0">
              <a:defRPr kumimoji="1" sz="2100">
                <a:solidFill>
                  <a:schemeClr val="tx1"/>
                </a:solidFill>
                <a:latin typeface="Times New Roman" pitchFamily="18" charset="0"/>
                <a:ea typeface="ＭＳ Ｐゴシック" charset="-128"/>
              </a:defRPr>
            </a:lvl5pPr>
            <a:lvl6pPr marL="2625167" indent="-238651" defTabSz="949635" eaLnBrk="0" fontAlgn="base" hangingPunct="0">
              <a:spcBef>
                <a:spcPct val="0"/>
              </a:spcBef>
              <a:spcAft>
                <a:spcPct val="0"/>
              </a:spcAft>
              <a:defRPr kumimoji="1" sz="2100">
                <a:solidFill>
                  <a:schemeClr val="tx1"/>
                </a:solidFill>
                <a:latin typeface="Times New Roman" pitchFamily="18" charset="0"/>
                <a:ea typeface="ＭＳ Ｐゴシック" charset="-128"/>
              </a:defRPr>
            </a:lvl6pPr>
            <a:lvl7pPr marL="3102469" indent="-238651" defTabSz="949635" eaLnBrk="0" fontAlgn="base" hangingPunct="0">
              <a:spcBef>
                <a:spcPct val="0"/>
              </a:spcBef>
              <a:spcAft>
                <a:spcPct val="0"/>
              </a:spcAft>
              <a:defRPr kumimoji="1" sz="2100">
                <a:solidFill>
                  <a:schemeClr val="tx1"/>
                </a:solidFill>
                <a:latin typeface="Times New Roman" pitchFamily="18" charset="0"/>
                <a:ea typeface="ＭＳ Ｐゴシック" charset="-128"/>
              </a:defRPr>
            </a:lvl7pPr>
            <a:lvl8pPr marL="3579773" indent="-238651" defTabSz="949635" eaLnBrk="0" fontAlgn="base" hangingPunct="0">
              <a:spcBef>
                <a:spcPct val="0"/>
              </a:spcBef>
              <a:spcAft>
                <a:spcPct val="0"/>
              </a:spcAft>
              <a:defRPr kumimoji="1" sz="2100">
                <a:solidFill>
                  <a:schemeClr val="tx1"/>
                </a:solidFill>
                <a:latin typeface="Times New Roman" pitchFamily="18" charset="0"/>
                <a:ea typeface="ＭＳ Ｐゴシック" charset="-128"/>
              </a:defRPr>
            </a:lvl8pPr>
            <a:lvl9pPr marL="4057075" indent="-238651" defTabSz="949635" eaLnBrk="0" fontAlgn="base" hangingPunct="0">
              <a:spcBef>
                <a:spcPct val="0"/>
              </a:spcBef>
              <a:spcAft>
                <a:spcPct val="0"/>
              </a:spcAft>
              <a:defRPr kumimoji="1" sz="2100">
                <a:solidFill>
                  <a:schemeClr val="tx1"/>
                </a:solidFill>
                <a:latin typeface="Times New Roman" pitchFamily="18" charset="0"/>
                <a:ea typeface="ＭＳ Ｐゴシック" charset="-128"/>
              </a:defRPr>
            </a:lvl9pPr>
          </a:lstStyle>
          <a:p>
            <a:pPr eaLnBrk="1" hangingPunct="1"/>
            <a:fld id="{CA5E530F-DF2D-467F-9AA3-4C461EACBF82}" type="slidenum">
              <a:rPr kumimoji="0" lang="ja-JP" altLang="en-US" sz="1300">
                <a:solidFill>
                  <a:srgbClr val="000000"/>
                </a:solidFill>
              </a:rPr>
              <a:pPr eaLnBrk="1" hangingPunct="1"/>
              <a:t>16</a:t>
            </a:fld>
            <a:endParaRPr kumimoji="0" lang="en-US" altLang="ja-JP" sz="1300">
              <a:solidFill>
                <a:srgbClr val="000000"/>
              </a:solidFill>
            </a:endParaRPr>
          </a:p>
        </p:txBody>
      </p:sp>
      <p:sp>
        <p:nvSpPr>
          <p:cNvPr id="13315" name="Rectangle 2"/>
          <p:cNvSpPr>
            <a:spLocks noGrp="1" noRot="1" noChangeAspect="1" noChangeArrowheads="1" noTextEdit="1"/>
          </p:cNvSpPr>
          <p:nvPr>
            <p:ph type="sldImg"/>
          </p:nvPr>
        </p:nvSpPr>
        <p:spPr>
          <a:xfrm>
            <a:off x="142875" y="768350"/>
            <a:ext cx="6818313" cy="3836988"/>
          </a:xfrm>
          <a:ln/>
        </p:spPr>
      </p:sp>
      <p:sp>
        <p:nvSpPr>
          <p:cNvPr id="13316" name="Rectangle 3"/>
          <p:cNvSpPr>
            <a:spLocks noGrp="1" noChangeArrowheads="1"/>
          </p:cNvSpPr>
          <p:nvPr>
            <p:ph type="body" idx="1"/>
          </p:nvPr>
        </p:nvSpPr>
        <p:spPr>
          <a:noFill/>
        </p:spPr>
        <p:txBody>
          <a:bodyPr/>
          <a:lstStyle/>
          <a:p>
            <a:pPr marL="0" indent="0" fontAlgn="base">
              <a:spcBef>
                <a:spcPts val="600"/>
              </a:spcBef>
              <a:spcAft>
                <a:spcPct val="0"/>
              </a:spcAft>
              <a:buFont typeface="Wingdings" panose="05000000000000000000" pitchFamily="2" charset="2"/>
              <a:buNone/>
            </a:pPr>
            <a:r>
              <a:rPr lang="en-US" altLang="ja-JP" dirty="0">
                <a:solidFill>
                  <a:prstClr val="black"/>
                </a:solidFill>
                <a:latin typeface="Arial" pitchFamily="34" charset="0"/>
                <a:cs typeface="Arial" pitchFamily="34" charset="0"/>
              </a:rPr>
              <a:t>Considering recent use of coupled systems in operational weather and </a:t>
            </a:r>
            <a:r>
              <a:rPr lang="en-US" altLang="ja-JP" dirty="0" err="1">
                <a:solidFill>
                  <a:prstClr val="black"/>
                </a:solidFill>
                <a:latin typeface="Arial" pitchFamily="34" charset="0"/>
                <a:cs typeface="Arial" pitchFamily="34" charset="0"/>
              </a:rPr>
              <a:t>subseasonal</a:t>
            </a:r>
            <a:r>
              <a:rPr lang="en-US" altLang="ja-JP" dirty="0">
                <a:solidFill>
                  <a:prstClr val="black"/>
                </a:solidFill>
                <a:latin typeface="Arial" pitchFamily="34" charset="0"/>
                <a:cs typeface="Arial" pitchFamily="34" charset="0"/>
              </a:rPr>
              <a:t> predictions and development of coupled DA, evaluating ocean data impacts in those systems is essential.</a:t>
            </a:r>
          </a:p>
          <a:p>
            <a:pPr marL="0" indent="0" fontAlgn="base">
              <a:spcBef>
                <a:spcPts val="600"/>
              </a:spcBef>
              <a:spcAft>
                <a:spcPct val="0"/>
              </a:spcAft>
              <a:buFont typeface="Wingdings" panose="05000000000000000000" pitchFamily="2" charset="2"/>
              <a:buNone/>
            </a:pPr>
            <a:r>
              <a:rPr lang="en-US" altLang="ja-JP" dirty="0">
                <a:solidFill>
                  <a:prstClr val="black"/>
                </a:solidFill>
                <a:latin typeface="Arial" pitchFamily="34" charset="0"/>
                <a:cs typeface="Arial" pitchFamily="34" charset="0"/>
              </a:rPr>
              <a:t>Although it is still difficult to identify the ocean data impacts, some operational centers have started the evaluation studies.</a:t>
            </a:r>
            <a:endParaRPr lang="en-US" altLang="ja-JP" baseline="0" dirty="0"/>
          </a:p>
        </p:txBody>
      </p:sp>
    </p:spTree>
    <p:extLst>
      <p:ext uri="{BB962C8B-B14F-4D97-AF65-F5344CB8AC3E}">
        <p14:creationId xmlns:p14="http://schemas.microsoft.com/office/powerpoint/2010/main" val="61148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49635" eaLnBrk="0" hangingPunct="0">
              <a:defRPr kumimoji="1" sz="2100">
                <a:solidFill>
                  <a:schemeClr val="tx1"/>
                </a:solidFill>
                <a:latin typeface="Times New Roman" pitchFamily="18" charset="0"/>
                <a:ea typeface="ＭＳ Ｐゴシック" charset="-128"/>
              </a:defRPr>
            </a:lvl1pPr>
            <a:lvl2pPr marL="775618" indent="-298315" defTabSz="949635" eaLnBrk="0" hangingPunct="0">
              <a:defRPr kumimoji="1" sz="2100">
                <a:solidFill>
                  <a:schemeClr val="tx1"/>
                </a:solidFill>
                <a:latin typeface="Times New Roman" pitchFamily="18" charset="0"/>
                <a:ea typeface="ＭＳ Ｐゴシック" charset="-128"/>
              </a:defRPr>
            </a:lvl2pPr>
            <a:lvl3pPr marL="1193258" indent="-238651" defTabSz="949635" eaLnBrk="0" hangingPunct="0">
              <a:defRPr kumimoji="1" sz="2100">
                <a:solidFill>
                  <a:schemeClr val="tx1"/>
                </a:solidFill>
                <a:latin typeface="Times New Roman" pitchFamily="18" charset="0"/>
                <a:ea typeface="ＭＳ Ｐゴシック" charset="-128"/>
              </a:defRPr>
            </a:lvl3pPr>
            <a:lvl4pPr marL="1670560" indent="-238651" defTabSz="949635" eaLnBrk="0" hangingPunct="0">
              <a:defRPr kumimoji="1" sz="2100">
                <a:solidFill>
                  <a:schemeClr val="tx1"/>
                </a:solidFill>
                <a:latin typeface="Times New Roman" pitchFamily="18" charset="0"/>
                <a:ea typeface="ＭＳ Ｐゴシック" charset="-128"/>
              </a:defRPr>
            </a:lvl4pPr>
            <a:lvl5pPr marL="2147864" indent="-238651" defTabSz="949635" eaLnBrk="0" hangingPunct="0">
              <a:defRPr kumimoji="1" sz="2100">
                <a:solidFill>
                  <a:schemeClr val="tx1"/>
                </a:solidFill>
                <a:latin typeface="Times New Roman" pitchFamily="18" charset="0"/>
                <a:ea typeface="ＭＳ Ｐゴシック" charset="-128"/>
              </a:defRPr>
            </a:lvl5pPr>
            <a:lvl6pPr marL="2625167" indent="-238651" defTabSz="949635" eaLnBrk="0" fontAlgn="base" hangingPunct="0">
              <a:spcBef>
                <a:spcPct val="0"/>
              </a:spcBef>
              <a:spcAft>
                <a:spcPct val="0"/>
              </a:spcAft>
              <a:defRPr kumimoji="1" sz="2100">
                <a:solidFill>
                  <a:schemeClr val="tx1"/>
                </a:solidFill>
                <a:latin typeface="Times New Roman" pitchFamily="18" charset="0"/>
                <a:ea typeface="ＭＳ Ｐゴシック" charset="-128"/>
              </a:defRPr>
            </a:lvl6pPr>
            <a:lvl7pPr marL="3102469" indent="-238651" defTabSz="949635" eaLnBrk="0" fontAlgn="base" hangingPunct="0">
              <a:spcBef>
                <a:spcPct val="0"/>
              </a:spcBef>
              <a:spcAft>
                <a:spcPct val="0"/>
              </a:spcAft>
              <a:defRPr kumimoji="1" sz="2100">
                <a:solidFill>
                  <a:schemeClr val="tx1"/>
                </a:solidFill>
                <a:latin typeface="Times New Roman" pitchFamily="18" charset="0"/>
                <a:ea typeface="ＭＳ Ｐゴシック" charset="-128"/>
              </a:defRPr>
            </a:lvl7pPr>
            <a:lvl8pPr marL="3579773" indent="-238651" defTabSz="949635" eaLnBrk="0" fontAlgn="base" hangingPunct="0">
              <a:spcBef>
                <a:spcPct val="0"/>
              </a:spcBef>
              <a:spcAft>
                <a:spcPct val="0"/>
              </a:spcAft>
              <a:defRPr kumimoji="1" sz="2100">
                <a:solidFill>
                  <a:schemeClr val="tx1"/>
                </a:solidFill>
                <a:latin typeface="Times New Roman" pitchFamily="18" charset="0"/>
                <a:ea typeface="ＭＳ Ｐゴシック" charset="-128"/>
              </a:defRPr>
            </a:lvl8pPr>
            <a:lvl9pPr marL="4057075" indent="-238651" defTabSz="949635" eaLnBrk="0" fontAlgn="base" hangingPunct="0">
              <a:spcBef>
                <a:spcPct val="0"/>
              </a:spcBef>
              <a:spcAft>
                <a:spcPct val="0"/>
              </a:spcAft>
              <a:defRPr kumimoji="1" sz="2100">
                <a:solidFill>
                  <a:schemeClr val="tx1"/>
                </a:solidFill>
                <a:latin typeface="Times New Roman" pitchFamily="18" charset="0"/>
                <a:ea typeface="ＭＳ Ｐゴシック" charset="-128"/>
              </a:defRPr>
            </a:lvl9pPr>
          </a:lstStyle>
          <a:p>
            <a:pPr eaLnBrk="1" hangingPunct="1"/>
            <a:fld id="{CA5E530F-DF2D-467F-9AA3-4C461EACBF82}" type="slidenum">
              <a:rPr kumimoji="0" lang="ja-JP" altLang="en-US" sz="1300">
                <a:solidFill>
                  <a:srgbClr val="000000"/>
                </a:solidFill>
              </a:rPr>
              <a:pPr eaLnBrk="1" hangingPunct="1"/>
              <a:t>17</a:t>
            </a:fld>
            <a:endParaRPr kumimoji="0" lang="en-US" altLang="ja-JP" sz="1300">
              <a:solidFill>
                <a:srgbClr val="000000"/>
              </a:solidFill>
            </a:endParaRPr>
          </a:p>
        </p:txBody>
      </p:sp>
      <p:sp>
        <p:nvSpPr>
          <p:cNvPr id="13315" name="Rectangle 2"/>
          <p:cNvSpPr>
            <a:spLocks noGrp="1" noRot="1" noChangeAspect="1" noChangeArrowheads="1" noTextEdit="1"/>
          </p:cNvSpPr>
          <p:nvPr>
            <p:ph type="sldImg"/>
          </p:nvPr>
        </p:nvSpPr>
        <p:spPr>
          <a:xfrm>
            <a:off x="142875" y="768350"/>
            <a:ext cx="6818313" cy="3836988"/>
          </a:xfrm>
          <a:ln/>
        </p:spPr>
      </p:sp>
      <p:sp>
        <p:nvSpPr>
          <p:cNvPr id="13316"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Also, </a:t>
            </a:r>
            <a:r>
              <a:rPr lang="en-US" altLang="ja-JP" baseline="0" dirty="0">
                <a:solidFill>
                  <a:prstClr val="black"/>
                </a:solidFill>
                <a:latin typeface="Arial" pitchFamily="34" charset="0"/>
                <a:cs typeface="Arial" pitchFamily="34" charset="0"/>
              </a:rPr>
              <a:t>I</a:t>
            </a:r>
            <a:r>
              <a:rPr lang="en-US" altLang="ja-JP" dirty="0">
                <a:solidFill>
                  <a:prstClr val="black"/>
                </a:solidFill>
                <a:latin typeface="Arial" pitchFamily="34" charset="0"/>
                <a:cs typeface="Arial" pitchFamily="34" charset="0"/>
              </a:rPr>
              <a:t>t should be emphasized that ocean data have “many lives” beyond the value revealed by OSE/OSSE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aseline="0" dirty="0"/>
              <a:t>For example, we use ocean observation data for the atmospheric forcing, estimating statistical data, validation, model development,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aseline="0" dirty="0"/>
              <a:t>We need to consider various contribution of observation data when we evaluate or design observing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7481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50B670-C50B-4A51-8703-4BFB9F69A92B}" type="slidenum">
              <a:rPr lang="ja-JP" altLang="en-US"/>
              <a:pPr/>
              <a:t>18</a:t>
            </a:fld>
            <a:endParaRPr lang="en-US" altLang="ja-JP" dirty="0"/>
          </a:p>
        </p:txBody>
      </p:sp>
      <p:sp>
        <p:nvSpPr>
          <p:cNvPr id="837634" name="Rectangle 2"/>
          <p:cNvSpPr>
            <a:spLocks noGrp="1" noRot="1" noChangeAspect="1" noChangeArrowheads="1" noTextEdit="1"/>
          </p:cNvSpPr>
          <p:nvPr>
            <p:ph type="sldImg"/>
          </p:nvPr>
        </p:nvSpPr>
        <p:spPr>
          <a:xfrm>
            <a:off x="142875" y="768350"/>
            <a:ext cx="6818313" cy="3836988"/>
          </a:xfrm>
          <a:ln/>
        </p:spPr>
      </p:sp>
      <p:sp>
        <p:nvSpPr>
          <p:cNvPr id="837635" name="Rectangle 3"/>
          <p:cNvSpPr>
            <a:spLocks noGrp="1" noChangeArrowheads="1"/>
          </p:cNvSpPr>
          <p:nvPr>
            <p:ph type="body" idx="1"/>
          </p:nvPr>
        </p:nvSpPr>
        <p:spPr/>
        <p:txBody>
          <a:bodyPr/>
          <a:lstStyle/>
          <a:p>
            <a:r>
              <a:rPr lang="en-US" altLang="ja-JP" dirty="0"/>
              <a:t>Then, I would like to make some remarks.</a:t>
            </a:r>
          </a:p>
        </p:txBody>
      </p:sp>
    </p:spTree>
    <p:extLst>
      <p:ext uri="{BB962C8B-B14F-4D97-AF65-F5344CB8AC3E}">
        <p14:creationId xmlns:p14="http://schemas.microsoft.com/office/powerpoint/2010/main" val="1449154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49635" eaLnBrk="0" hangingPunct="0">
              <a:defRPr kumimoji="1" sz="2100">
                <a:solidFill>
                  <a:schemeClr val="tx1"/>
                </a:solidFill>
                <a:latin typeface="Times New Roman" pitchFamily="18" charset="0"/>
                <a:ea typeface="ＭＳ Ｐゴシック" charset="-128"/>
              </a:defRPr>
            </a:lvl1pPr>
            <a:lvl2pPr marL="775618" indent="-298315" defTabSz="949635" eaLnBrk="0" hangingPunct="0">
              <a:defRPr kumimoji="1" sz="2100">
                <a:solidFill>
                  <a:schemeClr val="tx1"/>
                </a:solidFill>
                <a:latin typeface="Times New Roman" pitchFamily="18" charset="0"/>
                <a:ea typeface="ＭＳ Ｐゴシック" charset="-128"/>
              </a:defRPr>
            </a:lvl2pPr>
            <a:lvl3pPr marL="1193258" indent="-238651" defTabSz="949635" eaLnBrk="0" hangingPunct="0">
              <a:defRPr kumimoji="1" sz="2100">
                <a:solidFill>
                  <a:schemeClr val="tx1"/>
                </a:solidFill>
                <a:latin typeface="Times New Roman" pitchFamily="18" charset="0"/>
                <a:ea typeface="ＭＳ Ｐゴシック" charset="-128"/>
              </a:defRPr>
            </a:lvl3pPr>
            <a:lvl4pPr marL="1670560" indent="-238651" defTabSz="949635" eaLnBrk="0" hangingPunct="0">
              <a:defRPr kumimoji="1" sz="2100">
                <a:solidFill>
                  <a:schemeClr val="tx1"/>
                </a:solidFill>
                <a:latin typeface="Times New Roman" pitchFamily="18" charset="0"/>
                <a:ea typeface="ＭＳ Ｐゴシック" charset="-128"/>
              </a:defRPr>
            </a:lvl4pPr>
            <a:lvl5pPr marL="2147864" indent="-238651" defTabSz="949635" eaLnBrk="0" hangingPunct="0">
              <a:defRPr kumimoji="1" sz="2100">
                <a:solidFill>
                  <a:schemeClr val="tx1"/>
                </a:solidFill>
                <a:latin typeface="Times New Roman" pitchFamily="18" charset="0"/>
                <a:ea typeface="ＭＳ Ｐゴシック" charset="-128"/>
              </a:defRPr>
            </a:lvl5pPr>
            <a:lvl6pPr marL="2625167" indent="-238651" defTabSz="949635" eaLnBrk="0" fontAlgn="base" hangingPunct="0">
              <a:spcBef>
                <a:spcPct val="0"/>
              </a:spcBef>
              <a:spcAft>
                <a:spcPct val="0"/>
              </a:spcAft>
              <a:defRPr kumimoji="1" sz="2100">
                <a:solidFill>
                  <a:schemeClr val="tx1"/>
                </a:solidFill>
                <a:latin typeface="Times New Roman" pitchFamily="18" charset="0"/>
                <a:ea typeface="ＭＳ Ｐゴシック" charset="-128"/>
              </a:defRPr>
            </a:lvl6pPr>
            <a:lvl7pPr marL="3102469" indent="-238651" defTabSz="949635" eaLnBrk="0" fontAlgn="base" hangingPunct="0">
              <a:spcBef>
                <a:spcPct val="0"/>
              </a:spcBef>
              <a:spcAft>
                <a:spcPct val="0"/>
              </a:spcAft>
              <a:defRPr kumimoji="1" sz="2100">
                <a:solidFill>
                  <a:schemeClr val="tx1"/>
                </a:solidFill>
                <a:latin typeface="Times New Roman" pitchFamily="18" charset="0"/>
                <a:ea typeface="ＭＳ Ｐゴシック" charset="-128"/>
              </a:defRPr>
            </a:lvl7pPr>
            <a:lvl8pPr marL="3579773" indent="-238651" defTabSz="949635" eaLnBrk="0" fontAlgn="base" hangingPunct="0">
              <a:spcBef>
                <a:spcPct val="0"/>
              </a:spcBef>
              <a:spcAft>
                <a:spcPct val="0"/>
              </a:spcAft>
              <a:defRPr kumimoji="1" sz="2100">
                <a:solidFill>
                  <a:schemeClr val="tx1"/>
                </a:solidFill>
                <a:latin typeface="Times New Roman" pitchFamily="18" charset="0"/>
                <a:ea typeface="ＭＳ Ｐゴシック" charset="-128"/>
              </a:defRPr>
            </a:lvl8pPr>
            <a:lvl9pPr marL="4057075" indent="-238651" defTabSz="949635" eaLnBrk="0" fontAlgn="base" hangingPunct="0">
              <a:spcBef>
                <a:spcPct val="0"/>
              </a:spcBef>
              <a:spcAft>
                <a:spcPct val="0"/>
              </a:spcAft>
              <a:defRPr kumimoji="1" sz="2100">
                <a:solidFill>
                  <a:schemeClr val="tx1"/>
                </a:solidFill>
                <a:latin typeface="Times New Roman" pitchFamily="18" charset="0"/>
                <a:ea typeface="ＭＳ Ｐゴシック" charset="-128"/>
              </a:defRPr>
            </a:lvl9pPr>
          </a:lstStyle>
          <a:p>
            <a:pPr eaLnBrk="1" hangingPunct="1"/>
            <a:fld id="{CA5E530F-DF2D-467F-9AA3-4C461EACBF82}" type="slidenum">
              <a:rPr kumimoji="0" lang="ja-JP" altLang="en-US" sz="1300">
                <a:solidFill>
                  <a:srgbClr val="000000"/>
                </a:solidFill>
              </a:rPr>
              <a:pPr eaLnBrk="1" hangingPunct="1"/>
              <a:t>19</a:t>
            </a:fld>
            <a:endParaRPr kumimoji="0" lang="en-US" altLang="ja-JP" sz="1300">
              <a:solidFill>
                <a:srgbClr val="000000"/>
              </a:solidFill>
            </a:endParaRPr>
          </a:p>
        </p:txBody>
      </p:sp>
      <p:sp>
        <p:nvSpPr>
          <p:cNvPr id="13315" name="Rectangle 2"/>
          <p:cNvSpPr>
            <a:spLocks noGrp="1" noRot="1" noChangeAspect="1" noChangeArrowheads="1" noTextEdit="1"/>
          </p:cNvSpPr>
          <p:nvPr>
            <p:ph type="sldImg"/>
          </p:nvPr>
        </p:nvSpPr>
        <p:spPr>
          <a:xfrm>
            <a:off x="142875" y="768350"/>
            <a:ext cx="6818313" cy="3836988"/>
          </a:xfrm>
          <a:ln/>
        </p:spPr>
      </p:sp>
      <p:sp>
        <p:nvSpPr>
          <p:cNvPr id="13316"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a:t>You </a:t>
            </a:r>
            <a:r>
              <a:rPr lang="en-US" altLang="ja-JP" baseline="0" dirty="0"/>
              <a:t>know, </a:t>
            </a:r>
            <a:r>
              <a:rPr lang="en-US" altLang="ja-JP" sz="1200" dirty="0">
                <a:latin typeface="Arial" pitchFamily="34" charset="0"/>
                <a:cs typeface="Arial" pitchFamily="34" charset="0"/>
              </a:rPr>
              <a:t>I hope resent improvement of ocean prediction systems makes it possible to perform fair and reliable evaluation and design of the ocean observing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itchFamily="34" charset="0"/>
                <a:cs typeface="Arial" pitchFamily="34" charset="0"/>
              </a:rPr>
              <a:t>However, </a:t>
            </a:r>
            <a:r>
              <a:rPr lang="en-US" altLang="ja-JP" sz="1200" dirty="0">
                <a:solidFill>
                  <a:srgbClr val="0000FF"/>
                </a:solidFill>
                <a:latin typeface="Arial" pitchFamily="34" charset="0"/>
                <a:cs typeface="Arial" pitchFamily="34" charset="0"/>
              </a:rPr>
              <a:t>multi-system approach is indispensable</a:t>
            </a:r>
            <a:r>
              <a:rPr lang="en-US" altLang="ja-JP" sz="1200" dirty="0">
                <a:solidFill>
                  <a:srgbClr val="FF0000"/>
                </a:solidFill>
                <a:latin typeface="Arial" pitchFamily="34" charset="0"/>
                <a:cs typeface="Arial" pitchFamily="34" charset="0"/>
              </a:rPr>
              <a:t> </a:t>
            </a:r>
            <a:r>
              <a:rPr lang="en-US" altLang="ja-JP" sz="1200" dirty="0">
                <a:latin typeface="Arial" pitchFamily="34" charset="0"/>
                <a:cs typeface="Arial" pitchFamily="34" charset="0"/>
              </a:rPr>
              <a:t>in order to mitigate the influence of system dependency. It requires </a:t>
            </a:r>
            <a:r>
              <a:rPr lang="en-US" altLang="ja-JP" sz="1200" dirty="0">
                <a:solidFill>
                  <a:srgbClr val="FF3300"/>
                </a:solidFill>
                <a:latin typeface="Arial" pitchFamily="34" charset="0"/>
                <a:cs typeface="Arial" pitchFamily="34" charset="0"/>
              </a:rPr>
              <a:t>good coordination</a:t>
            </a:r>
            <a:r>
              <a:rPr lang="en-US" altLang="ja-JP" sz="1200" dirty="0">
                <a:latin typeface="Arial" pitchFamily="34" charset="0"/>
                <a:cs typeface="Arial" pitchFamily="34" charset="0"/>
              </a:rPr>
              <a:t> </a:t>
            </a:r>
            <a:r>
              <a:rPr lang="en-US" altLang="ja-JP" sz="1200" dirty="0">
                <a:solidFill>
                  <a:srgbClr val="FF3300"/>
                </a:solidFill>
                <a:latin typeface="Arial" pitchFamily="34" charset="0"/>
                <a:cs typeface="Arial" pitchFamily="34" charset="0"/>
              </a:rPr>
              <a:t>and huge computer and human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itchFamily="34" charset="0"/>
                <a:cs typeface="Arial" pitchFamily="34" charset="0"/>
              </a:rPr>
              <a:t>In addition, further development of the system in order </a:t>
            </a:r>
            <a:r>
              <a:rPr lang="en-US" altLang="ja-JP" sz="1200" dirty="0">
                <a:solidFill>
                  <a:srgbClr val="00B050"/>
                </a:solidFill>
                <a:latin typeface="Arial" pitchFamily="34" charset="0"/>
                <a:cs typeface="Arial" pitchFamily="34" charset="0"/>
              </a:rPr>
              <a:t>to reduce the systematic errors</a:t>
            </a:r>
            <a:r>
              <a:rPr lang="en-US" altLang="ja-JP" sz="1200" dirty="0">
                <a:latin typeface="Arial" pitchFamily="34" charset="0"/>
                <a:cs typeface="Arial" pitchFamily="34" charset="0"/>
              </a:rPr>
              <a:t> will contribute to increasing the capacity of the observing system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FF"/>
                </a:solidFill>
                <a:latin typeface="Arial" pitchFamily="34" charset="0"/>
                <a:cs typeface="Arial" pitchFamily="34" charset="0"/>
              </a:rPr>
              <a:t>To develop the methods to assimilate new-type observation or for more effective use of  currently assimilated data</a:t>
            </a:r>
            <a:r>
              <a:rPr lang="en-US" altLang="ja-JP" sz="1200" dirty="0">
                <a:latin typeface="Arial" pitchFamily="34" charset="0"/>
                <a:cs typeface="Arial" pitchFamily="34" charset="0"/>
              </a:rPr>
              <a:t> will increase the values of observation data in ocean prediction systems. Collaboration should be done also in this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itchFamily="34" charset="0"/>
                <a:cs typeface="Arial" pitchFamily="34" charset="0"/>
              </a:rPr>
              <a:t>Then, it should be noted that it is essential to</a:t>
            </a:r>
            <a:r>
              <a:rPr lang="en-US" altLang="ja-JP" sz="1200" dirty="0">
                <a:solidFill>
                  <a:srgbClr val="00B050"/>
                </a:solidFill>
                <a:latin typeface="Arial" pitchFamily="34" charset="0"/>
                <a:cs typeface="Arial" pitchFamily="34" charset="0"/>
              </a:rPr>
              <a:t> evaluate the impacts of various observation platforms as a whole network</a:t>
            </a:r>
            <a:r>
              <a:rPr lang="en-US" altLang="ja-JP" sz="1200" dirty="0">
                <a:latin typeface="Arial" pitchFamily="34" charset="0"/>
                <a:cs typeface="Arial" pitchFamily="34" charset="0"/>
              </a:rPr>
              <a:t> and </a:t>
            </a:r>
            <a:r>
              <a:rPr lang="en-US" altLang="ja-JP" sz="1200" dirty="0">
                <a:solidFill>
                  <a:srgbClr val="00B050"/>
                </a:solidFill>
                <a:latin typeface="Arial" pitchFamily="34" charset="0"/>
                <a:cs typeface="Arial" pitchFamily="34" charset="0"/>
              </a:rPr>
              <a:t>to extract synergy from the whole system</a:t>
            </a:r>
            <a:r>
              <a:rPr lang="en-US" altLang="ja-JP" sz="1200" dirty="0">
                <a:latin typeface="Arial" pitchFamily="34" charset="0"/>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itchFamily="34" charset="0"/>
                <a:cs typeface="Arial" pitchFamily="34" charset="0"/>
              </a:rPr>
              <a:t>Meanwhile, </a:t>
            </a:r>
            <a:r>
              <a:rPr lang="en-US" altLang="ja-JP" sz="1200" dirty="0">
                <a:solidFill>
                  <a:srgbClr val="0000FF"/>
                </a:solidFill>
                <a:latin typeface="Arial" pitchFamily="34" charset="0"/>
                <a:cs typeface="Arial" pitchFamily="34" charset="0"/>
              </a:rPr>
              <a:t>operational output of ocean prediction systems and its by-products</a:t>
            </a:r>
            <a:r>
              <a:rPr lang="en-US" altLang="ja-JP" sz="1200" dirty="0">
                <a:latin typeface="Arial" pitchFamily="34" charset="0"/>
                <a:cs typeface="Arial" pitchFamily="34" charset="0"/>
              </a:rPr>
              <a:t> (for example, QC information, data misfits, analysis increments, etc.) can be used by observational community. It is also possible to start the communication in this direction.</a:t>
            </a:r>
          </a:p>
          <a:p>
            <a:endParaRPr lang="en-US" altLang="ja-JP" baseline="0" dirty="0"/>
          </a:p>
        </p:txBody>
      </p:sp>
    </p:spTree>
    <p:extLst>
      <p:ext uri="{BB962C8B-B14F-4D97-AF65-F5344CB8AC3E}">
        <p14:creationId xmlns:p14="http://schemas.microsoft.com/office/powerpoint/2010/main" val="97436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50B670-C50B-4A51-8703-4BFB9F69A92B}" type="slidenum">
              <a:rPr lang="ja-JP" altLang="en-US"/>
              <a:pPr/>
              <a:t>2</a:t>
            </a:fld>
            <a:endParaRPr lang="en-US" altLang="ja-JP" dirty="0"/>
          </a:p>
        </p:txBody>
      </p:sp>
      <p:sp>
        <p:nvSpPr>
          <p:cNvPr id="837634" name="Rectangle 2"/>
          <p:cNvSpPr>
            <a:spLocks noGrp="1" noRot="1" noChangeAspect="1" noChangeArrowheads="1" noTextEdit="1"/>
          </p:cNvSpPr>
          <p:nvPr>
            <p:ph type="sldImg"/>
          </p:nvPr>
        </p:nvSpPr>
        <p:spPr>
          <a:xfrm>
            <a:off x="142875" y="768350"/>
            <a:ext cx="6818313" cy="3836988"/>
          </a:xfrm>
          <a:ln/>
        </p:spPr>
      </p:sp>
      <p:sp>
        <p:nvSpPr>
          <p:cNvPr id="837635" name="Rectangle 3"/>
          <p:cNvSpPr>
            <a:spLocks noGrp="1" noChangeArrowheads="1"/>
          </p:cNvSpPr>
          <p:nvPr>
            <p:ph type="body" idx="1"/>
          </p:nvPr>
        </p:nvSpPr>
        <p:spPr/>
        <p:txBody>
          <a:bodyPr/>
          <a:lstStyle/>
          <a:p>
            <a:r>
              <a:rPr lang="en-US" altLang="ja-JP" dirty="0"/>
              <a:t>First, I will introduce recent activities of </a:t>
            </a:r>
            <a:r>
              <a:rPr lang="en-US" altLang="ja-JP" dirty="0" err="1"/>
              <a:t>OceanPredict</a:t>
            </a:r>
            <a:r>
              <a:rPr lang="en-US" altLang="ja-JP" dirty="0"/>
              <a:t> Observing System Evaluation Task Team.</a:t>
            </a:r>
          </a:p>
        </p:txBody>
      </p:sp>
    </p:spTree>
    <p:extLst>
      <p:ext uri="{BB962C8B-B14F-4D97-AF65-F5344CB8AC3E}">
        <p14:creationId xmlns:p14="http://schemas.microsoft.com/office/powerpoint/2010/main" val="1297715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50B670-C50B-4A51-8703-4BFB9F69A92B}" type="slidenum">
              <a:rPr lang="ja-JP" altLang="en-US"/>
              <a:pPr/>
              <a:t>20</a:t>
            </a:fld>
            <a:endParaRPr lang="en-US" altLang="ja-JP" dirty="0"/>
          </a:p>
        </p:txBody>
      </p:sp>
      <p:sp>
        <p:nvSpPr>
          <p:cNvPr id="837634" name="Rectangle 2"/>
          <p:cNvSpPr>
            <a:spLocks noGrp="1" noRot="1" noChangeAspect="1" noChangeArrowheads="1" noTextEdit="1"/>
          </p:cNvSpPr>
          <p:nvPr>
            <p:ph type="sldImg"/>
          </p:nvPr>
        </p:nvSpPr>
        <p:spPr>
          <a:xfrm>
            <a:off x="142875" y="768350"/>
            <a:ext cx="6818313" cy="3836988"/>
          </a:xfrm>
          <a:ln/>
        </p:spPr>
      </p:sp>
      <p:sp>
        <p:nvSpPr>
          <p:cNvPr id="837635" name="Rectangle 3"/>
          <p:cNvSpPr>
            <a:spLocks noGrp="1" noChangeArrowheads="1"/>
          </p:cNvSpPr>
          <p:nvPr>
            <p:ph type="body" idx="1"/>
          </p:nvPr>
        </p:nvSpPr>
        <p:spPr/>
        <p:txBody>
          <a:bodyPr/>
          <a:lstStyle/>
          <a:p>
            <a:r>
              <a:rPr lang="en-US" altLang="ja-JP" dirty="0"/>
              <a:t>That’s it.</a:t>
            </a:r>
          </a:p>
          <a:p>
            <a:r>
              <a:rPr lang="en-US" altLang="ja-JP" dirty="0"/>
              <a:t>Thank you for your attention.</a:t>
            </a:r>
          </a:p>
        </p:txBody>
      </p:sp>
    </p:spTree>
    <p:extLst>
      <p:ext uri="{BB962C8B-B14F-4D97-AF65-F5344CB8AC3E}">
        <p14:creationId xmlns:p14="http://schemas.microsoft.com/office/powerpoint/2010/main" val="365903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872324" indent="-334449" eaLnBrk="0" hangingPunct="0">
              <a:spcBef>
                <a:spcPct val="30000"/>
              </a:spcBef>
              <a:defRPr kumimoji="1" sz="1200">
                <a:solidFill>
                  <a:schemeClr val="tx1"/>
                </a:solidFill>
                <a:latin typeface="Calibri" pitchFamily="34" charset="0"/>
                <a:ea typeface="ＭＳ Ｐゴシック" pitchFamily="50" charset="-128"/>
              </a:defRPr>
            </a:lvl2pPr>
            <a:lvl3pPr marL="1342965" indent="-267216" eaLnBrk="0" hangingPunct="0">
              <a:spcBef>
                <a:spcPct val="30000"/>
              </a:spcBef>
              <a:defRPr kumimoji="1" sz="1200">
                <a:solidFill>
                  <a:schemeClr val="tx1"/>
                </a:solidFill>
                <a:latin typeface="Calibri" pitchFamily="34" charset="0"/>
                <a:ea typeface="ＭＳ Ｐゴシック" pitchFamily="50" charset="-128"/>
              </a:defRPr>
            </a:lvl3pPr>
            <a:lvl4pPr marL="1880841" indent="-267216" eaLnBrk="0" hangingPunct="0">
              <a:spcBef>
                <a:spcPct val="30000"/>
              </a:spcBef>
              <a:defRPr kumimoji="1" sz="1200">
                <a:solidFill>
                  <a:schemeClr val="tx1"/>
                </a:solidFill>
                <a:latin typeface="Calibri" pitchFamily="34" charset="0"/>
                <a:ea typeface="ＭＳ Ｐゴシック" pitchFamily="50" charset="-128"/>
              </a:defRPr>
            </a:lvl4pPr>
            <a:lvl5pPr marL="2418718" indent="-267216" eaLnBrk="0" hangingPunct="0">
              <a:spcBef>
                <a:spcPct val="30000"/>
              </a:spcBef>
              <a:defRPr kumimoji="1" sz="1200">
                <a:solidFill>
                  <a:schemeClr val="tx1"/>
                </a:solidFill>
                <a:latin typeface="Calibri" pitchFamily="34" charset="0"/>
                <a:ea typeface="ＭＳ Ｐゴシック" pitchFamily="50" charset="-128"/>
              </a:defRPr>
            </a:lvl5pPr>
            <a:lvl6pPr marL="2915218" indent="-26721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3411719" indent="-26721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908217" indent="-26721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4404720" indent="-26721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97C6D5D-D8F7-45AE-A72F-3421FA43E1D7}" type="slidenum">
              <a:rPr lang="en-US" altLang="ja-JP" sz="1500">
                <a:solidFill>
                  <a:srgbClr val="000000"/>
                </a:solidFill>
                <a:latin typeface="Arial" pitchFamily="34" charset="0"/>
              </a:rPr>
              <a:pPr eaLnBrk="1" fontAlgn="base" hangingPunct="1">
                <a:spcBef>
                  <a:spcPct val="0"/>
                </a:spcBef>
                <a:spcAft>
                  <a:spcPct val="0"/>
                </a:spcAft>
              </a:pPr>
              <a:t>3</a:t>
            </a:fld>
            <a:endParaRPr lang="en-US" altLang="ja-JP" sz="1500">
              <a:solidFill>
                <a:srgbClr val="000000"/>
              </a:solidFill>
              <a:latin typeface="Arial" pitchFamily="34" charset="0"/>
            </a:endParaRPr>
          </a:p>
        </p:txBody>
      </p:sp>
      <p:sp>
        <p:nvSpPr>
          <p:cNvPr id="73731" name="Rectangle 2"/>
          <p:cNvSpPr>
            <a:spLocks noGrp="1" noRot="1" noChangeAspect="1" noChangeArrowheads="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ea typeface="ＭＳ Ｐ明朝" pitchFamily="18" charset="-128"/>
              </a:rPr>
              <a:t>You know, </a:t>
            </a:r>
            <a:r>
              <a:rPr lang="en-US" altLang="ja-JP" dirty="0" err="1">
                <a:ea typeface="ＭＳ Ｐ明朝" pitchFamily="18" charset="-128"/>
              </a:rPr>
              <a:t>OceanPredict</a:t>
            </a:r>
            <a:r>
              <a:rPr lang="en-US" altLang="ja-JP" dirty="0">
                <a:ea typeface="ＭＳ Ｐ明朝" pitchFamily="18" charset="-128"/>
              </a:rPr>
              <a:t> is the follow-on program of GODAE </a:t>
            </a:r>
            <a:r>
              <a:rPr lang="en-US" altLang="ja-JP" dirty="0" err="1">
                <a:ea typeface="ＭＳ Ｐ明朝" pitchFamily="18" charset="-128"/>
              </a:rPr>
              <a:t>OceanView</a:t>
            </a:r>
            <a:r>
              <a:rPr lang="en-US" altLang="ja-JP" dirty="0">
                <a:ea typeface="ＭＳ Ｐ明朝" pitchFamily="18" charset="-128"/>
              </a:rPr>
              <a:t> started from 2019.</a:t>
            </a:r>
          </a:p>
          <a:p>
            <a:pPr eaLnBrk="1" hangingPunct="1"/>
            <a:r>
              <a:rPr lang="en-US" altLang="ja-JP" dirty="0">
                <a:ea typeface="ＭＳ Ｐ明朝" pitchFamily="18" charset="-128"/>
              </a:rPr>
              <a:t>It aims to increase the capacity of operational oceanography and enhance the ocean information value chain.</a:t>
            </a:r>
          </a:p>
          <a:p>
            <a:pPr eaLnBrk="1" hangingPunct="1"/>
            <a:r>
              <a:rPr lang="en-US" altLang="ja-JP" dirty="0" err="1">
                <a:ea typeface="ＭＳ Ｐ明朝" pitchFamily="18" charset="-128"/>
              </a:rPr>
              <a:t>OceanPredict</a:t>
            </a:r>
            <a:r>
              <a:rPr lang="en-US" altLang="ja-JP" dirty="0">
                <a:ea typeface="ＭＳ Ｐ明朝" pitchFamily="18" charset="-128"/>
              </a:rPr>
              <a:t> is participated by scientists who are engaging development and/or operation of ocean prediction systems.</a:t>
            </a:r>
          </a:p>
          <a:p>
            <a:pPr eaLnBrk="1" hangingPunct="1"/>
            <a:r>
              <a:rPr lang="en-US" altLang="ja-JP" dirty="0">
                <a:ea typeface="ＭＳ Ｐ明朝" pitchFamily="18" charset="-128"/>
              </a:rPr>
              <a:t>It’s constituted of the , </a:t>
            </a:r>
            <a:r>
              <a:rPr lang="en-US" altLang="ja-JP" sz="1200" dirty="0"/>
              <a:t>Advisory &amp; Sponsors Board, </a:t>
            </a:r>
            <a:r>
              <a:rPr lang="en-US" altLang="ja-JP" dirty="0">
                <a:ea typeface="ＭＳ Ｐ明朝" pitchFamily="18" charset="-128"/>
              </a:rPr>
              <a:t>science team, national representative group, and six task teams, including coastal task team, coupled prediction task team, data assimilation task team, intercomparison and validation task team, marine eco-system task team, and OS-Eval task team.</a:t>
            </a:r>
          </a:p>
        </p:txBody>
      </p:sp>
    </p:spTree>
    <p:extLst>
      <p:ext uri="{BB962C8B-B14F-4D97-AF65-F5344CB8AC3E}">
        <p14:creationId xmlns:p14="http://schemas.microsoft.com/office/powerpoint/2010/main" val="339079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515">
              <a:defRPr/>
            </a:pPr>
            <a:r>
              <a:rPr lang="en-GB" dirty="0"/>
              <a:t>Thus, </a:t>
            </a:r>
            <a:r>
              <a:rPr lang="en-GB" dirty="0" err="1"/>
              <a:t>OceanPredict</a:t>
            </a:r>
            <a:r>
              <a:rPr lang="en-GB" dirty="0"/>
              <a:t> has the OS-Eval TT to provide consistent and scientifically justified requirements and feedbacks to observational agencies.</a:t>
            </a:r>
          </a:p>
          <a:p>
            <a:pPr defTabSz="914515">
              <a:defRPr/>
            </a:pPr>
            <a:r>
              <a:rPr lang="en-GB" dirty="0"/>
              <a:t>Currently, Elisabeth and I lead the task team.</a:t>
            </a:r>
          </a:p>
          <a:p>
            <a:pPr defTabSz="914515">
              <a:defRPr/>
            </a:pPr>
            <a:r>
              <a:rPr lang="en-US" altLang="ja-JP" sz="1100" dirty="0"/>
              <a:t>The task team aims to construct a positive feedback cycle between observational agencies and operational forecasting centers. </a:t>
            </a:r>
          </a:p>
        </p:txBody>
      </p:sp>
      <p:sp>
        <p:nvSpPr>
          <p:cNvPr id="4" name="Espace réservé du numéro de diapositive 3"/>
          <p:cNvSpPr>
            <a:spLocks noGrp="1"/>
          </p:cNvSpPr>
          <p:nvPr>
            <p:ph type="sldNum" sz="quarter" idx="10"/>
          </p:nvPr>
        </p:nvSpPr>
        <p:spPr/>
        <p:txBody>
          <a:bodyPr/>
          <a:lstStyle/>
          <a:p>
            <a:fld id="{0324131D-65E5-4BB6-8383-89255B3DDB06}" type="slidenum">
              <a:rPr lang="en-GB" smtClean="0"/>
              <a:t>4</a:t>
            </a:fld>
            <a:endParaRPr lang="en-GB"/>
          </a:p>
        </p:txBody>
      </p:sp>
    </p:spTree>
    <p:extLst>
      <p:ext uri="{BB962C8B-B14F-4D97-AF65-F5344CB8AC3E}">
        <p14:creationId xmlns:p14="http://schemas.microsoft.com/office/powerpoint/2010/main" val="235064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One of the major activities is the regular online meeting, which started due to the COVID-19 pandemic.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meeting is held once a two months, and each meeting lasts one hour.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 the meeting, we share the information on the observation network and latest results of observing system evaluation.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 also discuss about the collaborative activities in the task team.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information of the online meeting can be seen from this web page.</a:t>
            </a:r>
          </a:p>
        </p:txBody>
      </p:sp>
      <p:sp>
        <p:nvSpPr>
          <p:cNvPr id="4" name="Espace réservé du numéro de diapositive 3"/>
          <p:cNvSpPr>
            <a:spLocks noGrp="1"/>
          </p:cNvSpPr>
          <p:nvPr>
            <p:ph type="sldNum" sz="quarter" idx="10"/>
          </p:nvPr>
        </p:nvSpPr>
        <p:spPr/>
        <p:txBody>
          <a:bodyPr/>
          <a:lstStyle/>
          <a:p>
            <a:fld id="{0324131D-65E5-4BB6-8383-89255B3DDB06}" type="slidenum">
              <a:rPr lang="en-GB" smtClean="0"/>
              <a:t>5</a:t>
            </a:fld>
            <a:endParaRPr lang="en-GB" dirty="0"/>
          </a:p>
        </p:txBody>
      </p:sp>
    </p:spTree>
    <p:extLst>
      <p:ext uri="{BB962C8B-B14F-4D97-AF65-F5344CB8AC3E}">
        <p14:creationId xmlns:p14="http://schemas.microsoft.com/office/powerpoint/2010/main" val="298720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And in the last year, we generated the table on the use of observation data in ocean prediction systems.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an example.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extent of use of data from specific sensor is evaluated from Level 0 to 5.</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Through this table, we aim to show what data are used in OP systems clearly in public.</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table will be open at the </a:t>
            </a:r>
            <a:r>
              <a:rPr lang="en-GB" dirty="0" err="1"/>
              <a:t>OceanPredict</a:t>
            </a:r>
            <a:r>
              <a:rPr lang="en-GB" dirty="0"/>
              <a:t> web page.</a:t>
            </a:r>
          </a:p>
        </p:txBody>
      </p:sp>
      <p:sp>
        <p:nvSpPr>
          <p:cNvPr id="4" name="Espace réservé du numéro de diapositive 3"/>
          <p:cNvSpPr>
            <a:spLocks noGrp="1"/>
          </p:cNvSpPr>
          <p:nvPr>
            <p:ph type="sldNum" sz="quarter" idx="10"/>
          </p:nvPr>
        </p:nvSpPr>
        <p:spPr/>
        <p:txBody>
          <a:bodyPr/>
          <a:lstStyle/>
          <a:p>
            <a:fld id="{0324131D-65E5-4BB6-8383-89255B3DDB06}" type="slidenum">
              <a:rPr lang="en-GB" smtClean="0"/>
              <a:t>6</a:t>
            </a:fld>
            <a:endParaRPr lang="en-GB" dirty="0"/>
          </a:p>
        </p:txBody>
      </p:sp>
    </p:spTree>
    <p:extLst>
      <p:ext uri="{BB962C8B-B14F-4D97-AF65-F5344CB8AC3E}">
        <p14:creationId xmlns:p14="http://schemas.microsoft.com/office/powerpoint/2010/main" val="221994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And the last online meeting, we decided to prepare for the multi-system OSEs for the fast salinity drift of the Argo floats.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 you now, currently more than 15% of Argo floats suffer from the fast salinity drift or FSD.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 confirmed that FSD affects some of ocean prediction systems.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Then, in order to clarify the influence of FSD in ocean prediction systems, we plan to conduct multi-system OSEs.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A close</a:t>
            </a:r>
            <a:r>
              <a:rPr lang="en-US" altLang="ja-JP" sz="1200" dirty="0">
                <a:latin typeface="Arial" panose="020B0604020202020204" pitchFamily="34" charset="0"/>
              </a:rPr>
              <a:t> communication with the ocean observation community is required in order to make this activity effective</a:t>
            </a:r>
            <a:r>
              <a:rPr lang="en-GB" dirty="0"/>
              <a:t>.</a:t>
            </a:r>
          </a:p>
        </p:txBody>
      </p:sp>
      <p:sp>
        <p:nvSpPr>
          <p:cNvPr id="4" name="Espace réservé du numéro de diapositive 3"/>
          <p:cNvSpPr>
            <a:spLocks noGrp="1"/>
          </p:cNvSpPr>
          <p:nvPr>
            <p:ph type="sldNum" sz="quarter" idx="10"/>
          </p:nvPr>
        </p:nvSpPr>
        <p:spPr/>
        <p:txBody>
          <a:bodyPr/>
          <a:lstStyle/>
          <a:p>
            <a:fld id="{0324131D-65E5-4BB6-8383-89255B3DDB06}" type="slidenum">
              <a:rPr lang="en-GB" smtClean="0"/>
              <a:t>7</a:t>
            </a:fld>
            <a:endParaRPr lang="en-GB" dirty="0"/>
          </a:p>
        </p:txBody>
      </p:sp>
    </p:spTree>
    <p:extLst>
      <p:ext uri="{BB962C8B-B14F-4D97-AF65-F5344CB8AC3E}">
        <p14:creationId xmlns:p14="http://schemas.microsoft.com/office/powerpoint/2010/main" val="1810530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And, you know, some </a:t>
            </a:r>
            <a:r>
              <a:rPr lang="en-GB" dirty="0" err="1"/>
              <a:t>centers</a:t>
            </a:r>
            <a:r>
              <a:rPr lang="en-GB" dirty="0"/>
              <a:t> share their QC information through communication in OS-Eval TT.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an example of QC monitor in JMA.</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Circles indicate discarded data.</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One of discarded salinity profiles is plotted with corresponding first-guess and analysis profiles.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 am sorry but this web page is not open due to JMA’s data policy.</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But it may be possible to share this kind of information with observational communities.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Espace réservé du numéro de diapositive 3"/>
          <p:cNvSpPr>
            <a:spLocks noGrp="1"/>
          </p:cNvSpPr>
          <p:nvPr>
            <p:ph type="sldNum" sz="quarter" idx="10"/>
          </p:nvPr>
        </p:nvSpPr>
        <p:spPr/>
        <p:txBody>
          <a:bodyPr/>
          <a:lstStyle/>
          <a:p>
            <a:fld id="{0324131D-65E5-4BB6-8383-89255B3DDB06}" type="slidenum">
              <a:rPr lang="en-GB" smtClean="0"/>
              <a:t>8</a:t>
            </a:fld>
            <a:endParaRPr lang="en-GB" dirty="0"/>
          </a:p>
        </p:txBody>
      </p:sp>
    </p:spTree>
    <p:extLst>
      <p:ext uri="{BB962C8B-B14F-4D97-AF65-F5344CB8AC3E}">
        <p14:creationId xmlns:p14="http://schemas.microsoft.com/office/powerpoint/2010/main" val="209575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2875" y="768350"/>
            <a:ext cx="6818313" cy="3836988"/>
          </a:xfrm>
        </p:spPr>
      </p:sp>
      <p:sp>
        <p:nvSpPr>
          <p:cNvPr id="3" name="Espace réservé des commentaires 2"/>
          <p:cNvSpPr>
            <a:spLocks noGrp="1"/>
          </p:cNvSpPr>
          <p:nvPr>
            <p:ph type="body" idx="1"/>
          </p:nvPr>
        </p:nvSpPr>
        <p:spPr/>
        <p:txBody>
          <a:bodyPr/>
          <a:lstStyle/>
          <a:p>
            <a:pPr defTabSz="914515">
              <a:defRPr/>
            </a:pPr>
            <a:r>
              <a:rPr lang="en-GB" dirty="0"/>
              <a:t>And, the OS-Eval task team proposed to publish annual reports or OIAR on the use of observation data and their impacts in ocean/weather and climate prediction systems.</a:t>
            </a:r>
          </a:p>
          <a:p>
            <a:pPr defTabSz="914515">
              <a:defRPr/>
            </a:pPr>
            <a:r>
              <a:rPr lang="en-GB" dirty="0"/>
              <a:t>OIAR can include what observations are used in different prediction systems,</a:t>
            </a:r>
          </a:p>
          <a:p>
            <a:pPr defTabSz="914515">
              <a:defRPr/>
            </a:pPr>
            <a:r>
              <a:rPr lang="en-GB" dirty="0"/>
              <a:t>What is the spread in multi-system ensemble,</a:t>
            </a:r>
          </a:p>
          <a:p>
            <a:pPr defTabSz="914515">
              <a:defRPr/>
            </a:pPr>
            <a:r>
              <a:rPr lang="en-GB" dirty="0"/>
              <a:t>impacts of recent changes in ocean observing system, etc.</a:t>
            </a:r>
          </a:p>
          <a:p>
            <a:pPr defTabSz="914515">
              <a:defRPr/>
            </a:pPr>
            <a:r>
              <a:rPr lang="en-GB" dirty="0"/>
              <a:t>Publishing annual reports can be an effective way to provide a feedback to observational communities.</a:t>
            </a:r>
          </a:p>
          <a:p>
            <a:pPr defTabSz="914515">
              <a:defRPr/>
            </a:pPr>
            <a:endParaRPr lang="en-GB" dirty="0"/>
          </a:p>
          <a:p>
            <a:pPr defTabSz="914515">
              <a:defRPr/>
            </a:pPr>
            <a:endParaRPr lang="en-GB" dirty="0"/>
          </a:p>
          <a:p>
            <a:pPr defTabSz="914515">
              <a:defRPr/>
            </a:pPr>
            <a:endParaRPr lang="en-GB" dirty="0"/>
          </a:p>
        </p:txBody>
      </p:sp>
      <p:sp>
        <p:nvSpPr>
          <p:cNvPr id="4" name="Espace réservé du numéro de diapositive 3"/>
          <p:cNvSpPr>
            <a:spLocks noGrp="1"/>
          </p:cNvSpPr>
          <p:nvPr>
            <p:ph type="sldNum" sz="quarter" idx="10"/>
          </p:nvPr>
        </p:nvSpPr>
        <p:spPr/>
        <p:txBody>
          <a:bodyPr/>
          <a:lstStyle/>
          <a:p>
            <a:fld id="{0324131D-65E5-4BB6-8383-89255B3DDB06}" type="slidenum">
              <a:rPr lang="en-GB" smtClean="0"/>
              <a:t>9</a:t>
            </a:fld>
            <a:endParaRPr lang="en-GB"/>
          </a:p>
        </p:txBody>
      </p:sp>
    </p:spTree>
    <p:extLst>
      <p:ext uri="{BB962C8B-B14F-4D97-AF65-F5344CB8AC3E}">
        <p14:creationId xmlns:p14="http://schemas.microsoft.com/office/powerpoint/2010/main" val="194778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B129AD1-1270-4D72-9A63-BB75166715BE}" type="datetimeFigureOut">
              <a:rPr kumimoji="1" lang="ja-JP" altLang="en-US" smtClean="0"/>
              <a:pPr/>
              <a:t>2021/5/18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DC76FAF-7074-4FD9-8D34-6613333E8AD1}" type="slidenum">
              <a:rPr kumimoji="1" lang="ja-JP" altLang="en-US" smtClean="0"/>
              <a:pPr/>
              <a:t>‹#›</a:t>
            </a:fld>
            <a:endParaRPr kumimoji="1" lang="ja-JP" altLang="en-US" dirty="0"/>
          </a:p>
        </p:txBody>
      </p:sp>
    </p:spTree>
    <p:extLst>
      <p:ext uri="{BB962C8B-B14F-4D97-AF65-F5344CB8AC3E}">
        <p14:creationId xmlns:p14="http://schemas.microsoft.com/office/powerpoint/2010/main" val="211748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129AD1-1270-4D72-9A63-BB75166715BE}" type="datetimeFigureOut">
              <a:rPr kumimoji="1" lang="ja-JP" altLang="en-US" smtClean="0"/>
              <a:pPr/>
              <a:t>2021/5/18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DC76FAF-7074-4FD9-8D34-6613333E8AD1}" type="slidenum">
              <a:rPr kumimoji="1" lang="ja-JP" altLang="en-US" smtClean="0"/>
              <a:pPr/>
              <a:t>‹#›</a:t>
            </a:fld>
            <a:endParaRPr kumimoji="1" lang="ja-JP" altLang="en-US" dirty="0"/>
          </a:p>
        </p:txBody>
      </p:sp>
    </p:spTree>
    <p:extLst>
      <p:ext uri="{BB962C8B-B14F-4D97-AF65-F5344CB8AC3E}">
        <p14:creationId xmlns:p14="http://schemas.microsoft.com/office/powerpoint/2010/main" val="44666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1"/>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129AD1-1270-4D72-9A63-BB75166715BE}" type="datetimeFigureOut">
              <a:rPr kumimoji="1" lang="ja-JP" altLang="en-US" smtClean="0"/>
              <a:pPr/>
              <a:t>2021/5/18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DC76FAF-7074-4FD9-8D34-6613333E8AD1}" type="slidenum">
              <a:rPr kumimoji="1" lang="ja-JP" altLang="en-US" smtClean="0"/>
              <a:pPr/>
              <a:t>‹#›</a:t>
            </a:fld>
            <a:endParaRPr kumimoji="1" lang="ja-JP" altLang="en-US" dirty="0"/>
          </a:p>
        </p:txBody>
      </p:sp>
    </p:spTree>
    <p:extLst>
      <p:ext uri="{BB962C8B-B14F-4D97-AF65-F5344CB8AC3E}">
        <p14:creationId xmlns:p14="http://schemas.microsoft.com/office/powerpoint/2010/main" val="260449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091DEF-8980-B84C-BD0B-7C6AE8C32A91}" type="datetimeFigureOut">
              <a:rPr lang="en-US" smtClean="0">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18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091DEF-8980-B84C-BD0B-7C6AE8C32A91}" type="datetimeFigureOut">
              <a:rPr lang="en-US" smtClean="0">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21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091DEF-8980-B84C-BD0B-7C6AE8C32A91}" type="datetimeFigureOut">
              <a:rPr lang="en-US" smtClean="0">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11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091DEF-8980-B84C-BD0B-7C6AE8C32A91}" type="datetimeFigureOut">
              <a:rPr lang="en-US" smtClean="0">
                <a:solidFill>
                  <a:prstClr val="black">
                    <a:tint val="75000"/>
                  </a:prstClr>
                </a:solidFill>
              </a:rPr>
              <a:pPr/>
              <a:t>5/18/2021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06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091DEF-8980-B84C-BD0B-7C6AE8C32A91}" type="datetimeFigureOut">
              <a:rPr lang="en-US" smtClean="0">
                <a:solidFill>
                  <a:prstClr val="black">
                    <a:tint val="75000"/>
                  </a:prstClr>
                </a:solidFill>
              </a:rPr>
              <a:pPr/>
              <a:t>5/18/2021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944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091DEF-8980-B84C-BD0B-7C6AE8C32A91}" type="datetimeFigureOut">
              <a:rPr lang="en-US" smtClean="0">
                <a:solidFill>
                  <a:prstClr val="black">
                    <a:tint val="75000"/>
                  </a:prstClr>
                </a:solidFill>
              </a:rPr>
              <a:pPr/>
              <a:t>5/18/2021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541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91DEF-8980-B84C-BD0B-7C6AE8C32A91}" type="datetimeFigureOut">
              <a:rPr lang="en-US" smtClean="0">
                <a:solidFill>
                  <a:prstClr val="black">
                    <a:tint val="75000"/>
                  </a:prstClr>
                </a:solidFill>
              </a:rPr>
              <a:pPr/>
              <a:t>5/18/2021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589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91DEF-8980-B84C-BD0B-7C6AE8C32A91}" type="datetimeFigureOut">
              <a:rPr lang="en-US" smtClean="0">
                <a:solidFill>
                  <a:prstClr val="black">
                    <a:tint val="75000"/>
                  </a:prstClr>
                </a:solidFill>
              </a:rPr>
              <a:pPr/>
              <a:t>5/18/2021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69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129AD1-1270-4D72-9A63-BB75166715BE}" type="datetimeFigureOut">
              <a:rPr kumimoji="1" lang="ja-JP" altLang="en-US" smtClean="0"/>
              <a:pPr/>
              <a:t>2021/5/18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DC76FAF-7074-4FD9-8D34-6613333E8AD1}" type="slidenum">
              <a:rPr kumimoji="1" lang="ja-JP" altLang="en-US" smtClean="0"/>
              <a:pPr/>
              <a:t>‹#›</a:t>
            </a:fld>
            <a:endParaRPr kumimoji="1" lang="ja-JP" altLang="en-US" dirty="0"/>
          </a:p>
        </p:txBody>
      </p:sp>
    </p:spTree>
    <p:extLst>
      <p:ext uri="{BB962C8B-B14F-4D97-AF65-F5344CB8AC3E}">
        <p14:creationId xmlns:p14="http://schemas.microsoft.com/office/powerpoint/2010/main" val="422065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91DEF-8980-B84C-BD0B-7C6AE8C32A91}" type="datetimeFigureOut">
              <a:rPr lang="en-US" smtClean="0">
                <a:solidFill>
                  <a:prstClr val="black">
                    <a:tint val="75000"/>
                  </a:prstClr>
                </a:solidFill>
              </a:rPr>
              <a:pPr/>
              <a:t>5/18/2021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487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091DEF-8980-B84C-BD0B-7C6AE8C32A91}" type="datetimeFigureOut">
              <a:rPr lang="en-US" smtClean="0">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834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091DEF-8980-B84C-BD0B-7C6AE8C32A91}" type="datetimeFigureOut">
              <a:rPr lang="en-US" smtClean="0">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94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342900" indent="-342900">
              <a:buClr>
                <a:srgbClr val="002060"/>
              </a:buClr>
              <a:buSzPct val="90000"/>
              <a:buFont typeface="Wingdings 3" panose="05040102010807070707" pitchFamily="18" charset="2"/>
              <a:buChar char=""/>
              <a:defRPr>
                <a:solidFill>
                  <a:srgbClr val="002060"/>
                </a:solidFill>
                <a:latin typeface="Calibri" panose="020F0502020204030204" pitchFamily="34" charset="0"/>
              </a:defRPr>
            </a:lvl1pPr>
            <a:lvl2pPr marL="742950" indent="-285750">
              <a:buClr>
                <a:srgbClr val="002060"/>
              </a:buClr>
              <a:buSzPct val="80000"/>
              <a:buFont typeface="Wingdings 3" panose="05040102010807070707" pitchFamily="18" charset="2"/>
              <a:buChar char="}"/>
              <a:defRPr>
                <a:solidFill>
                  <a:srgbClr val="002060"/>
                </a:solidFill>
                <a:latin typeface="Calibri" panose="020F0502020204030204" pitchFamily="34" charset="0"/>
              </a:defRPr>
            </a:lvl2pPr>
            <a:lvl3pPr>
              <a:defRPr>
                <a:solidFill>
                  <a:srgbClr val="002060"/>
                </a:solidFill>
                <a:latin typeface="Calibri" panose="020F0502020204030204" pitchFamily="34" charset="0"/>
              </a:defRPr>
            </a:lvl3pPr>
            <a:lvl4pPr>
              <a:defRPr>
                <a:solidFill>
                  <a:srgbClr val="002060"/>
                </a:solidFill>
                <a:latin typeface="Calibri" panose="020F0502020204030204" pitchFamily="34" charset="0"/>
              </a:defRPr>
            </a:lvl4pPr>
            <a:lvl5pPr>
              <a:defRPr>
                <a:solidFill>
                  <a:srgbClr val="002060"/>
                </a:solidFill>
                <a:latin typeface="Calibri" panose="020F050202020403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1"/>
          <p:cNvSpPr>
            <a:spLocks noGrp="1"/>
          </p:cNvSpPr>
          <p:nvPr>
            <p:ph type="title"/>
          </p:nvPr>
        </p:nvSpPr>
        <p:spPr>
          <a:xfrm>
            <a:off x="527051" y="-26988"/>
            <a:ext cx="10972800" cy="836613"/>
          </a:xfrm>
        </p:spPr>
        <p:txBody>
          <a:bodyPr/>
          <a:lstStyle>
            <a:lvl1pPr>
              <a:defRPr>
                <a:latin typeface="Calibri" panose="020F0502020204030204" pitchFamily="34" charset="0"/>
              </a:defRPr>
            </a:lvl1pPr>
          </a:lstStyle>
          <a:p>
            <a:r>
              <a:rPr lang="ja-JP" altLang="en-US"/>
              <a:t>マスター 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Calibri" panose="020F0502020204030204" pitchFamily="34" charset="0"/>
              </a:defRPr>
            </a:lvl1pPr>
          </a:lstStyle>
          <a:p>
            <a:pPr>
              <a:defRPr/>
            </a:pPr>
            <a:fld id="{6C8C06AC-0697-4598-B48F-5A24453B9D11}" type="datetime1">
              <a:rPr lang="ja-JP" altLang="en-US"/>
              <a:pPr>
                <a:defRPr/>
              </a:pPr>
              <a:t>2021/5/18</a:t>
            </a:fld>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Calibri" panose="020F050202020403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Calibri" panose="020F0502020204030204" pitchFamily="34" charset="0"/>
              </a:defRPr>
            </a:lvl1pPr>
          </a:lstStyle>
          <a:p>
            <a:pPr>
              <a:defRPr/>
            </a:pPr>
            <a:fld id="{E271C2F5-118C-4A99-9183-5A86CA57EF37}" type="slidenum">
              <a:rPr lang="en-US" altLang="ja-JP"/>
              <a:pPr>
                <a:defRPr/>
              </a:pPr>
              <a:t>‹#›</a:t>
            </a:fld>
            <a:endParaRPr lang="en-US" altLang="ja-JP"/>
          </a:p>
        </p:txBody>
      </p:sp>
    </p:spTree>
    <p:extLst>
      <p:ext uri="{BB962C8B-B14F-4D97-AF65-F5344CB8AC3E}">
        <p14:creationId xmlns:p14="http://schemas.microsoft.com/office/powerpoint/2010/main" val="380361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B129AD1-1270-4D72-9A63-BB75166715BE}" type="datetimeFigureOut">
              <a:rPr kumimoji="1" lang="ja-JP" altLang="en-US" smtClean="0"/>
              <a:pPr/>
              <a:t>2021/5/18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7DC76FAF-7074-4FD9-8D34-6613333E8AD1}" type="slidenum">
              <a:rPr kumimoji="1" lang="ja-JP" altLang="en-US" smtClean="0"/>
              <a:pPr/>
              <a:t>‹#›</a:t>
            </a:fld>
            <a:endParaRPr kumimoji="1" lang="ja-JP" altLang="en-US" dirty="0"/>
          </a:p>
        </p:txBody>
      </p:sp>
    </p:spTree>
    <p:extLst>
      <p:ext uri="{BB962C8B-B14F-4D97-AF65-F5344CB8AC3E}">
        <p14:creationId xmlns:p14="http://schemas.microsoft.com/office/powerpoint/2010/main" val="117073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B129AD1-1270-4D72-9A63-BB75166715BE}" type="datetimeFigureOut">
              <a:rPr kumimoji="1" lang="ja-JP" altLang="en-US" smtClean="0"/>
              <a:pPr/>
              <a:t>2021/5/18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DC76FAF-7074-4FD9-8D34-6613333E8AD1}" type="slidenum">
              <a:rPr kumimoji="1" lang="ja-JP" altLang="en-US" smtClean="0"/>
              <a:pPr/>
              <a:t>‹#›</a:t>
            </a:fld>
            <a:endParaRPr kumimoji="1" lang="ja-JP" altLang="en-US" dirty="0"/>
          </a:p>
        </p:txBody>
      </p:sp>
    </p:spTree>
    <p:extLst>
      <p:ext uri="{BB962C8B-B14F-4D97-AF65-F5344CB8AC3E}">
        <p14:creationId xmlns:p14="http://schemas.microsoft.com/office/powerpoint/2010/main" val="107678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B129AD1-1270-4D72-9A63-BB75166715BE}" type="datetimeFigureOut">
              <a:rPr kumimoji="1" lang="ja-JP" altLang="en-US" smtClean="0"/>
              <a:pPr/>
              <a:t>2021/5/18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7DC76FAF-7074-4FD9-8D34-6613333E8AD1}" type="slidenum">
              <a:rPr kumimoji="1" lang="ja-JP" altLang="en-US" smtClean="0"/>
              <a:pPr/>
              <a:t>‹#›</a:t>
            </a:fld>
            <a:endParaRPr kumimoji="1" lang="ja-JP" altLang="en-US" dirty="0"/>
          </a:p>
        </p:txBody>
      </p:sp>
    </p:spTree>
    <p:extLst>
      <p:ext uri="{BB962C8B-B14F-4D97-AF65-F5344CB8AC3E}">
        <p14:creationId xmlns:p14="http://schemas.microsoft.com/office/powerpoint/2010/main" val="3824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B129AD1-1270-4D72-9A63-BB75166715BE}" type="datetimeFigureOut">
              <a:rPr kumimoji="1" lang="ja-JP" altLang="en-US" smtClean="0"/>
              <a:pPr/>
              <a:t>2021/5/18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7DC76FAF-7074-4FD9-8D34-6613333E8AD1}" type="slidenum">
              <a:rPr kumimoji="1" lang="ja-JP" altLang="en-US" smtClean="0"/>
              <a:pPr/>
              <a:t>‹#›</a:t>
            </a:fld>
            <a:endParaRPr kumimoji="1" lang="ja-JP" altLang="en-US" dirty="0"/>
          </a:p>
        </p:txBody>
      </p:sp>
    </p:spTree>
    <p:extLst>
      <p:ext uri="{BB962C8B-B14F-4D97-AF65-F5344CB8AC3E}">
        <p14:creationId xmlns:p14="http://schemas.microsoft.com/office/powerpoint/2010/main" val="289672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129AD1-1270-4D72-9A63-BB75166715BE}" type="datetimeFigureOut">
              <a:rPr kumimoji="1" lang="ja-JP" altLang="en-US" smtClean="0"/>
              <a:pPr/>
              <a:t>2021/5/18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7DC76FAF-7074-4FD9-8D34-6613333E8AD1}" type="slidenum">
              <a:rPr kumimoji="1" lang="ja-JP" altLang="en-US" smtClean="0"/>
              <a:pPr/>
              <a:t>‹#›</a:t>
            </a:fld>
            <a:endParaRPr kumimoji="1" lang="ja-JP" altLang="en-US" dirty="0"/>
          </a:p>
        </p:txBody>
      </p:sp>
    </p:spTree>
    <p:extLst>
      <p:ext uri="{BB962C8B-B14F-4D97-AF65-F5344CB8AC3E}">
        <p14:creationId xmlns:p14="http://schemas.microsoft.com/office/powerpoint/2010/main" val="302354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B129AD1-1270-4D72-9A63-BB75166715BE}" type="datetimeFigureOut">
              <a:rPr kumimoji="1" lang="ja-JP" altLang="en-US" smtClean="0"/>
              <a:pPr/>
              <a:t>2021/5/18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DC76FAF-7074-4FD9-8D34-6613333E8AD1}" type="slidenum">
              <a:rPr kumimoji="1" lang="ja-JP" altLang="en-US" smtClean="0"/>
              <a:pPr/>
              <a:t>‹#›</a:t>
            </a:fld>
            <a:endParaRPr kumimoji="1" lang="ja-JP" altLang="en-US" dirty="0"/>
          </a:p>
        </p:txBody>
      </p:sp>
    </p:spTree>
    <p:extLst>
      <p:ext uri="{BB962C8B-B14F-4D97-AF65-F5344CB8AC3E}">
        <p14:creationId xmlns:p14="http://schemas.microsoft.com/office/powerpoint/2010/main" val="123834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B129AD1-1270-4D72-9A63-BB75166715BE}" type="datetimeFigureOut">
              <a:rPr kumimoji="1" lang="ja-JP" altLang="en-US" smtClean="0"/>
              <a:pPr/>
              <a:t>2021/5/18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7DC76FAF-7074-4FD9-8D34-6613333E8AD1}" type="slidenum">
              <a:rPr kumimoji="1" lang="ja-JP" altLang="en-US" smtClean="0"/>
              <a:pPr/>
              <a:t>‹#›</a:t>
            </a:fld>
            <a:endParaRPr kumimoji="1" lang="ja-JP" altLang="en-US" dirty="0"/>
          </a:p>
        </p:txBody>
      </p:sp>
    </p:spTree>
    <p:extLst>
      <p:ext uri="{BB962C8B-B14F-4D97-AF65-F5344CB8AC3E}">
        <p14:creationId xmlns:p14="http://schemas.microsoft.com/office/powerpoint/2010/main" val="94487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29AD1-1270-4D72-9A63-BB75166715BE}" type="datetimeFigureOut">
              <a:rPr kumimoji="1" lang="ja-JP" altLang="en-US" smtClean="0"/>
              <a:pPr/>
              <a:t>2021/5/18</a:t>
            </a:fld>
            <a:endParaRPr kumimoji="1" lang="ja-JP" altLang="en-US" dirty="0"/>
          </a:p>
        </p:txBody>
      </p:sp>
      <p:sp>
        <p:nvSpPr>
          <p:cNvPr id="5" name="フッター プレースホルダー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76FAF-7074-4FD9-8D34-6613333E8AD1}" type="slidenum">
              <a:rPr kumimoji="1" lang="ja-JP" altLang="en-US" smtClean="0"/>
              <a:pPr/>
              <a:t>‹#›</a:t>
            </a:fld>
            <a:endParaRPr kumimoji="1" lang="ja-JP" altLang="en-US" dirty="0"/>
          </a:p>
        </p:txBody>
      </p:sp>
    </p:spTree>
    <p:extLst>
      <p:ext uri="{BB962C8B-B14F-4D97-AF65-F5344CB8AC3E}">
        <p14:creationId xmlns:p14="http://schemas.microsoft.com/office/powerpoint/2010/main" val="20333121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9091DEF-8980-B84C-BD0B-7C6AE8C32A91}" type="datetimeFigureOut">
              <a:rPr kumimoji="0" lang="en-US" smtClean="0">
                <a:solidFill>
                  <a:prstClr val="black">
                    <a:tint val="75000"/>
                  </a:prstClr>
                </a:solidFill>
              </a:rPr>
              <a:pPr defTabSz="457200"/>
              <a:t>5/18/2021</a:t>
            </a:fld>
            <a:endParaRPr kumimoji="0"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kumimoji="0"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8F281F2-7449-0644-80B0-D743C9804371}" type="slidenum">
              <a:rPr kumimoji="0" lang="en-US" smtClean="0">
                <a:solidFill>
                  <a:prstClr val="black">
                    <a:tint val="75000"/>
                  </a:prstClr>
                </a:solidFill>
              </a:rPr>
              <a:pPr defTabSz="457200"/>
              <a:t>‹#›</a:t>
            </a:fld>
            <a:endParaRPr kumimoji="0" lang="en-US">
              <a:solidFill>
                <a:prstClr val="black">
                  <a:tint val="75000"/>
                </a:prstClr>
              </a:solidFill>
            </a:endParaRPr>
          </a:p>
        </p:txBody>
      </p:sp>
    </p:spTree>
    <p:extLst>
      <p:ext uri="{BB962C8B-B14F-4D97-AF65-F5344CB8AC3E}">
        <p14:creationId xmlns:p14="http://schemas.microsoft.com/office/powerpoint/2010/main" val="27124411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hyperlink" Target="http://poama.bom.gov.au/project/salinity"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4.gif"/><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ext Box 2"/>
          <p:cNvSpPr txBox="1">
            <a:spLocks noChangeArrowheads="1"/>
          </p:cNvSpPr>
          <p:nvPr/>
        </p:nvSpPr>
        <p:spPr bwMode="auto">
          <a:xfrm>
            <a:off x="510672" y="3146608"/>
            <a:ext cx="10711509" cy="1031051"/>
          </a:xfrm>
          <a:prstGeom prst="rect">
            <a:avLst/>
          </a:prstGeom>
          <a:noFill/>
          <a:ln>
            <a:noFill/>
          </a:ln>
          <a:effectLst/>
        </p:spPr>
        <p:txBody>
          <a:bodyPr wrap="square">
            <a:spAutoFit/>
          </a:bodyPr>
          <a:lstStyle/>
          <a:p>
            <a:pPr algn="ctr">
              <a:spcBef>
                <a:spcPts val="600"/>
              </a:spcBef>
            </a:pPr>
            <a:r>
              <a:rPr lang="en-US" altLang="ja-JP" sz="2800" dirty="0">
                <a:solidFill>
                  <a:srgbClr val="0000FF"/>
                </a:solidFill>
                <a:effectLst>
                  <a:outerShdw blurRad="38100" dist="38100" dir="2700000" algn="tl">
                    <a:srgbClr val="000000">
                      <a:alpha val="43137"/>
                    </a:srgbClr>
                  </a:outerShdw>
                </a:effectLst>
                <a:latin typeface="Arial" charset="0"/>
              </a:rPr>
              <a:t>Yosuke Fujii (JMA/MRI, Co-chair of </a:t>
            </a:r>
            <a:r>
              <a:rPr lang="en-US" altLang="ja-JP" sz="2800" dirty="0" err="1">
                <a:solidFill>
                  <a:srgbClr val="0000FF"/>
                </a:solidFill>
                <a:effectLst>
                  <a:outerShdw blurRad="38100" dist="38100" dir="2700000" algn="tl">
                    <a:srgbClr val="000000">
                      <a:alpha val="43137"/>
                    </a:srgbClr>
                  </a:outerShdw>
                </a:effectLst>
                <a:latin typeface="Arial" charset="0"/>
              </a:rPr>
              <a:t>OceanPredict</a:t>
            </a:r>
            <a:r>
              <a:rPr lang="en-US" altLang="ja-JP" sz="2800" dirty="0">
                <a:solidFill>
                  <a:srgbClr val="0000FF"/>
                </a:solidFill>
                <a:effectLst>
                  <a:outerShdw blurRad="38100" dist="38100" dir="2700000" algn="tl">
                    <a:srgbClr val="000000">
                      <a:alpha val="43137"/>
                    </a:srgbClr>
                  </a:outerShdw>
                </a:effectLst>
                <a:latin typeface="Arial" charset="0"/>
              </a:rPr>
              <a:t> OS-Eval TT)</a:t>
            </a:r>
          </a:p>
          <a:p>
            <a:pPr algn="ctr">
              <a:spcBef>
                <a:spcPts val="600"/>
              </a:spcBef>
            </a:pPr>
            <a:r>
              <a:rPr lang="en-US" altLang="ja-JP" sz="2800" dirty="0">
                <a:solidFill>
                  <a:srgbClr val="0000FF"/>
                </a:solidFill>
                <a:effectLst>
                  <a:outerShdw blurRad="38100" dist="38100" dir="2700000" algn="tl">
                    <a:srgbClr val="000000">
                      <a:alpha val="43137"/>
                    </a:srgbClr>
                  </a:outerShdw>
                </a:effectLst>
                <a:latin typeface="Arial" charset="0"/>
              </a:rPr>
              <a:t>Elisabeth Rémy (MOI, Co-chair of </a:t>
            </a:r>
            <a:r>
              <a:rPr lang="en-US" altLang="ja-JP" sz="2800" dirty="0" err="1">
                <a:solidFill>
                  <a:srgbClr val="0000FF"/>
                </a:solidFill>
                <a:effectLst>
                  <a:outerShdw blurRad="38100" dist="38100" dir="2700000" algn="tl">
                    <a:srgbClr val="000000">
                      <a:alpha val="43137"/>
                    </a:srgbClr>
                  </a:outerShdw>
                </a:effectLst>
                <a:latin typeface="Arial" charset="0"/>
              </a:rPr>
              <a:t>OceanPredict</a:t>
            </a:r>
            <a:r>
              <a:rPr lang="en-US" altLang="ja-JP" sz="2800" dirty="0">
                <a:solidFill>
                  <a:srgbClr val="0000FF"/>
                </a:solidFill>
                <a:effectLst>
                  <a:outerShdw blurRad="38100" dist="38100" dir="2700000" algn="tl">
                    <a:srgbClr val="000000">
                      <a:alpha val="43137"/>
                    </a:srgbClr>
                  </a:outerShdw>
                </a:effectLst>
                <a:latin typeface="Arial" charset="0"/>
              </a:rPr>
              <a:t> OS-Eval TT)</a:t>
            </a:r>
          </a:p>
        </p:txBody>
      </p:sp>
      <p:sp>
        <p:nvSpPr>
          <p:cNvPr id="512003" name="Text Box 3"/>
          <p:cNvSpPr txBox="1">
            <a:spLocks noGrp="1" noChangeArrowheads="1"/>
          </p:cNvSpPr>
          <p:nvPr>
            <p:ph type="ctrTitle"/>
          </p:nvPr>
        </p:nvSpPr>
        <p:spPr>
          <a:xfrm>
            <a:off x="228600" y="831706"/>
            <a:ext cx="11731336" cy="2469509"/>
          </a:xfrm>
          <a:noFill/>
          <a:ln/>
        </p:spPr>
        <p:txBody>
          <a:bodyPr>
            <a:noAutofit/>
          </a:bodyPr>
          <a:lstStyle/>
          <a:p>
            <a:pPr>
              <a:spcBef>
                <a:spcPct val="50000"/>
              </a:spcBef>
            </a:pPr>
            <a:r>
              <a:rPr lang="en-US" altLang="ja-JP" b="1" i="1" dirty="0">
                <a:solidFill>
                  <a:srgbClr val="C00000"/>
                </a:solidFill>
                <a:latin typeface="Arial" charset="0"/>
                <a:ea typeface="ＭＳ 明朝" pitchFamily="17" charset="-128"/>
                <a:cs typeface="Times New Roman" pitchFamily="18" charset="0"/>
              </a:rPr>
              <a:t>Toward enhanced communication between observational and modeling communities</a:t>
            </a:r>
            <a:endParaRPr lang="ja-JP" altLang="en-US" b="1" i="1" dirty="0">
              <a:solidFill>
                <a:srgbClr val="C00000"/>
              </a:solidFill>
              <a:latin typeface="Arial" charset="0"/>
              <a:ea typeface="ＭＳ 明朝" pitchFamily="17" charset="-128"/>
              <a:cs typeface="Times New Roman" pitchFamily="18" charset="0"/>
            </a:endParaRPr>
          </a:p>
        </p:txBody>
      </p:sp>
      <p:sp>
        <p:nvSpPr>
          <p:cNvPr id="512004" name="Text Box 4"/>
          <p:cNvSpPr txBox="1">
            <a:spLocks noChangeArrowheads="1"/>
          </p:cNvSpPr>
          <p:nvPr/>
        </p:nvSpPr>
        <p:spPr bwMode="auto">
          <a:xfrm>
            <a:off x="8427026" y="20003"/>
            <a:ext cx="3667991" cy="400110"/>
          </a:xfrm>
          <a:prstGeom prst="rect">
            <a:avLst/>
          </a:prstGeom>
          <a:solidFill>
            <a:schemeClr val="accent3">
              <a:lumMod val="75000"/>
            </a:schemeClr>
          </a:solidFill>
          <a:ln>
            <a:noFill/>
          </a:ln>
          <a:effectLst/>
        </p:spPr>
        <p:txBody>
          <a:bodyPr wrap="square">
            <a:spAutoFit/>
          </a:bodyPr>
          <a:lstStyle/>
          <a:p>
            <a:pPr algn="r">
              <a:spcBef>
                <a:spcPct val="50000"/>
              </a:spcBef>
              <a:tabLst>
                <a:tab pos="3230563" algn="l"/>
              </a:tabLst>
            </a:pPr>
            <a:r>
              <a:rPr lang="en-US" altLang="ja-JP" sz="2000" dirty="0">
                <a:solidFill>
                  <a:schemeClr val="bg1"/>
                </a:solidFill>
              </a:rPr>
              <a:t>OCG-12, May 20</a:t>
            </a:r>
            <a:r>
              <a:rPr lang="en-US" altLang="ja-JP" sz="2000" baseline="30000" dirty="0">
                <a:solidFill>
                  <a:schemeClr val="bg1"/>
                </a:solidFill>
              </a:rPr>
              <a:t>th</a:t>
            </a:r>
            <a:r>
              <a:rPr lang="en-US" altLang="ja-JP" sz="2000" dirty="0">
                <a:solidFill>
                  <a:schemeClr val="bg1"/>
                </a:solidFill>
              </a:rPr>
              <a:t>, 2021, Online</a:t>
            </a:r>
            <a:endParaRPr lang="ja-JP" altLang="en-US" sz="2000" dirty="0">
              <a:solidFill>
                <a:schemeClr val="bg1"/>
              </a:solidFill>
            </a:endParaRPr>
          </a:p>
        </p:txBody>
      </p:sp>
      <p:sp>
        <p:nvSpPr>
          <p:cNvPr id="5" name="テキスト ボックス 4"/>
          <p:cNvSpPr txBox="1"/>
          <p:nvPr/>
        </p:nvSpPr>
        <p:spPr>
          <a:xfrm>
            <a:off x="239889" y="4492732"/>
            <a:ext cx="11731336" cy="2246769"/>
          </a:xfrm>
          <a:prstGeom prst="rect">
            <a:avLst/>
          </a:prstGeom>
          <a:solidFill>
            <a:schemeClr val="accent5">
              <a:lumMod val="20000"/>
              <a:lumOff val="80000"/>
            </a:schemeClr>
          </a:solidFill>
        </p:spPr>
        <p:txBody>
          <a:bodyPr wrap="square" rtlCol="0">
            <a:spAutoFit/>
          </a:bodyPr>
          <a:lstStyle/>
          <a:p>
            <a:pPr marL="457200" indent="-457200">
              <a:buFont typeface="+mj-lt"/>
              <a:buAutoNum type="arabicPeriod"/>
            </a:pPr>
            <a:r>
              <a:rPr lang="en-US" altLang="ja-JP" sz="2800" dirty="0">
                <a:ea typeface="Arial Unicode MS" panose="020B0604020202020204" pitchFamily="50" charset="-128"/>
                <a:cs typeface="Arial Unicode MS" panose="020B0604020202020204" pitchFamily="50" charset="-128"/>
              </a:rPr>
              <a:t>Recent Activities of </a:t>
            </a:r>
            <a:r>
              <a:rPr lang="en-US" altLang="ja-JP" sz="2800" dirty="0" err="1">
                <a:ea typeface="Arial Unicode MS" panose="020B0604020202020204" pitchFamily="50" charset="-128"/>
                <a:cs typeface="Arial Unicode MS" panose="020B0604020202020204" pitchFamily="50" charset="-128"/>
              </a:rPr>
              <a:t>OceanPredict</a:t>
            </a:r>
            <a:r>
              <a:rPr lang="en-US" altLang="ja-JP" sz="2800" dirty="0">
                <a:ea typeface="Arial Unicode MS" panose="020B0604020202020204" pitchFamily="50" charset="-128"/>
                <a:cs typeface="Arial Unicode MS" panose="020B0604020202020204" pitchFamily="50" charset="-128"/>
              </a:rPr>
              <a:t> Observing System Evaluation Task Team (OP OS-Eval TT)</a:t>
            </a:r>
          </a:p>
          <a:p>
            <a:pPr marL="457200" indent="-457200">
              <a:buFont typeface="+mj-lt"/>
              <a:buAutoNum type="arabicPeriod"/>
            </a:pPr>
            <a:r>
              <a:rPr lang="en-US" altLang="ja-JP" sz="2800" dirty="0">
                <a:ea typeface="Arial Unicode MS" panose="020B0604020202020204" pitchFamily="50" charset="-128"/>
                <a:cs typeface="Arial Unicode MS" panose="020B0604020202020204" pitchFamily="50" charset="-128"/>
              </a:rPr>
              <a:t>Challenges in observing system evaluation with ocean and earth system models</a:t>
            </a:r>
          </a:p>
          <a:p>
            <a:pPr marL="457200" indent="-457200">
              <a:buFont typeface="+mj-lt"/>
              <a:buAutoNum type="arabicPeriod"/>
            </a:pPr>
            <a:r>
              <a:rPr lang="en-US" altLang="ja-JP" sz="2800" dirty="0">
                <a:ea typeface="Arial Unicode MS" panose="020B0604020202020204" pitchFamily="50" charset="-128"/>
                <a:cs typeface="Arial Unicode MS" panose="020B0604020202020204" pitchFamily="50" charset="-128"/>
              </a:rPr>
              <a:t>Concluding Remarks</a:t>
            </a:r>
          </a:p>
        </p:txBody>
      </p:sp>
    </p:spTree>
    <p:extLst>
      <p:ext uri="{BB962C8B-B14F-4D97-AF65-F5344CB8AC3E}">
        <p14:creationId xmlns:p14="http://schemas.microsoft.com/office/powerpoint/2010/main" val="200335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D6C43DED-CDCD-44CE-8B1C-CE5261C8AED3}"/>
              </a:ext>
            </a:extLst>
          </p:cNvPr>
          <p:cNvSpPr/>
          <p:nvPr/>
        </p:nvSpPr>
        <p:spPr>
          <a:xfrm>
            <a:off x="608318" y="2010064"/>
            <a:ext cx="2493818" cy="117301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err="1">
                <a:ln>
                  <a:noFill/>
                </a:ln>
                <a:solidFill>
                  <a:srgbClr val="EEECE1">
                    <a:lumMod val="10000"/>
                  </a:srgbClr>
                </a:solidFill>
                <a:effectLst/>
                <a:uLnTx/>
                <a:uFillTx/>
                <a:latin typeface="Calibri"/>
                <a:ea typeface="ＭＳ Ｐゴシック" panose="020B0600070205080204" pitchFamily="50" charset="-128"/>
                <a:cs typeface="+mn-cs"/>
              </a:rPr>
              <a:t>OceanPredict</a:t>
            </a:r>
            <a:endParaRPr kumimoji="1" lang="en-US" altLang="ja-JP" sz="2400" b="0"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rPr>
              <a:t>Science Team</a:t>
            </a:r>
            <a:endParaRPr kumimoji="1" lang="ja-JP" altLang="en-US" sz="2400" b="0"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121ABCA7-C979-4C0D-973B-E7E185E8A69D}"/>
              </a:ext>
            </a:extLst>
          </p:cNvPr>
          <p:cNvSpPr/>
          <p:nvPr/>
        </p:nvSpPr>
        <p:spPr>
          <a:xfrm>
            <a:off x="6169633" y="1925572"/>
            <a:ext cx="1976583" cy="1246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ForeSea</a:t>
            </a:r>
            <a:endParaRPr kumimoji="1" lang="en-US" altLang="ja-JP" sz="18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Enhance</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the</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value</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chain</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b/w</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OP</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and</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users</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四角形: 角を丸くする 8">
            <a:extLst>
              <a:ext uri="{FF2B5EF4-FFF2-40B4-BE49-F238E27FC236}">
                <a16:creationId xmlns:a16="http://schemas.microsoft.com/office/drawing/2014/main" id="{6D9B71E3-D065-4528-A551-2C5CB8F5C994}"/>
              </a:ext>
            </a:extLst>
          </p:cNvPr>
          <p:cNvSpPr/>
          <p:nvPr/>
        </p:nvSpPr>
        <p:spPr>
          <a:xfrm>
            <a:off x="6169633" y="3684677"/>
            <a:ext cx="1976583" cy="1246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CoastPredict</a:t>
            </a:r>
            <a:endParaRPr lang="en-US" altLang="ja-JP" sz="1800" u="sng" dirty="0">
              <a:solidFill>
                <a:prstClr val="white"/>
              </a:solidFill>
              <a:latin typeface="Calibri"/>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dirty="0">
                <a:solidFill>
                  <a:prstClr val="white"/>
                </a:solidFill>
                <a:latin typeface="Calibri"/>
                <a:ea typeface="ＭＳ Ｐゴシック" panose="020B0600070205080204" pitchFamily="50" charset="-128"/>
              </a:rPr>
              <a:t>D</a:t>
            </a:r>
            <a:r>
              <a:rPr kumimoji="1" lang="en-US" altLang="ja-JP" sz="1800" b="0" i="0" u="none"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evelopment</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of coast predictions and their use </a:t>
            </a:r>
          </a:p>
        </p:txBody>
      </p:sp>
      <p:sp>
        <p:nvSpPr>
          <p:cNvPr id="10" name="四角形: 角を丸くする 9">
            <a:extLst>
              <a:ext uri="{FF2B5EF4-FFF2-40B4-BE49-F238E27FC236}">
                <a16:creationId xmlns:a16="http://schemas.microsoft.com/office/drawing/2014/main" id="{303B5730-78A5-4D6C-8CEB-4CEE7025F444}"/>
              </a:ext>
            </a:extLst>
          </p:cNvPr>
          <p:cNvSpPr/>
          <p:nvPr/>
        </p:nvSpPr>
        <p:spPr>
          <a:xfrm>
            <a:off x="3240682" y="781627"/>
            <a:ext cx="2311146" cy="82119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rPr>
              <a:t>OS-Eval TT</a:t>
            </a:r>
          </a:p>
        </p:txBody>
      </p:sp>
      <p:sp>
        <p:nvSpPr>
          <p:cNvPr id="11" name="四角形: 角を丸くする 10">
            <a:extLst>
              <a:ext uri="{FF2B5EF4-FFF2-40B4-BE49-F238E27FC236}">
                <a16:creationId xmlns:a16="http://schemas.microsoft.com/office/drawing/2014/main" id="{3EBBEE04-3477-43BB-8F52-7C7B00AB86E6}"/>
              </a:ext>
            </a:extLst>
          </p:cNvPr>
          <p:cNvSpPr/>
          <p:nvPr/>
        </p:nvSpPr>
        <p:spPr>
          <a:xfrm>
            <a:off x="3135493" y="3916006"/>
            <a:ext cx="2311146" cy="82119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rPr>
              <a:t>COSS-TT</a:t>
            </a:r>
          </a:p>
        </p:txBody>
      </p:sp>
      <p:sp>
        <p:nvSpPr>
          <p:cNvPr id="12" name="四角形: 角を丸くする 11">
            <a:extLst>
              <a:ext uri="{FF2B5EF4-FFF2-40B4-BE49-F238E27FC236}">
                <a16:creationId xmlns:a16="http://schemas.microsoft.com/office/drawing/2014/main" id="{457ACF2E-3C24-46CF-8478-2AFEC592D9FB}"/>
              </a:ext>
            </a:extLst>
          </p:cNvPr>
          <p:cNvSpPr/>
          <p:nvPr/>
        </p:nvSpPr>
        <p:spPr>
          <a:xfrm>
            <a:off x="608318" y="5445407"/>
            <a:ext cx="2493818" cy="117301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rPr>
              <a:t>GOOS</a:t>
            </a:r>
          </a:p>
        </p:txBody>
      </p:sp>
      <p:sp>
        <p:nvSpPr>
          <p:cNvPr id="13" name="四角形: 角を丸くする 12">
            <a:extLst>
              <a:ext uri="{FF2B5EF4-FFF2-40B4-BE49-F238E27FC236}">
                <a16:creationId xmlns:a16="http://schemas.microsoft.com/office/drawing/2014/main" id="{37C78B11-E0D1-4D96-928D-1BA1134F28F3}"/>
              </a:ext>
            </a:extLst>
          </p:cNvPr>
          <p:cNvSpPr/>
          <p:nvPr/>
        </p:nvSpPr>
        <p:spPr>
          <a:xfrm>
            <a:off x="6275853" y="5379549"/>
            <a:ext cx="1976583" cy="1246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ObsCoDe</a:t>
            </a:r>
            <a:endParaRPr kumimoji="1" lang="en-US" altLang="ja-JP" sz="18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Observing system design for various purposes.</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矢印: 折線 13">
            <a:extLst>
              <a:ext uri="{FF2B5EF4-FFF2-40B4-BE49-F238E27FC236}">
                <a16:creationId xmlns:a16="http://schemas.microsoft.com/office/drawing/2014/main" id="{BCACCB6B-2F99-464A-8BE6-2D129FBFD515}"/>
              </a:ext>
            </a:extLst>
          </p:cNvPr>
          <p:cNvSpPr/>
          <p:nvPr/>
        </p:nvSpPr>
        <p:spPr>
          <a:xfrm rot="5400000">
            <a:off x="7568535" y="-843306"/>
            <a:ext cx="932873" cy="4725730"/>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 name="矢印: 折線 16">
            <a:extLst>
              <a:ext uri="{FF2B5EF4-FFF2-40B4-BE49-F238E27FC236}">
                <a16:creationId xmlns:a16="http://schemas.microsoft.com/office/drawing/2014/main" id="{B32B9E8F-8377-4C46-BBF5-9839426F2021}"/>
              </a:ext>
            </a:extLst>
          </p:cNvPr>
          <p:cNvSpPr/>
          <p:nvPr/>
        </p:nvSpPr>
        <p:spPr>
          <a:xfrm flipV="1">
            <a:off x="2169262" y="3418609"/>
            <a:ext cx="932873" cy="1173017"/>
          </a:xfrm>
          <a:prstGeom prst="ben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矢印: 右 17">
            <a:extLst>
              <a:ext uri="{FF2B5EF4-FFF2-40B4-BE49-F238E27FC236}">
                <a16:creationId xmlns:a16="http://schemas.microsoft.com/office/drawing/2014/main" id="{ED2A1A99-1B0C-4646-A4A1-39780AC91D23}"/>
              </a:ext>
            </a:extLst>
          </p:cNvPr>
          <p:cNvSpPr/>
          <p:nvPr/>
        </p:nvSpPr>
        <p:spPr>
          <a:xfrm>
            <a:off x="3248889" y="2344882"/>
            <a:ext cx="2780145" cy="52322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id="{0B9642BA-AE5E-4663-AE28-0A1925114030}"/>
              </a:ext>
            </a:extLst>
          </p:cNvPr>
          <p:cNvSpPr txBox="1"/>
          <p:nvPr/>
        </p:nvSpPr>
        <p:spPr>
          <a:xfrm>
            <a:off x="3715946" y="2040503"/>
            <a:ext cx="16395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have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submitted</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id="{3FD9F917-88FD-4C14-AADD-F20349634261}"/>
              </a:ext>
            </a:extLst>
          </p:cNvPr>
          <p:cNvSpPr txBox="1"/>
          <p:nvPr/>
        </p:nvSpPr>
        <p:spPr>
          <a:xfrm>
            <a:off x="4498114" y="3394993"/>
            <a:ext cx="16395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have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submitted</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矢印: 右 20">
            <a:extLst>
              <a:ext uri="{FF2B5EF4-FFF2-40B4-BE49-F238E27FC236}">
                <a16:creationId xmlns:a16="http://schemas.microsoft.com/office/drawing/2014/main" id="{603AA83C-0FDA-4115-8034-F7641C2DCF3A}"/>
              </a:ext>
            </a:extLst>
          </p:cNvPr>
          <p:cNvSpPr/>
          <p:nvPr/>
        </p:nvSpPr>
        <p:spPr>
          <a:xfrm>
            <a:off x="5491696" y="4074923"/>
            <a:ext cx="677937" cy="52322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矢印: 右 21">
            <a:extLst>
              <a:ext uri="{FF2B5EF4-FFF2-40B4-BE49-F238E27FC236}">
                <a16:creationId xmlns:a16="http://schemas.microsoft.com/office/drawing/2014/main" id="{22FAEDCE-120E-48BC-8362-F1A4109C2B6A}"/>
              </a:ext>
            </a:extLst>
          </p:cNvPr>
          <p:cNvSpPr/>
          <p:nvPr/>
        </p:nvSpPr>
        <p:spPr>
          <a:xfrm>
            <a:off x="3312825" y="5770306"/>
            <a:ext cx="2780145" cy="52322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テキスト ボックス 22">
            <a:extLst>
              <a:ext uri="{FF2B5EF4-FFF2-40B4-BE49-F238E27FC236}">
                <a16:creationId xmlns:a16="http://schemas.microsoft.com/office/drawing/2014/main" id="{0277A8B5-7542-4575-BBF9-01773937503D}"/>
              </a:ext>
            </a:extLst>
          </p:cNvPr>
          <p:cNvSpPr txBox="1"/>
          <p:nvPr/>
        </p:nvSpPr>
        <p:spPr>
          <a:xfrm>
            <a:off x="3883121" y="6108860"/>
            <a:ext cx="16395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have submitted</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テキスト ボックス 23">
            <a:extLst>
              <a:ext uri="{FF2B5EF4-FFF2-40B4-BE49-F238E27FC236}">
                <a16:creationId xmlns:a16="http://schemas.microsoft.com/office/drawing/2014/main" id="{4332541F-70C4-4AFA-B74E-F9405850577A}"/>
              </a:ext>
            </a:extLst>
          </p:cNvPr>
          <p:cNvSpPr txBox="1"/>
          <p:nvPr/>
        </p:nvSpPr>
        <p:spPr>
          <a:xfrm>
            <a:off x="6130639" y="1565462"/>
            <a:ext cx="2179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Decade </a:t>
            </a:r>
            <a:r>
              <a:rPr kumimoji="1" lang="en-US" altLang="ja-JP" sz="1800" b="1" i="0" u="none" strike="noStrike" kern="1200" cap="none" spc="0" normalizeH="0" baseline="0" noProof="0" dirty="0" err="1">
                <a:ln>
                  <a:noFill/>
                </a:ln>
                <a:solidFill>
                  <a:srgbClr val="FF0000"/>
                </a:solidFill>
                <a:effectLst/>
                <a:uLnTx/>
                <a:uFillTx/>
                <a:latin typeface="Calibri"/>
                <a:ea typeface="ＭＳ Ｐゴシック" panose="020B0600070205080204" pitchFamily="50" charset="-128"/>
                <a:cs typeface="+mn-cs"/>
              </a:rPr>
              <a:t>Programme</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7" name="四角形: 角を丸くする 26">
            <a:extLst>
              <a:ext uri="{FF2B5EF4-FFF2-40B4-BE49-F238E27FC236}">
                <a16:creationId xmlns:a16="http://schemas.microsoft.com/office/drawing/2014/main" id="{57271BAB-7FD9-4AAE-A226-FBD2BF2ACFC3}"/>
              </a:ext>
            </a:extLst>
          </p:cNvPr>
          <p:cNvSpPr/>
          <p:nvPr/>
        </p:nvSpPr>
        <p:spPr>
          <a:xfrm>
            <a:off x="9096531" y="2338969"/>
            <a:ext cx="2117182" cy="2850713"/>
          </a:xfrm>
          <a:prstGeom prst="roundRect">
            <a:avLst/>
          </a:prstGeom>
          <a:solidFill>
            <a:schemeClr val="bg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800" b="1" i="0" u="none" strike="noStrike" kern="1200" cap="none" spc="0" normalizeH="0" baseline="0" noProof="0" dirty="0" err="1">
                <a:ln>
                  <a:noFill/>
                </a:ln>
                <a:solidFill>
                  <a:srgbClr val="CC0099"/>
                </a:solidFill>
                <a:effectLst/>
                <a:uLnTx/>
                <a:uFillTx/>
                <a:latin typeface="Calibri"/>
                <a:ea typeface="ＭＳ Ｐゴシック" panose="020B0600070205080204" pitchFamily="50" charset="-128"/>
                <a:cs typeface="+mn-cs"/>
              </a:rPr>
              <a:t>SynObs</a:t>
            </a:r>
            <a:endParaRPr kumimoji="1" lang="en-US" altLang="ja-JP" sz="1800" b="1" i="0" u="none" strike="noStrike" kern="1200" cap="none" spc="0" normalizeH="0" baseline="0" noProof="0" dirty="0">
              <a:ln>
                <a:noFill/>
              </a:ln>
              <a:solidFill>
                <a:srgbClr val="CC0099"/>
              </a:solidFill>
              <a:effectLst/>
              <a:uLnTx/>
              <a:uFillTx/>
              <a:latin typeface="Calibri"/>
              <a:ea typeface="ＭＳ Ｐゴシック" panose="020B0600070205080204" pitchFamily="50" charset="-128"/>
              <a:cs typeface="+mn-cs"/>
            </a:endParaRPr>
          </a:p>
          <a:p>
            <a:pPr marL="176213" marR="0" lvl="0" indent="-176213"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rPr>
              <a:t>Develop schemes for better </a:t>
            </a:r>
            <a:r>
              <a:rPr kumimoji="1" lang="en-US" altLang="ja-JP" sz="1800" b="0" i="0" u="none" strike="noStrike" kern="1200" cap="none" spc="0" normalizeH="0" baseline="0" noProof="0" dirty="0" err="1">
                <a:ln>
                  <a:noFill/>
                </a:ln>
                <a:solidFill>
                  <a:srgbClr val="EEECE1">
                    <a:lumMod val="10000"/>
                  </a:srgbClr>
                </a:solidFill>
                <a:effectLst/>
                <a:uLnTx/>
                <a:uFillTx/>
                <a:latin typeface="Calibri"/>
                <a:ea typeface="ＭＳ Ｐゴシック" panose="020B0600070205080204" pitchFamily="50" charset="-128"/>
                <a:cs typeface="+mn-cs"/>
              </a:rPr>
              <a:t>assim</a:t>
            </a:r>
            <a:r>
              <a:rPr kumimoji="1" lang="en-US" altLang="ja-JP" sz="1800" b="0"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rPr>
              <a:t>. of </a:t>
            </a:r>
            <a:r>
              <a:rPr kumimoji="1" lang="en-US" altLang="ja-JP" sz="1800" b="0" i="0" u="none" strike="noStrike" kern="1200" cap="none" spc="0" normalizeH="0" baseline="0" noProof="0" dirty="0" err="1">
                <a:ln>
                  <a:noFill/>
                </a:ln>
                <a:solidFill>
                  <a:srgbClr val="EEECE1">
                    <a:lumMod val="10000"/>
                  </a:srgbClr>
                </a:solidFill>
                <a:effectLst/>
                <a:uLnTx/>
                <a:uFillTx/>
                <a:latin typeface="Calibri"/>
                <a:ea typeface="ＭＳ Ｐゴシック" panose="020B0600070205080204" pitchFamily="50" charset="-128"/>
                <a:cs typeface="+mn-cs"/>
              </a:rPr>
              <a:t>observaton</a:t>
            </a:r>
            <a:r>
              <a:rPr kumimoji="1" lang="en-US" altLang="ja-JP" sz="1800" b="0"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rPr>
              <a:t> data </a:t>
            </a:r>
          </a:p>
          <a:p>
            <a:pPr marL="176213" marR="0" lvl="0" indent="-176213"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rPr>
              <a:t>Obs. sys. eval. for ocean prediction systems.</a:t>
            </a:r>
          </a:p>
        </p:txBody>
      </p:sp>
      <p:sp>
        <p:nvSpPr>
          <p:cNvPr id="28" name="テキスト ボックス 27">
            <a:extLst>
              <a:ext uri="{FF2B5EF4-FFF2-40B4-BE49-F238E27FC236}">
                <a16:creationId xmlns:a16="http://schemas.microsoft.com/office/drawing/2014/main" id="{A4DA8845-C7A9-4850-842F-44DCA9014A3B}"/>
              </a:ext>
            </a:extLst>
          </p:cNvPr>
          <p:cNvSpPr txBox="1"/>
          <p:nvPr/>
        </p:nvSpPr>
        <p:spPr>
          <a:xfrm>
            <a:off x="9295118" y="1976848"/>
            <a:ext cx="17687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Decade Project</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9" name="テキスト ボックス 28">
            <a:extLst>
              <a:ext uri="{FF2B5EF4-FFF2-40B4-BE49-F238E27FC236}">
                <a16:creationId xmlns:a16="http://schemas.microsoft.com/office/drawing/2014/main" id="{8142D3F7-37A8-46EE-A354-FFC2B0FD6E9E}"/>
              </a:ext>
            </a:extLst>
          </p:cNvPr>
          <p:cNvSpPr txBox="1"/>
          <p:nvPr/>
        </p:nvSpPr>
        <p:spPr>
          <a:xfrm>
            <a:off x="7557865" y="665080"/>
            <a:ext cx="15385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Plan</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to</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submit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矢印: 折線 29">
            <a:extLst>
              <a:ext uri="{FF2B5EF4-FFF2-40B4-BE49-F238E27FC236}">
                <a16:creationId xmlns:a16="http://schemas.microsoft.com/office/drawing/2014/main" id="{776B371E-7DE1-44BC-A351-1D881A69FB5B}"/>
              </a:ext>
            </a:extLst>
          </p:cNvPr>
          <p:cNvSpPr/>
          <p:nvPr/>
        </p:nvSpPr>
        <p:spPr>
          <a:xfrm>
            <a:off x="2197994" y="942319"/>
            <a:ext cx="1042688" cy="932874"/>
          </a:xfrm>
          <a:prstGeom prst="bentArrow">
            <a:avLst>
              <a:gd name="adj1" fmla="val 26026"/>
              <a:gd name="adj2" fmla="val 25000"/>
              <a:gd name="adj3" fmla="val 25000"/>
              <a:gd name="adj4" fmla="val 4375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32" name="直線矢印コネクタ 31">
            <a:extLst>
              <a:ext uri="{FF2B5EF4-FFF2-40B4-BE49-F238E27FC236}">
                <a16:creationId xmlns:a16="http://schemas.microsoft.com/office/drawing/2014/main" id="{ECA88734-71EA-4875-879D-659474AFD30C}"/>
              </a:ext>
            </a:extLst>
          </p:cNvPr>
          <p:cNvCxnSpPr>
            <a:cxnSpLocks/>
          </p:cNvCxnSpPr>
          <p:nvPr/>
        </p:nvCxnSpPr>
        <p:spPr>
          <a:xfrm>
            <a:off x="8252436" y="2825168"/>
            <a:ext cx="78015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D6D8B4E0-8306-4782-AACD-8E32C9DF8EE2}"/>
              </a:ext>
            </a:extLst>
          </p:cNvPr>
          <p:cNvCxnSpPr>
            <a:cxnSpLocks/>
          </p:cNvCxnSpPr>
          <p:nvPr/>
        </p:nvCxnSpPr>
        <p:spPr>
          <a:xfrm>
            <a:off x="8252436" y="4298371"/>
            <a:ext cx="780159" cy="0"/>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065CAA79-C04C-4730-A471-79F4AEC86E91}"/>
              </a:ext>
            </a:extLst>
          </p:cNvPr>
          <p:cNvCxnSpPr>
            <a:cxnSpLocks/>
          </p:cNvCxnSpPr>
          <p:nvPr/>
        </p:nvCxnSpPr>
        <p:spPr>
          <a:xfrm flipV="1">
            <a:off x="8310421" y="5189683"/>
            <a:ext cx="928252" cy="461817"/>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吹き出し: 角を丸めた四角形 30">
            <a:extLst>
              <a:ext uri="{FF2B5EF4-FFF2-40B4-BE49-F238E27FC236}">
                <a16:creationId xmlns:a16="http://schemas.microsoft.com/office/drawing/2014/main" id="{C2329E5C-D176-47AE-921E-E4B7FF03BABE}"/>
              </a:ext>
            </a:extLst>
          </p:cNvPr>
          <p:cNvSpPr/>
          <p:nvPr/>
        </p:nvSpPr>
        <p:spPr>
          <a:xfrm>
            <a:off x="8633271" y="6053460"/>
            <a:ext cx="2792882" cy="725141"/>
          </a:xfrm>
          <a:prstGeom prst="wedgeRoundRectCallout">
            <a:avLst>
              <a:gd name="adj1" fmla="val -63864"/>
              <a:gd name="adj2" fmla="val -37521"/>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rPr>
              <a:t>Issuing authorized reviews like WMO’s RRR.</a:t>
            </a:r>
            <a:endParaRPr kumimoji="1" lang="ja-JP" altLang="en-US" sz="1800" b="0" i="0" u="none" strike="noStrike" kern="1200" cap="none" spc="0" normalizeH="0" baseline="0" noProof="0" dirty="0">
              <a:ln>
                <a:noFill/>
              </a:ln>
              <a:solidFill>
                <a:srgbClr val="EEECE1">
                  <a:lumMod val="10000"/>
                </a:srgbClr>
              </a:solidFill>
              <a:effectLst/>
              <a:uLnTx/>
              <a:uFillTx/>
              <a:latin typeface="Calibri"/>
              <a:ea typeface="ＭＳ Ｐゴシック" panose="020B0600070205080204" pitchFamily="50" charset="-128"/>
              <a:cs typeface="+mn-cs"/>
            </a:endParaRPr>
          </a:p>
        </p:txBody>
      </p:sp>
      <p:sp>
        <p:nvSpPr>
          <p:cNvPr id="6" name="矢印: 下 5">
            <a:extLst>
              <a:ext uri="{FF2B5EF4-FFF2-40B4-BE49-F238E27FC236}">
                <a16:creationId xmlns:a16="http://schemas.microsoft.com/office/drawing/2014/main" id="{D54BE594-7BCB-4436-A955-3013D1F337E9}"/>
              </a:ext>
            </a:extLst>
          </p:cNvPr>
          <p:cNvSpPr/>
          <p:nvPr/>
        </p:nvSpPr>
        <p:spPr>
          <a:xfrm>
            <a:off x="9889834" y="5262649"/>
            <a:ext cx="508003" cy="725141"/>
          </a:xfrm>
          <a:prstGeom prst="downArrow">
            <a:avLst/>
          </a:prstGeom>
          <a:solidFill>
            <a:srgbClr val="CCFFCC"/>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B117573E-4D5E-4846-B0EB-E70A638A2EE2}"/>
              </a:ext>
            </a:extLst>
          </p:cNvPr>
          <p:cNvSpPr txBox="1"/>
          <p:nvPr/>
        </p:nvSpPr>
        <p:spPr>
          <a:xfrm>
            <a:off x="10423591" y="5420591"/>
            <a:ext cx="12395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contribute</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矢印: 右 4">
            <a:extLst>
              <a:ext uri="{FF2B5EF4-FFF2-40B4-BE49-F238E27FC236}">
                <a16:creationId xmlns:a16="http://schemas.microsoft.com/office/drawing/2014/main" id="{D7C8F2DB-EDD8-4A88-95C4-F7C7EE366AF8}"/>
              </a:ext>
            </a:extLst>
          </p:cNvPr>
          <p:cNvSpPr/>
          <p:nvPr/>
        </p:nvSpPr>
        <p:spPr>
          <a:xfrm rot="20759499">
            <a:off x="3235080" y="4988656"/>
            <a:ext cx="2855652" cy="369332"/>
          </a:xfrm>
          <a:prstGeom prst="rightArrow">
            <a:avLst/>
          </a:prstGeom>
          <a:solidFill>
            <a:srgbClr val="FFFF00"/>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テキスト ボックス 32">
            <a:extLst>
              <a:ext uri="{FF2B5EF4-FFF2-40B4-BE49-F238E27FC236}">
                <a16:creationId xmlns:a16="http://schemas.microsoft.com/office/drawing/2014/main" id="{BA8F8748-EED6-4DB8-B31A-6B66B226FE4E}"/>
              </a:ext>
            </a:extLst>
          </p:cNvPr>
          <p:cNvSpPr txBox="1"/>
          <p:nvPr/>
        </p:nvSpPr>
        <p:spPr>
          <a:xfrm>
            <a:off x="4325039" y="5194883"/>
            <a:ext cx="17862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have</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contributed</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Line 2">
            <a:extLst>
              <a:ext uri="{FF2B5EF4-FFF2-40B4-BE49-F238E27FC236}">
                <a16:creationId xmlns:a16="http://schemas.microsoft.com/office/drawing/2014/main" id="{FB04E13D-B308-455E-898D-75AE7921BC15}"/>
              </a:ext>
            </a:extLst>
          </p:cNvPr>
          <p:cNvSpPr>
            <a:spLocks noChangeShapeType="1"/>
          </p:cNvSpPr>
          <p:nvPr/>
        </p:nvSpPr>
        <p:spPr bwMode="auto">
          <a:xfrm>
            <a:off x="119597" y="573821"/>
            <a:ext cx="9606293"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6" name="Text Box 4">
            <a:extLst>
              <a:ext uri="{FF2B5EF4-FFF2-40B4-BE49-F238E27FC236}">
                <a16:creationId xmlns:a16="http://schemas.microsoft.com/office/drawing/2014/main" id="{03ED500D-6C71-488B-834F-3FC137B955B4}"/>
              </a:ext>
            </a:extLst>
          </p:cNvPr>
          <p:cNvSpPr txBox="1">
            <a:spLocks noChangeArrowheads="1"/>
          </p:cNvSpPr>
          <p:nvPr/>
        </p:nvSpPr>
        <p:spPr>
          <a:xfrm>
            <a:off x="323552" y="20848"/>
            <a:ext cx="11459739" cy="577850"/>
          </a:xfrm>
          <a:prstGeom prst="rect">
            <a:avLst/>
          </a:prstGeo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ja-JP" sz="2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Arial" panose="020B0604020202020204" pitchFamily="34" charset="0"/>
              </a:rPr>
              <a:t>OceanPredct</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panose="020B0604020202020204" pitchFamily="34" charset="0"/>
              </a:rPr>
              <a:t> contributions to the UN Decade</a:t>
            </a:r>
            <a:r>
              <a:rPr kumimoji="0" lang="ja-JP" altLang="en-US" sz="2800" dirty="0">
                <a:solidFill>
                  <a:prstClr val="black"/>
                </a:solidFill>
                <a:latin typeface="Calibri"/>
                <a:ea typeface="ＭＳ Ｐゴシック" panose="020B0600070205080204" pitchFamily="50" charset="-128"/>
                <a:cs typeface="Arial" panose="020B0604020202020204" pitchFamily="34" charset="0"/>
              </a:rPr>
              <a:t> </a:t>
            </a:r>
            <a:r>
              <a:rPr kumimoji="0" lang="en-US" altLang="ja-JP" sz="2800" dirty="0">
                <a:solidFill>
                  <a:prstClr val="black"/>
                </a:solidFill>
                <a:latin typeface="Calibri"/>
                <a:ea typeface="ＭＳ Ｐゴシック" panose="020B0600070205080204" pitchFamily="50" charset="-128"/>
                <a:cs typeface="Arial" panose="020B0604020202020204" pitchFamily="34" charset="0"/>
              </a:rPr>
              <a:t>of</a:t>
            </a:r>
            <a:r>
              <a:rPr kumimoji="0" lang="ja-JP" altLang="en-US" sz="2800" dirty="0">
                <a:solidFill>
                  <a:prstClr val="black"/>
                </a:solidFill>
                <a:latin typeface="Calibri"/>
                <a:ea typeface="ＭＳ Ｐゴシック" panose="020B0600070205080204" pitchFamily="50" charset="-128"/>
                <a:cs typeface="Arial" panose="020B0604020202020204" pitchFamily="34" charset="0"/>
              </a:rPr>
              <a:t> </a:t>
            </a:r>
            <a:r>
              <a:rPr kumimoji="0" lang="en-US" altLang="ja-JP" sz="2800" dirty="0">
                <a:solidFill>
                  <a:prstClr val="black"/>
                </a:solidFill>
                <a:latin typeface="Calibri"/>
                <a:ea typeface="ＭＳ Ｐゴシック" panose="020B0600070205080204" pitchFamily="50" charset="-128"/>
                <a:cs typeface="Arial" panose="020B0604020202020204" pitchFamily="34" charset="0"/>
              </a:rPr>
              <a:t>Ocean Science</a:t>
            </a:r>
            <a:endPar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
        <p:nvSpPr>
          <p:cNvPr id="38" name="AutoShape 3">
            <a:extLst>
              <a:ext uri="{FF2B5EF4-FFF2-40B4-BE49-F238E27FC236}">
                <a16:creationId xmlns:a16="http://schemas.microsoft.com/office/drawing/2014/main" id="{555AB1B7-2631-4E94-AF24-5D374C00D253}"/>
              </a:ext>
            </a:extLst>
          </p:cNvPr>
          <p:cNvSpPr>
            <a:spLocks noChangeArrowheads="1"/>
          </p:cNvSpPr>
          <p:nvPr/>
        </p:nvSpPr>
        <p:spPr bwMode="auto">
          <a:xfrm>
            <a:off x="99167" y="188913"/>
            <a:ext cx="228600" cy="228600"/>
          </a:xfrm>
          <a:prstGeom prst="star5">
            <a:avLst/>
          </a:prstGeom>
          <a:solidFill>
            <a:srgbClr val="00B050"/>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50" charset="-128"/>
              <a:cs typeface="+mn-cs"/>
            </a:endParaRPr>
          </a:p>
        </p:txBody>
      </p:sp>
    </p:spTree>
    <p:extLst>
      <p:ext uri="{BB962C8B-B14F-4D97-AF65-F5344CB8AC3E}">
        <p14:creationId xmlns:p14="http://schemas.microsoft.com/office/powerpoint/2010/main" val="129067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09685" y="765976"/>
            <a:ext cx="11741309" cy="6017032"/>
          </a:xfrm>
          <a:prstGeom prst="rect">
            <a:avLst/>
          </a:prstGeom>
          <a:solidFill>
            <a:schemeClr val="bg1"/>
          </a:solidFill>
        </p:spPr>
        <p:txBody>
          <a:bodyPr wrap="square" rtlCol="0">
            <a:spAutoFit/>
          </a:bodyPr>
          <a:lstStyle/>
          <a:p>
            <a:pPr marL="450850" indent="-450850">
              <a:spcBef>
                <a:spcPts val="600"/>
              </a:spcBef>
              <a:buFont typeface="Wingdings" panose="05000000000000000000" pitchFamily="2" charset="2"/>
              <a:buChar char="u"/>
              <a:defRPr/>
            </a:pPr>
            <a:r>
              <a:rPr lang="en-US" altLang="ja-JP" sz="2400" dirty="0">
                <a:effectLst/>
                <a:latin typeface="Arial" panose="020B0604020202020204" pitchFamily="34" charset="0"/>
                <a:ea typeface="Arial" panose="020B0604020202020204" pitchFamily="34" charset="0"/>
              </a:rPr>
              <a:t>Title:</a:t>
            </a:r>
            <a:r>
              <a:rPr lang="en-US" altLang="ja-JP" sz="2400" dirty="0">
                <a:solidFill>
                  <a:srgbClr val="0000FF"/>
                </a:solidFill>
                <a:effectLst/>
                <a:latin typeface="Arial" panose="020B0604020202020204" pitchFamily="34" charset="0"/>
                <a:ea typeface="Arial" panose="020B0604020202020204" pitchFamily="34" charset="0"/>
              </a:rPr>
              <a:t> </a:t>
            </a:r>
            <a:r>
              <a:rPr lang="en-US" altLang="ja-JP" sz="2400" dirty="0">
                <a:effectLst/>
                <a:latin typeface="Arial" panose="020B0604020202020204" pitchFamily="34" charset="0"/>
                <a:ea typeface="Arial" panose="020B0604020202020204" pitchFamily="34" charset="0"/>
              </a:rPr>
              <a:t>Synergistic </a:t>
            </a:r>
            <a:r>
              <a:rPr lang="en-US" altLang="ja-JP" sz="2400" dirty="0">
                <a:latin typeface="Arial" panose="020B0604020202020204" pitchFamily="34" charset="0"/>
                <a:ea typeface="Arial" panose="020B0604020202020204" pitchFamily="34" charset="0"/>
              </a:rPr>
              <a:t>Observing Networks for Impactful and Relevant</a:t>
            </a:r>
            <a:r>
              <a:rPr lang="en-US" altLang="ja-JP" sz="2400" dirty="0">
                <a:effectLst/>
                <a:latin typeface="Arial" panose="020B0604020202020204" pitchFamily="34" charset="0"/>
                <a:ea typeface="Arial" panose="020B0604020202020204" pitchFamily="34" charset="0"/>
              </a:rPr>
              <a:t> Ocean Predictions</a:t>
            </a:r>
            <a:r>
              <a:rPr lang="en-US" altLang="ja-JP" sz="2400" dirty="0">
                <a:solidFill>
                  <a:srgbClr val="0000FF"/>
                </a:solidFill>
                <a:effectLst/>
                <a:latin typeface="Arial" panose="020B0604020202020204" pitchFamily="34" charset="0"/>
                <a:ea typeface="Arial" panose="020B0604020202020204" pitchFamily="34" charset="0"/>
              </a:rPr>
              <a:t> </a:t>
            </a:r>
            <a:r>
              <a:rPr lang="en-US" altLang="ja-JP" sz="2400" dirty="0">
                <a:effectLst/>
                <a:latin typeface="Arial" panose="020B0604020202020204" pitchFamily="34" charset="0"/>
                <a:ea typeface="Arial" panose="020B0604020202020204" pitchFamily="34" charset="0"/>
              </a:rPr>
              <a:t>(</a:t>
            </a:r>
            <a:r>
              <a:rPr lang="en-US" altLang="ja-JP" sz="2400" dirty="0" err="1">
                <a:solidFill>
                  <a:srgbClr val="FF0000"/>
                </a:solidFill>
                <a:latin typeface="Arial" panose="020B0604020202020204" pitchFamily="34" charset="0"/>
                <a:ea typeface="Arial" panose="020B0604020202020204" pitchFamily="34" charset="0"/>
              </a:rPr>
              <a:t>SynObs</a:t>
            </a:r>
            <a:r>
              <a:rPr lang="en-US" altLang="ja-JP" sz="2400" dirty="0">
                <a:effectLst/>
                <a:latin typeface="Arial" panose="020B0604020202020204" pitchFamily="34" charset="0"/>
                <a:ea typeface="Arial" panose="020B0604020202020204" pitchFamily="34" charset="0"/>
              </a:rPr>
              <a:t>)</a:t>
            </a:r>
            <a:endParaRPr lang="en-US" altLang="ja-JP" sz="2400" dirty="0">
              <a:latin typeface="Arial" panose="020B0604020202020204" pitchFamily="34" charset="0"/>
            </a:endParaRPr>
          </a:p>
          <a:p>
            <a:pPr marL="450850" indent="-450850">
              <a:spcBef>
                <a:spcPts val="600"/>
              </a:spcBef>
              <a:buFont typeface="Wingdings" panose="05000000000000000000" pitchFamily="2" charset="2"/>
              <a:buChar char="u"/>
              <a:defRPr/>
            </a:pPr>
            <a:r>
              <a:rPr lang="en-US" altLang="ja-JP" sz="2400" dirty="0">
                <a:solidFill>
                  <a:srgbClr val="000000"/>
                </a:solidFill>
                <a:latin typeface="Arial" panose="020B0604020202020204" pitchFamily="34" charset="0"/>
              </a:rPr>
              <a:t>The project</a:t>
            </a:r>
            <a:r>
              <a:rPr lang="en-US" altLang="ja-JP" sz="2400" b="0" i="0" u="none" strike="noStrike" dirty="0">
                <a:solidFill>
                  <a:srgbClr val="000000"/>
                </a:solidFill>
                <a:effectLst/>
                <a:latin typeface="Arial" panose="020B0604020202020204" pitchFamily="34" charset="0"/>
              </a:rPr>
              <a:t> will seek the way to extract the </a:t>
            </a:r>
            <a:r>
              <a:rPr lang="en-US" altLang="ja-JP" sz="2400" b="0" i="0" u="none" strike="noStrike" dirty="0">
                <a:solidFill>
                  <a:srgbClr val="6600FF"/>
                </a:solidFill>
                <a:effectLst/>
                <a:latin typeface="Arial" panose="020B0604020202020204" pitchFamily="34" charset="0"/>
              </a:rPr>
              <a:t>maximum benefit from the combination among various observation platforms</a:t>
            </a:r>
            <a:r>
              <a:rPr lang="en-US" altLang="ja-JP" sz="2400" b="0" i="0" u="none" strike="noStrike" dirty="0">
                <a:solidFill>
                  <a:srgbClr val="000000"/>
                </a:solidFill>
                <a:effectLst/>
                <a:latin typeface="Arial" panose="020B0604020202020204" pitchFamily="34" charset="0"/>
              </a:rPr>
              <a:t>, typically </a:t>
            </a:r>
            <a:r>
              <a:rPr lang="en-US" altLang="ja-JP" sz="2400" b="0" i="0" u="none" strike="noStrike" dirty="0">
                <a:solidFill>
                  <a:srgbClr val="00B050"/>
                </a:solidFill>
                <a:effectLst/>
                <a:latin typeface="Arial" panose="020B0604020202020204" pitchFamily="34" charset="0"/>
              </a:rPr>
              <a:t>between satellite and in situ observation data</a:t>
            </a:r>
            <a:r>
              <a:rPr lang="en-US" altLang="ja-JP" sz="2400" b="0" i="0" u="none" strike="noStrike" dirty="0">
                <a:solidFill>
                  <a:srgbClr val="000000"/>
                </a:solidFill>
                <a:effectLst/>
                <a:latin typeface="Arial" panose="020B0604020202020204" pitchFamily="34" charset="0"/>
              </a:rPr>
              <a:t>, or </a:t>
            </a:r>
            <a:r>
              <a:rPr lang="en-US" altLang="ja-JP" sz="2400" b="0" i="0" u="none" strike="noStrike" dirty="0">
                <a:solidFill>
                  <a:srgbClr val="FFC000"/>
                </a:solidFill>
                <a:effectLst/>
                <a:latin typeface="Arial" panose="020B0604020202020204" pitchFamily="34" charset="0"/>
              </a:rPr>
              <a:t>between coastal and open ocean platforms</a:t>
            </a:r>
            <a:r>
              <a:rPr lang="en-US" altLang="ja-JP" sz="2400" b="0" i="0" u="none" strike="noStrike" dirty="0">
                <a:solidFill>
                  <a:srgbClr val="000000"/>
                </a:solidFill>
                <a:effectLst/>
                <a:latin typeface="Arial" panose="020B0604020202020204" pitchFamily="34" charset="0"/>
              </a:rPr>
              <a:t>, in ocean (and </a:t>
            </a:r>
            <a:r>
              <a:rPr lang="en-US" altLang="ja-JP" sz="2400" dirty="0">
                <a:solidFill>
                  <a:srgbClr val="000000"/>
                </a:solidFill>
                <a:latin typeface="Arial" panose="020B0604020202020204" pitchFamily="34" charset="0"/>
              </a:rPr>
              <a:t>earth system</a:t>
            </a:r>
            <a:r>
              <a:rPr lang="en-US" altLang="ja-JP" sz="2400" b="0" i="0" u="none" strike="noStrike" dirty="0">
                <a:solidFill>
                  <a:srgbClr val="000000"/>
                </a:solidFill>
                <a:effectLst/>
                <a:latin typeface="Arial" panose="020B0604020202020204" pitchFamily="34" charset="0"/>
              </a:rPr>
              <a:t>) predictions. </a:t>
            </a:r>
          </a:p>
          <a:p>
            <a:pPr marL="450850" indent="-450850">
              <a:spcBef>
                <a:spcPts val="600"/>
              </a:spcBef>
              <a:buFont typeface="Wingdings" panose="05000000000000000000" pitchFamily="2" charset="2"/>
              <a:buChar char="u"/>
              <a:defRPr/>
            </a:pPr>
            <a:r>
              <a:rPr lang="en-US" altLang="ja-JP" sz="2400" b="0" i="0" u="none" strike="noStrike" dirty="0">
                <a:solidFill>
                  <a:srgbClr val="000000"/>
                </a:solidFill>
                <a:effectLst/>
                <a:latin typeface="Arial" panose="020B0604020202020204" pitchFamily="34" charset="0"/>
              </a:rPr>
              <a:t>We aim to </a:t>
            </a:r>
            <a:r>
              <a:rPr lang="en-US" altLang="ja-JP" sz="2400" b="0" i="0" u="none" strike="noStrike" dirty="0">
                <a:solidFill>
                  <a:srgbClr val="FF00FF"/>
                </a:solidFill>
                <a:effectLst/>
                <a:latin typeface="Arial" panose="020B0604020202020204" pitchFamily="34" charset="0"/>
              </a:rPr>
              <a:t>identify the optimal combination</a:t>
            </a:r>
            <a:r>
              <a:rPr lang="en-US" altLang="ja-JP" sz="2400" b="0" i="0" u="none" strike="noStrike" dirty="0">
                <a:solidFill>
                  <a:srgbClr val="CC0066"/>
                </a:solidFill>
                <a:effectLst/>
                <a:latin typeface="Arial" panose="020B0604020202020204" pitchFamily="34" charset="0"/>
              </a:rPr>
              <a:t> </a:t>
            </a:r>
            <a:r>
              <a:rPr lang="en-US" altLang="ja-JP" sz="2400" b="0" i="0" u="none" strike="noStrike" dirty="0">
                <a:solidFill>
                  <a:srgbClr val="000000"/>
                </a:solidFill>
                <a:effectLst/>
                <a:latin typeface="Arial" panose="020B0604020202020204" pitchFamily="34" charset="0"/>
              </a:rPr>
              <a:t>of different ocean observation platforms, and </a:t>
            </a:r>
            <a:r>
              <a:rPr lang="en-US" altLang="ja-JP" sz="2400" b="0" i="0" u="none" strike="noStrike" dirty="0">
                <a:solidFill>
                  <a:srgbClr val="0070C0"/>
                </a:solidFill>
                <a:effectLst/>
                <a:latin typeface="Arial" panose="020B0604020202020204" pitchFamily="34" charset="0"/>
              </a:rPr>
              <a:t>develop assimilation methods</a:t>
            </a:r>
            <a:r>
              <a:rPr lang="en-US" altLang="ja-JP" sz="2400" b="0" i="0" u="none" strike="noStrike" dirty="0">
                <a:solidFill>
                  <a:srgbClr val="000000"/>
                </a:solidFill>
                <a:effectLst/>
                <a:latin typeface="Arial" panose="020B0604020202020204" pitchFamily="34" charset="0"/>
              </a:rPr>
              <a:t> with which we can draw </a:t>
            </a:r>
            <a:r>
              <a:rPr lang="en-US" altLang="ja-JP" sz="2400" b="0" i="0" u="none" strike="noStrike" dirty="0">
                <a:effectLst/>
                <a:latin typeface="Arial" panose="020B0604020202020204" pitchFamily="34" charset="0"/>
              </a:rPr>
              <a:t>synergistic effects from the combination</a:t>
            </a:r>
            <a:r>
              <a:rPr lang="en-US" altLang="ja-JP" sz="2400" dirty="0">
                <a:solidFill>
                  <a:srgbClr val="000000"/>
                </a:solidFill>
                <a:latin typeface="Arial" panose="020B0604020202020204" pitchFamily="34" charset="0"/>
              </a:rPr>
              <a:t>. </a:t>
            </a:r>
          </a:p>
          <a:p>
            <a:pPr marL="450850" indent="-450850">
              <a:spcBef>
                <a:spcPts val="600"/>
              </a:spcBef>
              <a:buFont typeface="Wingdings" panose="05000000000000000000" pitchFamily="2" charset="2"/>
              <a:buChar char="u"/>
              <a:defRPr/>
            </a:pPr>
            <a:r>
              <a:rPr lang="en-US" altLang="ja-JP" sz="2400" dirty="0">
                <a:solidFill>
                  <a:srgbClr val="000000"/>
                </a:solidFill>
                <a:latin typeface="Arial" panose="020B0604020202020204" pitchFamily="34" charset="0"/>
              </a:rPr>
              <a:t>It includes coastal and open ocean studies, weather and climate coupled predictions, and physical and biogeochemical studies.</a:t>
            </a:r>
          </a:p>
          <a:p>
            <a:pPr marL="450850" indent="-450850">
              <a:spcBef>
                <a:spcPts val="600"/>
              </a:spcBef>
              <a:buFont typeface="Wingdings" panose="05000000000000000000" pitchFamily="2" charset="2"/>
              <a:buChar char="u"/>
              <a:defRPr/>
            </a:pPr>
            <a:r>
              <a:rPr kumimoji="0" lang="en-US" altLang="ja-JP" sz="2400" dirty="0">
                <a:solidFill>
                  <a:srgbClr val="000000"/>
                </a:solidFill>
                <a:latin typeface="Arial" panose="020B0604020202020204" pitchFamily="34" charset="0"/>
                <a:cs typeface="Arial" panose="020B0604020202020204" pitchFamily="34" charset="0"/>
              </a:rPr>
              <a:t>It plans to be managed as a common comprehensive project among </a:t>
            </a:r>
            <a:r>
              <a:rPr kumimoji="0" lang="en-US" altLang="ja-JP" sz="2400" dirty="0" err="1">
                <a:solidFill>
                  <a:srgbClr val="0000FF"/>
                </a:solidFill>
                <a:latin typeface="Arial" panose="020B0604020202020204" pitchFamily="34" charset="0"/>
                <a:cs typeface="Arial" panose="020B0604020202020204" pitchFamily="34" charset="0"/>
              </a:rPr>
              <a:t>ForeSea</a:t>
            </a:r>
            <a:r>
              <a:rPr kumimoji="0" lang="en-US" altLang="ja-JP" sz="2400" dirty="0">
                <a:solidFill>
                  <a:srgbClr val="000000"/>
                </a:solidFill>
                <a:latin typeface="Arial" panose="020B0604020202020204" pitchFamily="34" charset="0"/>
                <a:cs typeface="Arial" panose="020B0604020202020204" pitchFamily="34" charset="0"/>
              </a:rPr>
              <a:t>, </a:t>
            </a:r>
            <a:r>
              <a:rPr kumimoji="0" lang="en-US" altLang="ja-JP" sz="2400" dirty="0" err="1">
                <a:solidFill>
                  <a:srgbClr val="00B0F0"/>
                </a:solidFill>
                <a:latin typeface="Arial" panose="020B0604020202020204" pitchFamily="34" charset="0"/>
                <a:cs typeface="Arial" panose="020B0604020202020204" pitchFamily="34" charset="0"/>
              </a:rPr>
              <a:t>CoastPredict</a:t>
            </a:r>
            <a:r>
              <a:rPr kumimoji="0" lang="en-US" altLang="ja-JP" sz="2400" dirty="0">
                <a:solidFill>
                  <a:srgbClr val="000000"/>
                </a:solidFill>
                <a:latin typeface="Arial" panose="020B0604020202020204" pitchFamily="34" charset="0"/>
                <a:cs typeface="Arial" panose="020B0604020202020204" pitchFamily="34" charset="0"/>
              </a:rPr>
              <a:t>, and </a:t>
            </a:r>
            <a:r>
              <a:rPr kumimoji="0" lang="en-US" altLang="ja-JP" sz="2400" dirty="0" err="1">
                <a:solidFill>
                  <a:srgbClr val="C00000"/>
                </a:solidFill>
                <a:latin typeface="Arial" panose="020B0604020202020204" pitchFamily="34" charset="0"/>
                <a:cs typeface="Arial" panose="020B0604020202020204" pitchFamily="34" charset="0"/>
              </a:rPr>
              <a:t>ObsCoDe</a:t>
            </a:r>
            <a:r>
              <a:rPr kumimoji="0" lang="en-US" altLang="ja-JP" sz="2400" dirty="0">
                <a:solidFill>
                  <a:srgbClr val="000000"/>
                </a:solidFill>
                <a:latin typeface="Arial" panose="020B0604020202020204" pitchFamily="34" charset="0"/>
                <a:cs typeface="Arial" panose="020B0604020202020204" pitchFamily="34" charset="0"/>
              </a:rPr>
              <a:t>.</a:t>
            </a:r>
          </a:p>
          <a:p>
            <a:pPr marL="450850" indent="-450850">
              <a:spcBef>
                <a:spcPts val="600"/>
              </a:spcBef>
              <a:buFont typeface="Wingdings" panose="05000000000000000000" pitchFamily="2" charset="2"/>
              <a:buChar char="u"/>
              <a:defRPr/>
            </a:pPr>
            <a:r>
              <a:rPr lang="en-US" altLang="ja-JP" sz="2400" dirty="0">
                <a:solidFill>
                  <a:srgbClr val="000000"/>
                </a:solidFill>
                <a:latin typeface="Arial" panose="020B0604020202020204" pitchFamily="34" charset="0"/>
              </a:rPr>
              <a:t>It plans to publish the Observation Impact (Annual?) Report as a part of the authorized report planed in </a:t>
            </a:r>
            <a:r>
              <a:rPr lang="en-US" altLang="ja-JP" sz="2400" dirty="0" err="1">
                <a:solidFill>
                  <a:srgbClr val="C00000"/>
                </a:solidFill>
                <a:latin typeface="Arial" panose="020B0604020202020204" pitchFamily="34" charset="0"/>
              </a:rPr>
              <a:t>ObsCoDe</a:t>
            </a:r>
            <a:r>
              <a:rPr lang="en-US" altLang="ja-JP" sz="2400" dirty="0">
                <a:solidFill>
                  <a:srgbClr val="000000"/>
                </a:solidFill>
                <a:latin typeface="Arial" panose="020B0604020202020204" pitchFamily="34" charset="0"/>
              </a:rPr>
              <a:t>.</a:t>
            </a:r>
          </a:p>
        </p:txBody>
      </p:sp>
      <p:sp>
        <p:nvSpPr>
          <p:cNvPr id="17" name="Line 2">
            <a:extLst>
              <a:ext uri="{FF2B5EF4-FFF2-40B4-BE49-F238E27FC236}">
                <a16:creationId xmlns:a16="http://schemas.microsoft.com/office/drawing/2014/main" id="{EAB60922-BC55-43D7-8FC0-FEC5433007C7}"/>
              </a:ext>
            </a:extLst>
          </p:cNvPr>
          <p:cNvSpPr>
            <a:spLocks noChangeShapeType="1"/>
          </p:cNvSpPr>
          <p:nvPr/>
        </p:nvSpPr>
        <p:spPr bwMode="auto">
          <a:xfrm>
            <a:off x="240099" y="620713"/>
            <a:ext cx="10190833"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AutoShape 3">
            <a:extLst>
              <a:ext uri="{FF2B5EF4-FFF2-40B4-BE49-F238E27FC236}">
                <a16:creationId xmlns:a16="http://schemas.microsoft.com/office/drawing/2014/main" id="{93B4DF50-7D25-4ECF-96AE-AB4B95597072}"/>
              </a:ext>
            </a:extLst>
          </p:cNvPr>
          <p:cNvSpPr>
            <a:spLocks noChangeArrowheads="1"/>
          </p:cNvSpPr>
          <p:nvPr/>
        </p:nvSpPr>
        <p:spPr bwMode="auto">
          <a:xfrm>
            <a:off x="219668" y="188913"/>
            <a:ext cx="228600" cy="228600"/>
          </a:xfrm>
          <a:prstGeom prst="star5">
            <a:avLst/>
          </a:prstGeom>
          <a:solidFill>
            <a:srgbClr val="00B050"/>
          </a:solidFill>
          <a:ln w="9525">
            <a:solidFill>
              <a:schemeClr val="tx1"/>
            </a:solidFill>
            <a:miter lim="800000"/>
            <a:headEnd/>
            <a:tailEnd/>
          </a:ln>
          <a:effectLst/>
        </p:spPr>
        <p:txBody>
          <a:bodyPr wrap="none" anchor="ctr"/>
          <a:lstStyle/>
          <a:p>
            <a:pPr>
              <a:defRPr/>
            </a:pPr>
            <a:endParaRPr lang="ja-JP" altLang="en-US" sz="2400">
              <a:solidFill>
                <a:srgbClr val="000000"/>
              </a:solidFill>
              <a:latin typeface="Arial" charset="0"/>
            </a:endParaRPr>
          </a:p>
        </p:txBody>
      </p:sp>
      <p:sp>
        <p:nvSpPr>
          <p:cNvPr id="19" name="Text Box 4">
            <a:extLst>
              <a:ext uri="{FF2B5EF4-FFF2-40B4-BE49-F238E27FC236}">
                <a16:creationId xmlns:a16="http://schemas.microsoft.com/office/drawing/2014/main" id="{0F8BC228-E475-435E-A477-4A65C4B0F713}"/>
              </a:ext>
            </a:extLst>
          </p:cNvPr>
          <p:cNvSpPr txBox="1">
            <a:spLocks noChangeArrowheads="1"/>
          </p:cNvSpPr>
          <p:nvPr/>
        </p:nvSpPr>
        <p:spPr>
          <a:xfrm>
            <a:off x="463012" y="42863"/>
            <a:ext cx="11367744" cy="577850"/>
          </a:xfrm>
          <a:prstGeom prst="rect">
            <a:avLst/>
          </a:prstGeo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kumimoji="0" lang="en-US" altLang="ja-JP" sz="2800" dirty="0">
                <a:latin typeface="Arial" panose="020B0604020202020204" pitchFamily="34" charset="0"/>
              </a:rPr>
              <a:t>Decade Project to be submitted by </a:t>
            </a:r>
            <a:r>
              <a:rPr kumimoji="0" lang="en-US" altLang="ja-JP" sz="2800" dirty="0" err="1">
                <a:latin typeface="Arial" panose="020B0604020202020204" pitchFamily="34" charset="0"/>
              </a:rPr>
              <a:t>OceanPredict</a:t>
            </a:r>
            <a:r>
              <a:rPr kumimoji="0" lang="en-US" altLang="ja-JP" sz="2800" dirty="0">
                <a:latin typeface="Arial" panose="020B0604020202020204" pitchFamily="34" charset="0"/>
              </a:rPr>
              <a:t> OS-Eval TT </a:t>
            </a:r>
          </a:p>
        </p:txBody>
      </p:sp>
    </p:spTree>
    <p:extLst>
      <p:ext uri="{BB962C8B-B14F-4D97-AF65-F5344CB8AC3E}">
        <p14:creationId xmlns:p14="http://schemas.microsoft.com/office/powerpoint/2010/main" val="163733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F0C186F-5139-497C-A546-40BE831656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1228"/>
          <a:stretch/>
        </p:blipFill>
        <p:spPr>
          <a:xfrm>
            <a:off x="10648558" y="96253"/>
            <a:ext cx="1441842" cy="1839963"/>
          </a:xfrm>
          <a:prstGeom prst="rect">
            <a:avLst/>
          </a:prstGeom>
          <a:ln>
            <a:noFill/>
          </a:ln>
          <a:effectLst>
            <a:softEdge rad="112500"/>
          </a:effectLst>
        </p:spPr>
      </p:pic>
      <p:sp>
        <p:nvSpPr>
          <p:cNvPr id="10" name="テキスト ボックス 9"/>
          <p:cNvSpPr txBox="1"/>
          <p:nvPr/>
        </p:nvSpPr>
        <p:spPr>
          <a:xfrm>
            <a:off x="345440" y="3337560"/>
            <a:ext cx="11490960" cy="3354765"/>
          </a:xfrm>
          <a:prstGeom prst="rect">
            <a:avLst/>
          </a:prstGeom>
          <a:solidFill>
            <a:srgbClr val="FFCCFF"/>
          </a:solidFill>
        </p:spPr>
        <p:txBody>
          <a:bodyPr wrap="square" rtlCol="0">
            <a:spAutoFit/>
          </a:bodyPr>
          <a:lstStyle/>
          <a:p>
            <a:pPr marL="342900" indent="-342900">
              <a:spcBef>
                <a:spcPts val="600"/>
              </a:spcBef>
              <a:buFont typeface="Wingdings" panose="05000000000000000000" pitchFamily="2" charset="2"/>
              <a:buChar char="u"/>
              <a:defRPr/>
            </a:pPr>
            <a:r>
              <a:rPr lang="en-US" altLang="ja-JP" sz="2400" dirty="0"/>
              <a:t>Held as the regular face-to-face meeting of OS-Eval Task Team, but jointed with the coupled prediction task team.</a:t>
            </a:r>
          </a:p>
          <a:p>
            <a:pPr marL="342900" indent="-342900">
              <a:spcBef>
                <a:spcPts val="600"/>
              </a:spcBef>
              <a:buFont typeface="Wingdings" panose="05000000000000000000" pitchFamily="2" charset="2"/>
              <a:buChar char="u"/>
              <a:defRPr/>
            </a:pPr>
            <a:r>
              <a:rPr lang="en-US" altLang="ja-JP" sz="2400" dirty="0"/>
              <a:t>Open</a:t>
            </a:r>
            <a:r>
              <a:rPr lang="ja-JP" altLang="en-US" sz="2400" dirty="0"/>
              <a:t> </a:t>
            </a:r>
            <a:r>
              <a:rPr lang="en-US" altLang="ja-JP" sz="2400" dirty="0"/>
              <a:t>for</a:t>
            </a:r>
            <a:r>
              <a:rPr lang="ja-JP" altLang="en-US" sz="2400" dirty="0"/>
              <a:t> </a:t>
            </a:r>
            <a:r>
              <a:rPr lang="en-US" altLang="ja-JP" sz="2400" dirty="0"/>
              <a:t>all</a:t>
            </a:r>
            <a:r>
              <a:rPr lang="ja-JP" altLang="en-US" sz="2400" dirty="0"/>
              <a:t> </a:t>
            </a:r>
            <a:r>
              <a:rPr lang="en-US" altLang="ja-JP" sz="2400" dirty="0"/>
              <a:t>researchers who are interested in evaluation and effective use of ocean observations in ocean and earth system predictions.</a:t>
            </a:r>
          </a:p>
          <a:p>
            <a:pPr marL="342900" indent="-342900">
              <a:spcBef>
                <a:spcPts val="600"/>
              </a:spcBef>
              <a:buFont typeface="Wingdings" panose="05000000000000000000" pitchFamily="2" charset="2"/>
              <a:buChar char="u"/>
              <a:defRPr/>
            </a:pPr>
            <a:r>
              <a:rPr lang="en-US" altLang="ja-JP" sz="2400" dirty="0"/>
              <a:t>Also, having a role as the kick-off meeting of </a:t>
            </a:r>
            <a:r>
              <a:rPr lang="en-US" altLang="ja-JP" sz="2400" dirty="0" err="1"/>
              <a:t>SynObs</a:t>
            </a:r>
            <a:r>
              <a:rPr lang="en-US" altLang="ja-JP" sz="2400" dirty="0"/>
              <a:t>.</a:t>
            </a:r>
          </a:p>
          <a:p>
            <a:pPr marL="342900" indent="-342900">
              <a:spcBef>
                <a:spcPts val="600"/>
              </a:spcBef>
              <a:buFont typeface="Wingdings" panose="05000000000000000000" pitchFamily="2" charset="2"/>
              <a:buChar char="u"/>
              <a:defRPr/>
            </a:pPr>
            <a:r>
              <a:rPr lang="en-US" altLang="ja-JP" sz="2400" dirty="0"/>
              <a:t>Having a presentation about the evaluation/design of ocean observation networks, DA development for effective use of observations, and earth system predictions.</a:t>
            </a:r>
          </a:p>
          <a:p>
            <a:pPr marL="342900" indent="-342900">
              <a:spcBef>
                <a:spcPts val="600"/>
              </a:spcBef>
              <a:buFont typeface="Wingdings" panose="05000000000000000000" pitchFamily="2" charset="2"/>
              <a:buChar char="u"/>
              <a:defRPr/>
            </a:pPr>
            <a:r>
              <a:rPr lang="en-US" altLang="ja-JP" sz="2400" dirty="0">
                <a:solidFill>
                  <a:srgbClr val="0000FF"/>
                </a:solidFill>
              </a:rPr>
              <a:t>It can be postponed again if the pandemic is not enough suppressed.</a:t>
            </a:r>
          </a:p>
        </p:txBody>
      </p:sp>
      <p:pic>
        <p:nvPicPr>
          <p:cNvPr id="1026" name="Picture 2" descr="つくばの街並み1中">
            <a:extLst>
              <a:ext uri="{FF2B5EF4-FFF2-40B4-BE49-F238E27FC236}">
                <a16:creationId xmlns:a16="http://schemas.microsoft.com/office/drawing/2014/main" id="{32B14957-FE46-4D90-AB81-58426AAE12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757" y="1327923"/>
            <a:ext cx="2094450" cy="13943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9E149BD-8C7F-4880-B7AB-10FD4C98EE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740" y="-13983"/>
            <a:ext cx="1164346" cy="17465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 Box 4">
            <a:extLst>
              <a:ext uri="{FF2B5EF4-FFF2-40B4-BE49-F238E27FC236}">
                <a16:creationId xmlns:a16="http://schemas.microsoft.com/office/drawing/2014/main" id="{0F8BC228-E475-435E-A477-4A65C4B0F713}"/>
              </a:ext>
            </a:extLst>
          </p:cNvPr>
          <p:cNvSpPr txBox="1">
            <a:spLocks noChangeArrowheads="1"/>
          </p:cNvSpPr>
          <p:nvPr/>
        </p:nvSpPr>
        <p:spPr>
          <a:xfrm>
            <a:off x="1747520" y="211378"/>
            <a:ext cx="8595359" cy="1589394"/>
          </a:xfrm>
          <a:prstGeom prst="rect">
            <a:avLst/>
          </a:prstGeo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kumimoji="0" lang="en-US" altLang="ja-JP" sz="2800"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Symposium toward Synergistic Observation Networks for Ocean and Earth System Predictions</a:t>
            </a:r>
          </a:p>
          <a:p>
            <a:pPr>
              <a:spcBef>
                <a:spcPts val="1200"/>
              </a:spcBef>
            </a:pPr>
            <a:r>
              <a:rPr kumimoji="0" lang="en-US" altLang="ja-JP" sz="2400" i="1" strike="sngStrike"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10-13 Nov, 2020</a:t>
            </a:r>
            <a:r>
              <a:rPr kumimoji="0" lang="en-US" altLang="ja-JP" sz="24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Tsukuba Japan</a:t>
            </a:r>
          </a:p>
        </p:txBody>
      </p:sp>
      <p:pic>
        <p:nvPicPr>
          <p:cNvPr id="3" name="図 2">
            <a:extLst>
              <a:ext uri="{FF2B5EF4-FFF2-40B4-BE49-F238E27FC236}">
                <a16:creationId xmlns:a16="http://schemas.microsoft.com/office/drawing/2014/main" id="{77AE365A-55A3-4F2B-90D5-8B8666535C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5490" y="1431856"/>
            <a:ext cx="2092030" cy="1394338"/>
          </a:xfrm>
          <a:prstGeom prst="rect">
            <a:avLst/>
          </a:prstGeom>
          <a:ln>
            <a:noFill/>
          </a:ln>
          <a:effectLst>
            <a:softEdge rad="112500"/>
          </a:effectLst>
        </p:spPr>
      </p:pic>
      <p:sp>
        <p:nvSpPr>
          <p:cNvPr id="2" name="矢印: 下 1">
            <a:extLst>
              <a:ext uri="{FF2B5EF4-FFF2-40B4-BE49-F238E27FC236}">
                <a16:creationId xmlns:a16="http://schemas.microsoft.com/office/drawing/2014/main" id="{6108E04C-A658-4EB2-9A48-98E154EDEECE}"/>
              </a:ext>
            </a:extLst>
          </p:cNvPr>
          <p:cNvSpPr/>
          <p:nvPr/>
        </p:nvSpPr>
        <p:spPr>
          <a:xfrm>
            <a:off x="4754880" y="1936216"/>
            <a:ext cx="548640" cy="4005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78CAA5D-3454-4A34-9E55-D2A0E3B96B9E}"/>
              </a:ext>
            </a:extLst>
          </p:cNvPr>
          <p:cNvSpPr txBox="1"/>
          <p:nvPr/>
        </p:nvSpPr>
        <p:spPr>
          <a:xfrm>
            <a:off x="3718560" y="2370644"/>
            <a:ext cx="3881120" cy="461665"/>
          </a:xfrm>
          <a:prstGeom prst="rect">
            <a:avLst/>
          </a:prstGeom>
          <a:noFill/>
        </p:spPr>
        <p:txBody>
          <a:bodyPr wrap="square" rtlCol="0">
            <a:spAutoFit/>
          </a:bodyPr>
          <a:lstStyle/>
          <a:p>
            <a:r>
              <a:rPr kumimoji="1" lang="en-US" altLang="ja-JP" sz="2400" b="1" dirty="0">
                <a:solidFill>
                  <a:srgbClr val="FF0000"/>
                </a:solidFill>
                <a:latin typeface="BIZ UDPゴシック" panose="020B0400000000000000" pitchFamily="50" charset="-128"/>
                <a:ea typeface="BIZ UDPゴシック" panose="020B0400000000000000" pitchFamily="50" charset="-128"/>
              </a:rPr>
              <a:t>30 Nov – 3 Dec, 2021</a:t>
            </a:r>
            <a:endParaRPr kumimoji="1" lang="ja-JP" altLang="en-US" sz="2400" b="1"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52193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Text Box 2"/>
          <p:cNvSpPr txBox="1">
            <a:spLocks noChangeArrowheads="1"/>
          </p:cNvSpPr>
          <p:nvPr/>
        </p:nvSpPr>
        <p:spPr bwMode="auto">
          <a:xfrm>
            <a:off x="1828800" y="457203"/>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ja-JP" altLang="en-US" sz="2000" dirty="0">
              <a:latin typeface="Times New Roman" pitchFamily="18" charset="0"/>
            </a:endParaRPr>
          </a:p>
        </p:txBody>
      </p:sp>
      <p:sp>
        <p:nvSpPr>
          <p:cNvPr id="836611" name="Text Box 3"/>
          <p:cNvSpPr txBox="1">
            <a:spLocks noGrp="1" noChangeArrowheads="1"/>
          </p:cNvSpPr>
          <p:nvPr>
            <p:ph type="ctrTitle" idx="4294967295"/>
          </p:nvPr>
        </p:nvSpPr>
        <p:spPr>
          <a:xfrm>
            <a:off x="1524003" y="2130428"/>
            <a:ext cx="8964891" cy="147002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oAutofit/>
          </a:bodyPr>
          <a:lstStyle>
            <a:lvl1pPr marL="533400" indent="-533400"/>
            <a:lvl2pPr marL="533400" indent="-533400"/>
            <a:lvl3pPr marL="533400" indent="-533400"/>
            <a:lvl4pPr marL="533400" indent="-533400"/>
            <a:lvl5pPr marL="533400" indent="-533400"/>
            <a:lvl6pPr marL="990600" indent="-533400"/>
            <a:lvl7pPr marL="1447800" indent="-533400"/>
            <a:lvl8pPr marL="1905000" indent="-533400"/>
            <a:lvl9pPr marL="2362200" indent="-533400"/>
          </a:lstStyle>
          <a:p>
            <a:r>
              <a:rPr lang="en-US" altLang="ja-JP" sz="4000" dirty="0">
                <a:solidFill>
                  <a:srgbClr val="CC0066"/>
                </a:solidFill>
                <a:latin typeface="Arial Unicode MS" panose="020B0604020202020204" pitchFamily="50" charset="-128"/>
                <a:ea typeface="Arial Unicode MS" panose="020B0604020202020204" pitchFamily="50" charset="-128"/>
                <a:cs typeface="Arial Unicode MS" panose="020B0604020202020204" pitchFamily="50" charset="-128"/>
              </a:rPr>
              <a:t>2. Challenges in observing system evaluation with ocean and earth system models</a:t>
            </a:r>
          </a:p>
        </p:txBody>
      </p:sp>
    </p:spTree>
    <p:extLst>
      <p:ext uri="{BB962C8B-B14F-4D97-AF65-F5344CB8AC3E}">
        <p14:creationId xmlns:p14="http://schemas.microsoft.com/office/powerpoint/2010/main" val="126544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2"/>
          <p:cNvSpPr>
            <a:spLocks noChangeShapeType="1"/>
          </p:cNvSpPr>
          <p:nvPr/>
        </p:nvSpPr>
        <p:spPr bwMode="auto">
          <a:xfrm>
            <a:off x="64576" y="620713"/>
            <a:ext cx="7420149"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5827" name="AutoShape 3"/>
          <p:cNvSpPr>
            <a:spLocks noChangeArrowheads="1"/>
          </p:cNvSpPr>
          <p:nvPr/>
        </p:nvSpPr>
        <p:spPr bwMode="auto">
          <a:xfrm>
            <a:off x="78864" y="188913"/>
            <a:ext cx="2286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ja-JP" altLang="en-US" sz="2400">
              <a:solidFill>
                <a:srgbClr val="000000"/>
              </a:solidFill>
              <a:latin typeface="Arial" charset="0"/>
            </a:endParaRPr>
          </a:p>
        </p:txBody>
      </p:sp>
      <p:sp>
        <p:nvSpPr>
          <p:cNvPr id="66564" name="Text Box 4"/>
          <p:cNvSpPr>
            <a:spLocks noGrp="1" noChangeArrowheads="1"/>
          </p:cNvSpPr>
          <p:nvPr>
            <p:ph type="title" idx="4294967295"/>
          </p:nvPr>
        </p:nvSpPr>
        <p:spPr>
          <a:xfrm>
            <a:off x="321111" y="42863"/>
            <a:ext cx="8380646" cy="577850"/>
          </a:xfr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a:noAutofit/>
          </a:bodyPr>
          <a:lstStyle/>
          <a:p>
            <a:pPr algn="l">
              <a:spcBef>
                <a:spcPct val="50000"/>
              </a:spcBef>
            </a:pPr>
            <a:r>
              <a:rPr lang="en-US" altLang="ja-JP" sz="2800" dirty="0">
                <a:latin typeface="Arial" pitchFamily="34" charset="0"/>
              </a:rPr>
              <a:t>Systematic Errors and System Dependency</a:t>
            </a:r>
          </a:p>
        </p:txBody>
      </p:sp>
      <p:sp>
        <p:nvSpPr>
          <p:cNvPr id="10" name="テキスト ボックス 9"/>
          <p:cNvSpPr txBox="1"/>
          <p:nvPr/>
        </p:nvSpPr>
        <p:spPr>
          <a:xfrm>
            <a:off x="64576" y="869578"/>
            <a:ext cx="7160081" cy="1477328"/>
          </a:xfrm>
          <a:prstGeom prst="rect">
            <a:avLst/>
          </a:prstGeom>
          <a:solidFill>
            <a:schemeClr val="accent6">
              <a:lumMod val="20000"/>
              <a:lumOff val="80000"/>
            </a:schemeClr>
          </a:solidFill>
        </p:spPr>
        <p:txBody>
          <a:bodyPr wrap="square" rtlCol="0">
            <a:spAutoFit/>
          </a:bodyPr>
          <a:lstStyle/>
          <a:p>
            <a:pPr marL="285750" indent="-285750" algn="just">
              <a:buFont typeface="Wingdings" panose="05000000000000000000" pitchFamily="2" charset="2"/>
              <a:buChar char="u"/>
            </a:pPr>
            <a:r>
              <a:rPr lang="en-US" altLang="ja-JP" dirty="0">
                <a:latin typeface="Arial" panose="020B0604020202020204" pitchFamily="34" charset="0"/>
                <a:cs typeface="Arial" panose="020B0604020202020204" pitchFamily="34" charset="0"/>
              </a:rPr>
              <a:t>In the 2014 TPOS workshop, we found strong system dependency and some inconsistency in the results of OSE studies, and shared the sentiment that model biases and model dependencies are too severe to evaluate the observing system through DA systems.</a:t>
            </a:r>
            <a:endParaRPr lang="ja-JP" altLang="en-US" dirty="0">
              <a:latin typeface="Arial" panose="020B0604020202020204" pitchFamily="34" charset="0"/>
              <a:cs typeface="Arial" panose="020B0604020202020204" pitchFamily="34" charset="0"/>
            </a:endParaRPr>
          </a:p>
        </p:txBody>
      </p:sp>
      <p:sp>
        <p:nvSpPr>
          <p:cNvPr id="4" name="テキスト ボックス 3"/>
          <p:cNvSpPr txBox="1"/>
          <p:nvPr/>
        </p:nvSpPr>
        <p:spPr>
          <a:xfrm>
            <a:off x="321111" y="2584481"/>
            <a:ext cx="7208220" cy="1931298"/>
          </a:xfrm>
          <a:prstGeom prst="rect">
            <a:avLst/>
          </a:prstGeom>
          <a:solidFill>
            <a:schemeClr val="accent1">
              <a:lumMod val="20000"/>
              <a:lumOff val="80000"/>
            </a:schemeClr>
          </a:solidFill>
        </p:spPr>
        <p:txBody>
          <a:bodyPr wrap="square" rtlCol="0">
            <a:spAutoFit/>
          </a:bodyPr>
          <a:lstStyle/>
          <a:p>
            <a:pPr marL="285750" indent="-285750" fontAlgn="base">
              <a:spcBef>
                <a:spcPts val="300"/>
              </a:spcBef>
              <a:spcAft>
                <a:spcPct val="0"/>
              </a:spcAft>
              <a:buFont typeface="Arial" panose="020B0604020202020204" pitchFamily="34" charset="0"/>
              <a:buChar char="•"/>
            </a:pPr>
            <a:r>
              <a:rPr lang="en-US" altLang="ja-JP" sz="1600" dirty="0">
                <a:solidFill>
                  <a:srgbClr val="FF0000"/>
                </a:solidFill>
                <a:latin typeface="Verdana" panose="020B0604030504040204" pitchFamily="34" charset="0"/>
                <a:ea typeface="Verdana" panose="020B0604030504040204" pitchFamily="34" charset="0"/>
                <a:cs typeface="Verdana" panose="020B0604030504040204" pitchFamily="34" charset="0"/>
              </a:rPr>
              <a:t>TAO</a:t>
            </a:r>
            <a:r>
              <a:rPr lang="en-US" altLang="ja-JP" sz="1600" dirty="0">
                <a:solidFill>
                  <a:prstClr val="black"/>
                </a:solidFill>
                <a:latin typeface="Verdana" panose="020B0604030504040204" pitchFamily="34" charset="0"/>
                <a:ea typeface="Verdana" panose="020B0604030504040204" pitchFamily="34" charset="0"/>
                <a:cs typeface="Verdana" panose="020B0604030504040204" pitchFamily="34" charset="0"/>
              </a:rPr>
              <a:t> and </a:t>
            </a:r>
            <a:r>
              <a:rPr lang="en-US" altLang="ja-JP" sz="1600" dirty="0">
                <a:solidFill>
                  <a:srgbClr val="00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Argo</a:t>
            </a:r>
            <a:r>
              <a:rPr lang="en-US" altLang="ja-JP" sz="1600" dirty="0">
                <a:solidFill>
                  <a:prstClr val="black"/>
                </a:solidFill>
                <a:latin typeface="Verdana" panose="020B0604030504040204" pitchFamily="34" charset="0"/>
                <a:ea typeface="Verdana" panose="020B0604030504040204" pitchFamily="34" charset="0"/>
                <a:cs typeface="Verdana" panose="020B0604030504040204" pitchFamily="34" charset="0"/>
              </a:rPr>
              <a:t> reduces RMSE by </a:t>
            </a:r>
            <a:r>
              <a:rPr lang="en-US" altLang="ja-JP" sz="1600" dirty="0">
                <a:latin typeface="Verdana" panose="020B0604030504040204" pitchFamily="34" charset="0"/>
                <a:ea typeface="Verdana" panose="020B0604030504040204" pitchFamily="34" charset="0"/>
                <a:cs typeface="Verdana" panose="020B0604030504040204" pitchFamily="34" charset="0"/>
              </a:rPr>
              <a:t>10-20 % for ENSO</a:t>
            </a:r>
          </a:p>
          <a:p>
            <a:pPr marL="285750" indent="-285750" fontAlgn="base">
              <a:spcBef>
                <a:spcPts val="300"/>
              </a:spcBef>
              <a:spcAft>
                <a:spcPct val="0"/>
              </a:spcAft>
              <a:buFont typeface="Arial" panose="020B0604020202020204" pitchFamily="34" charset="0"/>
              <a:buChar char="•"/>
            </a:pPr>
            <a:r>
              <a:rPr lang="en-US" altLang="ja-JP" sz="1600" dirty="0">
                <a:solidFill>
                  <a:srgbClr val="0000FF"/>
                </a:solidFill>
                <a:latin typeface="Verdana" panose="020B0604030504040204" pitchFamily="34" charset="0"/>
                <a:ea typeface="Verdana" panose="020B0604030504040204" pitchFamily="34" charset="0"/>
                <a:cs typeface="Verdana" panose="020B0604030504040204" pitchFamily="34" charset="0"/>
              </a:rPr>
              <a:t>TAO, Argo, XBT together</a:t>
            </a:r>
            <a:r>
              <a:rPr lang="en-US" altLang="ja-JP" sz="1600" dirty="0">
                <a:solidFill>
                  <a:prstClr val="black"/>
                </a:solidFill>
                <a:latin typeface="Verdana" panose="020B0604030504040204" pitchFamily="34" charset="0"/>
                <a:ea typeface="Verdana" panose="020B0604030504040204" pitchFamily="34" charset="0"/>
                <a:cs typeface="Verdana" panose="020B0604030504040204" pitchFamily="34" charset="0"/>
              </a:rPr>
              <a:t> did not reduce RMSE in some cases. The impact is often smaller than </a:t>
            </a:r>
            <a:r>
              <a:rPr lang="en-US" altLang="ja-JP" sz="1600" dirty="0">
                <a:solidFill>
                  <a:srgbClr val="FF0000"/>
                </a:solidFill>
                <a:latin typeface="Verdana" panose="020B0604030504040204" pitchFamily="34" charset="0"/>
                <a:ea typeface="Verdana" panose="020B0604030504040204" pitchFamily="34" charset="0"/>
                <a:cs typeface="Verdana" panose="020B0604030504040204" pitchFamily="34" charset="0"/>
              </a:rPr>
              <a:t>TAO</a:t>
            </a:r>
            <a:r>
              <a:rPr lang="en-US" altLang="ja-JP" sz="1600" dirty="0">
                <a:solidFill>
                  <a:prstClr val="black"/>
                </a:solidFill>
                <a:latin typeface="Verdana" panose="020B0604030504040204" pitchFamily="34" charset="0"/>
                <a:ea typeface="Verdana" panose="020B0604030504040204" pitchFamily="34" charset="0"/>
                <a:cs typeface="Verdana" panose="020B0604030504040204" pitchFamily="34" charset="0"/>
              </a:rPr>
              <a:t> or </a:t>
            </a:r>
            <a:r>
              <a:rPr lang="en-US" altLang="ja-JP" sz="1600" dirty="0">
                <a:solidFill>
                  <a:srgbClr val="00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Argo</a:t>
            </a:r>
            <a:r>
              <a:rPr lang="en-US" altLang="ja-JP" sz="1600" dirty="0">
                <a:solidFill>
                  <a:prstClr val="black"/>
                </a:solidFill>
                <a:latin typeface="Verdana" panose="020B0604030504040204" pitchFamily="34" charset="0"/>
                <a:ea typeface="Verdana" panose="020B0604030504040204" pitchFamily="34" charset="0"/>
                <a:cs typeface="Verdana" panose="020B0604030504040204" pitchFamily="34" charset="0"/>
              </a:rPr>
              <a:t> alone.</a:t>
            </a:r>
          </a:p>
          <a:p>
            <a:pPr marL="285750" indent="-285750" fontAlgn="base">
              <a:spcBef>
                <a:spcPts val="300"/>
              </a:spcBef>
              <a:spcAft>
                <a:spcPct val="0"/>
              </a:spcAft>
              <a:buFont typeface="Arial" panose="020B0604020202020204" pitchFamily="34" charset="0"/>
              <a:buChar char="•"/>
            </a:pPr>
            <a:r>
              <a:rPr lang="en-US" altLang="ja-JP" sz="1600" dirty="0">
                <a:solidFill>
                  <a:prstClr val="black"/>
                </a:solidFill>
                <a:latin typeface="Verdana" panose="020B0604030504040204" pitchFamily="34" charset="0"/>
                <a:ea typeface="Verdana" panose="020B0604030504040204" pitchFamily="34" charset="0"/>
                <a:cs typeface="Verdana" panose="020B0604030504040204" pitchFamily="34" charset="0"/>
              </a:rPr>
              <a:t>There is a large difference between the two systems (System dependency.)</a:t>
            </a:r>
          </a:p>
          <a:p>
            <a:pPr marL="285750" indent="-285750" fontAlgn="base">
              <a:spcBef>
                <a:spcPts val="300"/>
              </a:spcBef>
              <a:spcAft>
                <a:spcPct val="0"/>
              </a:spcAft>
              <a:buFont typeface="Arial" panose="020B0604020202020204" pitchFamily="34" charset="0"/>
              <a:buChar char="•"/>
            </a:pPr>
            <a:r>
              <a:rPr lang="en-US" altLang="ja-JP" sz="1600" dirty="0">
                <a:solidFill>
                  <a:prstClr val="black"/>
                </a:solidFill>
                <a:latin typeface="Verdana" panose="020B0604030504040204" pitchFamily="34" charset="0"/>
                <a:ea typeface="Verdana" panose="020B0604030504040204" pitchFamily="34" charset="0"/>
                <a:cs typeface="Verdana" panose="020B0604030504040204" pitchFamily="34" charset="0"/>
              </a:rPr>
              <a:t>Implying </a:t>
            </a:r>
            <a:r>
              <a:rPr lang="en-US" altLang="ja-JP" sz="1600" dirty="0">
                <a:latin typeface="Verdana" panose="020B0604030504040204" pitchFamily="34" charset="0"/>
                <a:ea typeface="Verdana" panose="020B0604030504040204" pitchFamily="34" charset="0"/>
                <a:cs typeface="Verdana" panose="020B0604030504040204" pitchFamily="34" charset="0"/>
              </a:rPr>
              <a:t>model systematic biases and model initialization shocks are obstacles in quantifying benefits </a:t>
            </a:r>
            <a:r>
              <a:rPr lang="en-US" altLang="ja-JP" sz="1600" dirty="0">
                <a:solidFill>
                  <a:prstClr val="black"/>
                </a:solidFill>
                <a:latin typeface="Verdana" panose="020B0604030504040204" pitchFamily="34" charset="0"/>
                <a:ea typeface="Verdana" panose="020B0604030504040204" pitchFamily="34" charset="0"/>
                <a:cs typeface="Verdana" panose="020B0604030504040204" pitchFamily="34" charset="0"/>
              </a:rPr>
              <a:t>of ocean observing systems</a:t>
            </a:r>
          </a:p>
        </p:txBody>
      </p:sp>
      <p:sp>
        <p:nvSpPr>
          <p:cNvPr id="2" name="テキスト ボックス 1"/>
          <p:cNvSpPr txBox="1"/>
          <p:nvPr/>
        </p:nvSpPr>
        <p:spPr>
          <a:xfrm>
            <a:off x="7552269" y="146520"/>
            <a:ext cx="4512892" cy="830997"/>
          </a:xfrm>
          <a:prstGeom prst="rect">
            <a:avLst/>
          </a:prstGeom>
          <a:solidFill>
            <a:srgbClr val="4F81BD"/>
          </a:solidFill>
          <a:ln>
            <a:noFill/>
          </a:ln>
        </p:spPr>
        <p:txBody>
          <a:bodyPr wrap="square" rtlCol="0">
            <a:spAutoFit/>
          </a:bodyPr>
          <a:lstStyle/>
          <a:p>
            <a:pPr algn="ctr"/>
            <a:r>
              <a:rPr lang="en-US" altLang="ja-JP" sz="1600" dirty="0">
                <a:solidFill>
                  <a:schemeClr val="bg1"/>
                </a:solidFill>
                <a:latin typeface="Verdana" panose="020B0604030504040204" pitchFamily="34" charset="0"/>
                <a:ea typeface="Verdana" panose="020B0604030504040204" pitchFamily="34" charset="0"/>
                <a:cs typeface="Verdana" panose="020B0604030504040204" pitchFamily="34" charset="0"/>
              </a:rPr>
              <a:t>Results of OSEs based on NCEP and GFDL systems (Impacts TAO, Argo, In-situ on RMSE skill for various SST indices)</a:t>
            </a:r>
          </a:p>
        </p:txBody>
      </p:sp>
      <p:grpSp>
        <p:nvGrpSpPr>
          <p:cNvPr id="8" name="グループ化 7">
            <a:extLst>
              <a:ext uri="{FF2B5EF4-FFF2-40B4-BE49-F238E27FC236}">
                <a16:creationId xmlns:a16="http://schemas.microsoft.com/office/drawing/2014/main" id="{3E50A426-CD91-42C7-A445-A81E9EB72020}"/>
              </a:ext>
            </a:extLst>
          </p:cNvPr>
          <p:cNvGrpSpPr/>
          <p:nvPr/>
        </p:nvGrpSpPr>
        <p:grpSpPr>
          <a:xfrm>
            <a:off x="7718971" y="3736803"/>
            <a:ext cx="4205246" cy="2715847"/>
            <a:chOff x="237601" y="2318711"/>
            <a:chExt cx="4205246" cy="2715847"/>
          </a:xfrm>
        </p:grpSpPr>
        <p:pic>
          <p:nvPicPr>
            <p:cNvPr id="9" name="Picture 1"/>
            <p:cNvPicPr>
              <a:picLocks noChangeAspect="1"/>
            </p:cNvPicPr>
            <p:nvPr/>
          </p:nvPicPr>
          <p:blipFill rotWithShape="1">
            <a:blip r:embed="rId3">
              <a:extLst>
                <a:ext uri="{28A0092B-C50C-407E-A947-70E740481C1C}">
                  <a14:useLocalDpi xmlns:a14="http://schemas.microsoft.com/office/drawing/2010/main" val="0"/>
                </a:ext>
              </a:extLst>
            </a:blip>
            <a:srcRect t="3177" r="8411" b="52643"/>
            <a:stretch/>
          </p:blipFill>
          <p:spPr bwMode="auto">
            <a:xfrm>
              <a:off x="237601" y="2408676"/>
              <a:ext cx="4205246" cy="2625882"/>
            </a:xfrm>
            <a:prstGeom prst="rect">
              <a:avLst/>
            </a:prstGeom>
            <a:ln>
              <a:noFill/>
            </a:ln>
            <a:extLst>
              <a:ext uri="{53640926-AAD7-44D8-BBD7-CCE9431645EC}">
                <a14:shadowObscured xmlns:a14="http://schemas.microsoft.com/office/drawing/2010/main"/>
              </a:ext>
            </a:extLst>
          </p:spPr>
        </p:pic>
        <p:sp>
          <p:nvSpPr>
            <p:cNvPr id="7" name="正方形/長方形 6">
              <a:extLst>
                <a:ext uri="{FF2B5EF4-FFF2-40B4-BE49-F238E27FC236}">
                  <a16:creationId xmlns:a16="http://schemas.microsoft.com/office/drawing/2014/main" id="{A015E196-3275-4EA5-B1D1-F8FB4943D427}"/>
                </a:ext>
              </a:extLst>
            </p:cNvPr>
            <p:cNvSpPr/>
            <p:nvPr/>
          </p:nvSpPr>
          <p:spPr>
            <a:xfrm>
              <a:off x="474304" y="2431254"/>
              <a:ext cx="1511828" cy="2152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4C8C80D7-CFA6-4375-8A86-EEEE4A1102DD}"/>
                </a:ext>
              </a:extLst>
            </p:cNvPr>
            <p:cNvSpPr txBox="1"/>
            <p:nvPr/>
          </p:nvSpPr>
          <p:spPr>
            <a:xfrm>
              <a:off x="487544" y="2318711"/>
              <a:ext cx="1308948" cy="369332"/>
            </a:xfrm>
            <a:prstGeom prst="rect">
              <a:avLst/>
            </a:prstGeom>
            <a:noFill/>
          </p:spPr>
          <p:txBody>
            <a:bodyPr wrap="none" rtlCol="0">
              <a:spAutoFit/>
            </a:bodyPr>
            <a:lstStyle/>
            <a:p>
              <a:r>
                <a:rPr lang="en-US" altLang="ja-JP" dirty="0"/>
                <a:t>NCEP-CFSv2</a:t>
              </a:r>
              <a:endParaRPr lang="ja-JP" altLang="en-US" dirty="0"/>
            </a:p>
          </p:txBody>
        </p:sp>
      </p:grpSp>
      <p:grpSp>
        <p:nvGrpSpPr>
          <p:cNvPr id="12" name="グループ化 11">
            <a:extLst>
              <a:ext uri="{FF2B5EF4-FFF2-40B4-BE49-F238E27FC236}">
                <a16:creationId xmlns:a16="http://schemas.microsoft.com/office/drawing/2014/main" id="{6D46A544-5977-4423-B009-FEF8877F3F85}"/>
              </a:ext>
            </a:extLst>
          </p:cNvPr>
          <p:cNvGrpSpPr/>
          <p:nvPr/>
        </p:nvGrpSpPr>
        <p:grpSpPr>
          <a:xfrm>
            <a:off x="7718971" y="1012769"/>
            <a:ext cx="4179488" cy="2716094"/>
            <a:chOff x="6529084" y="2361217"/>
            <a:chExt cx="4179488" cy="2716094"/>
          </a:xfrm>
        </p:grpSpPr>
        <p:pic>
          <p:nvPicPr>
            <p:cNvPr id="11" name="Picture 2"/>
            <p:cNvPicPr>
              <a:picLocks noChangeAspect="1"/>
            </p:cNvPicPr>
            <p:nvPr/>
          </p:nvPicPr>
          <p:blipFill rotWithShape="1">
            <a:blip r:embed="rId4">
              <a:extLst>
                <a:ext uri="{28A0092B-C50C-407E-A947-70E740481C1C}">
                  <a14:useLocalDpi xmlns:a14="http://schemas.microsoft.com/office/drawing/2010/main" val="0"/>
                </a:ext>
              </a:extLst>
            </a:blip>
            <a:srcRect t="3177" r="8972" b="52209"/>
            <a:stretch/>
          </p:blipFill>
          <p:spPr bwMode="auto">
            <a:xfrm>
              <a:off x="6529084" y="2425633"/>
              <a:ext cx="4179488" cy="2651678"/>
            </a:xfrm>
            <a:prstGeom prst="rect">
              <a:avLst/>
            </a:prstGeom>
            <a:ln>
              <a:noFill/>
            </a:ln>
            <a:extLst>
              <a:ext uri="{53640926-AAD7-44D8-BBD7-CCE9431645EC}">
                <a14:shadowObscured xmlns:a14="http://schemas.microsoft.com/office/drawing/2010/main"/>
              </a:ext>
            </a:extLst>
          </p:spPr>
        </p:pic>
        <p:sp>
          <p:nvSpPr>
            <p:cNvPr id="15" name="正方形/長方形 14">
              <a:extLst>
                <a:ext uri="{FF2B5EF4-FFF2-40B4-BE49-F238E27FC236}">
                  <a16:creationId xmlns:a16="http://schemas.microsoft.com/office/drawing/2014/main" id="{4E75DFD2-79B4-41D1-9E4D-5B9A0BBE9218}"/>
                </a:ext>
              </a:extLst>
            </p:cNvPr>
            <p:cNvSpPr/>
            <p:nvPr/>
          </p:nvSpPr>
          <p:spPr>
            <a:xfrm>
              <a:off x="6646895" y="2433573"/>
              <a:ext cx="1616806" cy="22462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D5ADBE6A-4B4D-477A-BE20-78F50340E48C}"/>
                </a:ext>
              </a:extLst>
            </p:cNvPr>
            <p:cNvSpPr txBox="1"/>
            <p:nvPr/>
          </p:nvSpPr>
          <p:spPr>
            <a:xfrm flipH="1">
              <a:off x="6529084" y="2361217"/>
              <a:ext cx="1407005" cy="369332"/>
            </a:xfrm>
            <a:prstGeom prst="rect">
              <a:avLst/>
            </a:prstGeom>
            <a:noFill/>
          </p:spPr>
          <p:txBody>
            <a:bodyPr wrap="square" rtlCol="0">
              <a:spAutoFit/>
            </a:bodyPr>
            <a:lstStyle/>
            <a:p>
              <a:r>
                <a:rPr lang="en-US" altLang="ja-JP" dirty="0"/>
                <a:t>GFDL-CM2.1</a:t>
              </a:r>
              <a:endParaRPr lang="ja-JP" altLang="en-US" dirty="0"/>
            </a:p>
          </p:txBody>
        </p:sp>
      </p:grpSp>
      <p:sp>
        <p:nvSpPr>
          <p:cNvPr id="17" name="テキスト ボックス 16">
            <a:extLst>
              <a:ext uri="{FF2B5EF4-FFF2-40B4-BE49-F238E27FC236}">
                <a16:creationId xmlns:a16="http://schemas.microsoft.com/office/drawing/2014/main" id="{62C22777-BA7F-4D22-9CB6-A6B8F5124346}"/>
              </a:ext>
            </a:extLst>
          </p:cNvPr>
          <p:cNvSpPr txBox="1"/>
          <p:nvPr/>
        </p:nvSpPr>
        <p:spPr>
          <a:xfrm>
            <a:off x="9340653" y="6464940"/>
            <a:ext cx="2733441" cy="369332"/>
          </a:xfrm>
          <a:prstGeom prst="rect">
            <a:avLst/>
          </a:prstGeom>
          <a:solidFill>
            <a:srgbClr val="CCFFCC"/>
          </a:solidFill>
        </p:spPr>
        <p:txBody>
          <a:bodyPr wrap="none" rtlCol="0">
            <a:spAutoFit/>
          </a:bodyPr>
          <a:lstStyle/>
          <a:p>
            <a:pPr fontAlgn="base">
              <a:spcBef>
                <a:spcPct val="0"/>
              </a:spcBef>
              <a:spcAft>
                <a:spcPct val="0"/>
              </a:spcAft>
            </a:pPr>
            <a:r>
              <a:rPr lang="en-US" altLang="ja-JP" dirty="0">
                <a:solidFill>
                  <a:prstClr val="black"/>
                </a:solidFill>
                <a:latin typeface="Arial Narrow" panose="020B0606020202030204" pitchFamily="34" charset="0"/>
              </a:rPr>
              <a:t>From Fujii et al., 2015 QJRMS</a:t>
            </a:r>
            <a:endParaRPr lang="ja-JP" altLang="en-US" dirty="0">
              <a:solidFill>
                <a:prstClr val="black"/>
              </a:solidFill>
              <a:latin typeface="Arial Narrow" panose="020B0606020202030204" pitchFamily="34" charset="0"/>
            </a:endParaRPr>
          </a:p>
        </p:txBody>
      </p:sp>
      <p:sp>
        <p:nvSpPr>
          <p:cNvPr id="5" name="テキスト ボックス 4"/>
          <p:cNvSpPr txBox="1"/>
          <p:nvPr/>
        </p:nvSpPr>
        <p:spPr>
          <a:xfrm>
            <a:off x="9111892" y="1285002"/>
            <a:ext cx="2750066" cy="523220"/>
          </a:xfrm>
          <a:prstGeom prst="rect">
            <a:avLst/>
          </a:prstGeom>
          <a:noFill/>
        </p:spPr>
        <p:txBody>
          <a:bodyPr wrap="square" rtlCol="0">
            <a:spAutoFit/>
          </a:bodyPr>
          <a:lstStyle/>
          <a:p>
            <a:pPr marL="0" lvl="1" fontAlgn="base">
              <a:spcBef>
                <a:spcPct val="0"/>
              </a:spcBef>
              <a:spcAft>
                <a:spcPct val="0"/>
              </a:spcAft>
            </a:pPr>
            <a:r>
              <a:rPr lang="en-US" altLang="ja-JP" sz="1400" dirty="0">
                <a:latin typeface="Verdana" panose="020B0604030504040204" pitchFamily="34" charset="0"/>
                <a:ea typeface="Verdana" panose="020B0604030504040204" pitchFamily="34" charset="0"/>
                <a:cs typeface="Verdana" panose="020B0604030504040204" pitchFamily="34" charset="0"/>
              </a:rPr>
              <a:t>Filled bar:    0-5 month lead</a:t>
            </a:r>
          </a:p>
          <a:p>
            <a:pPr marL="0" lvl="1" fontAlgn="base">
              <a:spcBef>
                <a:spcPct val="0"/>
              </a:spcBef>
              <a:spcAft>
                <a:spcPct val="0"/>
              </a:spcAft>
            </a:pPr>
            <a:r>
              <a:rPr lang="en-US" altLang="ja-JP" sz="1400" dirty="0">
                <a:latin typeface="Verdana" panose="020B0604030504040204" pitchFamily="34" charset="0"/>
                <a:ea typeface="Verdana" panose="020B0604030504040204" pitchFamily="34" charset="0"/>
                <a:cs typeface="Verdana" panose="020B0604030504040204" pitchFamily="34" charset="0"/>
              </a:rPr>
              <a:t>Unfilled bar: 5-9 month lead</a:t>
            </a:r>
          </a:p>
        </p:txBody>
      </p:sp>
      <p:sp>
        <p:nvSpPr>
          <p:cNvPr id="19" name="テキスト ボックス 18">
            <a:extLst>
              <a:ext uri="{FF2B5EF4-FFF2-40B4-BE49-F238E27FC236}">
                <a16:creationId xmlns:a16="http://schemas.microsoft.com/office/drawing/2014/main" id="{161725F6-8177-4C44-87D7-819C88DE7D8E}"/>
              </a:ext>
            </a:extLst>
          </p:cNvPr>
          <p:cNvSpPr txBox="1"/>
          <p:nvPr/>
        </p:nvSpPr>
        <p:spPr>
          <a:xfrm>
            <a:off x="193164" y="5187667"/>
            <a:ext cx="7160081" cy="1277273"/>
          </a:xfrm>
          <a:prstGeom prst="rect">
            <a:avLst/>
          </a:prstGeom>
          <a:solidFill>
            <a:srgbClr val="FFFFCC"/>
          </a:solidFill>
        </p:spPr>
        <p:txBody>
          <a:bodyPr wrap="square" rtlCol="0">
            <a:spAutoFit/>
          </a:bodyPr>
          <a:lstStyle/>
          <a:p>
            <a:pPr marL="285750" indent="-285750" algn="just">
              <a:spcBef>
                <a:spcPts val="600"/>
              </a:spcBef>
              <a:buFont typeface="Wingdings" panose="05000000000000000000" pitchFamily="2" charset="2"/>
              <a:buChar char="Ø"/>
            </a:pPr>
            <a:r>
              <a:rPr lang="en-US" altLang="ja-JP" dirty="0">
                <a:solidFill>
                  <a:srgbClr val="FF0000"/>
                </a:solidFill>
                <a:latin typeface="Arial" panose="020B0604020202020204" pitchFamily="34" charset="0"/>
                <a:cs typeface="Arial" panose="020B0604020202020204" pitchFamily="34" charset="0"/>
              </a:rPr>
              <a:t>Further improvement</a:t>
            </a:r>
            <a:r>
              <a:rPr lang="en-US" altLang="ja-JP" dirty="0">
                <a:latin typeface="Arial" panose="020B0604020202020204" pitchFamily="34" charset="0"/>
                <a:cs typeface="Arial" panose="020B0604020202020204" pitchFamily="34" charset="0"/>
              </a:rPr>
              <a:t> of ocean and earth system prediction systems </a:t>
            </a:r>
            <a:r>
              <a:rPr lang="en-US" altLang="ja-JP" dirty="0">
                <a:solidFill>
                  <a:srgbClr val="FF0000"/>
                </a:solidFill>
                <a:latin typeface="Arial" panose="020B0604020202020204" pitchFamily="34" charset="0"/>
                <a:cs typeface="Arial" panose="020B0604020202020204" pitchFamily="34" charset="0"/>
              </a:rPr>
              <a:t>to reduce the systematic errors</a:t>
            </a:r>
            <a:r>
              <a:rPr lang="en-US" altLang="ja-JP" dirty="0">
                <a:latin typeface="Arial" panose="020B0604020202020204" pitchFamily="34" charset="0"/>
                <a:cs typeface="Arial" panose="020B0604020202020204" pitchFamily="34" charset="0"/>
              </a:rPr>
              <a:t> </a:t>
            </a:r>
            <a:r>
              <a:rPr lang="en-US" altLang="ja-JP" dirty="0">
                <a:solidFill>
                  <a:srgbClr val="FF0000"/>
                </a:solidFill>
                <a:latin typeface="Arial" panose="020B0604020202020204" pitchFamily="34" charset="0"/>
                <a:cs typeface="Arial" panose="020B0604020202020204" pitchFamily="34" charset="0"/>
              </a:rPr>
              <a:t>is indispensable</a:t>
            </a:r>
            <a:r>
              <a:rPr lang="en-US" altLang="ja-JP" dirty="0">
                <a:latin typeface="Arial" panose="020B0604020202020204" pitchFamily="34" charset="0"/>
                <a:cs typeface="Arial" panose="020B0604020202020204" pitchFamily="34" charset="0"/>
              </a:rPr>
              <a:t> for performing reliable observing system evaluation.</a:t>
            </a:r>
          </a:p>
          <a:p>
            <a:pPr marL="285750" indent="-285750" algn="just">
              <a:spcBef>
                <a:spcPts val="600"/>
              </a:spcBef>
              <a:buFont typeface="Wingdings" panose="05000000000000000000" pitchFamily="2" charset="2"/>
              <a:buChar char="Ø"/>
            </a:pPr>
            <a:r>
              <a:rPr lang="en-US" altLang="ja-JP" dirty="0">
                <a:solidFill>
                  <a:srgbClr val="FF0000"/>
                </a:solidFill>
                <a:latin typeface="Arial" panose="020B0604020202020204" pitchFamily="34" charset="0"/>
                <a:cs typeface="Arial" panose="020B0604020202020204" pitchFamily="34" charset="0"/>
              </a:rPr>
              <a:t>Multi-System Evaluation is also essential. </a:t>
            </a:r>
            <a:endParaRPr lang="ja-JP"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72208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428560" y="39466"/>
            <a:ext cx="822811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defRPr/>
            </a:pPr>
            <a:r>
              <a:rPr kumimoji="0" lang="en-US" altLang="ja-JP" sz="2800" dirty="0">
                <a:solidFill>
                  <a:prstClr val="black"/>
                </a:solidFill>
                <a:latin typeface="Arial" panose="020B0604020202020204" pitchFamily="34" charset="0"/>
                <a:cs typeface="Arial" panose="020B0604020202020204" pitchFamily="34" charset="0"/>
              </a:rPr>
              <a:t>Need of Near-Real-Time Evaluation</a:t>
            </a:r>
          </a:p>
        </p:txBody>
      </p:sp>
      <p:sp>
        <p:nvSpPr>
          <p:cNvPr id="15" name="Line 2"/>
          <p:cNvSpPr>
            <a:spLocks noChangeShapeType="1"/>
          </p:cNvSpPr>
          <p:nvPr/>
        </p:nvSpPr>
        <p:spPr bwMode="auto">
          <a:xfrm>
            <a:off x="91338" y="562686"/>
            <a:ext cx="6320752"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6" name="AutoShape 3"/>
          <p:cNvSpPr>
            <a:spLocks noChangeArrowheads="1"/>
          </p:cNvSpPr>
          <p:nvPr/>
        </p:nvSpPr>
        <p:spPr bwMode="auto">
          <a:xfrm>
            <a:off x="188649" y="177338"/>
            <a:ext cx="2286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ja-JP" altLang="en-US" sz="2400" dirty="0">
              <a:solidFill>
                <a:srgbClr val="000000"/>
              </a:solidFill>
              <a:latin typeface="Arial" charset="0"/>
            </a:endParaRPr>
          </a:p>
        </p:txBody>
      </p:sp>
      <p:sp>
        <p:nvSpPr>
          <p:cNvPr id="20" name="テキスト ボックス 19">
            <a:extLst>
              <a:ext uri="{FF2B5EF4-FFF2-40B4-BE49-F238E27FC236}">
                <a16:creationId xmlns:a16="http://schemas.microsoft.com/office/drawing/2014/main" id="{485688C2-CB86-4B61-B260-5CF25D646A59}"/>
              </a:ext>
            </a:extLst>
          </p:cNvPr>
          <p:cNvSpPr txBox="1"/>
          <p:nvPr/>
        </p:nvSpPr>
        <p:spPr>
          <a:xfrm>
            <a:off x="9149980" y="4305646"/>
            <a:ext cx="2985575" cy="2503249"/>
          </a:xfrm>
          <a:prstGeom prst="rect">
            <a:avLst/>
          </a:prstGeom>
          <a:noFill/>
        </p:spPr>
        <p:txBody>
          <a:bodyPr wrap="square" rtlCol="0">
            <a:spAutoFit/>
          </a:bodyPr>
          <a:lstStyle/>
          <a:p>
            <a:pPr marL="285750" indent="-285750" fontAlgn="base">
              <a:spcBef>
                <a:spcPts val="400"/>
              </a:spcBef>
              <a:spcAft>
                <a:spcPct val="0"/>
              </a:spcAft>
              <a:buFont typeface="Wingdings" panose="05000000000000000000" pitchFamily="2" charset="2"/>
              <a:buChar char="p"/>
            </a:pPr>
            <a:r>
              <a:rPr lang="en-US" altLang="ja-JP" sz="1400" dirty="0">
                <a:solidFill>
                  <a:prstClr val="black"/>
                </a:solidFill>
                <a:latin typeface="Arial" panose="020B0604020202020204" pitchFamily="34" charset="0"/>
                <a:cs typeface="Arial" panose="020B0604020202020204" pitchFamily="34" charset="0"/>
              </a:rPr>
              <a:t>Temperature (NCEP):</a:t>
            </a:r>
            <a:endParaRPr lang="en-US" altLang="en-US" sz="1400" u="sng" dirty="0">
              <a:solidFill>
                <a:srgbClr val="0000FF"/>
              </a:solidFill>
              <a:latin typeface="Arial Narrow" panose="020B0606020202030204" pitchFamily="34" charset="0"/>
            </a:endParaRPr>
          </a:p>
          <a:p>
            <a:pPr fontAlgn="base">
              <a:spcBef>
                <a:spcPts val="600"/>
              </a:spcBef>
              <a:spcAft>
                <a:spcPct val="0"/>
              </a:spcAft>
            </a:pPr>
            <a:r>
              <a:rPr lang="en-US" altLang="en-US" sz="1400" u="sng" dirty="0">
                <a:solidFill>
                  <a:srgbClr val="0000FF"/>
                </a:solidFill>
                <a:latin typeface="Arial Narrow" panose="020B0606020202030204" pitchFamily="34" charset="0"/>
              </a:rPr>
              <a:t>https://www.cpc.ncep.noaa.gov/products/GODAS/multiora_body.html</a:t>
            </a:r>
            <a:r>
              <a:rPr lang="en-US" altLang="en-US" sz="1400" dirty="0">
                <a:solidFill>
                  <a:srgbClr val="0000FF"/>
                </a:solidFill>
                <a:latin typeface="Arial" panose="020B0604020202020204" pitchFamily="34" charset="0"/>
              </a:rPr>
              <a:t>     </a:t>
            </a:r>
            <a:r>
              <a:rPr lang="en-US" altLang="en-US" sz="1400" dirty="0">
                <a:solidFill>
                  <a:srgbClr val="C00000"/>
                </a:solidFill>
                <a:latin typeface="Arial Narrow" panose="020B0606020202030204" pitchFamily="34" charset="0"/>
              </a:rPr>
              <a:t>(1980-2019, 6 ORAs)</a:t>
            </a:r>
            <a:r>
              <a:rPr lang="en-US" altLang="ja-JP" sz="1400" dirty="0">
                <a:solidFill>
                  <a:srgbClr val="C00000"/>
                </a:solidFill>
                <a:latin typeface="Arial Narrow" panose="020B0606020202030204" pitchFamily="34" charset="0"/>
                <a:cs typeface="Arial" panose="020B0604020202020204" pitchFamily="34" charset="0"/>
              </a:rPr>
              <a:t>  </a:t>
            </a:r>
            <a:r>
              <a:rPr lang="en-US" altLang="ja-JP" sz="1400" dirty="0">
                <a:solidFill>
                  <a:srgbClr val="0000FF"/>
                </a:solidFill>
                <a:latin typeface="Arial Narrow" panose="020B0606020202030204" pitchFamily="34" charset="0"/>
                <a:cs typeface="Arial" panose="020B0604020202020204" pitchFamily="34" charset="0"/>
              </a:rPr>
              <a:t>      </a:t>
            </a:r>
          </a:p>
          <a:p>
            <a:pPr fontAlgn="base">
              <a:spcBef>
                <a:spcPts val="600"/>
              </a:spcBef>
              <a:spcAft>
                <a:spcPct val="0"/>
              </a:spcAft>
            </a:pPr>
            <a:r>
              <a:rPr lang="pt-BR" altLang="ja-JP" sz="1400" u="sng" dirty="0">
                <a:solidFill>
                  <a:srgbClr val="0000FF"/>
                </a:solidFill>
                <a:latin typeface="Arial Narrow" panose="020B0606020202030204" pitchFamily="34" charset="0"/>
                <a:cs typeface="Arial" panose="020B0604020202020204" pitchFamily="34" charset="0"/>
              </a:rPr>
              <a:t>https://www.cpc.ncep.noaa.gov/products/GODAS/multiora93_body.html</a:t>
            </a:r>
            <a:r>
              <a:rPr lang="pt-BR" altLang="ja-JP" sz="1400" dirty="0">
                <a:solidFill>
                  <a:srgbClr val="0000FF"/>
                </a:solidFill>
                <a:latin typeface="Arial Narrow" panose="020B0606020202030204" pitchFamily="34" charset="0"/>
                <a:cs typeface="Arial" panose="020B0604020202020204" pitchFamily="34" charset="0"/>
              </a:rPr>
              <a:t>  </a:t>
            </a:r>
            <a:r>
              <a:rPr lang="pt-BR" altLang="ja-JP" sz="1400" dirty="0">
                <a:solidFill>
                  <a:srgbClr val="C00000"/>
                </a:solidFill>
                <a:latin typeface="Arial Narrow" panose="020B0606020202030204" pitchFamily="34" charset="0"/>
                <a:cs typeface="Arial" panose="020B0604020202020204" pitchFamily="34" charset="0"/>
              </a:rPr>
              <a:t>(1993-2019, 9 ORAs)</a:t>
            </a:r>
            <a:endParaRPr lang="en-US" altLang="ja-JP" sz="1400" dirty="0">
              <a:solidFill>
                <a:prstClr val="black"/>
              </a:solidFill>
              <a:latin typeface="Arial" panose="020B0604020202020204" pitchFamily="34" charset="0"/>
              <a:cs typeface="Arial" panose="020B0604020202020204" pitchFamily="34" charset="0"/>
            </a:endParaRPr>
          </a:p>
          <a:p>
            <a:pPr fontAlgn="base">
              <a:spcBef>
                <a:spcPts val="400"/>
              </a:spcBef>
              <a:spcAft>
                <a:spcPct val="0"/>
              </a:spcAft>
              <a:buFont typeface="Wingdings" panose="05000000000000000000" pitchFamily="2" charset="2"/>
              <a:buChar char="p"/>
            </a:pPr>
            <a:r>
              <a:rPr lang="en-US" altLang="ja-JP" sz="1400" dirty="0">
                <a:solidFill>
                  <a:prstClr val="black"/>
                </a:solidFill>
                <a:latin typeface="Arial" panose="020B0604020202020204" pitchFamily="34" charset="0"/>
                <a:cs typeface="Arial" panose="020B0604020202020204" pitchFamily="34" charset="0"/>
              </a:rPr>
              <a:t>Salinity (ABOM): </a:t>
            </a:r>
            <a:r>
              <a:rPr lang="en-US" altLang="ja-JP" sz="1400" dirty="0">
                <a:solidFill>
                  <a:srgbClr val="0000FF"/>
                </a:solidFill>
                <a:latin typeface="Arial" panose="020B0604020202020204" pitchFamily="34" charset="0"/>
                <a:cs typeface="Arial" panose="020B0604020202020204" pitchFamily="34" charset="0"/>
              </a:rPr>
              <a:t> </a:t>
            </a:r>
            <a:r>
              <a:rPr lang="en-US" altLang="ja-JP" sz="1400" u="sng" dirty="0">
                <a:solidFill>
                  <a:srgbClr val="0000FF"/>
                </a:solidFill>
                <a:latin typeface="Arial Narrow" panose="020B0606020202030204" pitchFamily="34" charset="0"/>
                <a:cs typeface="Arial" panose="020B0604020202020204" pitchFamily="34" charset="0"/>
                <a:hlinkClick r:id="rId3"/>
              </a:rPr>
              <a:t>http://poama.bom.gov.au/project/salinity</a:t>
            </a:r>
            <a:r>
              <a:rPr lang="ja-JP" altLang="en-US" sz="1400" u="sng" dirty="0">
                <a:solidFill>
                  <a:srgbClr val="0000FF"/>
                </a:solidFill>
                <a:latin typeface="Arial" panose="020B0604020202020204" pitchFamily="34" charset="0"/>
                <a:cs typeface="Arial" panose="020B0604020202020204" pitchFamily="34" charset="0"/>
              </a:rPr>
              <a:t> </a:t>
            </a:r>
            <a:endParaRPr lang="en-US" altLang="ja-JP" sz="1400" u="sng" dirty="0">
              <a:solidFill>
                <a:srgbClr val="0000FF"/>
              </a:solidFill>
              <a:latin typeface="Arial" panose="020B0604020202020204" pitchFamily="34" charset="0"/>
              <a:cs typeface="Arial" panose="020B0604020202020204" pitchFamily="34" charset="0"/>
            </a:endParaRPr>
          </a:p>
          <a:p>
            <a:pPr fontAlgn="base">
              <a:spcBef>
                <a:spcPts val="400"/>
              </a:spcBef>
              <a:spcAft>
                <a:spcPct val="0"/>
              </a:spcAft>
            </a:pPr>
            <a:r>
              <a:rPr lang="en-US" altLang="ja-JP" sz="1400" dirty="0">
                <a:solidFill>
                  <a:srgbClr val="0000FF"/>
                </a:solidFill>
                <a:latin typeface="Arial" panose="020B0604020202020204" pitchFamily="34" charset="0"/>
                <a:cs typeface="Arial" panose="020B0604020202020204" pitchFamily="34" charset="0"/>
              </a:rPr>
              <a:t> </a:t>
            </a:r>
            <a:r>
              <a:rPr lang="en-US" altLang="en-US" sz="1400" dirty="0">
                <a:solidFill>
                  <a:srgbClr val="C00000"/>
                </a:solidFill>
                <a:latin typeface="Arial Narrow" panose="020B0606020202030204" pitchFamily="34" charset="0"/>
              </a:rPr>
              <a:t>(1993-2019, 5 ORAs)</a:t>
            </a:r>
          </a:p>
        </p:txBody>
      </p:sp>
      <p:sp>
        <p:nvSpPr>
          <p:cNvPr id="22" name="テキスト ボックス 21">
            <a:extLst>
              <a:ext uri="{FF2B5EF4-FFF2-40B4-BE49-F238E27FC236}">
                <a16:creationId xmlns:a16="http://schemas.microsoft.com/office/drawing/2014/main" id="{B46037A6-3C83-40D1-ACBA-7E054E2DF9FB}"/>
              </a:ext>
            </a:extLst>
          </p:cNvPr>
          <p:cNvSpPr txBox="1"/>
          <p:nvPr/>
        </p:nvSpPr>
        <p:spPr>
          <a:xfrm>
            <a:off x="143494" y="655885"/>
            <a:ext cx="11721128" cy="1708160"/>
          </a:xfrm>
          <a:prstGeom prst="rect">
            <a:avLst/>
          </a:prstGeom>
          <a:solidFill>
            <a:schemeClr val="accent6">
              <a:lumMod val="20000"/>
              <a:lumOff val="80000"/>
            </a:schemeClr>
          </a:solidFill>
        </p:spPr>
        <p:txBody>
          <a:bodyPr wrap="square" rtlCol="0">
            <a:spAutoFit/>
          </a:bodyPr>
          <a:lstStyle/>
          <a:p>
            <a:pPr marL="285750" indent="-285750" algn="just">
              <a:buFont typeface="Wingdings" panose="05000000000000000000" pitchFamily="2" charset="2"/>
              <a:buChar char="u"/>
            </a:pPr>
            <a:r>
              <a:rPr lang="en-US" altLang="ja-JP" sz="2000" dirty="0">
                <a:latin typeface="Arial" panose="020B0604020202020204" pitchFamily="34" charset="0"/>
                <a:cs typeface="Arial" panose="020B0604020202020204" pitchFamily="34" charset="0"/>
              </a:rPr>
              <a:t>When the TAO Crisis happened in 2012-2014, we had few effective means to evaluate the impacts of on-going event, and to appeal the importance of recovering the status.</a:t>
            </a:r>
          </a:p>
          <a:p>
            <a:pPr marL="285750" indent="-285750" algn="just">
              <a:spcBef>
                <a:spcPts val="600"/>
              </a:spcBef>
              <a:buFont typeface="Wingdings" panose="05000000000000000000" pitchFamily="2" charset="2"/>
              <a:buChar char="u"/>
            </a:pPr>
            <a:r>
              <a:rPr lang="en-US" altLang="ja-JP" sz="2000" dirty="0">
                <a:latin typeface="Arial" panose="020B0604020202020204" pitchFamily="34" charset="0"/>
                <a:cs typeface="Arial" panose="020B0604020202020204" pitchFamily="34" charset="0"/>
              </a:rPr>
              <a:t>In order to resolve this problem, we started Multi-System Ocean Reanalysis Intercomparison (RT-ORA-IP). Multi-system ensemble spread can be a indicator of how well the ocean field is constrained. But we need further efforts to perform near-real-time evaluation.</a:t>
            </a:r>
            <a:endParaRPr lang="ja-JP" altLang="en-US" sz="2000" dirty="0">
              <a:latin typeface="Arial" panose="020B0604020202020204" pitchFamily="34" charset="0"/>
              <a:cs typeface="Arial" panose="020B0604020202020204" pitchFamily="34" charset="0"/>
            </a:endParaRPr>
          </a:p>
        </p:txBody>
      </p:sp>
      <p:pic>
        <p:nvPicPr>
          <p:cNvPr id="9" name="Picture 7">
            <a:extLst>
              <a:ext uri="{FF2B5EF4-FFF2-40B4-BE49-F238E27FC236}">
                <a16:creationId xmlns:a16="http://schemas.microsoft.com/office/drawing/2014/main" id="{0DF90438-C10D-4E31-926D-7DA6C114B68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91338" y="3271882"/>
            <a:ext cx="4343400" cy="3362301"/>
          </a:xfrm>
          <a:prstGeom prst="rect">
            <a:avLst/>
          </a:prstGeom>
        </p:spPr>
      </p:pic>
      <p:pic>
        <p:nvPicPr>
          <p:cNvPr id="11" name="Picture 18">
            <a:extLst>
              <a:ext uri="{FF2B5EF4-FFF2-40B4-BE49-F238E27FC236}">
                <a16:creationId xmlns:a16="http://schemas.microsoft.com/office/drawing/2014/main" id="{C16BAF58-E359-4616-B067-D132790CC76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615015" y="3290544"/>
            <a:ext cx="4343400" cy="3308914"/>
          </a:xfrm>
          <a:prstGeom prst="rect">
            <a:avLst/>
          </a:prstGeom>
        </p:spPr>
      </p:pic>
      <p:sp>
        <p:nvSpPr>
          <p:cNvPr id="12" name="テキスト ボックス 11">
            <a:extLst>
              <a:ext uri="{FF2B5EF4-FFF2-40B4-BE49-F238E27FC236}">
                <a16:creationId xmlns:a16="http://schemas.microsoft.com/office/drawing/2014/main" id="{29984AAF-7856-4E69-9074-B66637D99A49}"/>
              </a:ext>
            </a:extLst>
          </p:cNvPr>
          <p:cNvSpPr txBox="1"/>
          <p:nvPr/>
        </p:nvSpPr>
        <p:spPr>
          <a:xfrm>
            <a:off x="569412" y="3154661"/>
            <a:ext cx="1601452" cy="307777"/>
          </a:xfrm>
          <a:prstGeom prst="rect">
            <a:avLst/>
          </a:prstGeom>
          <a:solidFill>
            <a:schemeClr val="bg1"/>
          </a:solidFill>
        </p:spPr>
        <p:txBody>
          <a:bodyPr wrap="square" rtlCol="0">
            <a:spAutoFit/>
          </a:bodyPr>
          <a:lstStyle/>
          <a:p>
            <a:pPr algn="ctr" fontAlgn="base">
              <a:spcBef>
                <a:spcPct val="0"/>
              </a:spcBef>
              <a:spcAft>
                <a:spcPts val="600"/>
              </a:spcAft>
            </a:pPr>
            <a:r>
              <a:rPr lang="en-US" altLang="ja-JP" sz="1400" dirty="0">
                <a:solidFill>
                  <a:srgbClr val="A35DD1">
                    <a:lumMod val="75000"/>
                  </a:srgbClr>
                </a:solidFill>
                <a:latin typeface="Arial" pitchFamily="34" charset="0"/>
                <a:cs typeface="Arial" pitchFamily="34" charset="0"/>
              </a:rPr>
              <a:t>Ensemble Spread</a:t>
            </a:r>
          </a:p>
        </p:txBody>
      </p:sp>
      <p:sp>
        <p:nvSpPr>
          <p:cNvPr id="13" name="テキスト ボックス 12">
            <a:extLst>
              <a:ext uri="{FF2B5EF4-FFF2-40B4-BE49-F238E27FC236}">
                <a16:creationId xmlns:a16="http://schemas.microsoft.com/office/drawing/2014/main" id="{121860F7-795D-40AF-A22F-2765CB77CB21}"/>
              </a:ext>
            </a:extLst>
          </p:cNvPr>
          <p:cNvSpPr txBox="1"/>
          <p:nvPr/>
        </p:nvSpPr>
        <p:spPr>
          <a:xfrm>
            <a:off x="2667652" y="3154660"/>
            <a:ext cx="1682351" cy="307777"/>
          </a:xfrm>
          <a:prstGeom prst="rect">
            <a:avLst/>
          </a:prstGeom>
          <a:solidFill>
            <a:schemeClr val="bg1"/>
          </a:solidFill>
        </p:spPr>
        <p:txBody>
          <a:bodyPr wrap="square" rtlCol="0">
            <a:spAutoFit/>
          </a:bodyPr>
          <a:lstStyle/>
          <a:p>
            <a:pPr algn="ctr" fontAlgn="base">
              <a:spcBef>
                <a:spcPct val="0"/>
              </a:spcBef>
              <a:spcAft>
                <a:spcPts val="600"/>
              </a:spcAft>
            </a:pPr>
            <a:r>
              <a:rPr lang="en-US" altLang="ja-JP" sz="1400" dirty="0">
                <a:solidFill>
                  <a:srgbClr val="A35DD1">
                    <a:lumMod val="75000"/>
                  </a:srgbClr>
                </a:solidFill>
                <a:latin typeface="Arial" pitchFamily="34" charset="0"/>
                <a:cs typeface="Arial" pitchFamily="34" charset="0"/>
              </a:rPr>
              <a:t>number of profiles</a:t>
            </a:r>
          </a:p>
        </p:txBody>
      </p:sp>
      <p:sp>
        <p:nvSpPr>
          <p:cNvPr id="14" name="テキスト ボックス 13">
            <a:extLst>
              <a:ext uri="{FF2B5EF4-FFF2-40B4-BE49-F238E27FC236}">
                <a16:creationId xmlns:a16="http://schemas.microsoft.com/office/drawing/2014/main" id="{AE20ABBD-9A25-4F6F-94F5-84D998CE9B1C}"/>
              </a:ext>
            </a:extLst>
          </p:cNvPr>
          <p:cNvSpPr txBox="1"/>
          <p:nvPr/>
        </p:nvSpPr>
        <p:spPr>
          <a:xfrm>
            <a:off x="72624" y="2874717"/>
            <a:ext cx="1030869" cy="338554"/>
          </a:xfrm>
          <a:prstGeom prst="rect">
            <a:avLst/>
          </a:prstGeom>
          <a:solidFill>
            <a:srgbClr val="4F6228"/>
          </a:solidFill>
        </p:spPr>
        <p:txBody>
          <a:bodyPr wrap="square" rtlCol="0">
            <a:spAutoFit/>
          </a:bodyPr>
          <a:lstStyle/>
          <a:p>
            <a:pPr algn="ctr" fontAlgn="base">
              <a:spcBef>
                <a:spcPct val="0"/>
              </a:spcBef>
              <a:spcAft>
                <a:spcPts val="600"/>
              </a:spcAft>
            </a:pPr>
            <a:r>
              <a:rPr lang="en-US" altLang="ja-JP" sz="1600" dirty="0">
                <a:solidFill>
                  <a:schemeClr val="bg1"/>
                </a:solidFill>
                <a:latin typeface="Arial" pitchFamily="34" charset="0"/>
                <a:cs typeface="Arial" pitchFamily="34" charset="0"/>
              </a:rPr>
              <a:t>2ºS-2ºN</a:t>
            </a:r>
          </a:p>
        </p:txBody>
      </p:sp>
      <p:sp>
        <p:nvSpPr>
          <p:cNvPr id="17" name="テキスト ボックス 16">
            <a:extLst>
              <a:ext uri="{FF2B5EF4-FFF2-40B4-BE49-F238E27FC236}">
                <a16:creationId xmlns:a16="http://schemas.microsoft.com/office/drawing/2014/main" id="{55DE3AA0-178A-40DA-8428-E8B4A38FD32F}"/>
              </a:ext>
            </a:extLst>
          </p:cNvPr>
          <p:cNvSpPr txBox="1"/>
          <p:nvPr/>
        </p:nvSpPr>
        <p:spPr>
          <a:xfrm>
            <a:off x="5011241" y="3154659"/>
            <a:ext cx="1601452" cy="307777"/>
          </a:xfrm>
          <a:prstGeom prst="rect">
            <a:avLst/>
          </a:prstGeom>
          <a:solidFill>
            <a:schemeClr val="bg1"/>
          </a:solidFill>
        </p:spPr>
        <p:txBody>
          <a:bodyPr wrap="square" rtlCol="0">
            <a:spAutoFit/>
          </a:bodyPr>
          <a:lstStyle/>
          <a:p>
            <a:pPr algn="ctr" fontAlgn="base">
              <a:spcBef>
                <a:spcPct val="0"/>
              </a:spcBef>
              <a:spcAft>
                <a:spcPts val="600"/>
              </a:spcAft>
            </a:pPr>
            <a:r>
              <a:rPr lang="en-US" altLang="ja-JP" sz="1400" dirty="0">
                <a:solidFill>
                  <a:srgbClr val="A35DD1">
                    <a:lumMod val="75000"/>
                  </a:srgbClr>
                </a:solidFill>
                <a:latin typeface="Arial" pitchFamily="34" charset="0"/>
                <a:cs typeface="Arial" pitchFamily="34" charset="0"/>
              </a:rPr>
              <a:t>Ensemble Spread</a:t>
            </a:r>
          </a:p>
        </p:txBody>
      </p:sp>
      <p:sp>
        <p:nvSpPr>
          <p:cNvPr id="19" name="テキスト ボックス 18">
            <a:extLst>
              <a:ext uri="{FF2B5EF4-FFF2-40B4-BE49-F238E27FC236}">
                <a16:creationId xmlns:a16="http://schemas.microsoft.com/office/drawing/2014/main" id="{FAE2D537-4067-48FB-86BB-77C4EF4D4E61}"/>
              </a:ext>
            </a:extLst>
          </p:cNvPr>
          <p:cNvSpPr txBox="1"/>
          <p:nvPr/>
        </p:nvSpPr>
        <p:spPr>
          <a:xfrm>
            <a:off x="7189196" y="3154659"/>
            <a:ext cx="1682351" cy="307777"/>
          </a:xfrm>
          <a:prstGeom prst="rect">
            <a:avLst/>
          </a:prstGeom>
          <a:solidFill>
            <a:schemeClr val="bg1"/>
          </a:solidFill>
        </p:spPr>
        <p:txBody>
          <a:bodyPr wrap="square" rtlCol="0">
            <a:spAutoFit/>
          </a:bodyPr>
          <a:lstStyle/>
          <a:p>
            <a:pPr algn="ctr" fontAlgn="base">
              <a:spcBef>
                <a:spcPct val="0"/>
              </a:spcBef>
              <a:spcAft>
                <a:spcPts val="600"/>
              </a:spcAft>
            </a:pPr>
            <a:r>
              <a:rPr lang="en-US" altLang="ja-JP" sz="1400" dirty="0">
                <a:solidFill>
                  <a:srgbClr val="A35DD1">
                    <a:lumMod val="75000"/>
                  </a:srgbClr>
                </a:solidFill>
                <a:latin typeface="Arial" pitchFamily="34" charset="0"/>
                <a:cs typeface="Arial" pitchFamily="34" charset="0"/>
              </a:rPr>
              <a:t>number of profiles</a:t>
            </a:r>
          </a:p>
        </p:txBody>
      </p:sp>
      <p:sp>
        <p:nvSpPr>
          <p:cNvPr id="21" name="テキスト ボックス 20">
            <a:extLst>
              <a:ext uri="{FF2B5EF4-FFF2-40B4-BE49-F238E27FC236}">
                <a16:creationId xmlns:a16="http://schemas.microsoft.com/office/drawing/2014/main" id="{1B6C974A-ADCA-46CB-A33D-ACBE2C9480BE}"/>
              </a:ext>
            </a:extLst>
          </p:cNvPr>
          <p:cNvSpPr txBox="1"/>
          <p:nvPr/>
        </p:nvSpPr>
        <p:spPr>
          <a:xfrm>
            <a:off x="7968780" y="2816105"/>
            <a:ext cx="1030869" cy="338554"/>
          </a:xfrm>
          <a:prstGeom prst="rect">
            <a:avLst/>
          </a:prstGeom>
          <a:solidFill>
            <a:srgbClr val="4F6228"/>
          </a:solidFill>
        </p:spPr>
        <p:txBody>
          <a:bodyPr wrap="square" rtlCol="0">
            <a:spAutoFit/>
          </a:bodyPr>
          <a:lstStyle/>
          <a:p>
            <a:pPr fontAlgn="base">
              <a:spcBef>
                <a:spcPct val="0"/>
              </a:spcBef>
              <a:spcAft>
                <a:spcPts val="600"/>
              </a:spcAft>
            </a:pPr>
            <a:r>
              <a:rPr lang="en-US" altLang="ja-JP" sz="1600" dirty="0">
                <a:solidFill>
                  <a:schemeClr val="bg1"/>
                </a:solidFill>
                <a:latin typeface="Arial" pitchFamily="34" charset="0"/>
                <a:cs typeface="Arial" pitchFamily="34" charset="0"/>
              </a:rPr>
              <a:t>3ºN-8ºN</a:t>
            </a:r>
          </a:p>
        </p:txBody>
      </p:sp>
      <p:sp>
        <p:nvSpPr>
          <p:cNvPr id="23" name="テキスト ボックス 22">
            <a:extLst>
              <a:ext uri="{FF2B5EF4-FFF2-40B4-BE49-F238E27FC236}">
                <a16:creationId xmlns:a16="http://schemas.microsoft.com/office/drawing/2014/main" id="{AF3B78DF-1F5E-4792-A2D6-49B478070600}"/>
              </a:ext>
            </a:extLst>
          </p:cNvPr>
          <p:cNvSpPr txBox="1"/>
          <p:nvPr/>
        </p:nvSpPr>
        <p:spPr>
          <a:xfrm>
            <a:off x="1703142" y="2482016"/>
            <a:ext cx="5710855" cy="584775"/>
          </a:xfrm>
          <a:prstGeom prst="rect">
            <a:avLst/>
          </a:prstGeom>
          <a:solidFill>
            <a:srgbClr val="4F81BD"/>
          </a:solidFill>
        </p:spPr>
        <p:txBody>
          <a:bodyPr wrap="square" rtlCol="0">
            <a:spAutoFit/>
          </a:bodyPr>
          <a:lstStyle/>
          <a:p>
            <a:pPr algn="ctr">
              <a:spcAft>
                <a:spcPts val="600"/>
              </a:spcAft>
            </a:pPr>
            <a:r>
              <a:rPr lang="en-US" altLang="ja-JP" sz="1600" dirty="0">
                <a:solidFill>
                  <a:schemeClr val="bg1"/>
                </a:solidFill>
                <a:latin typeface="Arial" pitchFamily="34" charset="0"/>
                <a:cs typeface="Arial" pitchFamily="34" charset="0"/>
              </a:rPr>
              <a:t>Longitude-time section of the ensemble spread of temperature averaged in 0-300m and the number of profiles </a:t>
            </a:r>
          </a:p>
        </p:txBody>
      </p:sp>
      <p:sp>
        <p:nvSpPr>
          <p:cNvPr id="24" name="テキスト ボックス 23">
            <a:extLst>
              <a:ext uri="{FF2B5EF4-FFF2-40B4-BE49-F238E27FC236}">
                <a16:creationId xmlns:a16="http://schemas.microsoft.com/office/drawing/2014/main" id="{2E8DDCE8-75EB-4A7B-99E3-42DECA483EC7}"/>
              </a:ext>
            </a:extLst>
          </p:cNvPr>
          <p:cNvSpPr txBox="1"/>
          <p:nvPr/>
        </p:nvSpPr>
        <p:spPr>
          <a:xfrm>
            <a:off x="6137252" y="6453879"/>
            <a:ext cx="2935419" cy="369332"/>
          </a:xfrm>
          <a:prstGeom prst="rect">
            <a:avLst/>
          </a:prstGeom>
          <a:solidFill>
            <a:srgbClr val="CCFFCC"/>
          </a:solidFill>
        </p:spPr>
        <p:txBody>
          <a:bodyPr wrap="none" rtlCol="0">
            <a:spAutoFit/>
          </a:bodyPr>
          <a:lstStyle/>
          <a:p>
            <a:pPr fontAlgn="base">
              <a:spcBef>
                <a:spcPct val="0"/>
              </a:spcBef>
              <a:spcAft>
                <a:spcPct val="0"/>
              </a:spcAft>
            </a:pPr>
            <a:r>
              <a:rPr lang="en-US" altLang="ja-JP" dirty="0">
                <a:solidFill>
                  <a:prstClr val="black"/>
                </a:solidFill>
                <a:latin typeface="Arial Narrow" panose="020B0606020202030204" pitchFamily="34" charset="0"/>
              </a:rPr>
              <a:t>From </a:t>
            </a:r>
            <a:r>
              <a:rPr lang="en-US" altLang="ja-JP" dirty="0" err="1">
                <a:solidFill>
                  <a:prstClr val="black"/>
                </a:solidFill>
                <a:latin typeface="Arial Narrow" panose="020B0606020202030204" pitchFamily="34" charset="0"/>
              </a:rPr>
              <a:t>Xue</a:t>
            </a:r>
            <a:r>
              <a:rPr lang="en-US" altLang="ja-JP" dirty="0">
                <a:solidFill>
                  <a:prstClr val="black"/>
                </a:solidFill>
                <a:latin typeface="Arial Narrow" panose="020B0606020202030204" pitchFamily="34" charset="0"/>
              </a:rPr>
              <a:t> et al., 2017 </a:t>
            </a:r>
            <a:r>
              <a:rPr lang="en-US" altLang="ja-JP" dirty="0" err="1">
                <a:solidFill>
                  <a:prstClr val="black"/>
                </a:solidFill>
                <a:latin typeface="Arial Narrow" panose="020B0606020202030204" pitchFamily="34" charset="0"/>
              </a:rPr>
              <a:t>Clim</a:t>
            </a:r>
            <a:r>
              <a:rPr lang="en-US" altLang="ja-JP" dirty="0">
                <a:solidFill>
                  <a:prstClr val="black"/>
                </a:solidFill>
                <a:latin typeface="Arial Narrow" panose="020B0606020202030204" pitchFamily="34" charset="0"/>
              </a:rPr>
              <a:t>. </a:t>
            </a:r>
            <a:r>
              <a:rPr lang="en-US" altLang="ja-JP" dirty="0" err="1">
                <a:solidFill>
                  <a:prstClr val="black"/>
                </a:solidFill>
                <a:latin typeface="Arial Narrow" panose="020B0606020202030204" pitchFamily="34" charset="0"/>
              </a:rPr>
              <a:t>Dyn</a:t>
            </a:r>
            <a:r>
              <a:rPr lang="en-US" altLang="ja-JP" dirty="0">
                <a:solidFill>
                  <a:prstClr val="black"/>
                </a:solidFill>
                <a:latin typeface="Arial Narrow" panose="020B0606020202030204" pitchFamily="34" charset="0"/>
              </a:rPr>
              <a:t>.</a:t>
            </a:r>
            <a:endParaRPr lang="ja-JP" altLang="en-US"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883160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3004" y="737891"/>
            <a:ext cx="11862239" cy="1631216"/>
          </a:xfrm>
          <a:prstGeom prst="rect">
            <a:avLst/>
          </a:prstGeom>
          <a:solidFill>
            <a:srgbClr val="FDEADA"/>
          </a:solidFill>
        </p:spPr>
        <p:txBody>
          <a:bodyPr wrap="square" rtlCol="0">
            <a:spAutoFit/>
          </a:bodyPr>
          <a:lstStyle/>
          <a:p>
            <a:pPr marL="342900" indent="-342900" fontAlgn="base">
              <a:spcBef>
                <a:spcPts val="600"/>
              </a:spcBef>
              <a:spcAft>
                <a:spcPct val="0"/>
              </a:spcAft>
              <a:buFont typeface="Wingdings" panose="05000000000000000000" pitchFamily="2" charset="2"/>
              <a:buChar char="u"/>
            </a:pPr>
            <a:r>
              <a:rPr lang="en-US" altLang="ja-JP" dirty="0">
                <a:solidFill>
                  <a:prstClr val="black"/>
                </a:solidFill>
                <a:latin typeface="Arial" pitchFamily="34" charset="0"/>
                <a:cs typeface="Arial" pitchFamily="34" charset="0"/>
              </a:rPr>
              <a:t>Considering recent use of coupled systems in operational weather and </a:t>
            </a:r>
            <a:r>
              <a:rPr lang="en-US" altLang="ja-JP" dirty="0" err="1">
                <a:solidFill>
                  <a:prstClr val="black"/>
                </a:solidFill>
                <a:latin typeface="Arial" pitchFamily="34" charset="0"/>
                <a:cs typeface="Arial" pitchFamily="34" charset="0"/>
              </a:rPr>
              <a:t>subseasonal</a:t>
            </a:r>
            <a:r>
              <a:rPr lang="en-US" altLang="ja-JP" dirty="0">
                <a:solidFill>
                  <a:prstClr val="black"/>
                </a:solidFill>
                <a:latin typeface="Arial" pitchFamily="34" charset="0"/>
                <a:cs typeface="Arial" pitchFamily="34" charset="0"/>
              </a:rPr>
              <a:t> predictions and development of coupled DA, evaluating ocean data impacts in those systems is essential.</a:t>
            </a:r>
          </a:p>
          <a:p>
            <a:pPr marL="342900" indent="-342900" fontAlgn="base">
              <a:spcBef>
                <a:spcPts val="600"/>
              </a:spcBef>
              <a:spcAft>
                <a:spcPct val="0"/>
              </a:spcAft>
              <a:buFont typeface="Wingdings" panose="05000000000000000000" pitchFamily="2" charset="2"/>
              <a:buChar char="u"/>
            </a:pPr>
            <a:r>
              <a:rPr lang="en-US" altLang="ja-JP" dirty="0">
                <a:solidFill>
                  <a:prstClr val="black"/>
                </a:solidFill>
                <a:latin typeface="Arial" pitchFamily="34" charset="0"/>
                <a:cs typeface="Arial" pitchFamily="34" charset="0"/>
              </a:rPr>
              <a:t>Although it is still difficult to identify the ocean data impacts, some operational centers have started the evaluation studies.</a:t>
            </a:r>
          </a:p>
          <a:p>
            <a:pPr marL="342900" indent="-342900" fontAlgn="base">
              <a:spcBef>
                <a:spcPts val="600"/>
              </a:spcBef>
              <a:spcAft>
                <a:spcPct val="0"/>
              </a:spcAft>
              <a:buFont typeface="Wingdings" panose="05000000000000000000" pitchFamily="2" charset="2"/>
              <a:buChar char="u"/>
            </a:pPr>
            <a:r>
              <a:rPr lang="en-US" altLang="ja-JP" dirty="0">
                <a:solidFill>
                  <a:prstClr val="black"/>
                </a:solidFill>
                <a:latin typeface="Arial" pitchFamily="34" charset="0"/>
                <a:cs typeface="Arial" pitchFamily="34" charset="0"/>
              </a:rPr>
              <a:t>Possibly impacts on tropical cyclones, MJO, equatorial wind bursts, etc. </a:t>
            </a:r>
          </a:p>
        </p:txBody>
      </p:sp>
      <p:sp>
        <p:nvSpPr>
          <p:cNvPr id="3" name="Line 2"/>
          <p:cNvSpPr>
            <a:spLocks noChangeShapeType="1"/>
          </p:cNvSpPr>
          <p:nvPr/>
        </p:nvSpPr>
        <p:spPr bwMode="auto">
          <a:xfrm>
            <a:off x="105382" y="632882"/>
            <a:ext cx="8168912"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000">
              <a:solidFill>
                <a:prstClr val="black"/>
              </a:solidFill>
              <a:latin typeface="Times New Roman" pitchFamily="18" charset="0"/>
            </a:endParaRPr>
          </a:p>
        </p:txBody>
      </p:sp>
      <p:sp>
        <p:nvSpPr>
          <p:cNvPr id="4" name="AutoShape 3"/>
          <p:cNvSpPr>
            <a:spLocks noChangeArrowheads="1"/>
          </p:cNvSpPr>
          <p:nvPr/>
        </p:nvSpPr>
        <p:spPr bwMode="auto">
          <a:xfrm>
            <a:off x="118950" y="202407"/>
            <a:ext cx="228600" cy="228600"/>
          </a:xfrm>
          <a:prstGeom prst="star5">
            <a:avLst/>
          </a:prstGeom>
          <a:solidFill>
            <a:srgbClr val="FFFF00"/>
          </a:solidFill>
          <a:ln w="9525">
            <a:solidFill>
              <a:schemeClr val="tx1"/>
            </a:solidFill>
            <a:miter lim="800000"/>
            <a:headEnd/>
            <a:tailEnd/>
          </a:ln>
          <a:effectLst/>
        </p:spPr>
        <p:txBody>
          <a:bodyPr wrap="none" anchor="ctr"/>
          <a:lstStyle/>
          <a:p>
            <a:pPr fontAlgn="base">
              <a:spcBef>
                <a:spcPct val="0"/>
              </a:spcBef>
              <a:spcAft>
                <a:spcPct val="0"/>
              </a:spcAft>
              <a:defRPr/>
            </a:pPr>
            <a:endParaRPr lang="ja-JP" altLang="en-US" sz="2000">
              <a:solidFill>
                <a:prstClr val="black"/>
              </a:solidFill>
              <a:latin typeface="Times New Roman" pitchFamily="18" charset="0"/>
            </a:endParaRPr>
          </a:p>
        </p:txBody>
      </p:sp>
      <p:sp>
        <p:nvSpPr>
          <p:cNvPr id="5" name="Text Box 4"/>
          <p:cNvSpPr>
            <a:spLocks noGrp="1" noChangeArrowheads="1"/>
          </p:cNvSpPr>
          <p:nvPr>
            <p:ph type="title"/>
          </p:nvPr>
        </p:nvSpPr>
        <p:spPr>
          <a:xfrm>
            <a:off x="413232" y="27782"/>
            <a:ext cx="7973029" cy="577850"/>
          </a:xfr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a:normAutofit fontScale="90000"/>
          </a:bodyPr>
          <a:lstStyle/>
          <a:p>
            <a:pPr algn="l" eaLnBrk="1" hangingPunct="1">
              <a:spcBef>
                <a:spcPct val="50000"/>
              </a:spcBef>
            </a:pPr>
            <a:r>
              <a:rPr lang="en-US" altLang="ja-JP" sz="2800" dirty="0">
                <a:latin typeface="Arial" charset="0"/>
              </a:rPr>
              <a:t>Evaluation for </a:t>
            </a:r>
            <a:r>
              <a:rPr lang="en-US" altLang="ja-JP" sz="2800" dirty="0" err="1">
                <a:latin typeface="Arial" charset="0"/>
              </a:rPr>
              <a:t>subseasonal</a:t>
            </a:r>
            <a:r>
              <a:rPr lang="en-US" altLang="ja-JP" sz="2800" dirty="0">
                <a:latin typeface="Arial" charset="0"/>
              </a:rPr>
              <a:t> forecasts and coupled DA</a:t>
            </a:r>
          </a:p>
        </p:txBody>
      </p:sp>
      <p:pic>
        <p:nvPicPr>
          <p:cNvPr id="2052" name="Picture 4">
            <a:extLst>
              <a:ext uri="{FF2B5EF4-FFF2-40B4-BE49-F238E27FC236}">
                <a16:creationId xmlns:a16="http://schemas.microsoft.com/office/drawing/2014/main" id="{7868CDDF-C37B-4C31-90F0-71C0FDA946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5760" y="2492763"/>
            <a:ext cx="6670886" cy="385544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350D390C-58FC-46B9-86AD-455ECA28AB7F}"/>
              </a:ext>
            </a:extLst>
          </p:cNvPr>
          <p:cNvSpPr txBox="1"/>
          <p:nvPr/>
        </p:nvSpPr>
        <p:spPr>
          <a:xfrm>
            <a:off x="413232" y="2622542"/>
            <a:ext cx="3236279" cy="2031325"/>
          </a:xfrm>
          <a:prstGeom prst="rect">
            <a:avLst/>
          </a:prstGeom>
          <a:solidFill>
            <a:srgbClr val="4F81BD"/>
          </a:solidFill>
        </p:spPr>
        <p:txBody>
          <a:bodyPr wrap="square" rtlCol="0">
            <a:spAutoFit/>
          </a:bodyPr>
          <a:lstStyle/>
          <a:p>
            <a:pPr algn="ctr"/>
            <a:r>
              <a:rPr lang="en-US" altLang="ja-JP" dirty="0">
                <a:solidFill>
                  <a:schemeClr val="bg1"/>
                </a:solidFill>
              </a:rPr>
              <a:t> ACC score of accumulated cyclone energy prediction at days 16–45 for the regular predictions and OSE predictions without assimilating sea level anomaly (SLA) in the ECMWF coupled prediction system</a:t>
            </a:r>
            <a:endParaRPr lang="ja-JP" altLang="en-US" sz="1600" dirty="0">
              <a:solidFill>
                <a:schemeClr val="bg1"/>
              </a:solidFill>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9A095761-E92F-435C-8E7E-2F96686E372F}"/>
              </a:ext>
            </a:extLst>
          </p:cNvPr>
          <p:cNvSpPr txBox="1"/>
          <p:nvPr/>
        </p:nvSpPr>
        <p:spPr>
          <a:xfrm>
            <a:off x="413233" y="5125414"/>
            <a:ext cx="3236278" cy="1200329"/>
          </a:xfrm>
          <a:prstGeom prst="rect">
            <a:avLst/>
          </a:prstGeom>
          <a:solidFill>
            <a:schemeClr val="accent5">
              <a:lumMod val="20000"/>
              <a:lumOff val="80000"/>
            </a:schemeClr>
          </a:solidFill>
        </p:spPr>
        <p:txBody>
          <a:bodyPr wrap="square" rtlCol="0">
            <a:spAutoFit/>
          </a:bodyPr>
          <a:lstStyle/>
          <a:p>
            <a:r>
              <a:rPr lang="en-US" altLang="ja-JP" dirty="0"/>
              <a:t>Assimilating SLA improves the score in the Indian Ocean, North central, North eastern, and South Pacific and North Atlantic.</a:t>
            </a:r>
            <a:endParaRPr lang="ja-JP" altLang="en-US" dirty="0"/>
          </a:p>
        </p:txBody>
      </p:sp>
      <p:sp>
        <p:nvSpPr>
          <p:cNvPr id="10" name="テキスト ボックス 9">
            <a:extLst>
              <a:ext uri="{FF2B5EF4-FFF2-40B4-BE49-F238E27FC236}">
                <a16:creationId xmlns:a16="http://schemas.microsoft.com/office/drawing/2014/main" id="{82A3F4FC-9647-4D8D-8045-0D9C33A3285E}"/>
              </a:ext>
            </a:extLst>
          </p:cNvPr>
          <p:cNvSpPr txBox="1"/>
          <p:nvPr/>
        </p:nvSpPr>
        <p:spPr>
          <a:xfrm>
            <a:off x="6583478" y="6449597"/>
            <a:ext cx="5150769" cy="369332"/>
          </a:xfrm>
          <a:prstGeom prst="rect">
            <a:avLst/>
          </a:prstGeom>
          <a:solidFill>
            <a:srgbClr val="CCFFCC"/>
          </a:solidFill>
        </p:spPr>
        <p:txBody>
          <a:bodyPr wrap="none" rtlCol="0">
            <a:spAutoFit/>
          </a:bodyPr>
          <a:lstStyle/>
          <a:p>
            <a:pPr fontAlgn="base">
              <a:spcBef>
                <a:spcPct val="0"/>
              </a:spcBef>
              <a:spcAft>
                <a:spcPct val="0"/>
              </a:spcAft>
            </a:pPr>
            <a:r>
              <a:rPr lang="en-US" altLang="ja-JP" dirty="0">
                <a:solidFill>
                  <a:prstClr val="black"/>
                </a:solidFill>
                <a:latin typeface="Arial Narrow" panose="020B0606020202030204" pitchFamily="34" charset="0"/>
              </a:rPr>
              <a:t>From Subramanian et al., 2019, frontiers in Marine Science</a:t>
            </a:r>
            <a:endParaRPr lang="ja-JP" altLang="en-US"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65768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94096" y="651544"/>
            <a:ext cx="8047613"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000">
              <a:solidFill>
                <a:prstClr val="black"/>
              </a:solidFill>
              <a:latin typeface="Times New Roman" pitchFamily="18" charset="0"/>
            </a:endParaRPr>
          </a:p>
        </p:txBody>
      </p:sp>
      <p:sp>
        <p:nvSpPr>
          <p:cNvPr id="4" name="AutoShape 3"/>
          <p:cNvSpPr>
            <a:spLocks noChangeArrowheads="1"/>
          </p:cNvSpPr>
          <p:nvPr/>
        </p:nvSpPr>
        <p:spPr bwMode="auto">
          <a:xfrm>
            <a:off x="107662" y="202407"/>
            <a:ext cx="228600" cy="228600"/>
          </a:xfrm>
          <a:prstGeom prst="star5">
            <a:avLst/>
          </a:prstGeom>
          <a:solidFill>
            <a:srgbClr val="FFFF00"/>
          </a:solidFill>
          <a:ln w="9525">
            <a:solidFill>
              <a:schemeClr val="tx1"/>
            </a:solidFill>
            <a:miter lim="800000"/>
            <a:headEnd/>
            <a:tailEnd/>
          </a:ln>
          <a:effectLst/>
        </p:spPr>
        <p:txBody>
          <a:bodyPr wrap="none" anchor="ctr"/>
          <a:lstStyle/>
          <a:p>
            <a:pPr fontAlgn="base">
              <a:spcBef>
                <a:spcPct val="0"/>
              </a:spcBef>
              <a:spcAft>
                <a:spcPct val="0"/>
              </a:spcAft>
              <a:defRPr/>
            </a:pPr>
            <a:endParaRPr lang="ja-JP" altLang="en-US" sz="2000">
              <a:solidFill>
                <a:prstClr val="black"/>
              </a:solidFill>
              <a:latin typeface="Times New Roman" pitchFamily="18" charset="0"/>
            </a:endParaRPr>
          </a:p>
        </p:txBody>
      </p:sp>
      <p:sp>
        <p:nvSpPr>
          <p:cNvPr id="5" name="Text Box 4"/>
          <p:cNvSpPr>
            <a:spLocks noGrp="1" noChangeArrowheads="1"/>
          </p:cNvSpPr>
          <p:nvPr>
            <p:ph type="title"/>
          </p:nvPr>
        </p:nvSpPr>
        <p:spPr>
          <a:xfrm>
            <a:off x="401944" y="27782"/>
            <a:ext cx="8318262" cy="577850"/>
          </a:xfr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a:normAutofit/>
          </a:bodyPr>
          <a:lstStyle/>
          <a:p>
            <a:pPr algn="l" eaLnBrk="1" hangingPunct="1">
              <a:spcBef>
                <a:spcPct val="50000"/>
              </a:spcBef>
            </a:pPr>
            <a:r>
              <a:rPr lang="en-US" altLang="ja-JP" sz="2800" dirty="0">
                <a:latin typeface="Arial" charset="0"/>
              </a:rPr>
              <a:t>Observation Values not counted in OSE/OSSE </a:t>
            </a:r>
          </a:p>
        </p:txBody>
      </p:sp>
      <p:pic>
        <p:nvPicPr>
          <p:cNvPr id="6" name="Picture 1035" descr="ts_ncep">
            <a:extLst>
              <a:ext uri="{FF2B5EF4-FFF2-40B4-BE49-F238E27FC236}">
                <a16:creationId xmlns:a16="http://schemas.microsoft.com/office/drawing/2014/main" id="{257314C8-034E-409E-9CCE-9C3F73C919D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73" t="47288" r="10" b="-229"/>
          <a:stretch/>
        </p:blipFill>
        <p:spPr bwMode="auto">
          <a:xfrm>
            <a:off x="747251" y="4147084"/>
            <a:ext cx="4451593" cy="245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6" descr="ts_era">
            <a:extLst>
              <a:ext uri="{FF2B5EF4-FFF2-40B4-BE49-F238E27FC236}">
                <a16:creationId xmlns:a16="http://schemas.microsoft.com/office/drawing/2014/main" id="{F4D178AC-09F7-4004-8D47-91106F819C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562" t="46886"/>
          <a:stretch/>
        </p:blipFill>
        <p:spPr bwMode="auto">
          <a:xfrm>
            <a:off x="6198022" y="4147464"/>
            <a:ext cx="4400061" cy="2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506A89B1-CEEF-42D4-8DCB-39D35899B2A6}"/>
              </a:ext>
            </a:extLst>
          </p:cNvPr>
          <p:cNvSpPr txBox="1"/>
          <p:nvPr/>
        </p:nvSpPr>
        <p:spPr>
          <a:xfrm>
            <a:off x="1049867" y="3205492"/>
            <a:ext cx="9548216" cy="646331"/>
          </a:xfrm>
          <a:prstGeom prst="rect">
            <a:avLst/>
          </a:prstGeom>
          <a:solidFill>
            <a:srgbClr val="4F81BD"/>
          </a:solidFill>
        </p:spPr>
        <p:txBody>
          <a:bodyPr wrap="square" rtlCol="0">
            <a:spAutoFit/>
          </a:bodyPr>
          <a:lstStyle/>
          <a:p>
            <a:pPr algn="ctr"/>
            <a:r>
              <a:rPr lang="en-US" altLang="ja-JP" dirty="0">
                <a:solidFill>
                  <a:schemeClr val="bg1"/>
                </a:solidFill>
              </a:rPr>
              <a:t> Difference of the T and S fields in the equatorial Pacific vertical session in an old version of JMA’s ocean reanalysis due to the difference of atmospheric forcing</a:t>
            </a:r>
            <a:endParaRPr lang="ja-JP" altLang="en-US" sz="1600" dirty="0">
              <a:solidFill>
                <a:schemeClr val="bg1"/>
              </a:solidFill>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3C2EE1EE-9A0B-463D-898A-C9A1C27C0637}"/>
              </a:ext>
            </a:extLst>
          </p:cNvPr>
          <p:cNvSpPr txBox="1"/>
          <p:nvPr/>
        </p:nvSpPr>
        <p:spPr>
          <a:xfrm>
            <a:off x="2331306" y="3966898"/>
            <a:ext cx="1343868" cy="338554"/>
          </a:xfrm>
          <a:prstGeom prst="rect">
            <a:avLst/>
          </a:prstGeom>
          <a:solidFill>
            <a:srgbClr val="4F6228"/>
          </a:solidFill>
        </p:spPr>
        <p:txBody>
          <a:bodyPr wrap="square" rtlCol="0">
            <a:spAutoFit/>
          </a:bodyPr>
          <a:lstStyle/>
          <a:p>
            <a:pPr algn="ctr" fontAlgn="base">
              <a:spcBef>
                <a:spcPct val="0"/>
              </a:spcBef>
              <a:spcAft>
                <a:spcPts val="600"/>
              </a:spcAft>
            </a:pPr>
            <a:r>
              <a:rPr lang="en-US" altLang="ja-JP" sz="1600" dirty="0">
                <a:solidFill>
                  <a:schemeClr val="bg1"/>
                </a:solidFill>
                <a:latin typeface="Arial" pitchFamily="34" charset="0"/>
                <a:cs typeface="Arial" pitchFamily="34" charset="0"/>
              </a:rPr>
              <a:t>NCEP-R1</a:t>
            </a:r>
          </a:p>
        </p:txBody>
      </p:sp>
      <p:sp>
        <p:nvSpPr>
          <p:cNvPr id="10" name="テキスト ボックス 9">
            <a:extLst>
              <a:ext uri="{FF2B5EF4-FFF2-40B4-BE49-F238E27FC236}">
                <a16:creationId xmlns:a16="http://schemas.microsoft.com/office/drawing/2014/main" id="{12BFCA3C-5DC3-4ACA-9BFD-7BA460744651}"/>
              </a:ext>
            </a:extLst>
          </p:cNvPr>
          <p:cNvSpPr txBox="1"/>
          <p:nvPr/>
        </p:nvSpPr>
        <p:spPr>
          <a:xfrm>
            <a:off x="7763484" y="3956967"/>
            <a:ext cx="1343868" cy="338554"/>
          </a:xfrm>
          <a:prstGeom prst="rect">
            <a:avLst/>
          </a:prstGeom>
          <a:solidFill>
            <a:srgbClr val="4F6228"/>
          </a:solidFill>
        </p:spPr>
        <p:txBody>
          <a:bodyPr wrap="square" rtlCol="0">
            <a:spAutoFit/>
          </a:bodyPr>
          <a:lstStyle/>
          <a:p>
            <a:pPr algn="ctr" fontAlgn="base">
              <a:spcBef>
                <a:spcPct val="0"/>
              </a:spcBef>
              <a:spcAft>
                <a:spcPts val="600"/>
              </a:spcAft>
            </a:pPr>
            <a:r>
              <a:rPr lang="en-US" altLang="ja-JP" sz="1600" dirty="0">
                <a:solidFill>
                  <a:schemeClr val="bg1"/>
                </a:solidFill>
                <a:latin typeface="Arial" pitchFamily="34" charset="0"/>
                <a:cs typeface="Arial" pitchFamily="34" charset="0"/>
              </a:rPr>
              <a:t>ERA-40</a:t>
            </a:r>
          </a:p>
        </p:txBody>
      </p:sp>
      <p:sp>
        <p:nvSpPr>
          <p:cNvPr id="11" name="テキスト ボックス 10">
            <a:extLst>
              <a:ext uri="{FF2B5EF4-FFF2-40B4-BE49-F238E27FC236}">
                <a16:creationId xmlns:a16="http://schemas.microsoft.com/office/drawing/2014/main" id="{AA9B828F-2020-4F00-9C43-B836BEB57C76}"/>
              </a:ext>
            </a:extLst>
          </p:cNvPr>
          <p:cNvSpPr txBox="1"/>
          <p:nvPr/>
        </p:nvSpPr>
        <p:spPr>
          <a:xfrm>
            <a:off x="107662" y="954041"/>
            <a:ext cx="11748365" cy="2015936"/>
          </a:xfrm>
          <a:prstGeom prst="rect">
            <a:avLst/>
          </a:prstGeom>
          <a:solidFill>
            <a:srgbClr val="FDEADA"/>
          </a:solidFill>
        </p:spPr>
        <p:txBody>
          <a:bodyPr wrap="square" rtlCol="0">
            <a:spAutoFit/>
          </a:bodyPr>
          <a:lstStyle/>
          <a:p>
            <a:pPr marL="342900" indent="-342900" fontAlgn="base">
              <a:spcBef>
                <a:spcPts val="600"/>
              </a:spcBef>
              <a:spcAft>
                <a:spcPct val="0"/>
              </a:spcAft>
              <a:buFont typeface="Wingdings" panose="05000000000000000000" pitchFamily="2" charset="2"/>
              <a:buChar char="u"/>
            </a:pPr>
            <a:r>
              <a:rPr lang="en-US" altLang="ja-JP" sz="2000" dirty="0">
                <a:solidFill>
                  <a:prstClr val="black"/>
                </a:solidFill>
                <a:latin typeface="Arial" pitchFamily="34" charset="0"/>
                <a:cs typeface="Arial" pitchFamily="34" charset="0"/>
              </a:rPr>
              <a:t>It should be emphasized that ocean data have “many lives” beyond the value revealed by OSE/OSSE studies.</a:t>
            </a:r>
          </a:p>
          <a:p>
            <a:pPr marL="541338" indent="-342900" fontAlgn="base">
              <a:spcBef>
                <a:spcPts val="300"/>
              </a:spcBef>
              <a:spcAft>
                <a:spcPct val="0"/>
              </a:spcAft>
              <a:buFont typeface="Wingdings" panose="05000000000000000000" pitchFamily="2" charset="2"/>
              <a:buChar char="Ø"/>
            </a:pPr>
            <a:r>
              <a:rPr lang="en-US" altLang="ja-JP" sz="2000" baseline="0" dirty="0"/>
              <a:t>We use ocean observation data for the atmospheric forcing, estimating statistical data, validation, model development, etc.</a:t>
            </a:r>
          </a:p>
          <a:p>
            <a:pPr marL="541338" indent="-342900" fontAlgn="base">
              <a:spcBef>
                <a:spcPts val="300"/>
              </a:spcBef>
              <a:spcAft>
                <a:spcPct val="0"/>
              </a:spcAft>
              <a:buFont typeface="Wingdings" panose="05000000000000000000" pitchFamily="2" charset="2"/>
              <a:buChar char="Ø"/>
            </a:pPr>
            <a:r>
              <a:rPr lang="en-US" altLang="ja-JP" sz="2000" baseline="0" dirty="0"/>
              <a:t>We need to consider various contribution of observation data when we evaluate or design observing systems.</a:t>
            </a:r>
          </a:p>
        </p:txBody>
      </p:sp>
    </p:spTree>
    <p:extLst>
      <p:ext uri="{BB962C8B-B14F-4D97-AF65-F5344CB8AC3E}">
        <p14:creationId xmlns:p14="http://schemas.microsoft.com/office/powerpoint/2010/main" val="113539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Text Box 2"/>
          <p:cNvSpPr txBox="1">
            <a:spLocks noChangeArrowheads="1"/>
          </p:cNvSpPr>
          <p:nvPr/>
        </p:nvSpPr>
        <p:spPr bwMode="auto">
          <a:xfrm>
            <a:off x="1828800" y="457203"/>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ja-JP" altLang="en-US" sz="2000" dirty="0">
              <a:latin typeface="Times New Roman" pitchFamily="18" charset="0"/>
            </a:endParaRPr>
          </a:p>
        </p:txBody>
      </p:sp>
      <p:sp>
        <p:nvSpPr>
          <p:cNvPr id="836611" name="Text Box 3"/>
          <p:cNvSpPr txBox="1">
            <a:spLocks noGrp="1" noChangeArrowheads="1"/>
          </p:cNvSpPr>
          <p:nvPr>
            <p:ph type="ctrTitle" idx="4294967295"/>
          </p:nvPr>
        </p:nvSpPr>
        <p:spPr>
          <a:xfrm>
            <a:off x="1524003" y="2130428"/>
            <a:ext cx="8964891" cy="147002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oAutofit/>
          </a:bodyPr>
          <a:lstStyle>
            <a:lvl1pPr marL="533400" indent="-533400"/>
            <a:lvl2pPr marL="533400" indent="-533400"/>
            <a:lvl3pPr marL="533400" indent="-533400"/>
            <a:lvl4pPr marL="533400" indent="-533400"/>
            <a:lvl5pPr marL="533400" indent="-533400"/>
            <a:lvl6pPr marL="990600" indent="-533400"/>
            <a:lvl7pPr marL="1447800" indent="-533400"/>
            <a:lvl8pPr marL="1905000" indent="-533400"/>
            <a:lvl9pPr marL="2362200" indent="-533400"/>
          </a:lstStyle>
          <a:p>
            <a:r>
              <a:rPr lang="en-US" altLang="ja-JP" sz="4000" dirty="0">
                <a:solidFill>
                  <a:srgbClr val="CC0066"/>
                </a:solidFill>
                <a:latin typeface="Arial Unicode MS" panose="020B0604020202020204" pitchFamily="50" charset="-128"/>
                <a:ea typeface="Arial Unicode MS" panose="020B0604020202020204" pitchFamily="50" charset="-128"/>
                <a:cs typeface="Arial Unicode MS" panose="020B0604020202020204" pitchFamily="50" charset="-128"/>
              </a:rPr>
              <a:t>3. Final Remarks</a:t>
            </a:r>
          </a:p>
        </p:txBody>
      </p:sp>
    </p:spTree>
    <p:extLst>
      <p:ext uri="{BB962C8B-B14F-4D97-AF65-F5344CB8AC3E}">
        <p14:creationId xmlns:p14="http://schemas.microsoft.com/office/powerpoint/2010/main" val="169474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4108" y="729735"/>
            <a:ext cx="11824692" cy="4785926"/>
          </a:xfrm>
          <a:prstGeom prst="rect">
            <a:avLst/>
          </a:prstGeom>
          <a:solidFill>
            <a:srgbClr val="FFFFCC"/>
          </a:solidFill>
        </p:spPr>
        <p:txBody>
          <a:bodyPr wrap="square" rtlCol="0">
            <a:spAutoFit/>
          </a:bodyPr>
          <a:lstStyle/>
          <a:p>
            <a:pPr marL="285750" indent="-285750" fontAlgn="base">
              <a:spcBef>
                <a:spcPts val="600"/>
              </a:spcBef>
              <a:spcAft>
                <a:spcPct val="0"/>
              </a:spcAft>
              <a:buFont typeface="Wingdings" panose="05000000000000000000" pitchFamily="2" charset="2"/>
              <a:buChar char="u"/>
            </a:pPr>
            <a:r>
              <a:rPr lang="en-US" altLang="ja-JP" sz="2000" dirty="0">
                <a:latin typeface="Arial" pitchFamily="34" charset="0"/>
                <a:cs typeface="Arial" pitchFamily="34" charset="0"/>
              </a:rPr>
              <a:t>I hope resent improvement of ocean prediction systems makes it possible to perform fair and reliable evaluation and design of the ocean observing network.</a:t>
            </a:r>
          </a:p>
          <a:p>
            <a:pPr marL="285750" indent="-285750" fontAlgn="base">
              <a:spcBef>
                <a:spcPts val="600"/>
              </a:spcBef>
              <a:spcAft>
                <a:spcPct val="0"/>
              </a:spcAft>
              <a:buFont typeface="Wingdings" panose="05000000000000000000" pitchFamily="2" charset="2"/>
              <a:buChar char="u"/>
            </a:pPr>
            <a:r>
              <a:rPr lang="en-US" altLang="ja-JP" sz="2000" dirty="0">
                <a:latin typeface="Arial" pitchFamily="34" charset="0"/>
                <a:cs typeface="Arial" pitchFamily="34" charset="0"/>
              </a:rPr>
              <a:t>However, </a:t>
            </a:r>
            <a:r>
              <a:rPr lang="en-US" altLang="ja-JP" sz="2000" dirty="0">
                <a:solidFill>
                  <a:srgbClr val="0000FF"/>
                </a:solidFill>
                <a:latin typeface="Arial" pitchFamily="34" charset="0"/>
                <a:cs typeface="Arial" pitchFamily="34" charset="0"/>
              </a:rPr>
              <a:t>multi-system approach is indispensable</a:t>
            </a:r>
            <a:r>
              <a:rPr lang="en-US" altLang="ja-JP" sz="2000" dirty="0">
                <a:solidFill>
                  <a:srgbClr val="FF0000"/>
                </a:solidFill>
                <a:latin typeface="Arial" pitchFamily="34" charset="0"/>
                <a:cs typeface="Arial" pitchFamily="34" charset="0"/>
              </a:rPr>
              <a:t> </a:t>
            </a:r>
            <a:r>
              <a:rPr lang="en-US" altLang="ja-JP" sz="2000" dirty="0">
                <a:latin typeface="Arial" pitchFamily="34" charset="0"/>
                <a:cs typeface="Arial" pitchFamily="34" charset="0"/>
              </a:rPr>
              <a:t>in order to mitigate the influence of system dependency. It requires </a:t>
            </a:r>
            <a:r>
              <a:rPr lang="en-US" altLang="ja-JP" sz="2000" dirty="0">
                <a:solidFill>
                  <a:srgbClr val="FF3300"/>
                </a:solidFill>
                <a:latin typeface="Arial" pitchFamily="34" charset="0"/>
                <a:cs typeface="Arial" pitchFamily="34" charset="0"/>
              </a:rPr>
              <a:t>good coordination</a:t>
            </a:r>
            <a:r>
              <a:rPr lang="en-US" altLang="ja-JP" sz="2000" dirty="0">
                <a:latin typeface="Arial" pitchFamily="34" charset="0"/>
                <a:cs typeface="Arial" pitchFamily="34" charset="0"/>
              </a:rPr>
              <a:t> </a:t>
            </a:r>
            <a:r>
              <a:rPr lang="en-US" altLang="ja-JP" sz="2000" dirty="0">
                <a:solidFill>
                  <a:srgbClr val="FF3300"/>
                </a:solidFill>
                <a:latin typeface="Arial" pitchFamily="34" charset="0"/>
                <a:cs typeface="Arial" pitchFamily="34" charset="0"/>
              </a:rPr>
              <a:t>and huge computer and human resources.</a:t>
            </a:r>
          </a:p>
          <a:p>
            <a:pPr marL="285750" indent="-285750" fontAlgn="base">
              <a:spcBef>
                <a:spcPts val="600"/>
              </a:spcBef>
              <a:spcAft>
                <a:spcPct val="0"/>
              </a:spcAft>
              <a:buFont typeface="Wingdings" panose="05000000000000000000" pitchFamily="2" charset="2"/>
              <a:buChar char="u"/>
            </a:pPr>
            <a:r>
              <a:rPr lang="en-US" altLang="ja-JP" sz="2000" dirty="0">
                <a:latin typeface="Arial" pitchFamily="34" charset="0"/>
                <a:cs typeface="Arial" pitchFamily="34" charset="0"/>
              </a:rPr>
              <a:t>Further development of the system in order </a:t>
            </a:r>
            <a:r>
              <a:rPr lang="en-US" altLang="ja-JP" sz="2000" dirty="0">
                <a:solidFill>
                  <a:srgbClr val="00B050"/>
                </a:solidFill>
                <a:latin typeface="Arial" pitchFamily="34" charset="0"/>
                <a:cs typeface="Arial" pitchFamily="34" charset="0"/>
              </a:rPr>
              <a:t>to reduce the systematic errors</a:t>
            </a:r>
            <a:r>
              <a:rPr lang="en-US" altLang="ja-JP" sz="2000" dirty="0">
                <a:latin typeface="Arial" pitchFamily="34" charset="0"/>
                <a:cs typeface="Arial" pitchFamily="34" charset="0"/>
              </a:rPr>
              <a:t> will contribute to increasing the capacity of the observing system evaluation.</a:t>
            </a:r>
          </a:p>
          <a:p>
            <a:pPr marL="285750" indent="-285750" fontAlgn="base">
              <a:spcBef>
                <a:spcPts val="600"/>
              </a:spcBef>
              <a:spcAft>
                <a:spcPct val="0"/>
              </a:spcAft>
              <a:buFont typeface="Wingdings" panose="05000000000000000000" pitchFamily="2" charset="2"/>
              <a:buChar char="u"/>
            </a:pPr>
            <a:r>
              <a:rPr lang="en-US" altLang="ja-JP" sz="2000" dirty="0">
                <a:solidFill>
                  <a:srgbClr val="0000FF"/>
                </a:solidFill>
                <a:latin typeface="Arial" pitchFamily="34" charset="0"/>
                <a:cs typeface="Arial" pitchFamily="34" charset="0"/>
              </a:rPr>
              <a:t>To develop the methods to assimilate new-type observation or for more effective use of  currently assimilated data</a:t>
            </a:r>
            <a:r>
              <a:rPr lang="en-US" altLang="ja-JP" sz="2000" dirty="0">
                <a:latin typeface="Arial" pitchFamily="34" charset="0"/>
                <a:cs typeface="Arial" pitchFamily="34" charset="0"/>
              </a:rPr>
              <a:t> will increase the values of observation data in ocean prediction systems. Collaboration should be done also in this direction.</a:t>
            </a:r>
          </a:p>
          <a:p>
            <a:pPr marL="285750" indent="-285750" fontAlgn="base">
              <a:spcBef>
                <a:spcPts val="600"/>
              </a:spcBef>
              <a:spcAft>
                <a:spcPct val="0"/>
              </a:spcAft>
              <a:buFont typeface="Wingdings" panose="05000000000000000000" pitchFamily="2" charset="2"/>
              <a:buChar char="u"/>
            </a:pPr>
            <a:r>
              <a:rPr lang="en-US" altLang="ja-JP" sz="2000" dirty="0">
                <a:latin typeface="Arial" pitchFamily="34" charset="0"/>
                <a:cs typeface="Arial" pitchFamily="34" charset="0"/>
              </a:rPr>
              <a:t>It is essential to</a:t>
            </a:r>
            <a:r>
              <a:rPr lang="en-US" altLang="ja-JP" sz="2000" dirty="0">
                <a:solidFill>
                  <a:srgbClr val="00B050"/>
                </a:solidFill>
                <a:latin typeface="Arial" pitchFamily="34" charset="0"/>
                <a:cs typeface="Arial" pitchFamily="34" charset="0"/>
              </a:rPr>
              <a:t> evaluate the impacts of various observation platforms as a whole network</a:t>
            </a:r>
            <a:r>
              <a:rPr lang="en-US" altLang="ja-JP" sz="2000" dirty="0">
                <a:latin typeface="Arial" pitchFamily="34" charset="0"/>
                <a:cs typeface="Arial" pitchFamily="34" charset="0"/>
              </a:rPr>
              <a:t> and </a:t>
            </a:r>
            <a:r>
              <a:rPr lang="en-US" altLang="ja-JP" sz="2000" dirty="0">
                <a:solidFill>
                  <a:srgbClr val="00B050"/>
                </a:solidFill>
                <a:latin typeface="Arial" pitchFamily="34" charset="0"/>
                <a:cs typeface="Arial" pitchFamily="34" charset="0"/>
              </a:rPr>
              <a:t>to extract synergy from the whole system</a:t>
            </a:r>
            <a:r>
              <a:rPr lang="en-US" altLang="ja-JP" sz="2000" dirty="0">
                <a:latin typeface="Arial" pitchFamily="34" charset="0"/>
                <a:cs typeface="Arial" pitchFamily="34" charset="0"/>
              </a:rPr>
              <a:t>.</a:t>
            </a:r>
          </a:p>
          <a:p>
            <a:pPr marL="285750" indent="-285750" fontAlgn="base">
              <a:spcBef>
                <a:spcPts val="600"/>
              </a:spcBef>
              <a:spcAft>
                <a:spcPct val="0"/>
              </a:spcAft>
              <a:buFont typeface="Wingdings" panose="05000000000000000000" pitchFamily="2" charset="2"/>
              <a:buChar char="u"/>
            </a:pPr>
            <a:r>
              <a:rPr lang="en-US" altLang="ja-JP" sz="2000" dirty="0">
                <a:solidFill>
                  <a:srgbClr val="0000FF"/>
                </a:solidFill>
                <a:latin typeface="Arial" pitchFamily="34" charset="0"/>
                <a:cs typeface="Arial" pitchFamily="34" charset="0"/>
              </a:rPr>
              <a:t>Operational output of ocean prediction systems and its by-products</a:t>
            </a:r>
            <a:r>
              <a:rPr lang="en-US" altLang="ja-JP" sz="2000" dirty="0">
                <a:latin typeface="Arial" pitchFamily="34" charset="0"/>
                <a:cs typeface="Arial" pitchFamily="34" charset="0"/>
              </a:rPr>
              <a:t> (e.g., QC information, data misfits, analysis increments, etc.) can be used by observational community. (Possibility of providing those information depends on the data policy and human resources of operational centers.)</a:t>
            </a:r>
          </a:p>
        </p:txBody>
      </p:sp>
      <p:sp>
        <p:nvSpPr>
          <p:cNvPr id="3" name="Line 2"/>
          <p:cNvSpPr>
            <a:spLocks noChangeShapeType="1"/>
          </p:cNvSpPr>
          <p:nvPr/>
        </p:nvSpPr>
        <p:spPr bwMode="auto">
          <a:xfrm>
            <a:off x="127962" y="617677"/>
            <a:ext cx="2931328"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000">
              <a:solidFill>
                <a:prstClr val="black"/>
              </a:solidFill>
              <a:latin typeface="Times New Roman" pitchFamily="18" charset="0"/>
            </a:endParaRPr>
          </a:p>
        </p:txBody>
      </p:sp>
      <p:sp>
        <p:nvSpPr>
          <p:cNvPr id="4" name="AutoShape 3"/>
          <p:cNvSpPr>
            <a:spLocks noChangeArrowheads="1"/>
          </p:cNvSpPr>
          <p:nvPr/>
        </p:nvSpPr>
        <p:spPr bwMode="auto">
          <a:xfrm>
            <a:off x="141529" y="202407"/>
            <a:ext cx="228600" cy="228600"/>
          </a:xfrm>
          <a:prstGeom prst="star5">
            <a:avLst/>
          </a:prstGeom>
          <a:solidFill>
            <a:srgbClr val="FFFF00"/>
          </a:solidFill>
          <a:ln w="9525">
            <a:solidFill>
              <a:schemeClr val="tx1"/>
            </a:solidFill>
            <a:miter lim="800000"/>
            <a:headEnd/>
            <a:tailEnd/>
          </a:ln>
          <a:effectLst/>
        </p:spPr>
        <p:txBody>
          <a:bodyPr wrap="none" anchor="ctr"/>
          <a:lstStyle/>
          <a:p>
            <a:pPr fontAlgn="base">
              <a:spcBef>
                <a:spcPct val="0"/>
              </a:spcBef>
              <a:spcAft>
                <a:spcPct val="0"/>
              </a:spcAft>
              <a:defRPr/>
            </a:pPr>
            <a:endParaRPr lang="ja-JP" altLang="en-US" sz="2000">
              <a:solidFill>
                <a:prstClr val="black"/>
              </a:solidFill>
              <a:latin typeface="Times New Roman" pitchFamily="18" charset="0"/>
            </a:endParaRPr>
          </a:p>
        </p:txBody>
      </p:sp>
      <p:sp>
        <p:nvSpPr>
          <p:cNvPr id="5" name="Text Box 4"/>
          <p:cNvSpPr>
            <a:spLocks noGrp="1" noChangeArrowheads="1"/>
          </p:cNvSpPr>
          <p:nvPr>
            <p:ph type="title"/>
          </p:nvPr>
        </p:nvSpPr>
        <p:spPr>
          <a:xfrm>
            <a:off x="401942" y="27782"/>
            <a:ext cx="11564280" cy="577850"/>
          </a:xfr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a:normAutofit/>
          </a:bodyPr>
          <a:lstStyle/>
          <a:p>
            <a:pPr algn="l" eaLnBrk="1" hangingPunct="1">
              <a:spcBef>
                <a:spcPct val="50000"/>
              </a:spcBef>
            </a:pPr>
            <a:r>
              <a:rPr lang="en-US" altLang="ja-JP" sz="2800" dirty="0">
                <a:latin typeface="Arial" charset="0"/>
              </a:rPr>
              <a:t>Final Remarks  </a:t>
            </a:r>
          </a:p>
        </p:txBody>
      </p:sp>
    </p:spTree>
    <p:extLst>
      <p:ext uri="{BB962C8B-B14F-4D97-AF65-F5344CB8AC3E}">
        <p14:creationId xmlns:p14="http://schemas.microsoft.com/office/powerpoint/2010/main" val="270528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Text Box 2"/>
          <p:cNvSpPr txBox="1">
            <a:spLocks noChangeArrowheads="1"/>
          </p:cNvSpPr>
          <p:nvPr/>
        </p:nvSpPr>
        <p:spPr bwMode="auto">
          <a:xfrm>
            <a:off x="1828800" y="457203"/>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ja-JP" altLang="en-US" sz="2000" dirty="0">
              <a:latin typeface="Times New Roman" pitchFamily="18" charset="0"/>
            </a:endParaRPr>
          </a:p>
        </p:txBody>
      </p:sp>
      <p:sp>
        <p:nvSpPr>
          <p:cNvPr id="836611" name="Text Box 3"/>
          <p:cNvSpPr txBox="1">
            <a:spLocks noGrp="1" noChangeArrowheads="1"/>
          </p:cNvSpPr>
          <p:nvPr>
            <p:ph type="ctrTitle" idx="4294967295"/>
          </p:nvPr>
        </p:nvSpPr>
        <p:spPr>
          <a:xfrm>
            <a:off x="1524003" y="2130428"/>
            <a:ext cx="8964891" cy="147002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oAutofit/>
          </a:bodyPr>
          <a:lstStyle>
            <a:lvl1pPr marL="533400" indent="-533400"/>
            <a:lvl2pPr marL="533400" indent="-533400"/>
            <a:lvl3pPr marL="533400" indent="-533400"/>
            <a:lvl4pPr marL="533400" indent="-533400"/>
            <a:lvl5pPr marL="533400" indent="-533400"/>
            <a:lvl6pPr marL="990600" indent="-533400"/>
            <a:lvl7pPr marL="1447800" indent="-533400"/>
            <a:lvl8pPr marL="1905000" indent="-533400"/>
            <a:lvl9pPr marL="2362200" indent="-533400"/>
          </a:lstStyle>
          <a:p>
            <a:r>
              <a:rPr lang="en-US" altLang="ja-JP" sz="4000" dirty="0">
                <a:solidFill>
                  <a:srgbClr val="CC0066"/>
                </a:solidFill>
                <a:latin typeface="Arial Unicode MS" panose="020B0604020202020204" pitchFamily="50" charset="-128"/>
                <a:ea typeface="Arial Unicode MS" panose="020B0604020202020204" pitchFamily="50" charset="-128"/>
                <a:cs typeface="Arial Unicode MS" panose="020B0604020202020204" pitchFamily="50" charset="-128"/>
              </a:rPr>
              <a:t>1. Recent Activities of </a:t>
            </a:r>
            <a:r>
              <a:rPr lang="en-US" altLang="ja-JP" sz="4000" dirty="0" err="1">
                <a:solidFill>
                  <a:srgbClr val="CC0066"/>
                </a:solidFill>
                <a:latin typeface="Arial Unicode MS" panose="020B0604020202020204" pitchFamily="50" charset="-128"/>
                <a:ea typeface="Arial Unicode MS" panose="020B0604020202020204" pitchFamily="50" charset="-128"/>
                <a:cs typeface="Arial Unicode MS" panose="020B0604020202020204" pitchFamily="50" charset="-128"/>
              </a:rPr>
              <a:t>OceanPredict</a:t>
            </a:r>
            <a:r>
              <a:rPr lang="en-US" altLang="ja-JP" sz="4000" dirty="0">
                <a:solidFill>
                  <a:srgbClr val="CC0066"/>
                </a:solidFill>
                <a:latin typeface="Arial Unicode MS" panose="020B0604020202020204" pitchFamily="50" charset="-128"/>
                <a:ea typeface="Arial Unicode MS" panose="020B0604020202020204" pitchFamily="50" charset="-128"/>
                <a:cs typeface="Arial Unicode MS" panose="020B0604020202020204" pitchFamily="50" charset="-128"/>
              </a:rPr>
              <a:t> Observing System Evaluation Task Team (OP OS-Eval TT)</a:t>
            </a:r>
          </a:p>
        </p:txBody>
      </p:sp>
    </p:spTree>
    <p:extLst>
      <p:ext uri="{BB962C8B-B14F-4D97-AF65-F5344CB8AC3E}">
        <p14:creationId xmlns:p14="http://schemas.microsoft.com/office/powerpoint/2010/main" val="3832394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Text Box 2"/>
          <p:cNvSpPr txBox="1">
            <a:spLocks noChangeArrowheads="1"/>
          </p:cNvSpPr>
          <p:nvPr/>
        </p:nvSpPr>
        <p:spPr bwMode="auto">
          <a:xfrm>
            <a:off x="1828800" y="457203"/>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ja-JP" altLang="en-US" sz="2000" dirty="0">
              <a:latin typeface="Times New Roman" pitchFamily="18" charset="0"/>
            </a:endParaRPr>
          </a:p>
        </p:txBody>
      </p:sp>
      <p:sp>
        <p:nvSpPr>
          <p:cNvPr id="836611" name="Text Box 3"/>
          <p:cNvSpPr txBox="1">
            <a:spLocks noGrp="1" noChangeArrowheads="1"/>
          </p:cNvSpPr>
          <p:nvPr>
            <p:ph type="ctrTitle" idx="4294967295"/>
          </p:nvPr>
        </p:nvSpPr>
        <p:spPr>
          <a:xfrm>
            <a:off x="1524003" y="2130428"/>
            <a:ext cx="8228013" cy="147002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533400" indent="-533400"/>
            <a:lvl2pPr marL="533400" indent="-533400"/>
            <a:lvl3pPr marL="533400" indent="-533400"/>
            <a:lvl4pPr marL="533400" indent="-533400"/>
            <a:lvl5pPr marL="533400" indent="-533400"/>
            <a:lvl6pPr marL="990600" indent="-533400"/>
            <a:lvl7pPr marL="1447800" indent="-533400"/>
            <a:lvl8pPr marL="1905000" indent="-533400"/>
            <a:lvl9pPr marL="2362200" indent="-533400"/>
          </a:lstStyle>
          <a:p>
            <a:pPr indent="0">
              <a:spcBef>
                <a:spcPct val="50000"/>
              </a:spcBef>
            </a:pPr>
            <a:r>
              <a:rPr lang="en-US" altLang="ja-JP" sz="4000" dirty="0">
                <a:solidFill>
                  <a:srgbClr val="D60093"/>
                </a:solidFill>
                <a:latin typeface="Arial" charset="0"/>
              </a:rPr>
              <a:t>Thank you</a:t>
            </a:r>
            <a:endParaRPr lang="en-US" altLang="ja-JP" sz="4000" dirty="0">
              <a:solidFill>
                <a:srgbClr val="6600CC"/>
              </a:solidFill>
              <a:latin typeface="Arial" charset="0"/>
            </a:endParaRPr>
          </a:p>
        </p:txBody>
      </p:sp>
    </p:spTree>
    <p:extLst>
      <p:ext uri="{BB962C8B-B14F-4D97-AF65-F5344CB8AC3E}">
        <p14:creationId xmlns:p14="http://schemas.microsoft.com/office/powerpoint/2010/main" val="172005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1.png">
            <a:extLst>
              <a:ext uri="{FF2B5EF4-FFF2-40B4-BE49-F238E27FC236}">
                <a16:creationId xmlns:a16="http://schemas.microsoft.com/office/drawing/2014/main" id="{22CD44ED-9417-4573-93EA-C42603579C5C}"/>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497" y="64903"/>
            <a:ext cx="5227242" cy="300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F89717F9-5F51-4EB9-9465-A4A7C2F31F41}"/>
              </a:ext>
            </a:extLst>
          </p:cNvPr>
          <p:cNvSpPr txBox="1"/>
          <p:nvPr/>
        </p:nvSpPr>
        <p:spPr>
          <a:xfrm>
            <a:off x="187717" y="1422432"/>
            <a:ext cx="6180852" cy="4270400"/>
          </a:xfrm>
          <a:prstGeom prst="rect">
            <a:avLst/>
          </a:prstGeom>
          <a:solidFill>
            <a:schemeClr val="bg1"/>
          </a:solidFill>
        </p:spPr>
        <p:txBody>
          <a:bodyPr wrap="square" rtlCol="0">
            <a:spAutoFit/>
          </a:bodyPr>
          <a:lstStyle/>
          <a:p>
            <a:pPr marL="342900" indent="-342900">
              <a:spcBef>
                <a:spcPts val="300"/>
              </a:spcBef>
              <a:buFont typeface="Wingdings" panose="05000000000000000000" pitchFamily="2" charset="2"/>
              <a:buChar char="Ø"/>
            </a:pPr>
            <a:r>
              <a:rPr lang="en-US" altLang="ja-JP" sz="2400" dirty="0"/>
              <a:t>Follow-on program of </a:t>
            </a:r>
            <a:r>
              <a:rPr lang="en-US" altLang="ja-JP" sz="2400" dirty="0">
                <a:solidFill>
                  <a:srgbClr val="0000FF"/>
                </a:solidFill>
              </a:rPr>
              <a:t>GODAE OceanView </a:t>
            </a:r>
            <a:r>
              <a:rPr lang="en-US" altLang="ja-JP" sz="2400" dirty="0"/>
              <a:t>started from 2019</a:t>
            </a:r>
          </a:p>
          <a:p>
            <a:pPr marL="342900" indent="-342900">
              <a:spcBef>
                <a:spcPts val="300"/>
              </a:spcBef>
              <a:buFont typeface="Wingdings" panose="05000000000000000000" pitchFamily="2" charset="2"/>
              <a:buChar char="Ø"/>
            </a:pPr>
            <a:r>
              <a:rPr lang="en-US" altLang="ja-JP" sz="2400" dirty="0"/>
              <a:t>Aim to increase the capacity of </a:t>
            </a:r>
            <a:r>
              <a:rPr lang="en-US" altLang="ja-JP" sz="2400" dirty="0">
                <a:solidFill>
                  <a:srgbClr val="00B050"/>
                </a:solidFill>
              </a:rPr>
              <a:t>operational oceanography</a:t>
            </a:r>
            <a:r>
              <a:rPr lang="en-US" altLang="ja-JP" sz="2400" dirty="0"/>
              <a:t> and to enhance the </a:t>
            </a:r>
            <a:r>
              <a:rPr lang="en-US" altLang="ja-JP" sz="2400" dirty="0">
                <a:solidFill>
                  <a:srgbClr val="C00000"/>
                </a:solidFill>
              </a:rPr>
              <a:t>ocean information value chain</a:t>
            </a:r>
          </a:p>
          <a:p>
            <a:pPr marL="342900" indent="-342900">
              <a:spcBef>
                <a:spcPts val="300"/>
              </a:spcBef>
              <a:buFont typeface="Wingdings" panose="05000000000000000000" pitchFamily="2" charset="2"/>
              <a:buChar char="Ø"/>
            </a:pPr>
            <a:r>
              <a:rPr lang="en-US" altLang="ja-JP" sz="2400" dirty="0"/>
              <a:t>Participated by scientists who are engaging development and/or operation of ocean prediction systems.</a:t>
            </a:r>
          </a:p>
          <a:p>
            <a:pPr marL="342900" indent="-342900">
              <a:spcBef>
                <a:spcPts val="300"/>
              </a:spcBef>
              <a:buFont typeface="Wingdings" panose="05000000000000000000" pitchFamily="2" charset="2"/>
              <a:buChar char="Ø"/>
            </a:pPr>
            <a:r>
              <a:rPr lang="en-US" altLang="ja-JP" sz="2400" dirty="0"/>
              <a:t>Constituted</a:t>
            </a:r>
            <a:r>
              <a:rPr lang="ja-JP" altLang="en-US" sz="2400" dirty="0"/>
              <a:t> </a:t>
            </a:r>
            <a:r>
              <a:rPr lang="en-US" altLang="ja-JP" sz="2400" dirty="0"/>
              <a:t>of</a:t>
            </a:r>
            <a:r>
              <a:rPr lang="ja-JP" altLang="en-US" sz="2400" dirty="0"/>
              <a:t> </a:t>
            </a:r>
            <a:r>
              <a:rPr lang="en-US" altLang="ja-JP" sz="2400" dirty="0"/>
              <a:t>Advisory &amp; Sponsors Board, science team, national representative group, and 6 Task Teams.</a:t>
            </a:r>
          </a:p>
        </p:txBody>
      </p:sp>
      <p:pic>
        <p:nvPicPr>
          <p:cNvPr id="9" name="Picture 2" descr="Trans-logo-GOV-OP">
            <a:extLst>
              <a:ext uri="{FF2B5EF4-FFF2-40B4-BE49-F238E27FC236}">
                <a16:creationId xmlns:a16="http://schemas.microsoft.com/office/drawing/2014/main" id="{30D2DBD2-4DB5-4229-9F5D-C077BAF863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205" t="25251" b="24579"/>
          <a:stretch/>
        </p:blipFill>
        <p:spPr bwMode="auto">
          <a:xfrm>
            <a:off x="126633" y="64903"/>
            <a:ext cx="4371579" cy="998093"/>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14FC5A66-10C6-49EC-A794-C9E977670963}"/>
              </a:ext>
            </a:extLst>
          </p:cNvPr>
          <p:cNvPicPr>
            <a:picLocks noChangeAspect="1"/>
          </p:cNvPicPr>
          <p:nvPr/>
        </p:nvPicPr>
        <p:blipFill rotWithShape="1">
          <a:blip r:embed="rId5"/>
          <a:srcRect l="8667" t="42493" r="77840" b="39059"/>
          <a:stretch/>
        </p:blipFill>
        <p:spPr>
          <a:xfrm>
            <a:off x="6680490" y="3581522"/>
            <a:ext cx="4357019" cy="1550548"/>
          </a:xfrm>
          <a:prstGeom prst="rect">
            <a:avLst/>
          </a:prstGeom>
        </p:spPr>
      </p:pic>
      <p:sp>
        <p:nvSpPr>
          <p:cNvPr id="2" name="テキスト ボックス 1">
            <a:extLst>
              <a:ext uri="{FF2B5EF4-FFF2-40B4-BE49-F238E27FC236}">
                <a16:creationId xmlns:a16="http://schemas.microsoft.com/office/drawing/2014/main" id="{41B50D45-B825-4F03-85B4-3FD563FF0650}"/>
              </a:ext>
            </a:extLst>
          </p:cNvPr>
          <p:cNvSpPr txBox="1"/>
          <p:nvPr/>
        </p:nvSpPr>
        <p:spPr>
          <a:xfrm>
            <a:off x="9145344" y="77104"/>
            <a:ext cx="2589395" cy="830997"/>
          </a:xfrm>
          <a:prstGeom prst="rect">
            <a:avLst/>
          </a:prstGeom>
          <a:solidFill>
            <a:srgbClr val="FFFFCC"/>
          </a:solidFill>
        </p:spPr>
        <p:txBody>
          <a:bodyPr wrap="square" rtlCol="0">
            <a:spAutoFit/>
          </a:bodyPr>
          <a:lstStyle/>
          <a:p>
            <a:pPr algn="ctr">
              <a:spcBef>
                <a:spcPts val="600"/>
              </a:spcBef>
            </a:pPr>
            <a:r>
              <a:rPr lang="en-US" altLang="ja-JP" sz="2400" dirty="0"/>
              <a:t>Ocean Information Value Chain</a:t>
            </a:r>
            <a:endParaRPr kumimoji="1" lang="en-US" altLang="ja-JP" sz="2400" dirty="0"/>
          </a:p>
        </p:txBody>
      </p:sp>
      <p:pic>
        <p:nvPicPr>
          <p:cNvPr id="11" name="図 10">
            <a:extLst>
              <a:ext uri="{FF2B5EF4-FFF2-40B4-BE49-F238E27FC236}">
                <a16:creationId xmlns:a16="http://schemas.microsoft.com/office/drawing/2014/main" id="{94EEC227-2371-422F-A252-0870666F566D}"/>
              </a:ext>
            </a:extLst>
          </p:cNvPr>
          <p:cNvPicPr>
            <a:picLocks noChangeAspect="1"/>
          </p:cNvPicPr>
          <p:nvPr/>
        </p:nvPicPr>
        <p:blipFill rotWithShape="1">
          <a:blip r:embed="rId5"/>
          <a:srcRect l="22135" t="42557" r="62982" b="36609"/>
          <a:stretch/>
        </p:blipFill>
        <p:spPr>
          <a:xfrm>
            <a:off x="7283110" y="5132070"/>
            <a:ext cx="4806020" cy="1689893"/>
          </a:xfrm>
          <a:prstGeom prst="rect">
            <a:avLst/>
          </a:prstGeom>
        </p:spPr>
      </p:pic>
      <p:sp>
        <p:nvSpPr>
          <p:cNvPr id="12" name="テキスト ボックス 11">
            <a:extLst>
              <a:ext uri="{FF2B5EF4-FFF2-40B4-BE49-F238E27FC236}">
                <a16:creationId xmlns:a16="http://schemas.microsoft.com/office/drawing/2014/main" id="{F6DAE536-6A62-414B-956E-0F85D8B73699}"/>
              </a:ext>
            </a:extLst>
          </p:cNvPr>
          <p:cNvSpPr txBox="1"/>
          <p:nvPr/>
        </p:nvSpPr>
        <p:spPr>
          <a:xfrm>
            <a:off x="6554760" y="3160407"/>
            <a:ext cx="2920710" cy="461665"/>
          </a:xfrm>
          <a:prstGeom prst="rect">
            <a:avLst/>
          </a:prstGeom>
          <a:solidFill>
            <a:srgbClr val="FFFFCC"/>
          </a:solidFill>
        </p:spPr>
        <p:txBody>
          <a:bodyPr wrap="square" rtlCol="0">
            <a:spAutoFit/>
          </a:bodyPr>
          <a:lstStyle/>
          <a:p>
            <a:pPr algn="ctr">
              <a:spcBef>
                <a:spcPts val="600"/>
              </a:spcBef>
            </a:pPr>
            <a:r>
              <a:rPr kumimoji="1" lang="en-US" altLang="ja-JP" sz="2400" dirty="0"/>
              <a:t>TTs in </a:t>
            </a:r>
            <a:r>
              <a:rPr kumimoji="1" lang="en-US" altLang="ja-JP" sz="2400" dirty="0" err="1"/>
              <a:t>OceanPredict</a:t>
            </a:r>
            <a:endParaRPr kumimoji="1" lang="en-US" altLang="ja-JP" sz="2400" dirty="0"/>
          </a:p>
        </p:txBody>
      </p:sp>
    </p:spTree>
    <p:extLst>
      <p:ext uri="{BB962C8B-B14F-4D97-AF65-F5344CB8AC3E}">
        <p14:creationId xmlns:p14="http://schemas.microsoft.com/office/powerpoint/2010/main" val="256350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37E54609-9FC5-4F43-9206-602C0F2C9698}"/>
              </a:ext>
            </a:extLst>
          </p:cNvPr>
          <p:cNvGrpSpPr/>
          <p:nvPr/>
        </p:nvGrpSpPr>
        <p:grpSpPr>
          <a:xfrm>
            <a:off x="1374991" y="2983957"/>
            <a:ext cx="9097574" cy="3726904"/>
            <a:chOff x="97667" y="2348880"/>
            <a:chExt cx="9097574" cy="3726904"/>
          </a:xfrm>
        </p:grpSpPr>
        <p:sp>
          <p:nvSpPr>
            <p:cNvPr id="7" name="角丸四角形 6"/>
            <p:cNvSpPr/>
            <p:nvPr/>
          </p:nvSpPr>
          <p:spPr>
            <a:xfrm>
              <a:off x="2555776" y="2564904"/>
              <a:ext cx="4032448" cy="64807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Observational Agency </a:t>
              </a:r>
              <a:endParaRPr lang="ja-JP" altLang="en-US" sz="2400" dirty="0"/>
            </a:p>
          </p:txBody>
        </p:sp>
        <p:sp>
          <p:nvSpPr>
            <p:cNvPr id="8" name="角丸四角形 7"/>
            <p:cNvSpPr/>
            <p:nvPr/>
          </p:nvSpPr>
          <p:spPr>
            <a:xfrm>
              <a:off x="2555776" y="5171182"/>
              <a:ext cx="4032448" cy="634082"/>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Operational Centers </a:t>
              </a:r>
              <a:endParaRPr lang="ja-JP" altLang="en-US" sz="2400" dirty="0"/>
            </a:p>
          </p:txBody>
        </p:sp>
        <p:sp>
          <p:nvSpPr>
            <p:cNvPr id="10" name="テキスト ボックス 9"/>
            <p:cNvSpPr txBox="1"/>
            <p:nvPr/>
          </p:nvSpPr>
          <p:spPr>
            <a:xfrm>
              <a:off x="1343721" y="3376275"/>
              <a:ext cx="6560419" cy="1569660"/>
            </a:xfrm>
            <a:prstGeom prst="rect">
              <a:avLst/>
            </a:prstGeom>
            <a:solidFill>
              <a:srgbClr val="CCFFCC"/>
            </a:solidFill>
          </p:spPr>
          <p:txBody>
            <a:bodyPr wrap="square" rtlCol="0">
              <a:spAutoFit/>
            </a:bodyPr>
            <a:lstStyle/>
            <a:p>
              <a:r>
                <a:rPr lang="en-US" altLang="ja-JP" sz="2400" u="sng" dirty="0">
                  <a:solidFill>
                    <a:srgbClr val="0000FF"/>
                  </a:solidFill>
                </a:rPr>
                <a:t>Targets</a:t>
              </a:r>
            </a:p>
            <a:p>
              <a:pPr marL="285750" indent="-285750">
                <a:buFont typeface="Wingdings" panose="05000000000000000000" pitchFamily="2" charset="2"/>
                <a:buChar char="Ø"/>
              </a:pPr>
              <a:r>
                <a:rPr lang="en-US" altLang="ja-JP" sz="2400" dirty="0"/>
                <a:t>Multi-System Evaluation for more reliable results </a:t>
              </a:r>
            </a:p>
            <a:p>
              <a:pPr marL="285750" indent="-285750">
                <a:buFont typeface="Wingdings" panose="05000000000000000000" pitchFamily="2" charset="2"/>
                <a:buChar char="Ø"/>
              </a:pPr>
              <a:r>
                <a:rPr lang="en-US" altLang="ja-JP" sz="2400" dirty="0"/>
                <a:t>Built up a system for Real-Time OS-</a:t>
              </a:r>
              <a:r>
                <a:rPr lang="en-US" altLang="ja-JP" sz="2400" dirty="0" err="1"/>
                <a:t>Eval</a:t>
              </a:r>
              <a:endParaRPr lang="en-US" altLang="ja-JP" sz="2400" dirty="0"/>
            </a:p>
            <a:p>
              <a:pPr marL="285750" indent="-285750">
                <a:buFont typeface="Wingdings" panose="05000000000000000000" pitchFamily="2" charset="2"/>
                <a:buChar char="Ø"/>
              </a:pPr>
              <a:r>
                <a:rPr lang="en-US" altLang="ja-JP" sz="2400" dirty="0"/>
                <a:t>Regular reporting on observation impacts </a:t>
              </a:r>
            </a:p>
          </p:txBody>
        </p:sp>
        <p:sp>
          <p:nvSpPr>
            <p:cNvPr id="13" name="右カーブ矢印 12"/>
            <p:cNvSpPr/>
            <p:nvPr/>
          </p:nvSpPr>
          <p:spPr>
            <a:xfrm rot="10800000">
              <a:off x="6866419" y="2348880"/>
              <a:ext cx="2170077" cy="3434288"/>
            </a:xfrm>
            <a:prstGeom prst="curved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4" name="右カーブ矢印 13"/>
            <p:cNvSpPr/>
            <p:nvPr/>
          </p:nvSpPr>
          <p:spPr>
            <a:xfrm>
              <a:off x="97667" y="2660374"/>
              <a:ext cx="2170077" cy="3349191"/>
            </a:xfrm>
            <a:prstGeom prst="curved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 name="テキスト ボックス 2"/>
            <p:cNvSpPr txBox="1"/>
            <p:nvPr/>
          </p:nvSpPr>
          <p:spPr>
            <a:xfrm>
              <a:off x="179512" y="2535287"/>
              <a:ext cx="864096" cy="461665"/>
            </a:xfrm>
            <a:prstGeom prst="rect">
              <a:avLst/>
            </a:prstGeom>
            <a:noFill/>
          </p:spPr>
          <p:txBody>
            <a:bodyPr wrap="square" rtlCol="0">
              <a:spAutoFit/>
            </a:bodyPr>
            <a:lstStyle/>
            <a:p>
              <a:r>
                <a:rPr lang="en-US" altLang="ja-JP" sz="2400" dirty="0">
                  <a:solidFill>
                    <a:schemeClr val="tx2">
                      <a:lumMod val="75000"/>
                    </a:schemeClr>
                  </a:solidFill>
                </a:rPr>
                <a:t>Data</a:t>
              </a:r>
              <a:endParaRPr lang="ja-JP" altLang="en-US" sz="2400" dirty="0">
                <a:solidFill>
                  <a:schemeClr val="tx2">
                    <a:lumMod val="75000"/>
                  </a:schemeClr>
                </a:solidFill>
              </a:endParaRPr>
            </a:p>
          </p:txBody>
        </p:sp>
        <p:sp>
          <p:nvSpPr>
            <p:cNvPr id="15" name="テキスト ボックス 14"/>
            <p:cNvSpPr txBox="1"/>
            <p:nvPr/>
          </p:nvSpPr>
          <p:spPr>
            <a:xfrm>
              <a:off x="7611065" y="5614119"/>
              <a:ext cx="1584176" cy="461665"/>
            </a:xfrm>
            <a:prstGeom prst="rect">
              <a:avLst/>
            </a:prstGeom>
            <a:noFill/>
          </p:spPr>
          <p:txBody>
            <a:bodyPr wrap="square" rtlCol="0">
              <a:spAutoFit/>
            </a:bodyPr>
            <a:lstStyle/>
            <a:p>
              <a:r>
                <a:rPr lang="en-US" altLang="ja-JP" sz="2400" dirty="0">
                  <a:solidFill>
                    <a:schemeClr val="tx2">
                      <a:lumMod val="75000"/>
                    </a:schemeClr>
                  </a:solidFill>
                </a:rPr>
                <a:t>Evaluation</a:t>
              </a:r>
              <a:endParaRPr lang="ja-JP" altLang="en-US" sz="2400" dirty="0">
                <a:solidFill>
                  <a:schemeClr val="tx2">
                    <a:lumMod val="75000"/>
                  </a:schemeClr>
                </a:solidFill>
              </a:endParaRPr>
            </a:p>
          </p:txBody>
        </p:sp>
      </p:grpSp>
      <p:sp>
        <p:nvSpPr>
          <p:cNvPr id="17" name="Line 2">
            <a:extLst>
              <a:ext uri="{FF2B5EF4-FFF2-40B4-BE49-F238E27FC236}">
                <a16:creationId xmlns:a16="http://schemas.microsoft.com/office/drawing/2014/main" id="{151E4C8D-ECFB-4CEB-AD2F-2698C9648773}"/>
              </a:ext>
            </a:extLst>
          </p:cNvPr>
          <p:cNvSpPr>
            <a:spLocks noChangeShapeType="1"/>
          </p:cNvSpPr>
          <p:nvPr/>
        </p:nvSpPr>
        <p:spPr bwMode="auto">
          <a:xfrm>
            <a:off x="77690" y="620713"/>
            <a:ext cx="1134088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AutoShape 3">
            <a:extLst>
              <a:ext uri="{FF2B5EF4-FFF2-40B4-BE49-F238E27FC236}">
                <a16:creationId xmlns:a16="http://schemas.microsoft.com/office/drawing/2014/main" id="{8CC6D432-C5A4-4FAD-A2A3-D096CF36C10A}"/>
              </a:ext>
            </a:extLst>
          </p:cNvPr>
          <p:cNvSpPr>
            <a:spLocks noChangeArrowheads="1"/>
          </p:cNvSpPr>
          <p:nvPr/>
        </p:nvSpPr>
        <p:spPr bwMode="auto">
          <a:xfrm>
            <a:off x="57258" y="188913"/>
            <a:ext cx="228600" cy="228600"/>
          </a:xfrm>
          <a:prstGeom prst="star5">
            <a:avLst/>
          </a:prstGeom>
          <a:solidFill>
            <a:srgbClr val="00B050"/>
          </a:solidFill>
          <a:ln w="9525">
            <a:solidFill>
              <a:schemeClr val="tx1"/>
            </a:solidFill>
            <a:miter lim="800000"/>
            <a:headEnd/>
            <a:tailEnd/>
          </a:ln>
          <a:effectLst/>
        </p:spPr>
        <p:txBody>
          <a:bodyPr wrap="none" anchor="ctr"/>
          <a:lstStyle/>
          <a:p>
            <a:pPr>
              <a:defRPr/>
            </a:pPr>
            <a:endParaRPr lang="ja-JP" altLang="en-US" sz="2400">
              <a:solidFill>
                <a:srgbClr val="000000"/>
              </a:solidFill>
              <a:latin typeface="Arial" charset="0"/>
            </a:endParaRPr>
          </a:p>
        </p:txBody>
      </p:sp>
      <p:sp>
        <p:nvSpPr>
          <p:cNvPr id="19" name="Text Box 4">
            <a:extLst>
              <a:ext uri="{FF2B5EF4-FFF2-40B4-BE49-F238E27FC236}">
                <a16:creationId xmlns:a16="http://schemas.microsoft.com/office/drawing/2014/main" id="{5EA59F20-9B9C-4508-82A5-462CB1ED0104}"/>
              </a:ext>
            </a:extLst>
          </p:cNvPr>
          <p:cNvSpPr txBox="1">
            <a:spLocks noChangeArrowheads="1"/>
          </p:cNvSpPr>
          <p:nvPr/>
        </p:nvSpPr>
        <p:spPr>
          <a:xfrm>
            <a:off x="300602" y="42863"/>
            <a:ext cx="11117968" cy="577850"/>
          </a:xfrm>
          <a:prstGeom prst="rect">
            <a:avLst/>
          </a:prstGeo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kumimoji="0" lang="en-US" altLang="ja-JP" sz="2800" dirty="0" err="1">
                <a:latin typeface="Arial" panose="020B0604020202020204" pitchFamily="34" charset="0"/>
              </a:rPr>
              <a:t>OceanPredict</a:t>
            </a:r>
            <a:r>
              <a:rPr kumimoji="0" lang="en-US" altLang="ja-JP" sz="2800" dirty="0">
                <a:latin typeface="Arial" panose="020B0604020202020204" pitchFamily="34" charset="0"/>
              </a:rPr>
              <a:t> Observing System Evaluation Task Team (OS-Eval TT)</a:t>
            </a:r>
          </a:p>
        </p:txBody>
      </p:sp>
      <p:sp>
        <p:nvSpPr>
          <p:cNvPr id="16" name="テキスト ボックス 15">
            <a:extLst>
              <a:ext uri="{FF2B5EF4-FFF2-40B4-BE49-F238E27FC236}">
                <a16:creationId xmlns:a16="http://schemas.microsoft.com/office/drawing/2014/main" id="{4CB40653-B188-4174-9E68-855114A6CDA6}"/>
              </a:ext>
            </a:extLst>
          </p:cNvPr>
          <p:cNvSpPr txBox="1"/>
          <p:nvPr/>
        </p:nvSpPr>
        <p:spPr>
          <a:xfrm>
            <a:off x="77690" y="731294"/>
            <a:ext cx="11878090" cy="2092881"/>
          </a:xfrm>
          <a:prstGeom prst="rect">
            <a:avLst/>
          </a:prstGeom>
          <a:solidFill>
            <a:srgbClr val="CCFFFF"/>
          </a:solidFill>
        </p:spPr>
        <p:txBody>
          <a:bodyPr wrap="square" rtlCol="0">
            <a:spAutoFit/>
          </a:bodyPr>
          <a:lstStyle/>
          <a:p>
            <a:pPr marL="269875" indent="-269875">
              <a:buFont typeface="Wingdings" panose="05000000000000000000" pitchFamily="2" charset="2"/>
              <a:buChar char="Ø"/>
            </a:pPr>
            <a:r>
              <a:rPr lang="en-US" altLang="ja-JP" sz="2400" dirty="0" err="1"/>
              <a:t>OceanPredict</a:t>
            </a:r>
            <a:r>
              <a:rPr lang="en-US" altLang="ja-JP" sz="2400" dirty="0"/>
              <a:t> has  the OS-Eval TT to provide consistent and scientifically justified requirements and feedbacks to observational agencies.</a:t>
            </a:r>
          </a:p>
          <a:p>
            <a:pPr marL="269875" indent="-269875">
              <a:spcBef>
                <a:spcPts val="600"/>
              </a:spcBef>
              <a:buFont typeface="Wingdings" panose="05000000000000000000" pitchFamily="2" charset="2"/>
              <a:buChar char="Ø"/>
            </a:pPr>
            <a:r>
              <a:rPr lang="en-US" altLang="ja-JP" sz="2400" dirty="0"/>
              <a:t>Co-chairs: Yosuke Fujii (JMA/MRI), and Elisabeth Rémy (MOI)</a:t>
            </a:r>
          </a:p>
          <a:p>
            <a:pPr marL="269875" indent="-269875">
              <a:spcBef>
                <a:spcPts val="600"/>
              </a:spcBef>
              <a:buFont typeface="Wingdings" panose="05000000000000000000" pitchFamily="2" charset="2"/>
              <a:buChar char="Ø"/>
            </a:pPr>
            <a:r>
              <a:rPr lang="en-GB" altLang="ja-JP" sz="2400" dirty="0"/>
              <a:t>Aim to construct a positive feedback cycle between observational agencies and operational forecasting </a:t>
            </a:r>
            <a:r>
              <a:rPr lang="en-GB" altLang="ja-JP" sz="2400" dirty="0" err="1"/>
              <a:t>centers</a:t>
            </a:r>
            <a:r>
              <a:rPr lang="en-GB" altLang="ja-JP" sz="2400" dirty="0"/>
              <a:t>. </a:t>
            </a:r>
          </a:p>
        </p:txBody>
      </p:sp>
    </p:spTree>
    <p:extLst>
      <p:ext uri="{BB962C8B-B14F-4D97-AF65-F5344CB8AC3E}">
        <p14:creationId xmlns:p14="http://schemas.microsoft.com/office/powerpoint/2010/main" val="143293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80268" y="3458256"/>
            <a:ext cx="11411297" cy="2769989"/>
          </a:xfrm>
          <a:prstGeom prst="rect">
            <a:avLst/>
          </a:prstGeom>
          <a:solidFill>
            <a:schemeClr val="bg1"/>
          </a:solidFill>
        </p:spPr>
        <p:txBody>
          <a:bodyPr wrap="square" rtlCol="0">
            <a:spAutoFit/>
          </a:bodyPr>
          <a:lstStyle/>
          <a:p>
            <a:pPr marL="457200" indent="-457200">
              <a:spcBef>
                <a:spcPts val="1200"/>
              </a:spcBef>
              <a:buFont typeface="Wingdings" panose="05000000000000000000" pitchFamily="2" charset="2"/>
              <a:buChar char="Ø"/>
              <a:defRPr/>
            </a:pPr>
            <a:r>
              <a:rPr lang="en-US" altLang="ja-JP" sz="2400" dirty="0">
                <a:latin typeface="Arial" panose="020B0604020202020204" pitchFamily="34" charset="0"/>
              </a:rPr>
              <a:t>Once a two months, and one hour each. Usually 10-20 participants.</a:t>
            </a:r>
          </a:p>
          <a:p>
            <a:pPr marL="457200" indent="-457200">
              <a:spcBef>
                <a:spcPts val="1200"/>
              </a:spcBef>
              <a:buFont typeface="Wingdings" panose="05000000000000000000" pitchFamily="2" charset="2"/>
              <a:buChar char="Ø"/>
              <a:defRPr/>
            </a:pPr>
            <a:r>
              <a:rPr lang="en-US" altLang="ja-JP" sz="2400" dirty="0">
                <a:latin typeface="Arial" panose="020B0604020202020204" pitchFamily="34" charset="0"/>
              </a:rPr>
              <a:t>Share the information on the observation networks and the latest results of observing system evaluation</a:t>
            </a:r>
          </a:p>
          <a:p>
            <a:pPr marL="457200" indent="-457200">
              <a:spcBef>
                <a:spcPts val="1200"/>
              </a:spcBef>
              <a:buFont typeface="Wingdings" panose="05000000000000000000" pitchFamily="2" charset="2"/>
              <a:buChar char="Ø"/>
              <a:defRPr/>
            </a:pPr>
            <a:r>
              <a:rPr lang="en-US" altLang="ja-JP" sz="2400" dirty="0">
                <a:latin typeface="Arial" panose="020B0604020202020204" pitchFamily="34" charset="0"/>
              </a:rPr>
              <a:t>Discuss about the collaborative activities in OS-Eval TT</a:t>
            </a:r>
          </a:p>
          <a:p>
            <a:pPr marL="457200" indent="-457200">
              <a:spcBef>
                <a:spcPts val="1200"/>
              </a:spcBef>
              <a:buFont typeface="Wingdings" panose="05000000000000000000" pitchFamily="2" charset="2"/>
              <a:buChar char="Ø"/>
              <a:defRPr/>
            </a:pPr>
            <a:r>
              <a:rPr lang="en-US" altLang="ja-JP" sz="2400" dirty="0">
                <a:latin typeface="Arial" panose="020B0604020202020204" pitchFamily="34" charset="0"/>
              </a:rPr>
              <a:t>https://oceanpredict.org/science/task-team-activities/observing-system-evaluation/#section-online-meetings</a:t>
            </a:r>
          </a:p>
        </p:txBody>
      </p:sp>
      <p:sp>
        <p:nvSpPr>
          <p:cNvPr id="17" name="Line 2">
            <a:extLst>
              <a:ext uri="{FF2B5EF4-FFF2-40B4-BE49-F238E27FC236}">
                <a16:creationId xmlns:a16="http://schemas.microsoft.com/office/drawing/2014/main" id="{EAB60922-BC55-43D7-8FC0-FEC5433007C7}"/>
              </a:ext>
            </a:extLst>
          </p:cNvPr>
          <p:cNvSpPr>
            <a:spLocks noChangeShapeType="1"/>
          </p:cNvSpPr>
          <p:nvPr/>
        </p:nvSpPr>
        <p:spPr bwMode="auto">
          <a:xfrm>
            <a:off x="240099" y="620713"/>
            <a:ext cx="6623688"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AutoShape 3">
            <a:extLst>
              <a:ext uri="{FF2B5EF4-FFF2-40B4-BE49-F238E27FC236}">
                <a16:creationId xmlns:a16="http://schemas.microsoft.com/office/drawing/2014/main" id="{93B4DF50-7D25-4ECF-96AE-AB4B95597072}"/>
              </a:ext>
            </a:extLst>
          </p:cNvPr>
          <p:cNvSpPr>
            <a:spLocks noChangeArrowheads="1"/>
          </p:cNvSpPr>
          <p:nvPr/>
        </p:nvSpPr>
        <p:spPr bwMode="auto">
          <a:xfrm>
            <a:off x="219668" y="188913"/>
            <a:ext cx="228600" cy="228600"/>
          </a:xfrm>
          <a:prstGeom prst="star5">
            <a:avLst/>
          </a:prstGeom>
          <a:solidFill>
            <a:srgbClr val="00B050"/>
          </a:solidFill>
          <a:ln w="9525">
            <a:solidFill>
              <a:schemeClr val="tx1"/>
            </a:solidFill>
            <a:miter lim="800000"/>
            <a:headEnd/>
            <a:tailEnd/>
          </a:ln>
          <a:effectLst/>
        </p:spPr>
        <p:txBody>
          <a:bodyPr wrap="none" anchor="ctr"/>
          <a:lstStyle/>
          <a:p>
            <a:pPr>
              <a:defRPr/>
            </a:pPr>
            <a:endParaRPr lang="ja-JP" altLang="en-US" sz="2400">
              <a:solidFill>
                <a:srgbClr val="000000"/>
              </a:solidFill>
              <a:latin typeface="Arial" charset="0"/>
            </a:endParaRPr>
          </a:p>
        </p:txBody>
      </p:sp>
      <p:sp>
        <p:nvSpPr>
          <p:cNvPr id="19" name="Text Box 4">
            <a:extLst>
              <a:ext uri="{FF2B5EF4-FFF2-40B4-BE49-F238E27FC236}">
                <a16:creationId xmlns:a16="http://schemas.microsoft.com/office/drawing/2014/main" id="{0F8BC228-E475-435E-A477-4A65C4B0F713}"/>
              </a:ext>
            </a:extLst>
          </p:cNvPr>
          <p:cNvSpPr txBox="1">
            <a:spLocks noChangeArrowheads="1"/>
          </p:cNvSpPr>
          <p:nvPr/>
        </p:nvSpPr>
        <p:spPr>
          <a:xfrm>
            <a:off x="463012" y="42863"/>
            <a:ext cx="8801482" cy="577850"/>
          </a:xfrm>
          <a:prstGeom prst="rect">
            <a:avLst/>
          </a:prstGeo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kumimoji="0" lang="en-US" altLang="ja-JP" sz="2800" dirty="0">
                <a:latin typeface="Arial" panose="020B0604020202020204" pitchFamily="34" charset="0"/>
              </a:rPr>
              <a:t>OS-Eval TT Regular Online Meeting</a:t>
            </a:r>
          </a:p>
        </p:txBody>
      </p:sp>
      <p:pic>
        <p:nvPicPr>
          <p:cNvPr id="1026" name="Picture 2">
            <a:extLst>
              <a:ext uri="{FF2B5EF4-FFF2-40B4-BE49-F238E27FC236}">
                <a16:creationId xmlns:a16="http://schemas.microsoft.com/office/drawing/2014/main" id="{3FF70F67-A5BE-45E3-8676-4AA74A058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380" y="806098"/>
            <a:ext cx="7620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8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28FB2C8-E8A4-42ED-9F6D-F7068526B6E3}"/>
              </a:ext>
            </a:extLst>
          </p:cNvPr>
          <p:cNvSpPr/>
          <p:nvPr/>
        </p:nvSpPr>
        <p:spPr>
          <a:xfrm>
            <a:off x="345543" y="1755235"/>
            <a:ext cx="11401314" cy="497383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Line 2">
            <a:extLst>
              <a:ext uri="{FF2B5EF4-FFF2-40B4-BE49-F238E27FC236}">
                <a16:creationId xmlns:a16="http://schemas.microsoft.com/office/drawing/2014/main" id="{EAB60922-BC55-43D7-8FC0-FEC5433007C7}"/>
              </a:ext>
            </a:extLst>
          </p:cNvPr>
          <p:cNvSpPr>
            <a:spLocks noChangeShapeType="1"/>
          </p:cNvSpPr>
          <p:nvPr/>
        </p:nvSpPr>
        <p:spPr bwMode="auto">
          <a:xfrm>
            <a:off x="240098" y="620713"/>
            <a:ext cx="8232569"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AutoShape 3">
            <a:extLst>
              <a:ext uri="{FF2B5EF4-FFF2-40B4-BE49-F238E27FC236}">
                <a16:creationId xmlns:a16="http://schemas.microsoft.com/office/drawing/2014/main" id="{93B4DF50-7D25-4ECF-96AE-AB4B95597072}"/>
              </a:ext>
            </a:extLst>
          </p:cNvPr>
          <p:cNvSpPr>
            <a:spLocks noChangeArrowheads="1"/>
          </p:cNvSpPr>
          <p:nvPr/>
        </p:nvSpPr>
        <p:spPr bwMode="auto">
          <a:xfrm>
            <a:off x="219668" y="188913"/>
            <a:ext cx="228600" cy="228600"/>
          </a:xfrm>
          <a:prstGeom prst="star5">
            <a:avLst/>
          </a:prstGeom>
          <a:solidFill>
            <a:srgbClr val="00B050"/>
          </a:solidFill>
          <a:ln w="9525">
            <a:solidFill>
              <a:schemeClr val="tx1"/>
            </a:solidFill>
            <a:miter lim="800000"/>
            <a:headEnd/>
            <a:tailEnd/>
          </a:ln>
          <a:effectLst/>
        </p:spPr>
        <p:txBody>
          <a:bodyPr wrap="none" anchor="ctr"/>
          <a:lstStyle/>
          <a:p>
            <a:pPr>
              <a:defRPr/>
            </a:pPr>
            <a:endParaRPr lang="ja-JP" altLang="en-US" sz="2400">
              <a:solidFill>
                <a:srgbClr val="000000"/>
              </a:solidFill>
              <a:latin typeface="Arial" charset="0"/>
            </a:endParaRPr>
          </a:p>
        </p:txBody>
      </p:sp>
      <p:sp>
        <p:nvSpPr>
          <p:cNvPr id="19" name="Text Box 4">
            <a:extLst>
              <a:ext uri="{FF2B5EF4-FFF2-40B4-BE49-F238E27FC236}">
                <a16:creationId xmlns:a16="http://schemas.microsoft.com/office/drawing/2014/main" id="{0F8BC228-E475-435E-A477-4A65C4B0F713}"/>
              </a:ext>
            </a:extLst>
          </p:cNvPr>
          <p:cNvSpPr txBox="1">
            <a:spLocks noChangeArrowheads="1"/>
          </p:cNvSpPr>
          <p:nvPr/>
        </p:nvSpPr>
        <p:spPr>
          <a:xfrm>
            <a:off x="463012" y="42863"/>
            <a:ext cx="8801482" cy="577850"/>
          </a:xfrm>
          <a:prstGeom prst="rect">
            <a:avLst/>
          </a:prstGeo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kumimoji="0" lang="en-US" altLang="ja-JP" sz="2800" dirty="0">
                <a:latin typeface="Arial" panose="020B0604020202020204" pitchFamily="34" charset="0"/>
              </a:rPr>
              <a:t>Table on Use of Observation Data in OP Systems</a:t>
            </a:r>
          </a:p>
        </p:txBody>
      </p:sp>
      <p:graphicFrame>
        <p:nvGraphicFramePr>
          <p:cNvPr id="8" name="表 7">
            <a:extLst>
              <a:ext uri="{FF2B5EF4-FFF2-40B4-BE49-F238E27FC236}">
                <a16:creationId xmlns:a16="http://schemas.microsoft.com/office/drawing/2014/main" id="{8A949B09-8891-4409-9B47-6ADD7D992EE5}"/>
              </a:ext>
            </a:extLst>
          </p:cNvPr>
          <p:cNvGraphicFramePr>
            <a:graphicFrameLocks noGrp="1"/>
          </p:cNvGraphicFramePr>
          <p:nvPr/>
        </p:nvGraphicFramePr>
        <p:xfrm>
          <a:off x="344100" y="1755235"/>
          <a:ext cx="11402757" cy="4973836"/>
        </p:xfrm>
        <a:graphic>
          <a:graphicData uri="http://schemas.openxmlformats.org/drawingml/2006/table">
            <a:tbl>
              <a:tblPr/>
              <a:tblGrid>
                <a:gridCol w="1164735">
                  <a:extLst>
                    <a:ext uri="{9D8B030D-6E8A-4147-A177-3AD203B41FA5}">
                      <a16:colId xmlns:a16="http://schemas.microsoft.com/office/drawing/2014/main" val="3512395705"/>
                    </a:ext>
                  </a:extLst>
                </a:gridCol>
                <a:gridCol w="2084877">
                  <a:extLst>
                    <a:ext uri="{9D8B030D-6E8A-4147-A177-3AD203B41FA5}">
                      <a16:colId xmlns:a16="http://schemas.microsoft.com/office/drawing/2014/main" val="2373876921"/>
                    </a:ext>
                  </a:extLst>
                </a:gridCol>
                <a:gridCol w="1164735">
                  <a:extLst>
                    <a:ext uri="{9D8B030D-6E8A-4147-A177-3AD203B41FA5}">
                      <a16:colId xmlns:a16="http://schemas.microsoft.com/office/drawing/2014/main" val="2187804226"/>
                    </a:ext>
                  </a:extLst>
                </a:gridCol>
                <a:gridCol w="1164735">
                  <a:extLst>
                    <a:ext uri="{9D8B030D-6E8A-4147-A177-3AD203B41FA5}">
                      <a16:colId xmlns:a16="http://schemas.microsoft.com/office/drawing/2014/main" val="656631346"/>
                    </a:ext>
                  </a:extLst>
                </a:gridCol>
                <a:gridCol w="1164735">
                  <a:extLst>
                    <a:ext uri="{9D8B030D-6E8A-4147-A177-3AD203B41FA5}">
                      <a16:colId xmlns:a16="http://schemas.microsoft.com/office/drawing/2014/main" val="1380180161"/>
                    </a:ext>
                  </a:extLst>
                </a:gridCol>
                <a:gridCol w="1164735">
                  <a:extLst>
                    <a:ext uri="{9D8B030D-6E8A-4147-A177-3AD203B41FA5}">
                      <a16:colId xmlns:a16="http://schemas.microsoft.com/office/drawing/2014/main" val="387761507"/>
                    </a:ext>
                  </a:extLst>
                </a:gridCol>
                <a:gridCol w="1164735">
                  <a:extLst>
                    <a:ext uri="{9D8B030D-6E8A-4147-A177-3AD203B41FA5}">
                      <a16:colId xmlns:a16="http://schemas.microsoft.com/office/drawing/2014/main" val="3510787054"/>
                    </a:ext>
                  </a:extLst>
                </a:gridCol>
                <a:gridCol w="1164735">
                  <a:extLst>
                    <a:ext uri="{9D8B030D-6E8A-4147-A177-3AD203B41FA5}">
                      <a16:colId xmlns:a16="http://schemas.microsoft.com/office/drawing/2014/main" val="2256173035"/>
                    </a:ext>
                  </a:extLst>
                </a:gridCol>
                <a:gridCol w="1164735">
                  <a:extLst>
                    <a:ext uri="{9D8B030D-6E8A-4147-A177-3AD203B41FA5}">
                      <a16:colId xmlns:a16="http://schemas.microsoft.com/office/drawing/2014/main" val="3091342280"/>
                    </a:ext>
                  </a:extLst>
                </a:gridCol>
              </a:tblGrid>
              <a:tr h="521684">
                <a:tc>
                  <a:txBody>
                    <a:bodyPr/>
                    <a:lstStyle/>
                    <a:p>
                      <a:pPr algn="ctr" rtl="0" fontAlgn="ctr"/>
                      <a:r>
                        <a:rPr lang="en-US" sz="1600" dirty="0">
                          <a:effectLst/>
                        </a:rPr>
                        <a:t>Center/Institute</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n-US" sz="1600">
                          <a:effectLst/>
                        </a:rPr>
                        <a:t>System Name</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n-US" sz="1600">
                          <a:effectLst/>
                        </a:rPr>
                        <a:t>Ocean Temperature</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n-US" sz="1600">
                          <a:effectLst/>
                        </a:rPr>
                        <a:t>Salinity</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n-US" sz="1600">
                          <a:effectLst/>
                        </a:rPr>
                        <a:t>Velocity (Mechanical)</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n-US" sz="1600">
                          <a:effectLst/>
                        </a:rPr>
                        <a:t>Velocity (ADCP)</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n-US" sz="1600">
                          <a:effectLst/>
                        </a:rPr>
                        <a:t>Surface Air Temperature</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n-US" sz="1600">
                          <a:effectLst/>
                        </a:rPr>
                        <a:t>Surface Air Humidity</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n-US" sz="1600">
                          <a:effectLst/>
                        </a:rPr>
                        <a:t>Surface Wind</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44982292"/>
                  </a:ext>
                </a:extLst>
              </a:tr>
              <a:tr h="267892">
                <a:tc>
                  <a:txBody>
                    <a:bodyPr/>
                    <a:lstStyle/>
                    <a:p>
                      <a:pPr rtl="0" fontAlgn="b"/>
                      <a:r>
                        <a:rPr lang="en-US" sz="1600">
                          <a:effectLst/>
                        </a:rPr>
                        <a:t>BoM (CSIRO)</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600">
                          <a:effectLst/>
                        </a:rPr>
                        <a:t>OceanMAPS</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60508927"/>
                  </a:ext>
                </a:extLst>
              </a:tr>
              <a:tr h="267892">
                <a:tc>
                  <a:txBody>
                    <a:bodyPr/>
                    <a:lstStyle/>
                    <a:p>
                      <a:pPr rtl="0" fontAlgn="b"/>
                      <a:r>
                        <a:rPr lang="en-US" sz="1600">
                          <a:effectLst/>
                        </a:rPr>
                        <a:t>CHM-REMO</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600">
                          <a:effectLst/>
                        </a:rPr>
                        <a:t>RODAS</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solidFill>
                            <a:srgbClr val="000000"/>
                          </a:solidFill>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en-US" sz="1600">
                          <a:solidFill>
                            <a:srgbClr val="000000"/>
                          </a:solidFill>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55283279"/>
                  </a:ext>
                </a:extLst>
              </a:tr>
              <a:tr h="267892">
                <a:tc rowSpan="2">
                  <a:txBody>
                    <a:bodyPr/>
                    <a:lstStyle/>
                    <a:p>
                      <a:pPr rtl="0" fontAlgn="ctr"/>
                      <a:r>
                        <a:rPr lang="en-US" sz="1600">
                          <a:effectLst/>
                        </a:rPr>
                        <a:t>ECCC</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600">
                          <a:effectLst/>
                        </a:rPr>
                        <a:t>GIOPS (global 1/4°)</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extLst>
                  <a:ext uri="{0D108BD9-81ED-4DB2-BD59-A6C34878D82A}">
                    <a16:rowId xmlns:a16="http://schemas.microsoft.com/office/drawing/2014/main" val="3150393715"/>
                  </a:ext>
                </a:extLst>
              </a:tr>
              <a:tr h="394788">
                <a:tc vMerge="1">
                  <a:txBody>
                    <a:bodyPr/>
                    <a:lstStyle/>
                    <a:p>
                      <a:endParaRPr kumimoji="1" lang="ja-JP" altLang="en-US"/>
                    </a:p>
                  </a:txBody>
                  <a:tcPr/>
                </a:tc>
                <a:tc>
                  <a:txBody>
                    <a:bodyPr/>
                    <a:lstStyle/>
                    <a:p>
                      <a:pPr rtl="0" fontAlgn="b"/>
                      <a:r>
                        <a:rPr lang="en-US" sz="1600">
                          <a:effectLst/>
                        </a:rPr>
                        <a:t>RIOPS (Pac-Arctic-NAtl 1/12°)</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52558608"/>
                  </a:ext>
                </a:extLst>
              </a:tr>
              <a:tr h="267892">
                <a:tc rowSpan="2">
                  <a:txBody>
                    <a:bodyPr/>
                    <a:lstStyle/>
                    <a:p>
                      <a:pPr rtl="0" fontAlgn="ctr"/>
                      <a:r>
                        <a:rPr lang="en-US" sz="1600">
                          <a:effectLst/>
                        </a:rPr>
                        <a:t>ECMWF</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600">
                          <a:effectLst/>
                        </a:rPr>
                        <a:t>OCEAN5 Global 1/4</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solidFill>
                            <a:srgbClr val="000000"/>
                          </a:solidFill>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solidFill>
                            <a:srgbClr val="FFFFFF"/>
                          </a:solidFill>
                          <a:effectLst/>
                        </a:rPr>
                        <a:t>Level 4</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9900"/>
                    </a:solidFill>
                  </a:tcPr>
                </a:tc>
                <a:extLst>
                  <a:ext uri="{0D108BD9-81ED-4DB2-BD59-A6C34878D82A}">
                    <a16:rowId xmlns:a16="http://schemas.microsoft.com/office/drawing/2014/main" val="3252472203"/>
                  </a:ext>
                </a:extLst>
              </a:tr>
              <a:tr h="140996">
                <a:tc vMerge="1">
                  <a:txBody>
                    <a:bodyPr/>
                    <a:lstStyle/>
                    <a:p>
                      <a:endParaRPr kumimoji="1" lang="ja-JP" altLang="en-US"/>
                    </a:p>
                  </a:txBody>
                  <a:tcPr/>
                </a:tc>
                <a:tc>
                  <a:txBody>
                    <a:bodyPr/>
                    <a:lstStyle/>
                    <a:p>
                      <a:pPr rtl="0" fontAlgn="b"/>
                      <a:r>
                        <a:rPr lang="en-US" sz="1600">
                          <a:effectLst/>
                        </a:rPr>
                        <a:t>ECWAM</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42171379"/>
                  </a:ext>
                </a:extLst>
              </a:tr>
              <a:tr h="267892">
                <a:tc rowSpan="5">
                  <a:txBody>
                    <a:bodyPr/>
                    <a:lstStyle/>
                    <a:p>
                      <a:pPr rtl="0" fontAlgn="ctr"/>
                      <a:r>
                        <a:rPr lang="en-US" sz="1600">
                          <a:effectLst/>
                        </a:rPr>
                        <a:t>INCOIS</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n-US" sz="1600">
                          <a:effectLst/>
                        </a:rPr>
                        <a:t>RAIN (1/12 degree)</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08539901"/>
                  </a:ext>
                </a:extLst>
              </a:tr>
              <a:tr h="521684">
                <a:tc vMerge="1">
                  <a:txBody>
                    <a:bodyPr/>
                    <a:lstStyle/>
                    <a:p>
                      <a:endParaRPr kumimoji="1" lang="ja-JP" altLang="en-US"/>
                    </a:p>
                  </a:txBody>
                  <a:tcPr/>
                </a:tc>
                <a:tc>
                  <a:txBody>
                    <a:bodyPr/>
                    <a:lstStyle/>
                    <a:p>
                      <a:pPr rtl="0" fontAlgn="b"/>
                      <a:r>
                        <a:rPr lang="en-US" sz="1600">
                          <a:effectLst/>
                        </a:rPr>
                        <a:t>INCOIS-GODAS (1/2X1/4 global)</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27921379"/>
                  </a:ext>
                </a:extLst>
              </a:tr>
              <a:tr h="267892">
                <a:tc vMerge="1">
                  <a:txBody>
                    <a:bodyPr/>
                    <a:lstStyle/>
                    <a:p>
                      <a:endParaRPr kumimoji="1" lang="ja-JP" altLang="en-US"/>
                    </a:p>
                  </a:txBody>
                  <a:tcPr/>
                </a:tc>
                <a:tc>
                  <a:txBody>
                    <a:bodyPr/>
                    <a:lstStyle/>
                    <a:p>
                      <a:pPr rtl="0" fontAlgn="b"/>
                      <a:r>
                        <a:rPr lang="en-US" sz="1600">
                          <a:effectLst/>
                        </a:rPr>
                        <a:t>HYCOM (1/12 degree)</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37888061"/>
                  </a:ext>
                </a:extLst>
              </a:tr>
              <a:tr h="140996">
                <a:tc vMerge="1">
                  <a:txBody>
                    <a:bodyPr/>
                    <a:lstStyle/>
                    <a:p>
                      <a:endParaRPr kumimoji="1" lang="ja-JP" altLang="en-US"/>
                    </a:p>
                  </a:txBody>
                  <a:tcPr/>
                </a:tc>
                <a:tc>
                  <a:txBody>
                    <a:bodyPr/>
                    <a:lstStyle/>
                    <a:p>
                      <a:pPr rtl="0" fontAlgn="b"/>
                      <a:r>
                        <a:rPr lang="en-US" sz="1600">
                          <a:effectLst/>
                        </a:rPr>
                        <a:t>SWAN</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59994703"/>
                  </a:ext>
                </a:extLst>
              </a:tr>
              <a:tr h="394788">
                <a:tc vMerge="1">
                  <a:txBody>
                    <a:bodyPr/>
                    <a:lstStyle/>
                    <a:p>
                      <a:endParaRPr kumimoji="1" lang="ja-JP" altLang="en-US"/>
                    </a:p>
                  </a:txBody>
                  <a:tcPr/>
                </a:tc>
                <a:tc>
                  <a:txBody>
                    <a:bodyPr/>
                    <a:lstStyle/>
                    <a:p>
                      <a:pPr rtl="0" fontAlgn="b"/>
                      <a:r>
                        <a:rPr lang="en-US" sz="1600" b="0">
                          <a:solidFill>
                            <a:srgbClr val="000000"/>
                          </a:solidFill>
                          <a:effectLst/>
                          <a:latin typeface="Arial" panose="020B0604020202020204" pitchFamily="34" charset="0"/>
                        </a:rPr>
                        <a:t>WAVEWATCH III (1 degree)</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08525569"/>
                  </a:ext>
                </a:extLst>
              </a:tr>
              <a:tr h="267892">
                <a:tc rowSpan="3">
                  <a:txBody>
                    <a:bodyPr/>
                    <a:lstStyle/>
                    <a:p>
                      <a:pPr rtl="0" fontAlgn="ctr"/>
                      <a:r>
                        <a:rPr lang="en-US" sz="1600" dirty="0">
                          <a:effectLst/>
                        </a:rPr>
                        <a:t>JMA</a:t>
                      </a:r>
                    </a:p>
                  </a:txBody>
                  <a:tcPr marL="10575" marR="10575" marT="7050" marB="705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r>
                        <a:rPr lang="en-US" sz="1600">
                          <a:effectLst/>
                        </a:rPr>
                        <a:t>MOVE (Global)</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solidFill>
                            <a:srgbClr val="000000"/>
                          </a:solidFill>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extLst>
                  <a:ext uri="{0D108BD9-81ED-4DB2-BD59-A6C34878D82A}">
                    <a16:rowId xmlns:a16="http://schemas.microsoft.com/office/drawing/2014/main" val="722872555"/>
                  </a:ext>
                </a:extLst>
              </a:tr>
              <a:tr h="267892">
                <a:tc vMerge="1">
                  <a:txBody>
                    <a:bodyPr/>
                    <a:lstStyle/>
                    <a:p>
                      <a:endParaRPr kumimoji="1" lang="ja-JP" altLang="en-US"/>
                    </a:p>
                  </a:txBody>
                  <a:tcPr/>
                </a:tc>
                <a:tc>
                  <a:txBody>
                    <a:bodyPr/>
                    <a:lstStyle/>
                    <a:p>
                      <a:pPr rtl="0" fontAlgn="b"/>
                      <a:r>
                        <a:rPr lang="en-US" sz="1600">
                          <a:effectLst/>
                        </a:rPr>
                        <a:t>MOVE (Regional)</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solidFill>
                            <a:srgbClr val="FFFFFF"/>
                          </a:solidFill>
                          <a:effectLst/>
                        </a:rPr>
                        <a:t>Level 5</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0000"/>
                    </a:solidFill>
                  </a:tcPr>
                </a:tc>
                <a:tc>
                  <a:txBody>
                    <a:bodyPr/>
                    <a:lstStyle/>
                    <a:p>
                      <a:pPr algn="ctr" rtl="0" fontAlgn="b"/>
                      <a:r>
                        <a:rPr lang="en-US" sz="1600">
                          <a:solidFill>
                            <a:srgbClr val="000000"/>
                          </a:solidFill>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en-US" sz="1600">
                          <a:effectLst/>
                        </a:rPr>
                        <a:t>Level 1</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00FFFF"/>
                    </a:solidFill>
                  </a:tcPr>
                </a:tc>
                <a:extLst>
                  <a:ext uri="{0D108BD9-81ED-4DB2-BD59-A6C34878D82A}">
                    <a16:rowId xmlns:a16="http://schemas.microsoft.com/office/drawing/2014/main" val="1102299972"/>
                  </a:ext>
                </a:extLst>
              </a:tr>
              <a:tr h="267892">
                <a:tc vMerge="1">
                  <a:txBody>
                    <a:bodyPr/>
                    <a:lstStyle/>
                    <a:p>
                      <a:endParaRPr kumimoji="1" lang="ja-JP" altLang="en-US"/>
                    </a:p>
                  </a:txBody>
                  <a:tcPr/>
                </a:tc>
                <a:tc>
                  <a:txBody>
                    <a:bodyPr/>
                    <a:lstStyle/>
                    <a:p>
                      <a:pPr rtl="0" fontAlgn="b"/>
                      <a:r>
                        <a:rPr lang="en-US" sz="1600">
                          <a:effectLst/>
                        </a:rPr>
                        <a:t>Wave DA Systems</a:t>
                      </a: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ja-JP" altLang="en-US" sz="160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b"/>
                      <a:endParaRPr lang="ja-JP" altLang="en-US" sz="1600" dirty="0">
                        <a:effectLst/>
                      </a:endParaRPr>
                    </a:p>
                  </a:txBody>
                  <a:tcPr marL="10575" marR="10575" marT="7050" marB="7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003418"/>
                  </a:ext>
                </a:extLst>
              </a:tr>
            </a:tbl>
          </a:graphicData>
        </a:graphic>
      </p:graphicFrame>
      <p:sp>
        <p:nvSpPr>
          <p:cNvPr id="20" name="テキスト ボックス 19">
            <a:extLst>
              <a:ext uri="{FF2B5EF4-FFF2-40B4-BE49-F238E27FC236}">
                <a16:creationId xmlns:a16="http://schemas.microsoft.com/office/drawing/2014/main" id="{2955F865-4703-4795-9D11-88140FAC6946}"/>
              </a:ext>
            </a:extLst>
          </p:cNvPr>
          <p:cNvSpPr txBox="1"/>
          <p:nvPr/>
        </p:nvSpPr>
        <p:spPr>
          <a:xfrm>
            <a:off x="240098" y="751681"/>
            <a:ext cx="11411297" cy="907941"/>
          </a:xfrm>
          <a:prstGeom prst="rect">
            <a:avLst/>
          </a:prstGeom>
          <a:solidFill>
            <a:srgbClr val="FFFFCC"/>
          </a:solidFill>
        </p:spPr>
        <p:txBody>
          <a:bodyPr wrap="square" rtlCol="0">
            <a:spAutoFit/>
          </a:bodyPr>
          <a:lstStyle/>
          <a:p>
            <a:pPr marL="342900" indent="-342900">
              <a:spcBef>
                <a:spcPts val="600"/>
              </a:spcBef>
              <a:buFont typeface="Wingdings" panose="05000000000000000000" pitchFamily="2" charset="2"/>
              <a:buChar char="Ø"/>
              <a:defRPr/>
            </a:pPr>
            <a:r>
              <a:rPr lang="en-US" altLang="ja-JP" sz="2400" dirty="0">
                <a:latin typeface="Arial" panose="020B0604020202020204" pitchFamily="34" charset="0"/>
              </a:rPr>
              <a:t>Aim to show what data are used in OP systems clearly in public!</a:t>
            </a:r>
          </a:p>
          <a:p>
            <a:pPr marL="342900" indent="-342900">
              <a:spcBef>
                <a:spcPts val="600"/>
              </a:spcBef>
              <a:buFont typeface="Wingdings" panose="05000000000000000000" pitchFamily="2" charset="2"/>
              <a:buChar char="Ø"/>
              <a:defRPr/>
            </a:pPr>
            <a:r>
              <a:rPr lang="en-US" altLang="ja-JP" sz="2400" dirty="0">
                <a:latin typeface="Arial" panose="020B0604020202020204" pitchFamily="34" charset="0"/>
              </a:rPr>
              <a:t>will be open at the </a:t>
            </a:r>
            <a:r>
              <a:rPr lang="en-US" altLang="ja-JP" sz="2400" dirty="0" err="1">
                <a:latin typeface="Arial" panose="020B0604020202020204" pitchFamily="34" charset="0"/>
              </a:rPr>
              <a:t>OceanPredict</a:t>
            </a:r>
            <a:r>
              <a:rPr lang="en-US" altLang="ja-JP" sz="2400" dirty="0">
                <a:latin typeface="Arial" panose="020B0604020202020204" pitchFamily="34" charset="0"/>
              </a:rPr>
              <a:t> web page.</a:t>
            </a:r>
          </a:p>
        </p:txBody>
      </p:sp>
    </p:spTree>
    <p:extLst>
      <p:ext uri="{BB962C8B-B14F-4D97-AF65-F5344CB8AC3E}">
        <p14:creationId xmlns:p14="http://schemas.microsoft.com/office/powerpoint/2010/main" val="325564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80268" y="970230"/>
            <a:ext cx="11411297" cy="5232202"/>
          </a:xfrm>
          <a:prstGeom prst="rect">
            <a:avLst/>
          </a:prstGeom>
          <a:solidFill>
            <a:schemeClr val="bg1"/>
          </a:solidFill>
        </p:spPr>
        <p:txBody>
          <a:bodyPr wrap="square" rtlCol="0">
            <a:spAutoFit/>
          </a:bodyPr>
          <a:lstStyle/>
          <a:p>
            <a:pPr marL="457200" indent="-457200">
              <a:spcBef>
                <a:spcPts val="1200"/>
              </a:spcBef>
              <a:buFont typeface="Wingdings" panose="05000000000000000000" pitchFamily="2" charset="2"/>
              <a:buChar char="Ø"/>
              <a:defRPr/>
            </a:pPr>
            <a:r>
              <a:rPr lang="en-US" altLang="ja-JP" sz="2400" dirty="0">
                <a:latin typeface="Arial" panose="020B0604020202020204" pitchFamily="34" charset="0"/>
              </a:rPr>
              <a:t>More than 15% of Argo floats suffer from the </a:t>
            </a:r>
            <a:r>
              <a:rPr lang="en-US" altLang="ja-JP" sz="2400" dirty="0">
                <a:solidFill>
                  <a:srgbClr val="FF0000"/>
                </a:solidFill>
                <a:latin typeface="Arial" panose="020B0604020202020204" pitchFamily="34" charset="0"/>
              </a:rPr>
              <a:t>Fast Salinity Drift (FSD)</a:t>
            </a:r>
            <a:r>
              <a:rPr lang="en-US" altLang="ja-JP" sz="2400" dirty="0">
                <a:latin typeface="Arial" panose="020B0604020202020204" pitchFamily="34" charset="0"/>
              </a:rPr>
              <a:t>. The drift is caused by a manufacturing problem. </a:t>
            </a:r>
          </a:p>
          <a:p>
            <a:pPr marL="457200" indent="-457200">
              <a:spcBef>
                <a:spcPts val="1200"/>
              </a:spcBef>
              <a:buFont typeface="Wingdings" panose="05000000000000000000" pitchFamily="2" charset="2"/>
              <a:buChar char="Ø"/>
              <a:defRPr/>
            </a:pPr>
            <a:r>
              <a:rPr lang="en-US" altLang="ja-JP" sz="2400" dirty="0">
                <a:latin typeface="Arial" panose="020B0604020202020204" pitchFamily="34" charset="0"/>
              </a:rPr>
              <a:t>We confirmed that </a:t>
            </a:r>
            <a:r>
              <a:rPr lang="en-US" altLang="ja-JP" sz="2400" dirty="0">
                <a:solidFill>
                  <a:srgbClr val="0000FF"/>
                </a:solidFill>
                <a:latin typeface="Arial" panose="020B0604020202020204" pitchFamily="34" charset="0"/>
              </a:rPr>
              <a:t>FSD affects some of ocean prediction systems.</a:t>
            </a:r>
          </a:p>
          <a:p>
            <a:pPr marL="457200" indent="-457200">
              <a:spcBef>
                <a:spcPts val="1200"/>
              </a:spcBef>
              <a:buFont typeface="Wingdings" panose="05000000000000000000" pitchFamily="2" charset="2"/>
              <a:buChar char="Ø"/>
              <a:defRPr/>
            </a:pPr>
            <a:r>
              <a:rPr lang="en-US" altLang="ja-JP" sz="2400" dirty="0">
                <a:latin typeface="Arial" panose="020B0604020202020204" pitchFamily="34" charset="0"/>
              </a:rPr>
              <a:t>In order to clarify the influence of FSD in ocean prediction systems, we plan to conduct </a:t>
            </a:r>
            <a:r>
              <a:rPr lang="en-US" altLang="ja-JP" sz="2400" dirty="0">
                <a:solidFill>
                  <a:srgbClr val="00B050"/>
                </a:solidFill>
                <a:latin typeface="Arial" panose="020B0604020202020204" pitchFamily="34" charset="0"/>
              </a:rPr>
              <a:t>multi-system OSEs</a:t>
            </a:r>
            <a:r>
              <a:rPr lang="en-US" altLang="ja-JP" sz="2400" dirty="0">
                <a:latin typeface="Arial" panose="020B0604020202020204" pitchFamily="34" charset="0"/>
              </a:rPr>
              <a:t>.</a:t>
            </a:r>
          </a:p>
          <a:p>
            <a:pPr marL="457200" indent="-457200">
              <a:spcBef>
                <a:spcPts val="1200"/>
              </a:spcBef>
              <a:buFont typeface="Wingdings" panose="05000000000000000000" pitchFamily="2" charset="2"/>
              <a:buChar char="Ø"/>
              <a:defRPr/>
            </a:pPr>
            <a:r>
              <a:rPr lang="en-US" altLang="ja-JP" sz="2400" dirty="0">
                <a:latin typeface="Arial" panose="020B0604020202020204" pitchFamily="34" charset="0"/>
              </a:rPr>
              <a:t>For example, the participating centers will perform </a:t>
            </a:r>
          </a:p>
          <a:p>
            <a:pPr>
              <a:spcBef>
                <a:spcPts val="1200"/>
              </a:spcBef>
              <a:defRPr/>
            </a:pPr>
            <a:r>
              <a:rPr lang="en-US" altLang="ja-JP" sz="2400" dirty="0">
                <a:latin typeface="Arial" panose="020B0604020202020204" pitchFamily="34" charset="0"/>
              </a:rPr>
              <a:t>       1. OSE assimilating real-time Argo data</a:t>
            </a:r>
          </a:p>
          <a:p>
            <a:pPr>
              <a:spcBef>
                <a:spcPts val="1200"/>
              </a:spcBef>
              <a:defRPr/>
            </a:pPr>
            <a:r>
              <a:rPr lang="en-US" altLang="ja-JP" sz="2400" dirty="0">
                <a:latin typeface="Arial" panose="020B0604020202020204" pitchFamily="34" charset="0"/>
              </a:rPr>
              <a:t>       2. OSE assimilating real-time Argo data but using the gray list</a:t>
            </a:r>
          </a:p>
          <a:p>
            <a:pPr>
              <a:spcBef>
                <a:spcPts val="1200"/>
              </a:spcBef>
              <a:defRPr/>
            </a:pPr>
            <a:r>
              <a:rPr lang="en-US" altLang="ja-JP" sz="2400" dirty="0">
                <a:latin typeface="Arial" panose="020B0604020202020204" pitchFamily="34" charset="0"/>
              </a:rPr>
              <a:t>       3. OSE assimilating delayed mode Argo data</a:t>
            </a:r>
          </a:p>
          <a:p>
            <a:pPr marL="342900" indent="-342900">
              <a:spcBef>
                <a:spcPts val="1200"/>
              </a:spcBef>
              <a:buFont typeface="Wingdings" panose="05000000000000000000" pitchFamily="2" charset="2"/>
              <a:buChar char="Ø"/>
              <a:defRPr/>
            </a:pPr>
            <a:r>
              <a:rPr lang="en-US" altLang="ja-JP" sz="2400" dirty="0">
                <a:latin typeface="Arial" panose="020B0604020202020204" pitchFamily="34" charset="0"/>
              </a:rPr>
              <a:t>A close communication with the ocean observation community is required in order to make this activity effective.</a:t>
            </a:r>
          </a:p>
        </p:txBody>
      </p:sp>
      <p:sp>
        <p:nvSpPr>
          <p:cNvPr id="17" name="Line 2">
            <a:extLst>
              <a:ext uri="{FF2B5EF4-FFF2-40B4-BE49-F238E27FC236}">
                <a16:creationId xmlns:a16="http://schemas.microsoft.com/office/drawing/2014/main" id="{EAB60922-BC55-43D7-8FC0-FEC5433007C7}"/>
              </a:ext>
            </a:extLst>
          </p:cNvPr>
          <p:cNvSpPr>
            <a:spLocks noChangeShapeType="1"/>
          </p:cNvSpPr>
          <p:nvPr/>
        </p:nvSpPr>
        <p:spPr bwMode="auto">
          <a:xfrm>
            <a:off x="240099" y="620713"/>
            <a:ext cx="11742794"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AutoShape 3">
            <a:extLst>
              <a:ext uri="{FF2B5EF4-FFF2-40B4-BE49-F238E27FC236}">
                <a16:creationId xmlns:a16="http://schemas.microsoft.com/office/drawing/2014/main" id="{93B4DF50-7D25-4ECF-96AE-AB4B95597072}"/>
              </a:ext>
            </a:extLst>
          </p:cNvPr>
          <p:cNvSpPr>
            <a:spLocks noChangeArrowheads="1"/>
          </p:cNvSpPr>
          <p:nvPr/>
        </p:nvSpPr>
        <p:spPr bwMode="auto">
          <a:xfrm>
            <a:off x="219668" y="188913"/>
            <a:ext cx="228600" cy="228600"/>
          </a:xfrm>
          <a:prstGeom prst="star5">
            <a:avLst/>
          </a:prstGeom>
          <a:solidFill>
            <a:srgbClr val="00B050"/>
          </a:solidFill>
          <a:ln w="9525">
            <a:solidFill>
              <a:schemeClr val="tx1"/>
            </a:solidFill>
            <a:miter lim="800000"/>
            <a:headEnd/>
            <a:tailEnd/>
          </a:ln>
          <a:effectLst/>
        </p:spPr>
        <p:txBody>
          <a:bodyPr wrap="none" anchor="ctr"/>
          <a:lstStyle/>
          <a:p>
            <a:pPr>
              <a:defRPr/>
            </a:pPr>
            <a:endParaRPr lang="ja-JP" altLang="en-US" sz="2400">
              <a:solidFill>
                <a:srgbClr val="000000"/>
              </a:solidFill>
              <a:latin typeface="Arial" charset="0"/>
            </a:endParaRPr>
          </a:p>
        </p:txBody>
      </p:sp>
      <p:sp>
        <p:nvSpPr>
          <p:cNvPr id="19" name="Text Box 4">
            <a:extLst>
              <a:ext uri="{FF2B5EF4-FFF2-40B4-BE49-F238E27FC236}">
                <a16:creationId xmlns:a16="http://schemas.microsoft.com/office/drawing/2014/main" id="{0F8BC228-E475-435E-A477-4A65C4B0F713}"/>
              </a:ext>
            </a:extLst>
          </p:cNvPr>
          <p:cNvSpPr txBox="1">
            <a:spLocks noChangeArrowheads="1"/>
          </p:cNvSpPr>
          <p:nvPr/>
        </p:nvSpPr>
        <p:spPr>
          <a:xfrm>
            <a:off x="463012" y="42863"/>
            <a:ext cx="11881388" cy="577850"/>
          </a:xfrm>
          <a:prstGeom prst="rect">
            <a:avLst/>
          </a:prstGeo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lang="en-US" altLang="ja-JP" sz="2800" dirty="0">
                <a:latin typeface="Arial" panose="020B0604020202020204" pitchFamily="34" charset="0"/>
              </a:rPr>
              <a:t>Multi System OSEs for the Fast Salinity Drift of the Argo floats (planned) </a:t>
            </a:r>
          </a:p>
        </p:txBody>
      </p:sp>
    </p:spTree>
    <p:extLst>
      <p:ext uri="{BB962C8B-B14F-4D97-AF65-F5344CB8AC3E}">
        <p14:creationId xmlns:p14="http://schemas.microsoft.com/office/powerpoint/2010/main" val="34638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
            <a:extLst>
              <a:ext uri="{FF2B5EF4-FFF2-40B4-BE49-F238E27FC236}">
                <a16:creationId xmlns:a16="http://schemas.microsoft.com/office/drawing/2014/main" id="{EAB60922-BC55-43D7-8FC0-FEC5433007C7}"/>
              </a:ext>
            </a:extLst>
          </p:cNvPr>
          <p:cNvSpPr>
            <a:spLocks noChangeShapeType="1"/>
          </p:cNvSpPr>
          <p:nvPr/>
        </p:nvSpPr>
        <p:spPr bwMode="auto">
          <a:xfrm>
            <a:off x="240099" y="620713"/>
            <a:ext cx="4918923"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AutoShape 3">
            <a:extLst>
              <a:ext uri="{FF2B5EF4-FFF2-40B4-BE49-F238E27FC236}">
                <a16:creationId xmlns:a16="http://schemas.microsoft.com/office/drawing/2014/main" id="{93B4DF50-7D25-4ECF-96AE-AB4B95597072}"/>
              </a:ext>
            </a:extLst>
          </p:cNvPr>
          <p:cNvSpPr>
            <a:spLocks noChangeArrowheads="1"/>
          </p:cNvSpPr>
          <p:nvPr/>
        </p:nvSpPr>
        <p:spPr bwMode="auto">
          <a:xfrm>
            <a:off x="219668" y="188913"/>
            <a:ext cx="228600" cy="228600"/>
          </a:xfrm>
          <a:prstGeom prst="star5">
            <a:avLst/>
          </a:prstGeom>
          <a:solidFill>
            <a:srgbClr val="00B050"/>
          </a:solidFill>
          <a:ln w="9525">
            <a:solidFill>
              <a:schemeClr val="tx1"/>
            </a:solidFill>
            <a:miter lim="800000"/>
            <a:headEnd/>
            <a:tailEnd/>
          </a:ln>
          <a:effectLst/>
        </p:spPr>
        <p:txBody>
          <a:bodyPr wrap="none" anchor="ctr"/>
          <a:lstStyle/>
          <a:p>
            <a:pPr>
              <a:defRPr/>
            </a:pPr>
            <a:endParaRPr lang="ja-JP" altLang="en-US" sz="2400">
              <a:solidFill>
                <a:srgbClr val="000000"/>
              </a:solidFill>
              <a:latin typeface="Arial" charset="0"/>
            </a:endParaRPr>
          </a:p>
        </p:txBody>
      </p:sp>
      <p:sp>
        <p:nvSpPr>
          <p:cNvPr id="19" name="Text Box 4">
            <a:extLst>
              <a:ext uri="{FF2B5EF4-FFF2-40B4-BE49-F238E27FC236}">
                <a16:creationId xmlns:a16="http://schemas.microsoft.com/office/drawing/2014/main" id="{0F8BC228-E475-435E-A477-4A65C4B0F713}"/>
              </a:ext>
            </a:extLst>
          </p:cNvPr>
          <p:cNvSpPr txBox="1">
            <a:spLocks noChangeArrowheads="1"/>
          </p:cNvSpPr>
          <p:nvPr/>
        </p:nvSpPr>
        <p:spPr>
          <a:xfrm>
            <a:off x="463012" y="42863"/>
            <a:ext cx="11881388" cy="577850"/>
          </a:xfrm>
          <a:prstGeom prst="rect">
            <a:avLst/>
          </a:prstGeo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lang="en-US" altLang="ja-JP" sz="2800" dirty="0">
                <a:latin typeface="Arial" panose="020B0604020202020204" pitchFamily="34" charset="0"/>
              </a:rPr>
              <a:t>Sharing the QC Information </a:t>
            </a:r>
          </a:p>
        </p:txBody>
      </p:sp>
      <p:pic>
        <p:nvPicPr>
          <p:cNvPr id="3" name="図 2">
            <a:extLst>
              <a:ext uri="{FF2B5EF4-FFF2-40B4-BE49-F238E27FC236}">
                <a16:creationId xmlns:a16="http://schemas.microsoft.com/office/drawing/2014/main" id="{5910A238-095C-4387-AE18-38A5F3C8B8F5}"/>
              </a:ext>
            </a:extLst>
          </p:cNvPr>
          <p:cNvPicPr>
            <a:picLocks noChangeAspect="1"/>
          </p:cNvPicPr>
          <p:nvPr/>
        </p:nvPicPr>
        <p:blipFill rotWithShape="1">
          <a:blip r:embed="rId3"/>
          <a:srcRect t="13660" r="49768" b="10238"/>
          <a:stretch/>
        </p:blipFill>
        <p:spPr>
          <a:xfrm>
            <a:off x="101198" y="1809781"/>
            <a:ext cx="10870444" cy="5146603"/>
          </a:xfrm>
          <a:prstGeom prst="rect">
            <a:avLst/>
          </a:prstGeom>
        </p:spPr>
      </p:pic>
      <p:sp>
        <p:nvSpPr>
          <p:cNvPr id="10" name="テキスト ボックス 9"/>
          <p:cNvSpPr txBox="1"/>
          <p:nvPr/>
        </p:nvSpPr>
        <p:spPr>
          <a:xfrm>
            <a:off x="8123714" y="1993790"/>
            <a:ext cx="3747913" cy="2246769"/>
          </a:xfrm>
          <a:prstGeom prst="rect">
            <a:avLst/>
          </a:prstGeom>
          <a:solidFill>
            <a:srgbClr val="002060"/>
          </a:solidFill>
        </p:spPr>
        <p:txBody>
          <a:bodyPr wrap="square" rtlCol="0">
            <a:spAutoFit/>
          </a:bodyPr>
          <a:lstStyle/>
          <a:p>
            <a:pPr>
              <a:spcBef>
                <a:spcPts val="1200"/>
              </a:spcBef>
              <a:defRPr/>
            </a:pPr>
            <a:r>
              <a:rPr lang="en-US" altLang="ja-JP" sz="2000" dirty="0">
                <a:solidFill>
                  <a:schemeClr val="bg1"/>
                </a:solidFill>
                <a:latin typeface="Arial" panose="020B0604020202020204" pitchFamily="34" charset="0"/>
              </a:rPr>
              <a:t>QC Monitor in JMA. Circles indicate discarded data. One of  discarded salinity profiles is plotted with corresponding first-guess, and analysis profiles. (This web page is not open due to JMA’s data policy.)   </a:t>
            </a:r>
          </a:p>
        </p:txBody>
      </p:sp>
      <p:sp>
        <p:nvSpPr>
          <p:cNvPr id="8" name="テキスト ボックス 7">
            <a:extLst>
              <a:ext uri="{FF2B5EF4-FFF2-40B4-BE49-F238E27FC236}">
                <a16:creationId xmlns:a16="http://schemas.microsoft.com/office/drawing/2014/main" id="{41055D82-7CC7-4D1B-B16A-336706F39F79}"/>
              </a:ext>
            </a:extLst>
          </p:cNvPr>
          <p:cNvSpPr txBox="1"/>
          <p:nvPr/>
        </p:nvSpPr>
        <p:spPr>
          <a:xfrm>
            <a:off x="101198" y="751681"/>
            <a:ext cx="11881388" cy="907941"/>
          </a:xfrm>
          <a:prstGeom prst="rect">
            <a:avLst/>
          </a:prstGeom>
          <a:solidFill>
            <a:srgbClr val="FFFFCC"/>
          </a:solidFill>
        </p:spPr>
        <p:txBody>
          <a:bodyPr wrap="square" rtlCol="0">
            <a:spAutoFit/>
          </a:bodyPr>
          <a:lstStyle/>
          <a:p>
            <a:pPr marL="342900" indent="-342900">
              <a:spcBef>
                <a:spcPts val="600"/>
              </a:spcBef>
              <a:buFont typeface="Wingdings" panose="05000000000000000000" pitchFamily="2" charset="2"/>
              <a:buChar char="Ø"/>
              <a:defRPr/>
            </a:pPr>
            <a:r>
              <a:rPr lang="en-US" altLang="ja-JP" sz="2400" dirty="0">
                <a:latin typeface="Arial" panose="020B0604020202020204" pitchFamily="34" charset="0"/>
              </a:rPr>
              <a:t>Some centers share their QC information through communication in OS-Eval TT. </a:t>
            </a:r>
          </a:p>
          <a:p>
            <a:pPr marL="342900" indent="-342900">
              <a:spcBef>
                <a:spcPts val="600"/>
              </a:spcBef>
              <a:buFont typeface="Wingdings" panose="05000000000000000000" pitchFamily="2" charset="2"/>
              <a:buChar char="Ø"/>
              <a:defRPr/>
            </a:pPr>
            <a:r>
              <a:rPr lang="en-US" altLang="ja-JP" sz="2400" dirty="0">
                <a:latin typeface="Arial" panose="020B0604020202020204" pitchFamily="34" charset="0"/>
              </a:rPr>
              <a:t>It may be possible to share this kind of information with observational communities.</a:t>
            </a:r>
          </a:p>
        </p:txBody>
      </p:sp>
    </p:spTree>
    <p:extLst>
      <p:ext uri="{BB962C8B-B14F-4D97-AF65-F5344CB8AC3E}">
        <p14:creationId xmlns:p14="http://schemas.microsoft.com/office/powerpoint/2010/main" val="94869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
            <a:extLst>
              <a:ext uri="{FF2B5EF4-FFF2-40B4-BE49-F238E27FC236}">
                <a16:creationId xmlns:a16="http://schemas.microsoft.com/office/drawing/2014/main" id="{EAB60922-BC55-43D7-8FC0-FEC5433007C7}"/>
              </a:ext>
            </a:extLst>
          </p:cNvPr>
          <p:cNvSpPr>
            <a:spLocks noChangeShapeType="1"/>
          </p:cNvSpPr>
          <p:nvPr/>
        </p:nvSpPr>
        <p:spPr bwMode="auto">
          <a:xfrm>
            <a:off x="119598" y="573821"/>
            <a:ext cx="8801482"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Text Box 4">
            <a:extLst>
              <a:ext uri="{FF2B5EF4-FFF2-40B4-BE49-F238E27FC236}">
                <a16:creationId xmlns:a16="http://schemas.microsoft.com/office/drawing/2014/main" id="{0F8BC228-E475-435E-A477-4A65C4B0F713}"/>
              </a:ext>
            </a:extLst>
          </p:cNvPr>
          <p:cNvSpPr txBox="1">
            <a:spLocks noChangeArrowheads="1"/>
          </p:cNvSpPr>
          <p:nvPr/>
        </p:nvSpPr>
        <p:spPr>
          <a:xfrm>
            <a:off x="323552" y="20848"/>
            <a:ext cx="9159297" cy="577850"/>
          </a:xfrm>
          <a:prstGeom prst="rect">
            <a:avLst/>
          </a:prstGeo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kumimoji="0" lang="en-US" altLang="ja-JP" sz="2800" dirty="0">
                <a:cs typeface="Arial" panose="020B0604020202020204" pitchFamily="34" charset="0"/>
              </a:rPr>
              <a:t>Plan of Ocean Observation Impact Annual Report (OIAR) </a:t>
            </a:r>
          </a:p>
        </p:txBody>
      </p:sp>
      <p:sp>
        <p:nvSpPr>
          <p:cNvPr id="8" name="Text Box 38">
            <a:extLst>
              <a:ext uri="{FF2B5EF4-FFF2-40B4-BE49-F238E27FC236}">
                <a16:creationId xmlns:a16="http://schemas.microsoft.com/office/drawing/2014/main" id="{9EA9B25A-2FD9-4207-8F6D-0B4FB496A8B0}"/>
              </a:ext>
            </a:extLst>
          </p:cNvPr>
          <p:cNvSpPr txBox="1">
            <a:spLocks noChangeArrowheads="1"/>
          </p:cNvSpPr>
          <p:nvPr/>
        </p:nvSpPr>
        <p:spPr bwMode="auto">
          <a:xfrm>
            <a:off x="338668" y="751567"/>
            <a:ext cx="11582400" cy="1329861"/>
          </a:xfrm>
          <a:prstGeom prst="rect">
            <a:avLst/>
          </a:prstGeom>
          <a:solidFill>
            <a:schemeClr val="bg1"/>
          </a:solidFill>
          <a:ln>
            <a:noFill/>
          </a:ln>
          <a:effectLst/>
        </p:spPr>
        <p:txBody>
          <a:bodyPr wrap="square" lIns="18000" tIns="10800" rIns="18000" bIns="10800">
            <a:spAutoFit/>
          </a:bodyPr>
          <a:lstStyle>
            <a:lvl1pPr marL="88900" indent="-88900">
              <a:spcBef>
                <a:spcPct val="20000"/>
              </a:spcBef>
              <a:buChar char="•"/>
              <a:tabLst>
                <a:tab pos="88900" algn="l"/>
              </a:tabLst>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tabLst>
                <a:tab pos="88900" algn="l"/>
              </a:tabLst>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tabLst>
                <a:tab pos="88900" algn="l"/>
              </a:tabLst>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tabLst>
                <a:tab pos="88900" algn="l"/>
              </a:tabLst>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tabLst>
                <a:tab pos="88900" algn="l"/>
              </a:tabLst>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tabLst>
                <a:tab pos="88900" algn="l"/>
              </a:tabLst>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tabLst>
                <a:tab pos="88900" algn="l"/>
              </a:tabLst>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tabLst>
                <a:tab pos="88900" algn="l"/>
              </a:tabLst>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tabLst>
                <a:tab pos="88900" algn="l"/>
              </a:tabLst>
              <a:defRPr kumimoji="1" sz="2000">
                <a:solidFill>
                  <a:schemeClr val="tx1"/>
                </a:solidFill>
                <a:latin typeface="Times New Roman" panose="02020603050405020304" pitchFamily="18" charset="0"/>
                <a:ea typeface="ＭＳ Ｐゴシック" panose="020B0600070205080204" pitchFamily="50" charset="-128"/>
              </a:defRPr>
            </a:lvl9pPr>
          </a:lstStyle>
          <a:p>
            <a:pPr marL="176213" indent="-176213" algn="just">
              <a:spcBef>
                <a:spcPts val="600"/>
              </a:spcBef>
              <a:buFont typeface="Wingdings" panose="05000000000000000000" pitchFamily="2" charset="2"/>
              <a:buChar char="Ø"/>
              <a:tabLst>
                <a:tab pos="176213" algn="l"/>
              </a:tabLst>
            </a:pPr>
            <a:r>
              <a:rPr lang="en-US" altLang="ja-JP" sz="2000" b="1" dirty="0" err="1">
                <a:solidFill>
                  <a:srgbClr val="7030A0"/>
                </a:solidFill>
                <a:latin typeface="+mj-lt"/>
                <a:cs typeface="Arial" panose="020B0604020202020204" pitchFamily="34" charset="0"/>
              </a:rPr>
              <a:t>OSEval</a:t>
            </a:r>
            <a:r>
              <a:rPr lang="en-US" altLang="ja-JP" sz="2000" b="1" dirty="0">
                <a:solidFill>
                  <a:srgbClr val="7030A0"/>
                </a:solidFill>
                <a:latin typeface="+mj-lt"/>
                <a:cs typeface="Arial" panose="020B0604020202020204" pitchFamily="34" charset="0"/>
              </a:rPr>
              <a:t> TT proposed to publish annual reports</a:t>
            </a:r>
            <a:r>
              <a:rPr lang="en-US" altLang="ja-JP" sz="2000" dirty="0">
                <a:latin typeface="+mj-lt"/>
                <a:cs typeface="Arial" panose="020B0604020202020204" pitchFamily="34" charset="0"/>
              </a:rPr>
              <a:t> </a:t>
            </a:r>
            <a:r>
              <a:rPr lang="en-US" altLang="ja-JP" sz="2000" b="1" dirty="0">
                <a:solidFill>
                  <a:srgbClr val="7030A0"/>
                </a:solidFill>
                <a:latin typeface="+mj-lt"/>
                <a:cs typeface="Arial" panose="020B0604020202020204" pitchFamily="34" charset="0"/>
              </a:rPr>
              <a:t>(OIAR) </a:t>
            </a:r>
            <a:r>
              <a:rPr lang="en-US" altLang="ja-JP" sz="2000" dirty="0">
                <a:latin typeface="+mj-lt"/>
                <a:cs typeface="Arial" panose="020B0604020202020204" pitchFamily="34" charset="0"/>
              </a:rPr>
              <a:t>on the use of observation data and their impacts in ocean/weather/climate prediction systems.</a:t>
            </a:r>
          </a:p>
          <a:p>
            <a:pPr marL="176213" indent="-176213" algn="just">
              <a:spcBef>
                <a:spcPts val="600"/>
              </a:spcBef>
              <a:buFont typeface="Wingdings" panose="05000000000000000000" pitchFamily="2" charset="2"/>
              <a:buChar char="Ø"/>
            </a:pPr>
            <a:r>
              <a:rPr lang="en-US" altLang="ja-JP" sz="2000" dirty="0">
                <a:latin typeface="+mj-lt"/>
                <a:cs typeface="Arial" panose="020B0604020202020204" pitchFamily="34" charset="0"/>
              </a:rPr>
              <a:t>Publishing annual reports can be an effective way to </a:t>
            </a:r>
            <a:r>
              <a:rPr lang="en-US" altLang="ja-JP" sz="2000" b="1" dirty="0">
                <a:solidFill>
                  <a:srgbClr val="7030A0"/>
                </a:solidFill>
                <a:latin typeface="+mj-lt"/>
                <a:cs typeface="Arial" panose="020B0604020202020204" pitchFamily="34" charset="0"/>
              </a:rPr>
              <a:t>provide a feedback to observational communities</a:t>
            </a:r>
            <a:r>
              <a:rPr lang="en-US" altLang="ja-JP" sz="2000" dirty="0">
                <a:latin typeface="+mj-lt"/>
                <a:cs typeface="Arial" panose="020B0604020202020204" pitchFamily="34" charset="0"/>
              </a:rPr>
              <a:t>. It helps decision making and helps to secure funding for developing and sustaining ocean observing system. </a:t>
            </a:r>
          </a:p>
        </p:txBody>
      </p:sp>
      <p:sp>
        <p:nvSpPr>
          <p:cNvPr id="12" name="テキスト ボックス 11">
            <a:extLst>
              <a:ext uri="{FF2B5EF4-FFF2-40B4-BE49-F238E27FC236}">
                <a16:creationId xmlns:a16="http://schemas.microsoft.com/office/drawing/2014/main" id="{84817AC8-78A7-494F-9AEC-A21797814EED}"/>
              </a:ext>
            </a:extLst>
          </p:cNvPr>
          <p:cNvSpPr txBox="1"/>
          <p:nvPr/>
        </p:nvSpPr>
        <p:spPr>
          <a:xfrm>
            <a:off x="323552" y="2407563"/>
            <a:ext cx="5502821" cy="3375283"/>
          </a:xfrm>
          <a:prstGeom prst="rect">
            <a:avLst/>
          </a:prstGeom>
          <a:solidFill>
            <a:srgbClr val="AAE2CA">
              <a:lumMod val="60000"/>
              <a:lumOff val="40000"/>
            </a:srgbClr>
          </a:solidFill>
        </p:spPr>
        <p:txBody>
          <a:bodyPr wrap="square">
            <a:spAutoFit/>
          </a:bodyPr>
          <a:lstStyle/>
          <a:p>
            <a:pPr eaLnBrk="0" fontAlgn="base" hangingPunct="0">
              <a:spcBef>
                <a:spcPts val="200"/>
              </a:spcBef>
              <a:spcAft>
                <a:spcPct val="0"/>
              </a:spcAft>
              <a:defRPr/>
            </a:pPr>
            <a:r>
              <a:rPr kumimoji="0" lang="en-US" altLang="ja-JP" sz="2000" b="1" kern="0" dirty="0">
                <a:solidFill>
                  <a:srgbClr val="FF0000"/>
                </a:solidFill>
                <a:latin typeface="Tahoma" panose="020B0604030504040204" pitchFamily="34" charset="0"/>
              </a:rPr>
              <a:t>OIAR</a:t>
            </a:r>
            <a:r>
              <a:rPr kumimoji="0" lang="en-US" altLang="ja-JP" sz="2000" kern="0" dirty="0">
                <a:solidFill>
                  <a:srgbClr val="FF0000"/>
                </a:solidFill>
                <a:latin typeface="Tahoma" panose="020B0604030504040204" pitchFamily="34" charset="0"/>
              </a:rPr>
              <a:t> can include:</a:t>
            </a:r>
          </a:p>
          <a:p>
            <a:pPr marL="269875" indent="-269875" eaLnBrk="0" fontAlgn="base" hangingPunct="0">
              <a:spcBef>
                <a:spcPts val="600"/>
              </a:spcBef>
              <a:spcAft>
                <a:spcPct val="0"/>
              </a:spcAft>
              <a:buFont typeface="Wingdings" panose="05000000000000000000" pitchFamily="2" charset="2"/>
              <a:buChar char="n"/>
              <a:defRPr/>
            </a:pPr>
            <a:r>
              <a:rPr kumimoji="0" lang="en-US" altLang="ja-JP" sz="2000" kern="0" dirty="0">
                <a:solidFill>
                  <a:srgbClr val="000000"/>
                </a:solidFill>
                <a:latin typeface="Calibri" panose="020F0502020204030204" pitchFamily="34" charset="0"/>
                <a:cs typeface="Calibri" panose="020F0502020204030204" pitchFamily="34" charset="0"/>
              </a:rPr>
              <a:t>What observations are used in different prediction systems? </a:t>
            </a:r>
          </a:p>
          <a:p>
            <a:pPr marL="269875" indent="-269875" eaLnBrk="0" fontAlgn="base" hangingPunct="0">
              <a:spcBef>
                <a:spcPts val="200"/>
              </a:spcBef>
              <a:spcAft>
                <a:spcPct val="0"/>
              </a:spcAft>
              <a:buFont typeface="Wingdings" panose="05000000000000000000" pitchFamily="2" charset="2"/>
              <a:buChar char="n"/>
              <a:defRPr/>
            </a:pPr>
            <a:r>
              <a:rPr kumimoji="0" lang="en-US" altLang="ja-JP" sz="2000" kern="0" dirty="0">
                <a:solidFill>
                  <a:srgbClr val="000000"/>
                </a:solidFill>
                <a:latin typeface="Calibri" panose="020F0502020204030204" pitchFamily="34" charset="0"/>
                <a:cs typeface="Calibri" panose="020F0502020204030204" pitchFamily="34" charset="0"/>
              </a:rPr>
              <a:t>What is the spread in multi-system ensemble?</a:t>
            </a:r>
          </a:p>
          <a:p>
            <a:pPr marL="269875" indent="-269875" eaLnBrk="0" fontAlgn="base" hangingPunct="0">
              <a:spcBef>
                <a:spcPts val="200"/>
              </a:spcBef>
              <a:spcAft>
                <a:spcPct val="0"/>
              </a:spcAft>
              <a:buFont typeface="Wingdings" panose="05000000000000000000" pitchFamily="2" charset="2"/>
              <a:buChar char="n"/>
              <a:defRPr/>
            </a:pPr>
            <a:r>
              <a:rPr kumimoji="0" lang="en-US" altLang="ja-JP" sz="2000" kern="0" dirty="0">
                <a:solidFill>
                  <a:srgbClr val="000000"/>
                </a:solidFill>
                <a:latin typeface="Calibri" panose="020F0502020204030204" pitchFamily="34" charset="0"/>
                <a:cs typeface="Calibri" panose="020F0502020204030204" pitchFamily="34" charset="0"/>
              </a:rPr>
              <a:t>Information about data misfits and analysis increments</a:t>
            </a:r>
          </a:p>
          <a:p>
            <a:pPr marL="269875" indent="-269875" eaLnBrk="0" fontAlgn="base" hangingPunct="0">
              <a:spcBef>
                <a:spcPts val="200"/>
              </a:spcBef>
              <a:spcAft>
                <a:spcPct val="0"/>
              </a:spcAft>
              <a:buFont typeface="Wingdings" panose="05000000000000000000" pitchFamily="2" charset="2"/>
              <a:buChar char="n"/>
              <a:defRPr/>
            </a:pPr>
            <a:r>
              <a:rPr kumimoji="0" lang="en-US" altLang="ja-JP" sz="2000" kern="0" dirty="0">
                <a:solidFill>
                  <a:srgbClr val="000000"/>
                </a:solidFill>
                <a:latin typeface="Calibri" panose="020F0502020204030204" pitchFamily="34" charset="0"/>
                <a:cs typeface="Calibri" panose="020F0502020204030204" pitchFamily="34" charset="0"/>
              </a:rPr>
              <a:t>Impacts of recent changes in ocean observing system</a:t>
            </a:r>
          </a:p>
          <a:p>
            <a:pPr marL="269875" indent="-269875" eaLnBrk="0" fontAlgn="base" hangingPunct="0">
              <a:spcBef>
                <a:spcPts val="200"/>
              </a:spcBef>
              <a:spcAft>
                <a:spcPct val="0"/>
              </a:spcAft>
              <a:buFont typeface="Wingdings" panose="05000000000000000000" pitchFamily="2" charset="2"/>
              <a:buChar char="n"/>
              <a:defRPr/>
            </a:pPr>
            <a:r>
              <a:rPr kumimoji="0" lang="en-US" altLang="ja-JP" sz="2000" kern="0" dirty="0">
                <a:solidFill>
                  <a:srgbClr val="000000"/>
                </a:solidFill>
                <a:latin typeface="Calibri" panose="020F0502020204030204" pitchFamily="34" charset="0"/>
                <a:cs typeface="Calibri" panose="020F0502020204030204" pitchFamily="34" charset="0"/>
              </a:rPr>
              <a:t>Results of international OS-Eval campaign</a:t>
            </a:r>
          </a:p>
          <a:p>
            <a:pPr marL="269875" indent="-269875" eaLnBrk="0" fontAlgn="base" hangingPunct="0">
              <a:spcBef>
                <a:spcPts val="200"/>
              </a:spcBef>
              <a:spcAft>
                <a:spcPct val="0"/>
              </a:spcAft>
              <a:buFont typeface="Wingdings" panose="05000000000000000000" pitchFamily="2" charset="2"/>
              <a:buChar char="n"/>
              <a:defRPr/>
            </a:pPr>
            <a:r>
              <a:rPr kumimoji="0" lang="en-US" altLang="ja-JP" sz="2000" kern="0" dirty="0">
                <a:solidFill>
                  <a:srgbClr val="000000"/>
                </a:solidFill>
                <a:latin typeface="Calibri" panose="020F0502020204030204" pitchFamily="34" charset="0"/>
                <a:cs typeface="Calibri" panose="020F0502020204030204" pitchFamily="34" charset="0"/>
              </a:rPr>
              <a:t>A summary of recent OS-Eval studies</a:t>
            </a:r>
            <a:endParaRPr kumimoji="0" lang="ja-JP" altLang="en-US" sz="2000" kern="0" dirty="0">
              <a:solidFill>
                <a:srgbClr val="000000"/>
              </a:solidFill>
              <a:latin typeface="Calibri" panose="020F0502020204030204" pitchFamily="34" charset="0"/>
              <a:cs typeface="Calibri" panose="020F0502020204030204" pitchFamily="34" charset="0"/>
            </a:endParaRPr>
          </a:p>
        </p:txBody>
      </p:sp>
      <p:sp>
        <p:nvSpPr>
          <p:cNvPr id="33" name="矢印: 右 32">
            <a:extLst>
              <a:ext uri="{FF2B5EF4-FFF2-40B4-BE49-F238E27FC236}">
                <a16:creationId xmlns:a16="http://schemas.microsoft.com/office/drawing/2014/main" id="{5B62E1E7-7DC3-4354-A89E-E3924B1B972C}"/>
              </a:ext>
            </a:extLst>
          </p:cNvPr>
          <p:cNvSpPr/>
          <p:nvPr/>
        </p:nvSpPr>
        <p:spPr>
          <a:xfrm>
            <a:off x="5924569" y="2811065"/>
            <a:ext cx="1686589" cy="586154"/>
          </a:xfrm>
          <a:prstGeom prst="rightArrow">
            <a:avLst/>
          </a:prstGeom>
          <a:solidFill>
            <a:srgbClr val="2D2DB9">
              <a:lumMod val="40000"/>
              <a:lumOff val="60000"/>
            </a:srgbClr>
          </a:solidFill>
          <a:ln w="12700" cap="flat" cmpd="sng" algn="ctr">
            <a:solidFill>
              <a:srgbClr val="2D2DB9">
                <a:lumMod val="60000"/>
                <a:lumOff val="40000"/>
              </a:srgbClr>
            </a:solidFill>
            <a:prstDash val="solid"/>
            <a:miter lim="800000"/>
          </a:ln>
          <a:effectLst/>
        </p:spPr>
        <p:txBody>
          <a:bodyPr anchor="ctr"/>
          <a:lstStyle/>
          <a:p>
            <a:pPr algn="ctr" eaLnBrk="0" fontAlgn="base" hangingPunct="0">
              <a:spcBef>
                <a:spcPct val="0"/>
              </a:spcBef>
              <a:spcAft>
                <a:spcPct val="0"/>
              </a:spcAft>
              <a:defRPr/>
            </a:pPr>
            <a:endParaRPr kumimoji="0" lang="ja-JP" altLang="en-US" kern="0" dirty="0">
              <a:solidFill>
                <a:srgbClr val="FFFFFF"/>
              </a:solidFill>
              <a:latin typeface="Times New Roman"/>
              <a:ea typeface="ＭＳ Ｐゴシック"/>
            </a:endParaRPr>
          </a:p>
        </p:txBody>
      </p:sp>
      <p:sp>
        <p:nvSpPr>
          <p:cNvPr id="34" name="テキスト ボックス 11">
            <a:extLst>
              <a:ext uri="{FF2B5EF4-FFF2-40B4-BE49-F238E27FC236}">
                <a16:creationId xmlns:a16="http://schemas.microsoft.com/office/drawing/2014/main" id="{61D47E07-DAF2-4CEB-BC26-A698496E0D9E}"/>
              </a:ext>
            </a:extLst>
          </p:cNvPr>
          <p:cNvSpPr txBox="1">
            <a:spLocks noChangeArrowheads="1"/>
          </p:cNvSpPr>
          <p:nvPr/>
        </p:nvSpPr>
        <p:spPr bwMode="auto">
          <a:xfrm>
            <a:off x="6113998" y="3299617"/>
            <a:ext cx="1159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spcBef>
                <a:spcPct val="0"/>
              </a:spcBef>
              <a:spcAft>
                <a:spcPct val="0"/>
              </a:spcAft>
              <a:buFontTx/>
              <a:buNone/>
            </a:pPr>
            <a:r>
              <a:rPr lang="en-US" altLang="ja-JP" sz="2000" b="1" dirty="0">
                <a:solidFill>
                  <a:srgbClr val="3333CC"/>
                </a:solidFill>
                <a:latin typeface="Tahoma" panose="020B0604030504040204" pitchFamily="34" charset="0"/>
              </a:rPr>
              <a:t>Report</a:t>
            </a:r>
            <a:endParaRPr lang="ja-JP" altLang="en-US" sz="1800" b="1" dirty="0">
              <a:solidFill>
                <a:srgbClr val="3333CC"/>
              </a:solidFill>
              <a:latin typeface="Tahoma" panose="020B0604030504040204" pitchFamily="34" charset="0"/>
            </a:endParaRPr>
          </a:p>
        </p:txBody>
      </p:sp>
      <p:sp>
        <p:nvSpPr>
          <p:cNvPr id="35" name="テキスト ボックス 70">
            <a:extLst>
              <a:ext uri="{FF2B5EF4-FFF2-40B4-BE49-F238E27FC236}">
                <a16:creationId xmlns:a16="http://schemas.microsoft.com/office/drawing/2014/main" id="{179CB384-F71A-401D-9540-D95F2CB05E45}"/>
              </a:ext>
            </a:extLst>
          </p:cNvPr>
          <p:cNvSpPr txBox="1">
            <a:spLocks noChangeArrowheads="1"/>
          </p:cNvSpPr>
          <p:nvPr/>
        </p:nvSpPr>
        <p:spPr bwMode="auto">
          <a:xfrm>
            <a:off x="6095421" y="2538906"/>
            <a:ext cx="11942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spcBef>
                <a:spcPct val="0"/>
              </a:spcBef>
              <a:spcAft>
                <a:spcPct val="0"/>
              </a:spcAft>
              <a:buFontTx/>
              <a:buNone/>
            </a:pPr>
            <a:r>
              <a:rPr lang="en-US" altLang="ja-JP" sz="2000" b="1" dirty="0">
                <a:solidFill>
                  <a:srgbClr val="3333CC"/>
                </a:solidFill>
                <a:latin typeface="Tahoma" panose="020B0604030504040204" pitchFamily="34" charset="0"/>
              </a:rPr>
              <a:t>Regular</a:t>
            </a:r>
            <a:endParaRPr lang="ja-JP" altLang="en-US" sz="2000" b="1" dirty="0">
              <a:solidFill>
                <a:srgbClr val="3333CC"/>
              </a:solidFill>
              <a:latin typeface="Tahoma" panose="020B0604030504040204" pitchFamily="34" charset="0"/>
            </a:endParaRPr>
          </a:p>
        </p:txBody>
      </p:sp>
      <p:sp>
        <p:nvSpPr>
          <p:cNvPr id="37" name="テキスト ボックス 36">
            <a:extLst>
              <a:ext uri="{FF2B5EF4-FFF2-40B4-BE49-F238E27FC236}">
                <a16:creationId xmlns:a16="http://schemas.microsoft.com/office/drawing/2014/main" id="{10CDAC74-6723-4D02-99EA-F68446FA2039}"/>
              </a:ext>
            </a:extLst>
          </p:cNvPr>
          <p:cNvSpPr txBox="1"/>
          <p:nvPr/>
        </p:nvSpPr>
        <p:spPr>
          <a:xfrm>
            <a:off x="7709355" y="2720023"/>
            <a:ext cx="3274733" cy="707886"/>
          </a:xfrm>
          <a:prstGeom prst="rect">
            <a:avLst/>
          </a:prstGeom>
          <a:solidFill>
            <a:srgbClr val="2D2DB9"/>
          </a:solidFill>
        </p:spPr>
        <p:txBody>
          <a:bodyPr wrap="square">
            <a:spAutoFit/>
          </a:bodyPr>
          <a:lstStyle/>
          <a:p>
            <a:pPr algn="ctr" eaLnBrk="0" fontAlgn="base" hangingPunct="0">
              <a:spcBef>
                <a:spcPct val="0"/>
              </a:spcBef>
              <a:spcAft>
                <a:spcPct val="0"/>
              </a:spcAft>
              <a:defRPr/>
            </a:pPr>
            <a:r>
              <a:rPr kumimoji="0" lang="en-US" altLang="ja-JP" sz="2000" kern="0" dirty="0">
                <a:solidFill>
                  <a:srgbClr val="FFFFFF"/>
                </a:solidFill>
                <a:latin typeface="Tahoma" panose="020B0604030504040204" pitchFamily="34" charset="0"/>
              </a:rPr>
              <a:t>Observational Agencies/Groups</a:t>
            </a:r>
            <a:endParaRPr kumimoji="0" lang="ja-JP" altLang="en-US" sz="2000" kern="0" dirty="0">
              <a:solidFill>
                <a:srgbClr val="FFFFFF"/>
              </a:solidFill>
              <a:latin typeface="Tahoma" panose="020B0604030504040204" pitchFamily="34" charset="0"/>
            </a:endParaRPr>
          </a:p>
        </p:txBody>
      </p:sp>
      <p:sp>
        <p:nvSpPr>
          <p:cNvPr id="39" name="テキスト ボックス 63">
            <a:extLst>
              <a:ext uri="{FF2B5EF4-FFF2-40B4-BE49-F238E27FC236}">
                <a16:creationId xmlns:a16="http://schemas.microsoft.com/office/drawing/2014/main" id="{E34F7C61-128F-431A-B47F-F50714F13E69}"/>
              </a:ext>
            </a:extLst>
          </p:cNvPr>
          <p:cNvSpPr txBox="1">
            <a:spLocks noChangeArrowheads="1"/>
          </p:cNvSpPr>
          <p:nvPr/>
        </p:nvSpPr>
        <p:spPr bwMode="auto">
          <a:xfrm>
            <a:off x="7066841" y="4176681"/>
            <a:ext cx="4583292" cy="109260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271463" indent="-271463" eaLnBrk="0" fontAlgn="base" hangingPunct="0">
              <a:spcBef>
                <a:spcPts val="600"/>
              </a:spcBef>
              <a:spcAft>
                <a:spcPct val="0"/>
              </a:spcAft>
              <a:buFont typeface="Wingdings" panose="05000000000000000000" pitchFamily="2" charset="2"/>
              <a:buChar char="Ø"/>
            </a:pPr>
            <a:r>
              <a:rPr lang="en-US" altLang="ja-JP" sz="2000" dirty="0">
                <a:solidFill>
                  <a:srgbClr val="000000"/>
                </a:solidFill>
                <a:latin typeface="+mn-ea"/>
                <a:ea typeface="+mn-ea"/>
              </a:rPr>
              <a:t>Making decisions related to the design of observing system</a:t>
            </a:r>
          </a:p>
          <a:p>
            <a:pPr marL="271463" indent="-271463" eaLnBrk="0" fontAlgn="base" hangingPunct="0">
              <a:spcBef>
                <a:spcPts val="600"/>
              </a:spcBef>
              <a:spcAft>
                <a:spcPct val="0"/>
              </a:spcAft>
              <a:buFont typeface="Wingdings" panose="05000000000000000000" pitchFamily="2" charset="2"/>
              <a:buChar char="Ø"/>
            </a:pPr>
            <a:r>
              <a:rPr lang="en-US" altLang="ja-JP" sz="2000" dirty="0">
                <a:solidFill>
                  <a:srgbClr val="000000"/>
                </a:solidFill>
                <a:latin typeface="+mn-ea"/>
                <a:ea typeface="+mn-ea"/>
              </a:rPr>
              <a:t>Secure funding for observing systems </a:t>
            </a:r>
            <a:endParaRPr lang="ja-JP" altLang="en-US" sz="2000" dirty="0">
              <a:solidFill>
                <a:srgbClr val="000000"/>
              </a:solidFill>
              <a:latin typeface="+mn-ea"/>
              <a:ea typeface="+mn-ea"/>
            </a:endParaRPr>
          </a:p>
        </p:txBody>
      </p:sp>
      <p:sp>
        <p:nvSpPr>
          <p:cNvPr id="41" name="矢印: 下 40">
            <a:extLst>
              <a:ext uri="{FF2B5EF4-FFF2-40B4-BE49-F238E27FC236}">
                <a16:creationId xmlns:a16="http://schemas.microsoft.com/office/drawing/2014/main" id="{FF1574AA-B1A1-4E13-A358-CB0AC8F68012}"/>
              </a:ext>
            </a:extLst>
          </p:cNvPr>
          <p:cNvSpPr/>
          <p:nvPr/>
        </p:nvSpPr>
        <p:spPr>
          <a:xfrm>
            <a:off x="8833925" y="3472363"/>
            <a:ext cx="910066" cy="533498"/>
          </a:xfrm>
          <a:prstGeom prst="downArrow">
            <a:avLst/>
          </a:prstGeom>
          <a:solidFill>
            <a:srgbClr val="2D2DB9">
              <a:lumMod val="40000"/>
              <a:lumOff val="60000"/>
            </a:srgbClr>
          </a:solidFill>
          <a:ln w="12700" cap="flat" cmpd="sng" algn="ctr">
            <a:solidFill>
              <a:srgbClr val="2D2DB9">
                <a:lumMod val="60000"/>
                <a:lumOff val="40000"/>
              </a:srgbClr>
            </a:solidFill>
            <a:prstDash val="solid"/>
            <a:miter lim="800000"/>
          </a:ln>
          <a:effectLst/>
        </p:spPr>
        <p:txBody>
          <a:bodyPr anchor="ctr"/>
          <a:lstStyle/>
          <a:p>
            <a:pPr algn="ctr" eaLnBrk="0" fontAlgn="base" hangingPunct="0">
              <a:spcBef>
                <a:spcPct val="0"/>
              </a:spcBef>
              <a:spcAft>
                <a:spcPct val="0"/>
              </a:spcAft>
              <a:defRPr/>
            </a:pPr>
            <a:endParaRPr kumimoji="0" lang="ja-JP" altLang="en-US" sz="600" kern="0">
              <a:solidFill>
                <a:srgbClr val="FFFFFF"/>
              </a:solidFill>
              <a:latin typeface="Times New Roman"/>
              <a:ea typeface="ＭＳ Ｐゴシック"/>
            </a:endParaRPr>
          </a:p>
        </p:txBody>
      </p:sp>
      <p:sp>
        <p:nvSpPr>
          <p:cNvPr id="13" name="AutoShape 3">
            <a:extLst>
              <a:ext uri="{FF2B5EF4-FFF2-40B4-BE49-F238E27FC236}">
                <a16:creationId xmlns:a16="http://schemas.microsoft.com/office/drawing/2014/main" id="{2F8A5488-7335-4207-9386-9B7446A85C54}"/>
              </a:ext>
            </a:extLst>
          </p:cNvPr>
          <p:cNvSpPr>
            <a:spLocks noChangeArrowheads="1"/>
          </p:cNvSpPr>
          <p:nvPr/>
        </p:nvSpPr>
        <p:spPr bwMode="auto">
          <a:xfrm>
            <a:off x="99167" y="188913"/>
            <a:ext cx="228600" cy="228600"/>
          </a:xfrm>
          <a:prstGeom prst="star5">
            <a:avLst/>
          </a:prstGeom>
          <a:solidFill>
            <a:srgbClr val="00B050"/>
          </a:solidFill>
          <a:ln w="9525">
            <a:solidFill>
              <a:schemeClr val="tx1"/>
            </a:solidFill>
            <a:miter lim="800000"/>
            <a:headEnd/>
            <a:tailEnd/>
          </a:ln>
          <a:effectLst/>
        </p:spPr>
        <p:txBody>
          <a:bodyPr wrap="none" anchor="ctr"/>
          <a:lstStyle/>
          <a:p>
            <a:pPr>
              <a:defRPr/>
            </a:pPr>
            <a:endParaRPr lang="ja-JP" altLang="en-US" sz="2400">
              <a:solidFill>
                <a:srgbClr val="000000"/>
              </a:solidFill>
              <a:latin typeface="Arial" charset="0"/>
            </a:endParaRPr>
          </a:p>
        </p:txBody>
      </p:sp>
      <p:sp>
        <p:nvSpPr>
          <p:cNvPr id="18" name="Text Box 38">
            <a:extLst>
              <a:ext uri="{FF2B5EF4-FFF2-40B4-BE49-F238E27FC236}">
                <a16:creationId xmlns:a16="http://schemas.microsoft.com/office/drawing/2014/main" id="{832CB950-0C09-470A-9B40-10563530D2E8}"/>
              </a:ext>
            </a:extLst>
          </p:cNvPr>
          <p:cNvSpPr txBox="1">
            <a:spLocks noChangeArrowheads="1"/>
          </p:cNvSpPr>
          <p:nvPr/>
        </p:nvSpPr>
        <p:spPr bwMode="auto">
          <a:xfrm>
            <a:off x="187332" y="5998822"/>
            <a:ext cx="11801470" cy="760475"/>
          </a:xfrm>
          <a:prstGeom prst="rect">
            <a:avLst/>
          </a:prstGeom>
          <a:solidFill>
            <a:schemeClr val="bg1"/>
          </a:solidFill>
          <a:ln>
            <a:noFill/>
          </a:ln>
          <a:effectLst/>
        </p:spPr>
        <p:txBody>
          <a:bodyPr wrap="square" lIns="18000" tIns="10800" rIns="18000" bIns="10800">
            <a:spAutoFit/>
          </a:bodyPr>
          <a:lstStyle>
            <a:lvl1pPr marL="88900" indent="-88900">
              <a:spcBef>
                <a:spcPct val="20000"/>
              </a:spcBef>
              <a:buChar char="•"/>
              <a:tabLst>
                <a:tab pos="88900" algn="l"/>
              </a:tabLst>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tabLst>
                <a:tab pos="88900" algn="l"/>
              </a:tabLst>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tabLst>
                <a:tab pos="88900" algn="l"/>
              </a:tabLst>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tabLst>
                <a:tab pos="88900" algn="l"/>
              </a:tabLst>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tabLst>
                <a:tab pos="88900" algn="l"/>
              </a:tabLst>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tabLst>
                <a:tab pos="88900" algn="l"/>
              </a:tabLst>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tabLst>
                <a:tab pos="88900" algn="l"/>
              </a:tabLst>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tabLst>
                <a:tab pos="88900" algn="l"/>
              </a:tabLst>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tabLst>
                <a:tab pos="88900" algn="l"/>
              </a:tabLst>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a:spcBef>
                <a:spcPts val="600"/>
              </a:spcBef>
              <a:buNone/>
            </a:pPr>
            <a:r>
              <a:rPr lang="en-US" altLang="ja-JP" sz="2400" b="1" dirty="0">
                <a:solidFill>
                  <a:srgbClr val="FF3300"/>
                </a:solidFill>
                <a:latin typeface="Arial" panose="020B0604020202020204" pitchFamily="34" charset="0"/>
                <a:cs typeface="Arial" panose="020B0604020202020204" pitchFamily="34" charset="0"/>
              </a:rPr>
              <a:t>This plan will be modified for the new environment with the UN Decade for Ocean Sciences!!</a:t>
            </a:r>
          </a:p>
        </p:txBody>
      </p:sp>
    </p:spTree>
    <p:extLst>
      <p:ext uri="{BB962C8B-B14F-4D97-AF65-F5344CB8AC3E}">
        <p14:creationId xmlns:p14="http://schemas.microsoft.com/office/powerpoint/2010/main" val="3454078482"/>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23971</TotalTime>
  <Words>3472</Words>
  <Application>Microsoft Office PowerPoint</Application>
  <PresentationFormat>ワイド画面</PresentationFormat>
  <Paragraphs>318</Paragraphs>
  <Slides>20</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20</vt:i4>
      </vt:variant>
    </vt:vector>
  </HeadingPairs>
  <TitlesOfParts>
    <vt:vector size="33" baseType="lpstr">
      <vt:lpstr>Arial Unicode MS</vt:lpstr>
      <vt:lpstr>BIZ UDPゴシック</vt:lpstr>
      <vt:lpstr>ＭＳ Ｐゴシック</vt:lpstr>
      <vt:lpstr>Arial</vt:lpstr>
      <vt:lpstr>Arial Narrow</vt:lpstr>
      <vt:lpstr>Calibri</vt:lpstr>
      <vt:lpstr>Tahoma</vt:lpstr>
      <vt:lpstr>Times New Roman</vt:lpstr>
      <vt:lpstr>Verdana</vt:lpstr>
      <vt:lpstr>Wingdings</vt:lpstr>
      <vt:lpstr>Wingdings 3</vt:lpstr>
      <vt:lpstr>デザインの設定</vt:lpstr>
      <vt:lpstr>Office Theme</vt:lpstr>
      <vt:lpstr>Toward enhanced communication between observational and modeling communities</vt:lpstr>
      <vt:lpstr>1. Recent Activities of OceanPredict Observing System Evaluation Task Team (OP OS-Eval TT)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 Challenges in observing system evaluation with ocean and earth system models</vt:lpstr>
      <vt:lpstr>Systematic Errors and System Dependency</vt:lpstr>
      <vt:lpstr>PowerPoint プレゼンテーション</vt:lpstr>
      <vt:lpstr>Evaluation for subseasonal forecasts and coupled DA</vt:lpstr>
      <vt:lpstr>Observation Values not counted in OSE/OSSE </vt:lpstr>
      <vt:lpstr>3. Final Remarks</vt:lpstr>
      <vt:lpstr>Final Remarks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yfujii</dc:creator>
  <cp:lastModifiedBy>Yosuke</cp:lastModifiedBy>
  <cp:revision>1161</cp:revision>
  <cp:lastPrinted>2019-12-06T04:39:32Z</cp:lastPrinted>
  <dcterms:created xsi:type="dcterms:W3CDTF">2011-05-31T08:56:55Z</dcterms:created>
  <dcterms:modified xsi:type="dcterms:W3CDTF">2021-05-18T09:27:51Z</dcterms:modified>
</cp:coreProperties>
</file>