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3"/>
  </p:notesMasterIdLst>
  <p:sldIdLst>
    <p:sldId id="256" r:id="rId2"/>
    <p:sldId id="257" r:id="rId3"/>
    <p:sldId id="258" r:id="rId4"/>
    <p:sldId id="271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EB Garamond" pitchFamily="2" charset="0"/>
      <p:regular r:id="rId20"/>
      <p:bold r:id="rId21"/>
      <p:italic r:id="rId22"/>
      <p:boldItalic r:id="rId23"/>
    </p:embeddedFont>
    <p:embeddedFont>
      <p:font typeface="Open Sans" panose="020B060603050402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jbv1tQOrv2w6vJTuxSCMXC7onk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2B580C-84CE-1348-A907-A24ECA722DB1}" v="5" dt="2021-05-18T13:07:17.3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56" d="100"/>
          <a:sy n="156" d="100"/>
        </p:scale>
        <p:origin x="808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d9b9c9d86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d9b9c9d86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d9b9c9d86a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0" name="Google Shape;10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IGMETS had the following vision; this map shows the TS globally, overlaid on top of 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satellite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concentration composite. </a:t>
            </a:r>
          </a:p>
          <a:p>
            <a:r>
              <a:rPr lang="en-US" sz="1200" b="1" dirty="0"/>
              <a:t>IGMETS Vision:</a:t>
            </a:r>
          </a:p>
          <a:p>
            <a:pPr marL="128588" indent="-128588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Encourage the use of already-established common metadata standards and formats to further facilitate cost-efficiency of new and existing sampling programs.</a:t>
            </a:r>
          </a:p>
          <a:p>
            <a:pPr marL="128588" indent="-128588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Analyze time series data at the global and regional level to create a platform for modelling studies based on maximized input quality and quantity;</a:t>
            </a:r>
          </a:p>
          <a:p>
            <a:pPr marL="128588" indent="-128588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Increase the visibility of less internationally connected groups;</a:t>
            </a:r>
          </a:p>
          <a:p>
            <a:pPr marL="128588" indent="-128588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Allow the possibility for web-based quick-look analysis of time series variables;</a:t>
            </a:r>
          </a:p>
          <a:p>
            <a:pPr marL="128588" indent="-128588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Provide a strong base for future predictions which in turn can strengthen policy advise/suggestions.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Most of you are likely familiar with this figure from Dickey</a:t>
            </a:r>
            <a:r>
              <a:rPr lang="en-US" sz="1200" b="0" i="0" u="none" strike="noStrike" kern="1200" cap="none" baseline="0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et al. </a:t>
            </a:r>
            <a:r>
              <a:rPr lang="en-US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When you do a single time series analysis, you get to the orange square, when you join the </a:t>
            </a:r>
            <a:r>
              <a:rPr lang="en-US" sz="1200" b="0" i="0" u="none" strike="noStrike" kern="1200" cap="none" dirty="0" err="1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ts</a:t>
            </a:r>
            <a:r>
              <a:rPr lang="en-US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, you get </a:t>
            </a:r>
            <a:r>
              <a:rPr lang="en-US" dirty="0"/>
              <a:t>Understa</a:t>
            </a:r>
            <a:r>
              <a:rPr lang="en-US" baseline="0" dirty="0"/>
              <a:t>nding of regional/global process </a:t>
            </a:r>
            <a:r>
              <a:rPr lang="en-US" dirty="0"/>
              <a:t>– insights on linkages between climate variability and ocean biogeochemistry and ecology, which is the green box.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7A8B6-5CCD-DE48-9796-4223A0B78B3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53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2" name="Google Shape;12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382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53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684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136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52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131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173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485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007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13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8985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5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35000"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628487" y="558841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Open Sans"/>
              <a:buNone/>
            </a:pPr>
            <a:r>
              <a:rPr lang="en-US" sz="36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Shipboard Ocean Time Series as part of OCG</a:t>
            </a:r>
            <a:endParaRPr/>
          </a:p>
        </p:txBody>
      </p:sp>
      <p:sp>
        <p:nvSpPr>
          <p:cNvPr id="90" name="Google Shape;90;p1"/>
          <p:cNvSpPr txBox="1">
            <a:spLocks noGrp="1"/>
          </p:cNvSpPr>
          <p:nvPr>
            <p:ph type="subTitle" idx="1"/>
          </p:nvPr>
        </p:nvSpPr>
        <p:spPr>
          <a:xfrm>
            <a:off x="591125" y="2571751"/>
            <a:ext cx="7847100" cy="16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3200"/>
              <a:buNone/>
            </a:pPr>
            <a:r>
              <a:rPr lang="en-US" b="1">
                <a:solidFill>
                  <a:srgbClr val="1F497D"/>
                </a:solidFill>
                <a:latin typeface="EB Garamond"/>
                <a:ea typeface="EB Garamond"/>
                <a:cs typeface="EB Garamond"/>
                <a:sym typeface="EB Garamond"/>
              </a:rPr>
              <a:t>Angel White, Univ. of Hawaii </a:t>
            </a:r>
            <a:endParaRPr b="1">
              <a:solidFill>
                <a:srgbClr val="1F497D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3200"/>
              <a:buNone/>
            </a:pPr>
            <a:r>
              <a:rPr lang="en-US" b="1">
                <a:solidFill>
                  <a:srgbClr val="1F497D"/>
                </a:solidFill>
                <a:latin typeface="EB Garamond"/>
                <a:ea typeface="EB Garamond"/>
                <a:cs typeface="EB Garamond"/>
                <a:sym typeface="EB Garamond"/>
              </a:rPr>
              <a:t>Heather Benway, Ocean Carbon &amp; Biogeochemistry Program</a:t>
            </a:r>
            <a:endParaRPr b="1">
              <a:solidFill>
                <a:srgbClr val="1F497D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"/>
          <p:cNvSpPr txBox="1">
            <a:spLocks noGrp="1"/>
          </p:cNvSpPr>
          <p:nvPr>
            <p:ph type="ctrTitle"/>
          </p:nvPr>
        </p:nvSpPr>
        <p:spPr>
          <a:xfrm>
            <a:off x="0" y="58388"/>
            <a:ext cx="9144000" cy="130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dirty="0">
                <a:solidFill>
                  <a:srgbClr val="1F497D"/>
                </a:solidFill>
                <a:latin typeface="+mn-lt"/>
                <a:ea typeface="Open Sans"/>
                <a:cs typeface="Open Sans"/>
                <a:sym typeface="Open Sans"/>
              </a:rPr>
              <a:t>Ocean Time-Series Data Coordination Workshop</a:t>
            </a:r>
            <a:br>
              <a:rPr lang="en-US" sz="3200" dirty="0">
                <a:solidFill>
                  <a:srgbClr val="1F497D"/>
                </a:solidFill>
                <a:latin typeface="+mn-lt"/>
                <a:ea typeface="Open Sans"/>
                <a:cs typeface="Open Sans"/>
                <a:sym typeface="Open Sans"/>
              </a:rPr>
            </a:br>
            <a:r>
              <a:rPr lang="en-US" sz="2400" dirty="0">
                <a:solidFill>
                  <a:srgbClr val="1F497D"/>
                </a:solidFill>
                <a:latin typeface="+mn-lt"/>
                <a:ea typeface="Open Sans"/>
                <a:cs typeface="Open Sans"/>
                <a:sym typeface="Open Sans"/>
              </a:rPr>
              <a:t>Sept.  2019 (Honolulu, Hawai’i USA)</a:t>
            </a:r>
            <a:br>
              <a:rPr lang="en-US" sz="2400" dirty="0">
                <a:solidFill>
                  <a:srgbClr val="1F497D"/>
                </a:solidFill>
                <a:latin typeface="+mn-lt"/>
                <a:ea typeface="Open Sans"/>
                <a:cs typeface="Open Sans"/>
                <a:sym typeface="Open Sans"/>
              </a:rPr>
            </a:br>
            <a:r>
              <a:rPr lang="en-US" sz="2400" dirty="0">
                <a:solidFill>
                  <a:srgbClr val="1F497D"/>
                </a:solidFill>
                <a:latin typeface="+mn-lt"/>
                <a:ea typeface="Open Sans"/>
                <a:cs typeface="Open Sans"/>
                <a:sym typeface="Open Sans"/>
              </a:rPr>
              <a:t>Actionable Recommendations</a:t>
            </a:r>
            <a:endParaRPr sz="2400" dirty="0">
              <a:solidFill>
                <a:srgbClr val="1F497D"/>
              </a:solidFill>
              <a:latin typeface="+mn-lt"/>
              <a:ea typeface="Open Sans"/>
              <a:cs typeface="Open Sans"/>
              <a:sym typeface="Open Sans"/>
            </a:endParaRPr>
          </a:p>
        </p:txBody>
      </p:sp>
      <p:sp>
        <p:nvSpPr>
          <p:cNvPr id="174" name="Google Shape;174;p10"/>
          <p:cNvSpPr txBox="1"/>
          <p:nvPr/>
        </p:nvSpPr>
        <p:spPr>
          <a:xfrm>
            <a:off x="448766" y="1560559"/>
            <a:ext cx="8499291" cy="2877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4F81BD"/>
                </a:solidFill>
                <a:ea typeface="EB Garamond"/>
                <a:cs typeface="EB Garamond"/>
                <a:sym typeface="EB Garamond"/>
              </a:rPr>
              <a:t>Prolonged effort and investment in FAIR data model development </a:t>
            </a:r>
            <a:r>
              <a:rPr lang="en-US" sz="2000" dirty="0">
                <a:solidFill>
                  <a:srgbClr val="4F81BD"/>
                </a:solidFill>
                <a:ea typeface="EB Garamond"/>
                <a:cs typeface="EB Garamond"/>
                <a:sym typeface="EB Garamond"/>
              </a:rPr>
              <a:t>for ship-based ocean time series</a:t>
            </a:r>
            <a:endParaRPr sz="16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 dirty="0">
              <a:solidFill>
                <a:srgbClr val="4F81BD"/>
              </a:solidFill>
              <a:ea typeface="EB Garamond"/>
              <a:cs typeface="EB Garamond"/>
              <a:sym typeface="EB 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4F81BD"/>
                </a:solidFill>
                <a:ea typeface="EB Garamond"/>
                <a:cs typeface="EB Garamond"/>
                <a:sym typeface="EB Garamond"/>
              </a:rPr>
              <a:t>Pilot data product</a:t>
            </a:r>
            <a:r>
              <a:rPr lang="en-US" sz="2000" dirty="0">
                <a:solidFill>
                  <a:srgbClr val="4F81BD"/>
                </a:solidFill>
                <a:ea typeface="EB Garamond"/>
                <a:cs typeface="EB Garamond"/>
                <a:sym typeface="EB Garamond"/>
              </a:rPr>
              <a:t> that includes a limited set of time series sites and core variables</a:t>
            </a:r>
            <a:endParaRPr sz="700" dirty="0">
              <a:solidFill>
                <a:srgbClr val="4F81BD"/>
              </a:solidFill>
              <a:ea typeface="EB Garamond"/>
              <a:cs typeface="EB Garamond"/>
              <a:sym typeface="EB 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 dirty="0">
              <a:solidFill>
                <a:srgbClr val="4F81BD"/>
              </a:solidFill>
              <a:ea typeface="EB Garamond"/>
              <a:cs typeface="EB Garamond"/>
              <a:sym typeface="EB 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4F81BD"/>
                </a:solidFill>
                <a:ea typeface="EB Garamond"/>
                <a:cs typeface="EB Garamond"/>
                <a:sym typeface="EB Garamond"/>
              </a:rPr>
              <a:t>High-level international leadership group </a:t>
            </a:r>
            <a:r>
              <a:rPr lang="en-US" sz="2000" dirty="0">
                <a:solidFill>
                  <a:srgbClr val="4F81BD"/>
                </a:solidFill>
                <a:ea typeface="EB Garamond"/>
                <a:cs typeface="EB Garamond"/>
                <a:sym typeface="EB Garamond"/>
              </a:rPr>
              <a:t>to provide scientific oversight and coordination</a:t>
            </a:r>
            <a:endParaRPr sz="16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 dirty="0">
              <a:solidFill>
                <a:srgbClr val="4F81BD"/>
              </a:solidFill>
              <a:ea typeface="EB Garamond"/>
              <a:cs typeface="EB Garamond"/>
              <a:sym typeface="EB 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4F81BD"/>
                </a:solidFill>
                <a:ea typeface="EB Garamond"/>
                <a:cs typeface="EB Garamond"/>
                <a:sym typeface="EB Garamond"/>
              </a:rPr>
              <a:t>Broaden users </a:t>
            </a:r>
            <a:r>
              <a:rPr lang="en-US" sz="2000" dirty="0">
                <a:solidFill>
                  <a:srgbClr val="4F81BD"/>
                </a:solidFill>
                <a:ea typeface="EB Garamond"/>
                <a:cs typeface="EB Garamond"/>
                <a:sym typeface="EB Garamond"/>
              </a:rPr>
              <a:t>of ship-based ocean time series data sets, including modelers, educators, decision makers, etc. </a:t>
            </a:r>
            <a:endParaRPr sz="1600" dirty="0"/>
          </a:p>
        </p:txBody>
      </p:sp>
      <p:sp>
        <p:nvSpPr>
          <p:cNvPr id="175" name="Google Shape;175;p10"/>
          <p:cNvSpPr txBox="1"/>
          <p:nvPr/>
        </p:nvSpPr>
        <p:spPr>
          <a:xfrm>
            <a:off x="5605777" y="4638876"/>
            <a:ext cx="3671694" cy="44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016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6600"/>
                </a:solidFill>
                <a:ea typeface="EB Garamond"/>
                <a:cs typeface="EB Garamond"/>
                <a:sym typeface="EB Garamond"/>
              </a:rPr>
              <a:t>DOI 10.1575/1912/25480</a:t>
            </a:r>
            <a:endParaRPr sz="2000" dirty="0">
              <a:solidFill>
                <a:srgbClr val="FF6600"/>
              </a:solidFill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8"/>
          <p:cNvSpPr txBox="1"/>
          <p:nvPr/>
        </p:nvSpPr>
        <p:spPr>
          <a:xfrm>
            <a:off x="-38804" y="128633"/>
            <a:ext cx="9144000" cy="1125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Open Sans"/>
              </a:rPr>
              <a:t>OceanObs19 Community White Paper</a:t>
            </a:r>
            <a:endParaRPr sz="3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90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Open Sans"/>
              </a:rPr>
              <a:t>Decadal Vision for Ocean Time Series </a:t>
            </a:r>
            <a:endParaRPr sz="29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83" name="Google Shape;183;p8" descr="Slide1.png"/>
          <p:cNvPicPr preferRelativeResize="0"/>
          <p:nvPr/>
        </p:nvPicPr>
        <p:blipFill rotWithShape="1">
          <a:blip r:embed="rId3">
            <a:alphaModFix/>
          </a:blip>
          <a:srcRect l="25531" r="25179" b="38563"/>
          <a:stretch/>
        </p:blipFill>
        <p:spPr>
          <a:xfrm>
            <a:off x="88900" y="1183309"/>
            <a:ext cx="4267200" cy="3819303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8"/>
          <p:cNvSpPr txBox="1"/>
          <p:nvPr/>
        </p:nvSpPr>
        <p:spPr>
          <a:xfrm>
            <a:off x="4445000" y="1266576"/>
            <a:ext cx="4660196" cy="3185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F81BD"/>
                </a:solidFill>
                <a:ea typeface="EB Garamond"/>
                <a:cs typeface="EB Garamond"/>
                <a:sym typeface="EB Garamond"/>
              </a:rPr>
              <a:t>Expand marine ecological observing capacity</a:t>
            </a:r>
            <a:endParaRPr sz="1600" dirty="0"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700" dirty="0">
              <a:solidFill>
                <a:srgbClr val="4F81BD"/>
              </a:solidFill>
              <a:ea typeface="EB Garamond"/>
              <a:cs typeface="EB Garamond"/>
              <a:sym typeface="EB Garamond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F81BD"/>
                </a:solidFill>
                <a:ea typeface="EB Garamond"/>
                <a:cs typeface="EB Garamond"/>
                <a:sym typeface="EB Garamond"/>
              </a:rPr>
              <a:t>Integrate time series data and models to improve process understanding and prediction</a:t>
            </a:r>
            <a:endParaRPr sz="1600" dirty="0"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700" dirty="0">
              <a:solidFill>
                <a:srgbClr val="4F81BD"/>
              </a:solidFill>
              <a:ea typeface="EB Garamond"/>
              <a:cs typeface="EB Garamond"/>
              <a:sym typeface="EB Garamond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F81BD"/>
                </a:solidFill>
                <a:ea typeface="EB Garamond"/>
                <a:cs typeface="EB Garamond"/>
                <a:sym typeface="EB Garamond"/>
              </a:rPr>
              <a:t>Broaden applications and end users of time series data</a:t>
            </a:r>
            <a:endParaRPr sz="1600" dirty="0"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700" dirty="0">
              <a:solidFill>
                <a:srgbClr val="4F81BD"/>
              </a:solidFill>
              <a:ea typeface="EB Garamond"/>
              <a:cs typeface="EB Garamond"/>
              <a:sym typeface="EB Garamond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F81BD"/>
                </a:solidFill>
                <a:ea typeface="EB Garamond"/>
                <a:cs typeface="EB Garamond"/>
                <a:sym typeface="EB Garamond"/>
              </a:rPr>
              <a:t>Foster global collaboration and networking</a:t>
            </a:r>
            <a:endParaRPr sz="1600" dirty="0"/>
          </a:p>
        </p:txBody>
      </p:sp>
      <p:sp>
        <p:nvSpPr>
          <p:cNvPr id="185" name="Google Shape;185;p8"/>
          <p:cNvSpPr txBox="1"/>
          <p:nvPr/>
        </p:nvSpPr>
        <p:spPr>
          <a:xfrm>
            <a:off x="3860800" y="4646814"/>
            <a:ext cx="5549899" cy="410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016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FF6600"/>
                </a:solidFill>
                <a:ea typeface="EB Garamond"/>
                <a:cs typeface="EB Garamond"/>
                <a:sym typeface="EB Garamond"/>
              </a:rPr>
              <a:t>DOI 10.3389/fmars.2019.00393</a:t>
            </a:r>
            <a:endParaRPr b="1" dirty="0">
              <a:solidFill>
                <a:srgbClr val="FF6600"/>
              </a:solidFill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d9b9c9d86a_0_0"/>
          <p:cNvSpPr txBox="1">
            <a:spLocks noGrp="1"/>
          </p:cNvSpPr>
          <p:nvPr>
            <p:ph type="ctrTitle"/>
          </p:nvPr>
        </p:nvSpPr>
        <p:spPr>
          <a:xfrm>
            <a:off x="685800" y="81306"/>
            <a:ext cx="7772400" cy="1102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tx2"/>
                </a:solidFill>
              </a:rPr>
              <a:t>Why Ocean Time Series as part of OCG?</a:t>
            </a:r>
            <a:endParaRPr sz="3200" dirty="0">
              <a:solidFill>
                <a:schemeClr val="tx2"/>
              </a:solidFill>
            </a:endParaRPr>
          </a:p>
        </p:txBody>
      </p:sp>
      <p:sp>
        <p:nvSpPr>
          <p:cNvPr id="97" name="Google Shape;97;gd9b9c9d86a_0_0"/>
          <p:cNvSpPr txBox="1">
            <a:spLocks noGrp="1"/>
          </p:cNvSpPr>
          <p:nvPr>
            <p:ph type="subTitle" idx="1"/>
          </p:nvPr>
        </p:nvSpPr>
        <p:spPr>
          <a:xfrm>
            <a:off x="557571" y="867180"/>
            <a:ext cx="8028858" cy="40807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chemeClr val="accent4">
                    <a:lumMod val="50000"/>
                  </a:schemeClr>
                </a:solidFill>
              </a:rPr>
              <a:t>Ship-based Ocean TS constitute likely the most comprehensive in-situ biological/biogeochemical ocean observing platforms at a global level. </a:t>
            </a:r>
            <a:endParaRPr sz="1500" dirty="0">
              <a:solidFill>
                <a:schemeClr val="accent4">
                  <a:lumMod val="50000"/>
                </a:schemeClr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chemeClr val="accent4">
                    <a:lumMod val="50000"/>
                  </a:schemeClr>
                </a:solidFill>
              </a:rPr>
              <a:t>Ocean TS attributes</a:t>
            </a:r>
            <a:endParaRPr sz="1500" dirty="0">
              <a:solidFill>
                <a:schemeClr val="accent4">
                  <a:lumMod val="50000"/>
                </a:schemeClr>
              </a:solidFill>
            </a:endParaRPr>
          </a:p>
          <a:p>
            <a:pPr marL="457200" lvl="0" indent="-325120" algn="l" rtl="0">
              <a:lnSpc>
                <a:spcPct val="110000"/>
              </a:lnSpc>
              <a:spcBef>
                <a:spcPts val="640"/>
              </a:spcBef>
              <a:spcAft>
                <a:spcPts val="0"/>
              </a:spcAft>
              <a:buSzPct val="100000"/>
              <a:buAutoNum type="arabicPeriod"/>
            </a:pPr>
            <a:r>
              <a:rPr lang="en-US" sz="1500" dirty="0">
                <a:solidFill>
                  <a:schemeClr val="accent4">
                    <a:lumMod val="50000"/>
                  </a:schemeClr>
                </a:solidFill>
              </a:rPr>
              <a:t>Local in footprint, but global in scale: time series have a limited footprint - they survey the area in which they are located (most often the coastal zone), but pooled together they have global extension and coverage. </a:t>
            </a:r>
            <a:endParaRPr sz="1500" dirty="0">
              <a:solidFill>
                <a:schemeClr val="accent4">
                  <a:lumMod val="50000"/>
                </a:schemeClr>
              </a:solidFill>
            </a:endParaRPr>
          </a:p>
          <a:p>
            <a:pPr marL="457200" lvl="0" indent="-32512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US" sz="1500" dirty="0">
                <a:solidFill>
                  <a:schemeClr val="accent4">
                    <a:lumMod val="50000"/>
                  </a:schemeClr>
                </a:solidFill>
              </a:rPr>
              <a:t>Sustained observation: This is the key for time series, and they provide the only means to routinely measure the suite comprehensive BGC and Bio parameters. </a:t>
            </a:r>
            <a:endParaRPr sz="1500" dirty="0">
              <a:solidFill>
                <a:schemeClr val="accent4">
                  <a:lumMod val="50000"/>
                </a:schemeClr>
              </a:solidFill>
            </a:endParaRPr>
          </a:p>
          <a:p>
            <a:pPr marL="457200" lvl="0" indent="-32512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US" sz="1500" dirty="0">
                <a:solidFill>
                  <a:schemeClr val="accent4">
                    <a:lumMod val="50000"/>
                  </a:schemeClr>
                </a:solidFill>
              </a:rPr>
              <a:t>Most time series follow standard protocols and best practices. The community has been purposely working together for over a decade to further standardize methods</a:t>
            </a:r>
            <a:endParaRPr sz="1500" dirty="0">
              <a:solidFill>
                <a:schemeClr val="accent4">
                  <a:lumMod val="50000"/>
                </a:schemeClr>
              </a:solidFill>
            </a:endParaRPr>
          </a:p>
          <a:p>
            <a:pPr marL="457200" lvl="0" indent="-32512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US" sz="1500" dirty="0">
                <a:solidFill>
                  <a:schemeClr val="accent4">
                    <a:lumMod val="50000"/>
                  </a:schemeClr>
                </a:solidFill>
              </a:rPr>
              <a:t>Observe many EOVs, in particular Bio and Eco, and BGC</a:t>
            </a:r>
            <a:endParaRPr sz="1500" dirty="0">
              <a:solidFill>
                <a:schemeClr val="accent4">
                  <a:lumMod val="50000"/>
                </a:schemeClr>
              </a:solidFill>
            </a:endParaRPr>
          </a:p>
          <a:p>
            <a:pPr marL="457200" lvl="0" indent="-32512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US" sz="1500" dirty="0">
                <a:solidFill>
                  <a:schemeClr val="accent4">
                    <a:lumMod val="50000"/>
                  </a:schemeClr>
                </a:solidFill>
              </a:rPr>
              <a:t>METs RCN recently funded focusing on data practices. However, they could benefit from more scientific coordination and belonging to a broader ocean observing community. </a:t>
            </a:r>
            <a:endParaRPr sz="1500" dirty="0">
              <a:solidFill>
                <a:schemeClr val="accent4">
                  <a:lumMod val="50000"/>
                </a:schemeClr>
              </a:solidFill>
            </a:endParaRPr>
          </a:p>
          <a:p>
            <a:pPr marL="457200" lvl="0" indent="-32512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US" sz="1500" dirty="0">
                <a:solidFill>
                  <a:schemeClr val="accent4">
                    <a:lumMod val="50000"/>
                  </a:schemeClr>
                </a:solidFill>
              </a:rPr>
              <a:t>Several efforts regarding data discoverability and accessibility have been undertaken over the past 3 years. Many of the parameters TS measure require time to be processed and QA/QC.</a:t>
            </a:r>
            <a:endParaRPr sz="15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"/>
          <p:cNvSpPr txBox="1"/>
          <p:nvPr/>
        </p:nvSpPr>
        <p:spPr>
          <a:xfrm>
            <a:off x="187778" y="1312099"/>
            <a:ext cx="8768443" cy="3477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6600"/>
                </a:solidFill>
                <a:ea typeface="EB Garamond"/>
                <a:cs typeface="EB Garamond"/>
                <a:sym typeface="EB Garamond"/>
              </a:rPr>
              <a:t>Pigments</a:t>
            </a:r>
            <a:r>
              <a:rPr lang="en-US" sz="2000" b="1" dirty="0">
                <a:solidFill>
                  <a:srgbClr val="000090"/>
                </a:solidFill>
                <a:ea typeface="EB Garamond"/>
                <a:cs typeface="EB Garamond"/>
                <a:sym typeface="EB Garamond"/>
              </a:rPr>
              <a:t> </a:t>
            </a:r>
            <a:r>
              <a:rPr lang="en-US" sz="2000" dirty="0">
                <a:solidFill>
                  <a:srgbClr val="1F497D"/>
                </a:solidFill>
                <a:ea typeface="EB Garamond"/>
                <a:cs typeface="EB Garamond"/>
                <a:sym typeface="EB Garamond"/>
              </a:rPr>
              <a:t>- Chlorophyll </a:t>
            </a:r>
            <a:r>
              <a:rPr lang="en-US" sz="2000" i="1" dirty="0">
                <a:solidFill>
                  <a:srgbClr val="1F497D"/>
                </a:solidFill>
                <a:ea typeface="EB Garamond"/>
                <a:cs typeface="EB Garamond"/>
                <a:sym typeface="EB Garamond"/>
              </a:rPr>
              <a:t>a</a:t>
            </a:r>
            <a:r>
              <a:rPr lang="en-US" sz="2000" dirty="0">
                <a:solidFill>
                  <a:srgbClr val="1F497D"/>
                </a:solidFill>
                <a:ea typeface="EB Garamond"/>
                <a:cs typeface="EB Garamond"/>
                <a:sym typeface="EB Garamond"/>
              </a:rPr>
              <a:t> and others</a:t>
            </a:r>
            <a:endParaRPr sz="700" b="1" dirty="0">
              <a:solidFill>
                <a:srgbClr val="1F497D"/>
              </a:solidFill>
              <a:ea typeface="EB Garamond"/>
              <a:cs typeface="EB Garamond"/>
              <a:sym typeface="EB Garamond"/>
            </a:endParaRPr>
          </a:p>
          <a:p>
            <a:pPr lvl="0">
              <a:lnSpc>
                <a:spcPct val="110000"/>
              </a:lnSpc>
            </a:pPr>
            <a:r>
              <a:rPr lang="en-US" sz="2000" b="1" dirty="0">
                <a:solidFill>
                  <a:srgbClr val="FF6600"/>
                </a:solidFill>
                <a:ea typeface="EB Garamond"/>
                <a:cs typeface="EB Garamond"/>
                <a:sym typeface="EB Garamond"/>
              </a:rPr>
              <a:t>CTD parameters and discrete calibrations </a:t>
            </a:r>
            <a:r>
              <a:rPr lang="en-US" sz="2000" dirty="0">
                <a:solidFill>
                  <a:srgbClr val="1F497D"/>
                </a:solidFill>
                <a:ea typeface="EB Garamond"/>
                <a:cs typeface="EB Garamond"/>
                <a:sym typeface="EB Garamond"/>
              </a:rPr>
              <a:t>– T, S, fluorescence, oxygen, beam </a:t>
            </a:r>
            <a:r>
              <a:rPr lang="en-US" sz="2000" dirty="0">
                <a:solidFill>
                  <a:srgbClr val="1F497D"/>
                </a:solidFill>
                <a:ea typeface="EB Garamond"/>
                <a:sym typeface="EB Garamond"/>
              </a:rPr>
              <a:t>attenuation</a:t>
            </a:r>
            <a:endParaRPr sz="2000" dirty="0">
              <a:solidFill>
                <a:srgbClr val="1F497D"/>
              </a:solidFill>
              <a:ea typeface="EB Garamond"/>
              <a:sym typeface="EB Garamond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6600"/>
                </a:solidFill>
                <a:ea typeface="EB Garamond"/>
                <a:cs typeface="EB Garamond"/>
                <a:sym typeface="EB Garamond"/>
              </a:rPr>
              <a:t>Inorganic macro- and micronutrients </a:t>
            </a:r>
            <a:r>
              <a:rPr lang="en-US" sz="2000" dirty="0">
                <a:solidFill>
                  <a:srgbClr val="1F497D"/>
                </a:solidFill>
                <a:ea typeface="EB Garamond"/>
                <a:cs typeface="EB Garamond"/>
                <a:sym typeface="EB Garamond"/>
              </a:rPr>
              <a:t>– NO</a:t>
            </a:r>
            <a:r>
              <a:rPr lang="en-US" sz="2000" baseline="-25000" dirty="0">
                <a:solidFill>
                  <a:srgbClr val="1F497D"/>
                </a:solidFill>
                <a:ea typeface="EB Garamond"/>
                <a:cs typeface="EB Garamond"/>
                <a:sym typeface="EB Garamond"/>
              </a:rPr>
              <a:t>3</a:t>
            </a:r>
            <a:r>
              <a:rPr lang="en-US" sz="2000" dirty="0">
                <a:solidFill>
                  <a:srgbClr val="1F497D"/>
                </a:solidFill>
                <a:ea typeface="EB Garamond"/>
                <a:cs typeface="EB Garamond"/>
                <a:sym typeface="EB Garamond"/>
              </a:rPr>
              <a:t>, NO</a:t>
            </a:r>
            <a:r>
              <a:rPr lang="en-US" sz="2000" baseline="-25000" dirty="0">
                <a:solidFill>
                  <a:srgbClr val="1F497D"/>
                </a:solidFill>
                <a:ea typeface="EB Garamond"/>
                <a:cs typeface="EB Garamond"/>
                <a:sym typeface="EB Garamond"/>
              </a:rPr>
              <a:t>2</a:t>
            </a:r>
            <a:r>
              <a:rPr lang="en-US" sz="2000" baseline="30000" dirty="0">
                <a:solidFill>
                  <a:srgbClr val="1F497D"/>
                </a:solidFill>
                <a:ea typeface="EB Garamond"/>
                <a:cs typeface="EB Garamond"/>
                <a:sym typeface="EB Garamond"/>
              </a:rPr>
              <a:t>-</a:t>
            </a:r>
            <a:r>
              <a:rPr lang="en-US" sz="2000" dirty="0">
                <a:solidFill>
                  <a:srgbClr val="1F497D"/>
                </a:solidFill>
                <a:ea typeface="EB Garamond"/>
                <a:cs typeface="EB Garamond"/>
                <a:sym typeface="EB Garamond"/>
              </a:rPr>
              <a:t>, NH</a:t>
            </a:r>
            <a:r>
              <a:rPr lang="en-US" sz="2000" baseline="-25000" dirty="0">
                <a:solidFill>
                  <a:srgbClr val="1F497D"/>
                </a:solidFill>
                <a:ea typeface="EB Garamond"/>
                <a:cs typeface="EB Garamond"/>
                <a:sym typeface="EB Garamond"/>
              </a:rPr>
              <a:t>4</a:t>
            </a:r>
            <a:r>
              <a:rPr lang="en-US" sz="2000" dirty="0">
                <a:solidFill>
                  <a:srgbClr val="1F497D"/>
                </a:solidFill>
                <a:ea typeface="EB Garamond"/>
                <a:cs typeface="EB Garamond"/>
                <a:sym typeface="EB Garamond"/>
              </a:rPr>
              <a:t>, PO</a:t>
            </a:r>
            <a:r>
              <a:rPr lang="en-US" sz="2000" baseline="-25000" dirty="0">
                <a:solidFill>
                  <a:srgbClr val="1F497D"/>
                </a:solidFill>
                <a:ea typeface="EB Garamond"/>
                <a:cs typeface="EB Garamond"/>
                <a:sym typeface="EB Garamond"/>
              </a:rPr>
              <a:t>4</a:t>
            </a:r>
            <a:r>
              <a:rPr lang="en-US" sz="2000" dirty="0">
                <a:solidFill>
                  <a:srgbClr val="1F497D"/>
                </a:solidFill>
                <a:ea typeface="EB Garamond"/>
                <a:cs typeface="EB Garamond"/>
                <a:sym typeface="EB Garamond"/>
              </a:rPr>
              <a:t>, SiO</a:t>
            </a:r>
            <a:r>
              <a:rPr lang="en-US" sz="2000" baseline="-25000" dirty="0">
                <a:solidFill>
                  <a:srgbClr val="1F497D"/>
                </a:solidFill>
                <a:ea typeface="EB Garamond"/>
                <a:cs typeface="EB Garamond"/>
                <a:sym typeface="EB Garamond"/>
              </a:rPr>
              <a:t>4</a:t>
            </a:r>
            <a:endParaRPr sz="700" b="1" dirty="0">
              <a:solidFill>
                <a:srgbClr val="1F497D"/>
              </a:solidFill>
              <a:ea typeface="EB Garamond"/>
              <a:cs typeface="EB Garamond"/>
              <a:sym typeface="EB Garamond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6600"/>
                </a:solidFill>
                <a:ea typeface="EB Garamond"/>
                <a:cs typeface="EB Garamond"/>
                <a:sym typeface="EB Garamond"/>
              </a:rPr>
              <a:t>Biomass and community composition </a:t>
            </a:r>
            <a:r>
              <a:rPr lang="en-US" sz="2000" dirty="0">
                <a:solidFill>
                  <a:srgbClr val="1F497D"/>
                </a:solidFill>
                <a:ea typeface="EB Garamond"/>
                <a:cs typeface="EB Garamond"/>
                <a:sym typeface="EB Garamond"/>
              </a:rPr>
              <a:t>– Bacteria, viruses, phytoplankton, zooplankton</a:t>
            </a:r>
            <a:endParaRPr sz="700" b="1" dirty="0">
              <a:solidFill>
                <a:srgbClr val="1F497D"/>
              </a:solidFill>
              <a:ea typeface="EB Garamond"/>
              <a:cs typeface="EB Garamond"/>
              <a:sym typeface="EB Garamond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6600"/>
                </a:solidFill>
                <a:ea typeface="EB Garamond"/>
                <a:cs typeface="EB Garamond"/>
                <a:sym typeface="EB Garamond"/>
              </a:rPr>
              <a:t>Inorganic carbon parameters </a:t>
            </a:r>
            <a:r>
              <a:rPr lang="en-US" sz="2000" dirty="0">
                <a:solidFill>
                  <a:srgbClr val="1F497D"/>
                </a:solidFill>
                <a:ea typeface="EB Garamond"/>
                <a:cs typeface="EB Garamond"/>
                <a:sym typeface="EB Garamond"/>
              </a:rPr>
              <a:t>– DIC, TA, pH, discrete </a:t>
            </a:r>
            <a:r>
              <a:rPr lang="en-US" sz="2000" i="1" dirty="0">
                <a:solidFill>
                  <a:srgbClr val="1F497D"/>
                </a:solidFill>
                <a:ea typeface="EB Garamond"/>
                <a:cs typeface="EB Garamond"/>
                <a:sym typeface="EB Garamond"/>
              </a:rPr>
              <a:t>p</a:t>
            </a:r>
            <a:r>
              <a:rPr lang="en-US" sz="2000" dirty="0">
                <a:solidFill>
                  <a:srgbClr val="1F497D"/>
                </a:solidFill>
                <a:ea typeface="EB Garamond"/>
                <a:cs typeface="EB Garamond"/>
                <a:sym typeface="EB Garamond"/>
              </a:rPr>
              <a:t>CO</a:t>
            </a:r>
            <a:r>
              <a:rPr lang="en-US" sz="2000" baseline="-25000" dirty="0">
                <a:solidFill>
                  <a:srgbClr val="1F497D"/>
                </a:solidFill>
                <a:ea typeface="EB Garamond"/>
                <a:cs typeface="EB Garamond"/>
                <a:sym typeface="EB Garamond"/>
              </a:rPr>
              <a:t>2</a:t>
            </a:r>
            <a:r>
              <a:rPr lang="en-US" sz="2000" dirty="0">
                <a:solidFill>
                  <a:srgbClr val="1F497D"/>
                </a:solidFill>
                <a:ea typeface="EB Garamond"/>
                <a:cs typeface="EB Garamond"/>
                <a:sym typeface="EB Garamond"/>
              </a:rPr>
              <a:t>, computations</a:t>
            </a:r>
            <a:endParaRPr sz="700" b="1" dirty="0">
              <a:solidFill>
                <a:srgbClr val="1F497D"/>
              </a:solidFill>
              <a:ea typeface="EB Garamond"/>
              <a:cs typeface="EB Garamond"/>
              <a:sym typeface="EB Garamond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6600"/>
                </a:solidFill>
                <a:ea typeface="EB Garamond"/>
                <a:cs typeface="EB Garamond"/>
                <a:sym typeface="EB Garamond"/>
              </a:rPr>
              <a:t>Biological rates </a:t>
            </a:r>
            <a:r>
              <a:rPr lang="en-US" sz="2000" dirty="0">
                <a:solidFill>
                  <a:srgbClr val="1F497D"/>
                </a:solidFill>
                <a:ea typeface="EB Garamond"/>
                <a:cs typeface="EB Garamond"/>
                <a:sym typeface="EB Garamond"/>
              </a:rPr>
              <a:t>– Primary and bacterial production</a:t>
            </a:r>
            <a:endParaRPr sz="2000" b="1" dirty="0">
              <a:solidFill>
                <a:srgbClr val="1F497D"/>
              </a:solidFill>
              <a:ea typeface="EB Garamond"/>
              <a:cs typeface="EB Garamond"/>
              <a:sym typeface="EB Garamond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6600"/>
                </a:solidFill>
                <a:ea typeface="EB Garamond"/>
                <a:cs typeface="EB Garamond"/>
                <a:sym typeface="EB Garamond"/>
              </a:rPr>
              <a:t>Trap fluxes </a:t>
            </a:r>
            <a:r>
              <a:rPr lang="en-US" sz="2000" dirty="0">
                <a:solidFill>
                  <a:srgbClr val="1F497D"/>
                </a:solidFill>
                <a:ea typeface="EB Garamond"/>
                <a:cs typeface="EB Garamond"/>
                <a:sym typeface="EB Garamond"/>
              </a:rPr>
              <a:t>– Collection methods, sample processing, data reporting, etc.</a:t>
            </a:r>
            <a:endParaRPr sz="2000" b="1" dirty="0">
              <a:solidFill>
                <a:srgbClr val="1F497D"/>
              </a:solidFill>
              <a:ea typeface="EB Garamond"/>
              <a:cs typeface="EB Garamond"/>
              <a:sym typeface="EB Garamond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6600"/>
                </a:solidFill>
                <a:ea typeface="EB Garamond"/>
                <a:cs typeface="EB Garamond"/>
                <a:sym typeface="EB Garamond"/>
              </a:rPr>
              <a:t>Organic matter </a:t>
            </a:r>
            <a:r>
              <a:rPr lang="en-US" sz="2000" dirty="0">
                <a:solidFill>
                  <a:srgbClr val="1F497D"/>
                </a:solidFill>
                <a:ea typeface="EB Garamond"/>
                <a:cs typeface="EB Garamond"/>
                <a:sym typeface="EB Garamond"/>
              </a:rPr>
              <a:t>– C, N, P (dissolved and particulate fractions)</a:t>
            </a:r>
            <a:endParaRPr sz="1200" dirty="0"/>
          </a:p>
        </p:txBody>
      </p:sp>
      <p:sp>
        <p:nvSpPr>
          <p:cNvPr id="104" name="Google Shape;104;p5"/>
          <p:cNvSpPr txBox="1">
            <a:spLocks noGrp="1"/>
          </p:cNvSpPr>
          <p:nvPr>
            <p:ph type="title"/>
          </p:nvPr>
        </p:nvSpPr>
        <p:spPr>
          <a:xfrm>
            <a:off x="273957" y="353566"/>
            <a:ext cx="7731900" cy="797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ct val="100000"/>
              <a:buFont typeface="Open Sans"/>
              <a:buNone/>
            </a:pPr>
            <a:r>
              <a:rPr lang="en-US" sz="3200" dirty="0">
                <a:solidFill>
                  <a:schemeClr val="tx2"/>
                </a:solidFill>
                <a:sym typeface="Open Sans"/>
              </a:rPr>
              <a:t>Most common Biogeochemical and Biological Parameters sampled at Time Series</a:t>
            </a:r>
            <a:endParaRPr sz="3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150" y="158174"/>
            <a:ext cx="5110536" cy="92175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356" y="1688792"/>
            <a:ext cx="3605203" cy="2062604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5223814" y="3748581"/>
            <a:ext cx="351374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1050" dirty="0"/>
              <a:t>Map showing Time Series sites involved in the 2017 IGMETS assessment.</a:t>
            </a:r>
          </a:p>
          <a:p>
            <a:pPr algn="ctr"/>
            <a:endParaRPr lang="en-US" sz="105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272647-B688-A548-823C-0E3C223B7E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1" t="13413" r="10219" b="7923"/>
          <a:stretch/>
        </p:blipFill>
        <p:spPr bwMode="auto">
          <a:xfrm>
            <a:off x="0" y="1151979"/>
            <a:ext cx="5058872" cy="37488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0840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 txBox="1">
            <a:spLocks noGrp="1"/>
          </p:cNvSpPr>
          <p:nvPr>
            <p:ph type="title"/>
          </p:nvPr>
        </p:nvSpPr>
        <p:spPr>
          <a:xfrm>
            <a:off x="23814" y="1333121"/>
            <a:ext cx="9120187" cy="1501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"/>
              <a:buNone/>
            </a:pPr>
            <a:r>
              <a:rPr lang="en-US" sz="3200" b="1" dirty="0">
                <a:solidFill>
                  <a:schemeClr val="dk2"/>
                </a:solidFill>
                <a:latin typeface="+mn-lt"/>
                <a:ea typeface="Open Sans"/>
                <a:cs typeface="Open Sans"/>
                <a:sym typeface="Open Sans"/>
              </a:rPr>
              <a:t>An International Time-Series Methods Workshop</a:t>
            </a:r>
            <a:br>
              <a:rPr lang="en-US" sz="3200" b="1" dirty="0">
                <a:solidFill>
                  <a:srgbClr val="273014"/>
                </a:solidFill>
                <a:latin typeface="+mn-lt"/>
                <a:ea typeface="Open Sans"/>
                <a:cs typeface="Open Sans"/>
                <a:sym typeface="Open Sans"/>
              </a:rPr>
            </a:br>
            <a:br>
              <a:rPr lang="en-US" sz="800" b="1" dirty="0">
                <a:solidFill>
                  <a:srgbClr val="273014"/>
                </a:solidFill>
                <a:latin typeface="+mn-lt"/>
                <a:ea typeface="Open Sans"/>
                <a:cs typeface="Open Sans"/>
                <a:sym typeface="Open Sans"/>
              </a:rPr>
            </a:br>
            <a:r>
              <a:rPr lang="en-US" sz="2400" b="1" i="1" dirty="0">
                <a:solidFill>
                  <a:srgbClr val="A5A5A5"/>
                </a:solidFill>
                <a:latin typeface="+mn-lt"/>
                <a:ea typeface="Open Sans"/>
                <a:cs typeface="Open Sans"/>
                <a:sym typeface="Open Sans"/>
              </a:rPr>
              <a:t>November 28-30, 2012 (Bermuda Institute of Ocean Sciences)</a:t>
            </a:r>
            <a:endParaRPr sz="2800" b="1" i="1" dirty="0">
              <a:solidFill>
                <a:srgbClr val="A5A5A5"/>
              </a:solidFill>
              <a:latin typeface="+mn-lt"/>
              <a:ea typeface="Open Sans"/>
              <a:cs typeface="Open Sans"/>
              <a:sym typeface="Open Sans"/>
            </a:endParaRPr>
          </a:p>
        </p:txBody>
      </p:sp>
      <p:sp>
        <p:nvSpPr>
          <p:cNvPr id="118" name="Google Shape;118;p4"/>
          <p:cNvSpPr txBox="1"/>
          <p:nvPr/>
        </p:nvSpPr>
        <p:spPr>
          <a:xfrm>
            <a:off x="230788" y="2828832"/>
            <a:ext cx="8834655" cy="1708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1F497D"/>
                </a:solidFill>
                <a:ea typeface="EB Garamond"/>
                <a:cs typeface="EB Garamond"/>
                <a:sym typeface="EB Garamond"/>
              </a:rPr>
              <a:t>Objective: </a:t>
            </a:r>
            <a:r>
              <a:rPr lang="en-US" sz="2400" dirty="0">
                <a:solidFill>
                  <a:srgbClr val="1F497D"/>
                </a:solidFill>
                <a:ea typeface="EB Garamond"/>
                <a:cs typeface="EB Garamond"/>
                <a:sym typeface="EB Garamond"/>
              </a:rPr>
              <a:t>To review current shipboard biogeochemical time-series sampling and analytical protocols </a:t>
            </a:r>
            <a:endParaRPr sz="2400" u="sng" dirty="0">
              <a:solidFill>
                <a:srgbClr val="1F497D"/>
              </a:solidFill>
              <a:ea typeface="EB Garamond"/>
              <a:cs typeface="EB Garamond"/>
              <a:sym typeface="EB 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rgbClr val="1F497D"/>
              </a:solidFill>
              <a:ea typeface="EB Garamond"/>
              <a:cs typeface="EB Garamond"/>
              <a:sym typeface="EB 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1F497D"/>
                </a:solidFill>
                <a:ea typeface="EB Garamond"/>
                <a:cs typeface="EB Garamond"/>
                <a:sym typeface="EB Garamond"/>
              </a:rPr>
              <a:t>Participants: </a:t>
            </a:r>
            <a:r>
              <a:rPr lang="en-US" sz="2400" dirty="0">
                <a:solidFill>
                  <a:srgbClr val="1F497D"/>
                </a:solidFill>
                <a:ea typeface="EB Garamond"/>
                <a:cs typeface="EB Garamond"/>
                <a:sym typeface="EB Garamond"/>
              </a:rPr>
              <a:t>Technical and scientific staff from 33 shipboard ocean time-series sites (17 countries represented)</a:t>
            </a:r>
            <a:endParaRPr sz="1600" dirty="0"/>
          </a:p>
        </p:txBody>
      </p:sp>
      <p:pic>
        <p:nvPicPr>
          <p:cNvPr id="119" name="Google Shape;119;p4" descr="bannerV2-7.jpg"/>
          <p:cNvPicPr preferRelativeResize="0"/>
          <p:nvPr/>
        </p:nvPicPr>
        <p:blipFill rotWithShape="1">
          <a:blip r:embed="rId3">
            <a:alphaModFix/>
          </a:blip>
          <a:srcRect r="3750" b="22501"/>
          <a:stretch/>
        </p:blipFill>
        <p:spPr>
          <a:xfrm>
            <a:off x="0" y="0"/>
            <a:ext cx="9144000" cy="13516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"/>
          <p:cNvSpPr txBox="1">
            <a:spLocks noGrp="1"/>
          </p:cNvSpPr>
          <p:nvPr>
            <p:ph type="title"/>
          </p:nvPr>
        </p:nvSpPr>
        <p:spPr>
          <a:xfrm>
            <a:off x="36437" y="76112"/>
            <a:ext cx="8987291" cy="1032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3200"/>
              <a:buFont typeface="Open Sans"/>
              <a:buNone/>
            </a:pPr>
            <a:r>
              <a:rPr lang="en-US" sz="3200" dirty="0">
                <a:solidFill>
                  <a:schemeClr val="tx2"/>
                </a:solidFill>
                <a:sym typeface="Open Sans"/>
              </a:rPr>
              <a:t>Workshop Outcomes: Global compilation of measurements and methods</a:t>
            </a:r>
            <a:endParaRPr sz="3200" dirty="0">
              <a:solidFill>
                <a:schemeClr val="tx2"/>
              </a:solidFill>
              <a:sym typeface="Open Sans"/>
            </a:endParaRPr>
          </a:p>
        </p:txBody>
      </p:sp>
      <p:pic>
        <p:nvPicPr>
          <p:cNvPr id="126" name="Google Shape;126;p6" descr="TS_Feb2016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466" y="1221859"/>
            <a:ext cx="8899234" cy="392164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6"/>
          <p:cNvSpPr txBox="1"/>
          <p:nvPr/>
        </p:nvSpPr>
        <p:spPr>
          <a:xfrm>
            <a:off x="1404911" y="2096303"/>
            <a:ext cx="6497717" cy="193895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2D2D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22228B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accent4"/>
                </a:solidFill>
                <a:ea typeface="Calibri"/>
                <a:cs typeface="Calibri"/>
                <a:sym typeface="Calibri"/>
              </a:rPr>
              <a:t>Time-series name, location, and lead contact</a:t>
            </a:r>
            <a:endParaRPr sz="2400" dirty="0">
              <a:solidFill>
                <a:schemeClr val="accent4"/>
              </a:solidFill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22228B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accent4"/>
                </a:solidFill>
                <a:ea typeface="Calibri"/>
                <a:cs typeface="Calibri"/>
                <a:sym typeface="Calibri"/>
              </a:rPr>
              <a:t>Duration and frequency of measurements</a:t>
            </a:r>
            <a:endParaRPr sz="2400" dirty="0">
              <a:solidFill>
                <a:schemeClr val="accent4"/>
              </a:solidFill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22228B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accent4"/>
                </a:solidFill>
                <a:ea typeface="Calibri"/>
                <a:cs typeface="Calibri"/>
                <a:sym typeface="Calibri"/>
              </a:rPr>
              <a:t>Variables being measured</a:t>
            </a:r>
            <a:endParaRPr sz="2400" dirty="0">
              <a:solidFill>
                <a:schemeClr val="accent4"/>
              </a:solidFill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22228B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accent4"/>
                </a:solidFill>
                <a:ea typeface="Calibri"/>
                <a:cs typeface="Calibri"/>
                <a:sym typeface="Calibri"/>
              </a:rPr>
              <a:t>Methods being used</a:t>
            </a:r>
            <a:endParaRPr sz="2400" dirty="0">
              <a:solidFill>
                <a:schemeClr val="accent4"/>
              </a:solidFill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22228B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accent4"/>
                </a:solidFill>
                <a:ea typeface="Calibri"/>
                <a:cs typeface="Calibri"/>
                <a:sym typeface="Calibri"/>
              </a:rPr>
              <a:t>Data access and methods information</a:t>
            </a:r>
            <a:endParaRPr sz="24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1"/>
          <p:cNvSpPr txBox="1"/>
          <p:nvPr/>
        </p:nvSpPr>
        <p:spPr>
          <a:xfrm>
            <a:off x="9478" y="-21983"/>
            <a:ext cx="9139798" cy="1517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dirty="0">
                <a:solidFill>
                  <a:srgbClr val="1F497D"/>
                </a:solidFill>
                <a:ea typeface="Open Sans"/>
                <a:cs typeface="Open Sans"/>
                <a:sym typeface="Open Sans"/>
              </a:rPr>
              <a:t>Marine Ecological Time Series (METS)</a:t>
            </a:r>
            <a:endParaRPr dirty="0"/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dirty="0">
                <a:solidFill>
                  <a:srgbClr val="1F497D"/>
                </a:solidFill>
                <a:ea typeface="Open Sans"/>
                <a:cs typeface="Open Sans"/>
                <a:sym typeface="Open Sans"/>
              </a:rPr>
              <a:t>NSF </a:t>
            </a:r>
            <a:r>
              <a:rPr lang="en-US" sz="2400" b="1" dirty="0" err="1">
                <a:solidFill>
                  <a:srgbClr val="1F497D"/>
                </a:solidFill>
                <a:ea typeface="Open Sans"/>
                <a:cs typeface="Open Sans"/>
                <a:sym typeface="Open Sans"/>
              </a:rPr>
              <a:t>EarthCube</a:t>
            </a:r>
            <a:r>
              <a:rPr lang="en-US" sz="2400" b="1" dirty="0">
                <a:solidFill>
                  <a:srgbClr val="1F497D"/>
                </a:solidFill>
                <a:ea typeface="Open Sans"/>
                <a:cs typeface="Open Sans"/>
                <a:sym typeface="Open Sans"/>
              </a:rPr>
              <a:t> Research Coordination Network</a:t>
            </a:r>
            <a:endParaRPr dirty="0"/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1" dirty="0">
              <a:solidFill>
                <a:srgbClr val="1F497D"/>
              </a:solidFill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dirty="0">
                <a:solidFill>
                  <a:srgbClr val="1F497D"/>
                </a:solidFill>
                <a:ea typeface="Open Sans"/>
                <a:cs typeface="Open Sans"/>
                <a:sym typeface="Open Sans"/>
              </a:rPr>
              <a:t>Co-PIs: </a:t>
            </a:r>
            <a:r>
              <a:rPr lang="en-US" sz="2000" dirty="0">
                <a:solidFill>
                  <a:srgbClr val="1F497D"/>
                </a:solidFill>
                <a:ea typeface="Open Sans"/>
                <a:cs typeface="Open Sans"/>
                <a:sym typeface="Open Sans"/>
              </a:rPr>
              <a:t>H. </a:t>
            </a:r>
            <a:r>
              <a:rPr lang="en-US" sz="2000" dirty="0" err="1">
                <a:solidFill>
                  <a:srgbClr val="1F497D"/>
                </a:solidFill>
                <a:ea typeface="Open Sans"/>
                <a:cs typeface="Open Sans"/>
                <a:sym typeface="Open Sans"/>
              </a:rPr>
              <a:t>Benway</a:t>
            </a:r>
            <a:r>
              <a:rPr lang="en-US" sz="2000" dirty="0">
                <a:solidFill>
                  <a:srgbClr val="1F497D"/>
                </a:solidFill>
                <a:ea typeface="Open Sans"/>
                <a:cs typeface="Open Sans"/>
                <a:sym typeface="Open Sans"/>
              </a:rPr>
              <a:t>, WHOI/OCB, D. Kinkade, BCO-DMO and A. White, Univ. Hawai’i</a:t>
            </a:r>
            <a:endParaRPr sz="2000" dirty="0">
              <a:solidFill>
                <a:srgbClr val="1F497D"/>
              </a:solidFill>
              <a:ea typeface="Open Sans"/>
              <a:cs typeface="Open Sans"/>
              <a:sym typeface="Open Sans"/>
            </a:endParaRPr>
          </a:p>
        </p:txBody>
      </p:sp>
      <p:sp>
        <p:nvSpPr>
          <p:cNvPr id="135" name="Google Shape;135;p11"/>
          <p:cNvSpPr txBox="1"/>
          <p:nvPr/>
        </p:nvSpPr>
        <p:spPr>
          <a:xfrm>
            <a:off x="228600" y="1660312"/>
            <a:ext cx="8716542" cy="2652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4F81BD"/>
                </a:solidFill>
                <a:ea typeface="Open Sans"/>
                <a:cs typeface="Open Sans"/>
                <a:sym typeface="Open Sans"/>
              </a:rPr>
              <a:t>Objectives</a:t>
            </a:r>
            <a:endParaRPr dirty="0"/>
          </a:p>
          <a:p>
            <a:pPr marL="4445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400" dirty="0">
                <a:solidFill>
                  <a:srgbClr val="4F81BD"/>
                </a:solidFill>
                <a:ea typeface="EB Garamond"/>
                <a:cs typeface="EB Garamond"/>
                <a:sym typeface="EB Garamond"/>
              </a:rPr>
              <a:t>Build consensus on key components of a METS data model</a:t>
            </a:r>
            <a:endParaRPr sz="800" dirty="0">
              <a:solidFill>
                <a:srgbClr val="4F81BD"/>
              </a:solidFill>
              <a:ea typeface="EB Garamond"/>
              <a:cs typeface="EB Garamond"/>
              <a:sym typeface="EB Garamond"/>
            </a:endParaRPr>
          </a:p>
          <a:p>
            <a:pPr marL="4445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400" dirty="0">
                <a:solidFill>
                  <a:srgbClr val="4F81BD"/>
                </a:solidFill>
                <a:ea typeface="EB Garamond"/>
                <a:cs typeface="EB Garamond"/>
                <a:sym typeface="EB Garamond"/>
              </a:rPr>
              <a:t>Engage broader prospective community of METS data users</a:t>
            </a:r>
            <a:endParaRPr sz="1000" dirty="0">
              <a:solidFill>
                <a:srgbClr val="4F81BD"/>
              </a:solidFill>
              <a:ea typeface="EB Garamond"/>
              <a:cs typeface="EB Garamond"/>
              <a:sym typeface="EB Garamond"/>
            </a:endParaRPr>
          </a:p>
          <a:p>
            <a:pPr marL="4445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400" dirty="0">
                <a:solidFill>
                  <a:srgbClr val="4F81BD"/>
                </a:solidFill>
                <a:ea typeface="EB Garamond"/>
                <a:cs typeface="EB Garamond"/>
                <a:sym typeface="EB Garamond"/>
              </a:rPr>
              <a:t>Build capacity for METS data analysis, statistics, and data-model integration</a:t>
            </a:r>
            <a:endParaRPr dirty="0"/>
          </a:p>
        </p:txBody>
      </p:sp>
      <p:pic>
        <p:nvPicPr>
          <p:cNvPr id="136" name="Google Shape;136;p11" descr="nsf1.e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00" y="38100"/>
            <a:ext cx="918065" cy="927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78801" y="38100"/>
            <a:ext cx="952500" cy="9277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2"/>
          <p:cNvSpPr txBox="1"/>
          <p:nvPr/>
        </p:nvSpPr>
        <p:spPr>
          <a:xfrm>
            <a:off x="575883" y="1287300"/>
            <a:ext cx="7722282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4F81BD"/>
                </a:solidFill>
                <a:ea typeface="Open Sans"/>
                <a:cs typeface="Open Sans"/>
                <a:sym typeface="Open Sans"/>
              </a:rPr>
              <a:t>Phase 1. Spin-up and data model development</a:t>
            </a:r>
            <a:endParaRPr sz="1600" dirty="0"/>
          </a:p>
          <a:p>
            <a:pPr marL="457200" marR="0" lvl="0" indent="-457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400"/>
              <a:buFont typeface="EB Garamond"/>
              <a:buAutoNum type="arabicPeriod"/>
            </a:pPr>
            <a:r>
              <a:rPr lang="en-US" sz="2000" dirty="0">
                <a:solidFill>
                  <a:srgbClr val="4F81BD"/>
                </a:solidFill>
                <a:ea typeface="EB Garamond"/>
                <a:cs typeface="EB Garamond"/>
                <a:sym typeface="EB Garamond"/>
              </a:rPr>
              <a:t>Steering committee, web presence, network building</a:t>
            </a:r>
            <a:endParaRPr sz="900" dirty="0">
              <a:solidFill>
                <a:srgbClr val="4F81BD"/>
              </a:solidFill>
              <a:ea typeface="EB Garamond"/>
              <a:cs typeface="EB Garamond"/>
              <a:sym typeface="EB Garamond"/>
            </a:endParaRPr>
          </a:p>
          <a:p>
            <a:pPr marL="457200" marR="0" lvl="0" indent="-457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400"/>
              <a:buFont typeface="Calibri"/>
              <a:buAutoNum type="arabicPeriod"/>
            </a:pPr>
            <a:r>
              <a:rPr lang="en-US" sz="2000" dirty="0">
                <a:solidFill>
                  <a:srgbClr val="4F81BD"/>
                </a:solidFill>
                <a:ea typeface="EB Garamond"/>
                <a:cs typeface="EB Garamond"/>
                <a:sym typeface="EB Garamond"/>
              </a:rPr>
              <a:t>Consensus building workshop  </a:t>
            </a:r>
            <a:endParaRPr sz="900" dirty="0">
              <a:solidFill>
                <a:srgbClr val="4F81BD"/>
              </a:solidFill>
              <a:ea typeface="EB Garamond"/>
              <a:cs typeface="EB Garamond"/>
              <a:sym typeface="EB Garamond"/>
            </a:endParaRPr>
          </a:p>
          <a:p>
            <a:pPr marL="457200" marR="0" lvl="0" indent="-457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400"/>
              <a:buFont typeface="Calibri"/>
              <a:buAutoNum type="arabicPeriod"/>
            </a:pPr>
            <a:r>
              <a:rPr lang="en-US" sz="2000" dirty="0">
                <a:solidFill>
                  <a:srgbClr val="4F81BD"/>
                </a:solidFill>
                <a:ea typeface="EB Garamond"/>
                <a:cs typeface="EB Garamond"/>
                <a:sym typeface="EB Garamond"/>
              </a:rPr>
              <a:t>METS data working group  </a:t>
            </a:r>
            <a:endParaRPr sz="700" dirty="0">
              <a:solidFill>
                <a:srgbClr val="4F81BD"/>
              </a:solidFill>
              <a:ea typeface="EB Garamond"/>
              <a:cs typeface="EB Garamond"/>
              <a:sym typeface="EB Garamond"/>
            </a:endParaRPr>
          </a:p>
        </p:txBody>
      </p:sp>
      <p:sp>
        <p:nvSpPr>
          <p:cNvPr id="145" name="Google Shape;145;p12"/>
          <p:cNvSpPr txBox="1"/>
          <p:nvPr/>
        </p:nvSpPr>
        <p:spPr>
          <a:xfrm>
            <a:off x="631596" y="2805585"/>
            <a:ext cx="6973867" cy="1243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4F81BD"/>
                </a:solidFill>
                <a:ea typeface="Open Sans"/>
                <a:cs typeface="Open Sans"/>
                <a:sym typeface="Open Sans"/>
              </a:rPr>
              <a:t>Phase 2. Broaden METS data users  </a:t>
            </a:r>
            <a:endParaRPr sz="1600" dirty="0"/>
          </a:p>
          <a:p>
            <a:pPr marL="457200" marR="0" lvl="0" indent="-457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400"/>
              <a:buFont typeface="Calibri"/>
              <a:buAutoNum type="arabicPeriod"/>
            </a:pPr>
            <a:r>
              <a:rPr lang="en-US" sz="2000" dirty="0">
                <a:solidFill>
                  <a:srgbClr val="4F81BD"/>
                </a:solidFill>
                <a:ea typeface="EB Garamond"/>
                <a:cs typeface="EB Garamond"/>
                <a:sym typeface="EB Garamond"/>
              </a:rPr>
              <a:t>Regional user networks </a:t>
            </a:r>
            <a:endParaRPr sz="900" dirty="0">
              <a:solidFill>
                <a:srgbClr val="4F81BD"/>
              </a:solidFill>
              <a:ea typeface="EB Garamond"/>
              <a:cs typeface="EB Garamond"/>
              <a:sym typeface="EB Garamond"/>
            </a:endParaRPr>
          </a:p>
          <a:p>
            <a:pPr marL="457200" marR="0" lvl="0" indent="-457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400"/>
              <a:buFont typeface="Calibri"/>
              <a:buAutoNum type="arabicPeriod"/>
            </a:pPr>
            <a:r>
              <a:rPr lang="en-US" sz="2000" dirty="0">
                <a:solidFill>
                  <a:srgbClr val="4F81BD"/>
                </a:solidFill>
                <a:ea typeface="EB Garamond"/>
                <a:cs typeface="EB Garamond"/>
                <a:sym typeface="EB Garamond"/>
              </a:rPr>
              <a:t>METS user workshop</a:t>
            </a:r>
            <a:endParaRPr sz="1600" dirty="0"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dirty="0">
              <a:solidFill>
                <a:srgbClr val="4F81BD"/>
              </a:solidFill>
              <a:ea typeface="EB Garamond"/>
              <a:cs typeface="EB Garamond"/>
              <a:sym typeface="EB Garamond"/>
            </a:endParaRPr>
          </a:p>
        </p:txBody>
      </p:sp>
      <p:sp>
        <p:nvSpPr>
          <p:cNvPr id="146" name="Google Shape;146;p12"/>
          <p:cNvSpPr txBox="1"/>
          <p:nvPr/>
        </p:nvSpPr>
        <p:spPr>
          <a:xfrm>
            <a:off x="598593" y="4048962"/>
            <a:ext cx="8056458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4F81BD"/>
                </a:solidFill>
                <a:ea typeface="Open Sans"/>
                <a:cs typeface="Open Sans"/>
                <a:sym typeface="Open Sans"/>
              </a:rPr>
              <a:t>Phase 3. Build METS data analysis capacity</a:t>
            </a:r>
            <a:endParaRPr sz="1600" dirty="0"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4F81BD"/>
                </a:solidFill>
                <a:ea typeface="EB Garamond"/>
                <a:cs typeface="EB Garamond"/>
                <a:sym typeface="EB Garamond"/>
              </a:rPr>
              <a:t>Hackathon! </a:t>
            </a:r>
            <a:endParaRPr sz="1600" dirty="0"/>
          </a:p>
        </p:txBody>
      </p:sp>
      <p:sp>
        <p:nvSpPr>
          <p:cNvPr id="147" name="Google Shape;147;p12"/>
          <p:cNvSpPr txBox="1"/>
          <p:nvPr/>
        </p:nvSpPr>
        <p:spPr>
          <a:xfrm>
            <a:off x="9478" y="-21983"/>
            <a:ext cx="9139798" cy="1180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dirty="0">
                <a:solidFill>
                  <a:srgbClr val="1F497D"/>
                </a:solidFill>
                <a:ea typeface="Open Sans"/>
                <a:cs typeface="Open Sans"/>
                <a:sym typeface="Open Sans"/>
              </a:rPr>
              <a:t>Marine Ecological Time Series (METS)</a:t>
            </a:r>
            <a:endParaRPr dirty="0"/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dirty="0">
                <a:solidFill>
                  <a:srgbClr val="1F497D"/>
                </a:solidFill>
                <a:ea typeface="Open Sans"/>
                <a:cs typeface="Open Sans"/>
                <a:sym typeface="Open Sans"/>
              </a:rPr>
              <a:t>NSF </a:t>
            </a:r>
            <a:r>
              <a:rPr lang="en-US" sz="2400" b="1" dirty="0" err="1">
                <a:solidFill>
                  <a:srgbClr val="1F497D"/>
                </a:solidFill>
                <a:ea typeface="Open Sans"/>
                <a:cs typeface="Open Sans"/>
                <a:sym typeface="Open Sans"/>
              </a:rPr>
              <a:t>EarthCube</a:t>
            </a:r>
            <a:r>
              <a:rPr lang="en-US" sz="2400" b="1" dirty="0">
                <a:solidFill>
                  <a:srgbClr val="1F497D"/>
                </a:solidFill>
                <a:ea typeface="Open Sans"/>
                <a:cs typeface="Open Sans"/>
                <a:sym typeface="Open Sans"/>
              </a:rPr>
              <a:t> Research Coordination Network</a:t>
            </a:r>
            <a:endParaRPr dirty="0"/>
          </a:p>
        </p:txBody>
      </p:sp>
      <p:pic>
        <p:nvPicPr>
          <p:cNvPr id="148" name="Google Shape;148;p12" descr="nsf1.e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00" y="38100"/>
            <a:ext cx="918065" cy="927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78801" y="38100"/>
            <a:ext cx="952500" cy="9277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"/>
          <p:cNvSpPr txBox="1">
            <a:spLocks noGrp="1"/>
          </p:cNvSpPr>
          <p:nvPr>
            <p:ph type="ctrTitle"/>
          </p:nvPr>
        </p:nvSpPr>
        <p:spPr>
          <a:xfrm>
            <a:off x="0" y="-50800"/>
            <a:ext cx="9144000" cy="1038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dirty="0">
                <a:solidFill>
                  <a:srgbClr val="1F497D"/>
                </a:solidFill>
                <a:latin typeface="+mn-lt"/>
                <a:ea typeface="Open Sans"/>
                <a:cs typeface="Open Sans"/>
                <a:sym typeface="Open Sans"/>
              </a:rPr>
              <a:t>Ocean Time-Series Data Coordination Workshop</a:t>
            </a:r>
            <a:br>
              <a:rPr lang="en-US" sz="3200" dirty="0">
                <a:solidFill>
                  <a:srgbClr val="1F497D"/>
                </a:solidFill>
                <a:latin typeface="+mn-lt"/>
                <a:ea typeface="Open Sans"/>
                <a:cs typeface="Open Sans"/>
                <a:sym typeface="Open Sans"/>
              </a:rPr>
            </a:br>
            <a:r>
              <a:rPr lang="en-US" sz="2400" dirty="0">
                <a:solidFill>
                  <a:srgbClr val="1F497D"/>
                </a:solidFill>
                <a:latin typeface="+mn-lt"/>
                <a:ea typeface="Open Sans"/>
                <a:cs typeface="Open Sans"/>
                <a:sym typeface="Open Sans"/>
              </a:rPr>
              <a:t>Sept.  2019 (Honolulu, Hawai’i USA)</a:t>
            </a:r>
            <a:endParaRPr sz="2400" dirty="0">
              <a:solidFill>
                <a:srgbClr val="1F497D"/>
              </a:solidFill>
              <a:latin typeface="+mn-lt"/>
              <a:ea typeface="Open Sans"/>
              <a:cs typeface="Open Sans"/>
              <a:sym typeface="Open Sans"/>
            </a:endParaRPr>
          </a:p>
        </p:txBody>
      </p:sp>
      <p:pic>
        <p:nvPicPr>
          <p:cNvPr id="156" name="Google Shape;156;p9" descr="Image result for ocean carbon and biogeochemistry logo"/>
          <p:cNvPicPr preferRelativeResize="0"/>
          <p:nvPr/>
        </p:nvPicPr>
        <p:blipFill rotWithShape="1">
          <a:blip r:embed="rId3">
            <a:alphaModFix/>
          </a:blip>
          <a:srcRect l="21502" r="31602"/>
          <a:stretch/>
        </p:blipFill>
        <p:spPr>
          <a:xfrm>
            <a:off x="1244601" y="1068930"/>
            <a:ext cx="1028700" cy="1619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9" descr="CMORE_Sign_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4836" y="2984500"/>
            <a:ext cx="1546982" cy="99006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58" name="Google Shape;158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501" y="1777094"/>
            <a:ext cx="1117600" cy="1106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9" descr="nsf1.ep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501" y="647700"/>
            <a:ext cx="1117599" cy="1129393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9"/>
          <p:cNvSpPr txBox="1"/>
          <p:nvPr/>
        </p:nvSpPr>
        <p:spPr>
          <a:xfrm>
            <a:off x="2507097" y="1240390"/>
            <a:ext cx="6438899" cy="133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6600"/>
                </a:solidFill>
                <a:ea typeface="EB Garamond"/>
                <a:cs typeface="EB Garamond"/>
                <a:sym typeface="EB Garamond"/>
              </a:rPr>
              <a:t>Goal: </a:t>
            </a:r>
            <a:r>
              <a:rPr lang="en-US" sz="2000" dirty="0">
                <a:solidFill>
                  <a:srgbClr val="FF6600"/>
                </a:solidFill>
                <a:ea typeface="EB Garamond"/>
                <a:cs typeface="EB Garamond"/>
                <a:sym typeface="EB Garamond"/>
              </a:rPr>
              <a:t>To address </a:t>
            </a:r>
            <a:r>
              <a:rPr lang="en-US" sz="2000" b="1" dirty="0">
                <a:solidFill>
                  <a:srgbClr val="FF6600"/>
                </a:solidFill>
                <a:ea typeface="EB Garamond"/>
                <a:cs typeface="EB Garamond"/>
                <a:sym typeface="EB Garamond"/>
              </a:rPr>
              <a:t>shipboard ocean time series</a:t>
            </a:r>
            <a:r>
              <a:rPr lang="en-US" sz="2000" dirty="0">
                <a:solidFill>
                  <a:srgbClr val="FF6600"/>
                </a:solidFill>
                <a:ea typeface="EB Garamond"/>
                <a:cs typeface="EB Garamond"/>
                <a:sym typeface="EB Garamond"/>
              </a:rPr>
              <a:t> data cyber-infrastructure challenges and discuss strategies toward a </a:t>
            </a:r>
            <a:r>
              <a:rPr lang="en-US" sz="2000" b="1" dirty="0">
                <a:solidFill>
                  <a:srgbClr val="FF6600"/>
                </a:solidFill>
                <a:ea typeface="EB Garamond"/>
                <a:cs typeface="EB Garamond"/>
                <a:sym typeface="EB Garamond"/>
              </a:rPr>
              <a:t>FAIR data model</a:t>
            </a:r>
            <a:endParaRPr sz="2000" b="1" dirty="0">
              <a:solidFill>
                <a:srgbClr val="FF6600"/>
              </a:solidFill>
              <a:ea typeface="EB Garamond"/>
              <a:cs typeface="EB Garamond"/>
              <a:sym typeface="EB Garamond"/>
            </a:endParaRPr>
          </a:p>
        </p:txBody>
      </p:sp>
      <p:grpSp>
        <p:nvGrpSpPr>
          <p:cNvPr id="161" name="Google Shape;161;p9"/>
          <p:cNvGrpSpPr/>
          <p:nvPr/>
        </p:nvGrpSpPr>
        <p:grpSpPr>
          <a:xfrm>
            <a:off x="-409650" y="2981459"/>
            <a:ext cx="9568132" cy="1941833"/>
            <a:chOff x="-409650" y="2969914"/>
            <a:chExt cx="9568132" cy="1941833"/>
          </a:xfrm>
        </p:grpSpPr>
        <p:sp>
          <p:nvSpPr>
            <p:cNvPr id="162" name="Google Shape;162;p9"/>
            <p:cNvSpPr txBox="1"/>
            <p:nvPr/>
          </p:nvSpPr>
          <p:spPr>
            <a:xfrm>
              <a:off x="1969332" y="3182916"/>
              <a:ext cx="4503999" cy="4462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10160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chemeClr val="accent4"/>
                  </a:solidFill>
                  <a:ea typeface="EB Garamond"/>
                  <a:cs typeface="EB Garamond"/>
                  <a:sym typeface="EB Garamond"/>
                </a:rPr>
                <a:t>Data access and discoverability</a:t>
              </a:r>
              <a:endParaRPr sz="1600" dirty="0">
                <a:solidFill>
                  <a:schemeClr val="accent4"/>
                </a:solidFill>
              </a:endParaRPr>
            </a:p>
          </p:txBody>
        </p:sp>
        <p:sp>
          <p:nvSpPr>
            <p:cNvPr id="163" name="Google Shape;163;p9"/>
            <p:cNvSpPr txBox="1"/>
            <p:nvPr/>
          </p:nvSpPr>
          <p:spPr>
            <a:xfrm>
              <a:off x="-409650" y="4180430"/>
              <a:ext cx="7379100" cy="7078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558800" marR="0" lvl="1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chemeClr val="accent4"/>
                  </a:solidFill>
                  <a:ea typeface="EB Garamond"/>
                  <a:cs typeface="EB Garamond"/>
                  <a:sym typeface="EB Garamond"/>
                </a:rPr>
                <a:t>Tighten and refine</a:t>
              </a:r>
              <a:r>
                <a:rPr lang="en-US" sz="2000" i="0" u="none" strike="noStrike" cap="none" dirty="0">
                  <a:solidFill>
                    <a:schemeClr val="accent4"/>
                  </a:solidFill>
                  <a:ea typeface="EB Garamond"/>
                  <a:cs typeface="EB Garamond"/>
                  <a:sym typeface="EB Garamond"/>
                </a:rPr>
                <a:t> community-adopted standards and best practices for data and metadata</a:t>
              </a:r>
              <a:endParaRPr sz="1600" dirty="0">
                <a:solidFill>
                  <a:schemeClr val="accent4"/>
                </a:solidFill>
              </a:endParaRPr>
            </a:p>
          </p:txBody>
        </p:sp>
        <p:sp>
          <p:nvSpPr>
            <p:cNvPr id="164" name="Google Shape;164;p9"/>
            <p:cNvSpPr txBox="1"/>
            <p:nvPr/>
          </p:nvSpPr>
          <p:spPr>
            <a:xfrm>
              <a:off x="2250211" y="3578401"/>
              <a:ext cx="2935111" cy="4462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10160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accent4"/>
                  </a:solidFill>
                  <a:ea typeface="EB Garamond"/>
                  <a:cs typeface="EB Garamond"/>
                  <a:sym typeface="EB Garamond"/>
                </a:rPr>
                <a:t>Interoperability </a:t>
              </a:r>
              <a:endParaRPr sz="1600">
                <a:solidFill>
                  <a:schemeClr val="accent4"/>
                </a:solidFill>
              </a:endParaRPr>
            </a:p>
          </p:txBody>
        </p:sp>
        <p:sp>
          <p:nvSpPr>
            <p:cNvPr id="165" name="Google Shape;165;p9"/>
            <p:cNvSpPr txBox="1"/>
            <p:nvPr/>
          </p:nvSpPr>
          <p:spPr>
            <a:xfrm>
              <a:off x="5208782" y="3664166"/>
              <a:ext cx="3949700" cy="4462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558800" marR="0" lvl="1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i="0" u="none" strike="noStrike" cap="none">
                  <a:solidFill>
                    <a:schemeClr val="accent4"/>
                  </a:solidFill>
                  <a:ea typeface="EB Garamond"/>
                  <a:cs typeface="EB Garamond"/>
                  <a:sym typeface="EB Garamond"/>
                </a:rPr>
                <a:t>Variable user interfaces</a:t>
              </a:r>
              <a:endParaRPr sz="2000" i="0" u="none" strike="noStrike" cap="none">
                <a:solidFill>
                  <a:schemeClr val="accent4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9"/>
            <p:cNvSpPr txBox="1"/>
            <p:nvPr/>
          </p:nvSpPr>
          <p:spPr>
            <a:xfrm>
              <a:off x="6172574" y="4465511"/>
              <a:ext cx="2579777" cy="4462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10160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accent4"/>
                  </a:solidFill>
                  <a:ea typeface="EB Garamond"/>
                  <a:cs typeface="EB Garamond"/>
                  <a:sym typeface="EB Garamond"/>
                </a:rPr>
                <a:t>Data submission</a:t>
              </a:r>
              <a:endParaRPr sz="1600">
                <a:solidFill>
                  <a:schemeClr val="accent4"/>
                </a:solidFill>
              </a:endParaRPr>
            </a:p>
          </p:txBody>
        </p:sp>
        <p:sp>
          <p:nvSpPr>
            <p:cNvPr id="167" name="Google Shape;167;p9"/>
            <p:cNvSpPr txBox="1"/>
            <p:nvPr/>
          </p:nvSpPr>
          <p:spPr>
            <a:xfrm>
              <a:off x="6710846" y="2969914"/>
              <a:ext cx="2235150" cy="4462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10160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accent4"/>
                  </a:solidFill>
                  <a:ea typeface="EB Garamond"/>
                  <a:cs typeface="EB Garamond"/>
                  <a:sym typeface="EB Garamond"/>
                </a:rPr>
                <a:t>Data citation</a:t>
              </a:r>
              <a:endParaRPr sz="1600">
                <a:solidFill>
                  <a:schemeClr val="accent4"/>
                </a:solidFill>
              </a:endParaRPr>
            </a:p>
          </p:txBody>
        </p:sp>
      </p:grpSp>
      <p:pic>
        <p:nvPicPr>
          <p:cNvPr id="168" name="Google Shape;168;p9" descr="FAIR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867475" y="2187682"/>
            <a:ext cx="2461793" cy="998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910</Words>
  <Application>Microsoft Macintosh PowerPoint</Application>
  <PresentationFormat>On-screen Show (16:9)</PresentationFormat>
  <Paragraphs>96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</vt:lpstr>
      <vt:lpstr>Arial</vt:lpstr>
      <vt:lpstr>Calibri Light</vt:lpstr>
      <vt:lpstr>Open Sans</vt:lpstr>
      <vt:lpstr>EB Garamond</vt:lpstr>
      <vt:lpstr>Office Theme</vt:lpstr>
      <vt:lpstr>Shipboard Ocean Time Series as part of OCG</vt:lpstr>
      <vt:lpstr>Why Ocean Time Series as part of OCG?</vt:lpstr>
      <vt:lpstr>Most common Biogeochemical and Biological Parameters sampled at Time Series</vt:lpstr>
      <vt:lpstr>PowerPoint Presentation</vt:lpstr>
      <vt:lpstr>An International Time-Series Methods Workshop  November 28-30, 2012 (Bermuda Institute of Ocean Sciences)</vt:lpstr>
      <vt:lpstr>Workshop Outcomes: Global compilation of measurements and methods</vt:lpstr>
      <vt:lpstr>PowerPoint Presentation</vt:lpstr>
      <vt:lpstr>PowerPoint Presentation</vt:lpstr>
      <vt:lpstr>Ocean Time-Series Data Coordination Workshop Sept.  2019 (Honolulu, Hawai’i USA)</vt:lpstr>
      <vt:lpstr>Ocean Time-Series Data Coordination Workshop Sept.  2019 (Honolulu, Hawai’i USA) Actionable Recommendations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Shipboard Ocean Time Series as part of OCG</dc:title>
  <dc:creator>Heather Benway</dc:creator>
  <cp:lastModifiedBy>Lorenzoni, Laura (HQ-DK000)</cp:lastModifiedBy>
  <cp:revision>4</cp:revision>
  <dcterms:created xsi:type="dcterms:W3CDTF">2020-11-09T20:04:49Z</dcterms:created>
  <dcterms:modified xsi:type="dcterms:W3CDTF">2021-05-18T13:09:34Z</dcterms:modified>
</cp:coreProperties>
</file>