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555" r:id="rId7"/>
    <p:sldId id="554" r:id="rId8"/>
    <p:sldId id="557" r:id="rId9"/>
    <p:sldId id="260" r:id="rId10"/>
    <p:sldId id="261" r:id="rId11"/>
    <p:sldId id="556" r:id="rId12"/>
    <p:sldId id="353" r:id="rId13"/>
    <p:sldId id="26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Libre Franklin" panose="020B0604020202020204" charset="0"/>
      <p:regular r:id="rId24"/>
      <p:bold r:id="rId25"/>
      <p:italic r:id="rId26"/>
      <p:boldItalic r:id="rId27"/>
    </p:embeddedFont>
    <p:embeddedFont>
      <p:font typeface="Lucida Sans" panose="020B0602030504020204" pitchFamily="34" charset="0"/>
      <p:regular r:id="rId28"/>
      <p:bold r:id="rId29"/>
      <p:italic r:id="rId30"/>
      <p:boldItalic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  <p:embeddedFont>
      <p:font typeface="Quattrocento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q1Ay6v2Te0bD3vwRxYJpxlhlG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8D5B7-E88C-4777-856E-2A6265C816A4}" v="46" dt="2021-05-18T14:54:23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82712" autoAdjust="0"/>
  </p:normalViewPr>
  <p:slideViewPr>
    <p:cSldViewPr snapToGrid="0">
      <p:cViewPr varScale="1">
        <p:scale>
          <a:sx n="87" d="100"/>
          <a:sy n="87" d="100"/>
        </p:scale>
        <p:origin x="12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customschemas.google.com/relationships/presentationmetadata" Target="meta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6:22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79 22543 0 0,'0'0'496'0'0,"0"0"104"0"0,-12-6 16 0 0,0-2 24 0 0,0-2-512 0 0,8-2-128 0 0,1 6 0 0 0,10-2 0 0 0,5 4-160 0 0,-3-2-48 0 0,-6-2-16 0 0,9 1-6320 0 0,5 4-1263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bd498e0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cbd498e0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1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so all of these strategic pillars which are geared towards our users help to bring about economic prosperity, sustainable development, well-being, a healthy ocean and planet, excellent science and enhanced weather and climate predictions.</a:t>
            </a:r>
          </a:p>
          <a:p>
            <a:endParaRPr lang="en-AU" dirty="0"/>
          </a:p>
          <a:p>
            <a:r>
              <a:rPr lang="en-AU" dirty="0"/>
              <a:t>So this is our strategy in a nutshell.</a:t>
            </a:r>
          </a:p>
          <a:p>
            <a:endParaRPr lang="en-AU" dirty="0"/>
          </a:p>
          <a:p>
            <a:r>
              <a:rPr lang="en-AU" dirty="0"/>
              <a:t>Other things that are in the draft strategy are specific strategic actions, an implementation timeline and how we are going to measure our success over the next five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E721-F6AE-4E3A-A944-30B4EDB49F8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96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bd498e0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cbd498e0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7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bd498e0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bd498e0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21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3DD81-E9D1-4EB8-8CC7-02194F4142C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17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  <a:defRPr sz="2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 sz="15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5740400" y="1195388"/>
            <a:ext cx="5613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  <a:defRPr sz="2100" i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9459687" y="1156155"/>
            <a:ext cx="2635592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  <a:defRPr sz="18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8733453" y="2662420"/>
            <a:ext cx="3361185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 i="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11" descr="A picture containing food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524" y="211075"/>
            <a:ext cx="1270755" cy="7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>
            <a:spLocks noGrp="1"/>
          </p:cNvSpPr>
          <p:nvPr>
            <p:ph type="ctrTitle"/>
          </p:nvPr>
        </p:nvSpPr>
        <p:spPr>
          <a:xfrm>
            <a:off x="96004" y="1156154"/>
            <a:ext cx="9363685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2"/>
          <p:cNvGrpSpPr/>
          <p:nvPr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27" name="Google Shape;27;p12"/>
            <p:cNvSpPr txBox="1"/>
            <p:nvPr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sz="2000" b="0" i="0" u="none" strike="noStrike" cap="non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2"/>
            <p:cNvSpPr txBox="1"/>
            <p:nvPr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sz="2000" b="0" i="0" u="none" strike="noStrike" cap="non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9" name="Google Shape;29;p12"/>
            <p:cNvSpPr txBox="1"/>
            <p:nvPr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sz="2000" b="0" i="0" u="none" strike="noStrike" cap="non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2"/>
            <p:cNvSpPr txBox="1"/>
            <p:nvPr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12"/>
            <p:cNvSpPr txBox="1"/>
            <p:nvPr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1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12"/>
            <p:cNvSpPr txBox="1"/>
            <p:nvPr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sz="2000" b="0" i="0" u="none" strike="noStrike" cap="non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2317839" y="1978699"/>
            <a:ext cx="2853985" cy="140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403" y="925824"/>
            <a:ext cx="6302887" cy="44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63" y="5580230"/>
            <a:ext cx="3909188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1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w="25400" cap="flat" cmpd="sng">
            <a:solidFill>
              <a:srgbClr val="8DC5D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" name="Google Shape;37;p12" descr="A picture containing food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63" y="207669"/>
            <a:ext cx="1270755" cy="77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wmo-logoAcronym.jpg">
            <a:extLst>
              <a:ext uri="{FF2B5EF4-FFF2-40B4-BE49-F238E27FC236}">
                <a16:creationId xmlns:a16="http://schemas.microsoft.com/office/drawing/2014/main" id="{1CA1E007-2D4F-4586-BA42-4D8A2BD36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201614"/>
            <a:ext cx="1758951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86783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4255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D7027F-6559-4BB0-B7D7-38B6E2DF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6B13-B9C0-4F18-A5D0-39781E819366}" type="datetime1">
              <a:rPr lang="en-US"/>
              <a:pPr>
                <a:defRPr/>
              </a:pPr>
              <a:t>5/19/2021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8B68-73DB-4D86-B131-FF8FD66F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F756DB-4777-4953-BCE1-5ED6F49D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F52-AC3C-4A9D-B09F-66312DB77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b="0" i="0" u="sng" strike="noStrik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osocean.org/index.php?option=com_oe&amp;task=viewGroupRecord&amp;groupID=20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7639666" y="1613355"/>
            <a:ext cx="4082435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CH" dirty="0"/>
              <a:t>Chair: B</a:t>
            </a:r>
            <a:r>
              <a:rPr lang="en-US" dirty="0"/>
              <a:t>o</a:t>
            </a:r>
            <a:r>
              <a:rPr lang="en-CH" dirty="0"/>
              <a:t>r</a:t>
            </a:r>
            <a:r>
              <a:rPr lang="en-US" dirty="0"/>
              <a:t>i</a:t>
            </a:r>
            <a:r>
              <a:rPr lang="en-CH" dirty="0"/>
              <a:t>s </a:t>
            </a:r>
            <a:r>
              <a:rPr lang="en-US" dirty="0"/>
              <a:t>K</a:t>
            </a:r>
            <a:r>
              <a:rPr lang="en-CH" dirty="0"/>
              <a:t>e</a:t>
            </a:r>
            <a:r>
              <a:rPr lang="en-US" dirty="0"/>
              <a:t>l</a:t>
            </a:r>
            <a:r>
              <a:rPr lang="en-CH" dirty="0"/>
              <a:t>ly</a:t>
            </a:r>
            <a:r>
              <a:rPr lang="en-US" dirty="0"/>
              <a:t>-</a:t>
            </a:r>
            <a:r>
              <a:rPr lang="en-US" dirty="0" err="1"/>
              <a:t>Gerreyn</a:t>
            </a:r>
            <a:endParaRPr lang="en-US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</a:pPr>
            <a:r>
              <a:rPr lang="en-US" dirty="0"/>
              <a:t>Technical Coordinator: Long Jiang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838200" y="1613354"/>
            <a:ext cx="8621489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</a:pPr>
            <a:r>
              <a:rPr lang="fr-CH" dirty="0"/>
              <a:t>OCG – 12 Virtual meeting</a:t>
            </a:r>
            <a:br>
              <a:rPr lang="fr-CH" dirty="0"/>
            </a:br>
            <a:r>
              <a:rPr lang="fr-CH" dirty="0"/>
              <a:t>May 2021</a:t>
            </a:r>
            <a:endParaRPr dirty="0"/>
          </a:p>
        </p:txBody>
      </p:sp>
      <p:sp>
        <p:nvSpPr>
          <p:cNvPr id="50" name="Google Shape;50;p2"/>
          <p:cNvSpPr txBox="1"/>
          <p:nvPr/>
        </p:nvSpPr>
        <p:spPr>
          <a:xfrm>
            <a:off x="975360" y="3623699"/>
            <a:ext cx="1011936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6000" b="1" i="0" u="none" strike="noStrike" cap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</a:t>
            </a:r>
            <a:r>
              <a:rPr lang="fr-CH" sz="6000" b="1" i="0" u="none" strike="noStrike" cap="none" dirty="0" err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Buoy</a:t>
            </a:r>
            <a:r>
              <a:rPr lang="fr-CH" sz="6000" b="1" i="0" u="none" strike="noStrike" cap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H" sz="6000" b="1" i="0" u="none" strike="noStrike" cap="none" dirty="0" err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Cooperation</a:t>
            </a:r>
            <a:r>
              <a:rPr lang="fr-CH" sz="6000" b="1" i="0" u="none" strike="noStrike" cap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Panel (DBCP)</a:t>
            </a:r>
            <a:endParaRPr dirty="0"/>
          </a:p>
        </p:txBody>
      </p:sp>
      <p:pic>
        <p:nvPicPr>
          <p:cNvPr id="5" name="Picture 14" descr="DBCP logo.png">
            <a:extLst>
              <a:ext uri="{FF2B5EF4-FFF2-40B4-BE49-F238E27FC236}">
                <a16:creationId xmlns:a16="http://schemas.microsoft.com/office/drawing/2014/main" id="{CDDCCFAE-DB0B-4936-85E7-7EDF45A5B9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/>
              <a:t>Asks from OCG</a:t>
            </a: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838200" y="15612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r>
              <a:rPr lang="fr-CH" dirty="0" err="1"/>
              <a:t>Advice</a:t>
            </a:r>
            <a:r>
              <a:rPr lang="fr-CH" dirty="0"/>
              <a:t> and guidance on </a:t>
            </a:r>
            <a:r>
              <a:rPr lang="fr-CH" dirty="0" err="1"/>
              <a:t>partnering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 </a:t>
            </a:r>
            <a:r>
              <a:rPr lang="fr-CH" dirty="0" err="1"/>
              <a:t>growing</a:t>
            </a:r>
            <a:r>
              <a:rPr lang="fr-CH" dirty="0"/>
              <a:t> commercial </a:t>
            </a:r>
            <a:r>
              <a:rPr lang="fr-CH" dirty="0" err="1"/>
              <a:t>sector</a:t>
            </a:r>
            <a:r>
              <a:rPr lang="fr-CH" dirty="0"/>
              <a:t> – how best to </a:t>
            </a:r>
            <a:r>
              <a:rPr lang="fr-CH" dirty="0" err="1"/>
              <a:t>coordinate</a:t>
            </a:r>
            <a:r>
              <a:rPr lang="fr-CH" dirty="0"/>
              <a:t> </a:t>
            </a:r>
            <a:r>
              <a:rPr lang="fr-CH" dirty="0" err="1"/>
              <a:t>across</a:t>
            </a:r>
            <a:r>
              <a:rPr lang="fr-CH" dirty="0"/>
              <a:t> the networks?</a:t>
            </a:r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r>
              <a:rPr lang="fr-CH" dirty="0" err="1"/>
              <a:t>Provide</a:t>
            </a:r>
            <a:r>
              <a:rPr lang="fr-CH" dirty="0"/>
              <a:t> a </a:t>
            </a:r>
            <a:r>
              <a:rPr lang="fr-CH" dirty="0" err="1"/>
              <a:t>mechanism</a:t>
            </a:r>
            <a:r>
              <a:rPr lang="fr-CH" dirty="0"/>
              <a:t> to </a:t>
            </a:r>
            <a:r>
              <a:rPr lang="fr-CH" dirty="0" err="1"/>
              <a:t>ensure</a:t>
            </a:r>
            <a:r>
              <a:rPr lang="fr-CH" dirty="0"/>
              <a:t> OCG network </a:t>
            </a:r>
            <a:r>
              <a:rPr lang="fr-CH" dirty="0" err="1"/>
              <a:t>annual</a:t>
            </a:r>
            <a:r>
              <a:rPr lang="fr-CH" dirty="0"/>
              <a:t> meetings do not </a:t>
            </a:r>
            <a:r>
              <a:rPr lang="fr-CH" dirty="0" err="1"/>
              <a:t>coincide</a:t>
            </a:r>
            <a:r>
              <a:rPr lang="fr-CH" dirty="0"/>
              <a:t> (e.g. 2019)</a:t>
            </a:r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r>
              <a:rPr lang="fr-CH" dirty="0"/>
              <a:t>How to </a:t>
            </a:r>
            <a:r>
              <a:rPr lang="fr-CH" dirty="0" err="1"/>
              <a:t>leverage</a:t>
            </a:r>
            <a:r>
              <a:rPr lang="fr-CH" dirty="0"/>
              <a:t> workshop </a:t>
            </a:r>
            <a:r>
              <a:rPr lang="fr-CH" dirty="0" err="1"/>
              <a:t>outcomes</a:t>
            </a:r>
            <a:r>
              <a:rPr lang="fr-CH" dirty="0"/>
              <a:t> on </a:t>
            </a:r>
            <a:r>
              <a:rPr lang="fr-CH" dirty="0" err="1"/>
              <a:t>environmental</a:t>
            </a:r>
            <a:r>
              <a:rPr lang="fr-CH" dirty="0"/>
              <a:t> </a:t>
            </a:r>
            <a:r>
              <a:rPr lang="fr-CH" dirty="0" err="1"/>
              <a:t>stewardship</a:t>
            </a:r>
            <a:r>
              <a:rPr lang="fr-CH" dirty="0"/>
              <a:t>?</a:t>
            </a:r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r>
              <a:rPr lang="fr-CH" dirty="0"/>
              <a:t>How to </a:t>
            </a:r>
            <a:r>
              <a:rPr lang="fr-CH" dirty="0" err="1"/>
              <a:t>increase</a:t>
            </a:r>
            <a:r>
              <a:rPr lang="fr-CH" dirty="0"/>
              <a:t> </a:t>
            </a:r>
            <a:r>
              <a:rPr lang="fr-CH" dirty="0" err="1"/>
              <a:t>diversity</a:t>
            </a:r>
            <a:r>
              <a:rPr lang="fr-CH" dirty="0"/>
              <a:t> and inclusion </a:t>
            </a:r>
            <a:r>
              <a:rPr lang="fr-CH" dirty="0" err="1"/>
              <a:t>across</a:t>
            </a:r>
            <a:r>
              <a:rPr lang="fr-CH" dirty="0"/>
              <a:t> the OCG networks?</a:t>
            </a:r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the </a:t>
            </a:r>
            <a:r>
              <a:rPr lang="fr-CH" dirty="0" err="1"/>
              <a:t>status</a:t>
            </a:r>
            <a:r>
              <a:rPr lang="fr-CH" dirty="0"/>
              <a:t> of the </a:t>
            </a:r>
            <a:r>
              <a:rPr lang="fr-CH" dirty="0" err="1"/>
              <a:t>metrics</a:t>
            </a:r>
            <a:r>
              <a:rPr lang="fr-CH" dirty="0"/>
              <a:t> on </a:t>
            </a:r>
            <a:r>
              <a:rPr lang="fr-CH" dirty="0" err="1"/>
              <a:t>users</a:t>
            </a:r>
            <a:r>
              <a:rPr lang="fr-CH" dirty="0"/>
              <a:t>/user impact and value?</a:t>
            </a:r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r>
              <a:rPr lang="fr-CH" dirty="0" err="1"/>
              <a:t>Advice</a:t>
            </a:r>
            <a:r>
              <a:rPr lang="fr-CH" dirty="0"/>
              <a:t> on how to best </a:t>
            </a:r>
            <a:r>
              <a:rPr lang="fr-CH" dirty="0" err="1"/>
              <a:t>embed</a:t>
            </a:r>
            <a:r>
              <a:rPr lang="fr-CH" dirty="0"/>
              <a:t> in the UN </a:t>
            </a:r>
            <a:r>
              <a:rPr lang="fr-CH" dirty="0" err="1"/>
              <a:t>decade</a:t>
            </a:r>
            <a:r>
              <a:rPr lang="fr-CH" dirty="0"/>
              <a:t>… </a:t>
            </a:r>
            <a:r>
              <a:rPr lang="fr-CH" dirty="0" err="1"/>
              <a:t>Holistically</a:t>
            </a:r>
            <a:r>
              <a:rPr lang="fr-CH" dirty="0"/>
              <a:t> as OCG and/or </a:t>
            </a:r>
            <a:r>
              <a:rPr lang="fr-CH" dirty="0" err="1"/>
              <a:t>separately</a:t>
            </a:r>
            <a:r>
              <a:rPr lang="fr-CH" dirty="0"/>
              <a:t> as </a:t>
            </a:r>
            <a:r>
              <a:rPr lang="fr-CH" dirty="0" err="1"/>
              <a:t>individual</a:t>
            </a:r>
            <a:r>
              <a:rPr lang="fr-CH" dirty="0"/>
              <a:t> networks?</a:t>
            </a:r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r>
              <a:rPr lang="fr-CH" dirty="0" err="1"/>
              <a:t>Request</a:t>
            </a:r>
            <a:r>
              <a:rPr lang="fr-CH" dirty="0"/>
              <a:t> OCG </a:t>
            </a:r>
            <a:r>
              <a:rPr lang="fr-CH" dirty="0" err="1"/>
              <a:t>establish</a:t>
            </a:r>
            <a:r>
              <a:rPr lang="fr-CH" dirty="0"/>
              <a:t> a repository of user impact stories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ocean</a:t>
            </a:r>
            <a:r>
              <a:rPr lang="fr-CH" dirty="0"/>
              <a:t> observations</a:t>
            </a:r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endParaRPr lang="fr-CH" dirty="0"/>
          </a:p>
          <a:p>
            <a:pPr marL="228600" indent="-228600">
              <a:spcBef>
                <a:spcPts val="0"/>
              </a:spcBef>
            </a:pPr>
            <a:endParaRPr lang="fr-CH" dirty="0"/>
          </a:p>
        </p:txBody>
      </p:sp>
      <p:pic>
        <p:nvPicPr>
          <p:cNvPr id="4" name="Picture 14" descr="DBCP logo.png">
            <a:extLst>
              <a:ext uri="{FF2B5EF4-FFF2-40B4-BE49-F238E27FC236}">
                <a16:creationId xmlns:a16="http://schemas.microsoft.com/office/drawing/2014/main" id="{BA9F3012-363A-4916-BFBC-FFE515D479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map, scatter chart&#10;&#10;Description automatically generated">
            <a:extLst>
              <a:ext uri="{FF2B5EF4-FFF2-40B4-BE49-F238E27FC236}">
                <a16:creationId xmlns:a16="http://schemas.microsoft.com/office/drawing/2014/main" id="{188DE60E-9B54-40B3-8B21-5C9DCD31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1" y="898355"/>
            <a:ext cx="11071952" cy="4557388"/>
          </a:xfrm>
          <a:prstGeom prst="rect">
            <a:avLst/>
          </a:prstGeom>
        </p:spPr>
      </p:pic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838200" y="282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/>
              <a:t>Network Overview</a:t>
            </a:r>
            <a:endParaRPr/>
          </a:p>
        </p:txBody>
      </p:sp>
      <p:pic>
        <p:nvPicPr>
          <p:cNvPr id="4" name="Picture 14" descr="DBCP logo.png">
            <a:extLst>
              <a:ext uri="{FF2B5EF4-FFF2-40B4-BE49-F238E27FC236}">
                <a16:creationId xmlns:a16="http://schemas.microsoft.com/office/drawing/2014/main" id="{07A2ECE3-C5B0-4859-AE46-EC23F97788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DA19B-1955-4307-A61A-25979EC24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31327"/>
              </p:ext>
            </p:extLst>
          </p:nvPr>
        </p:nvGraphicFramePr>
        <p:xfrm>
          <a:off x="71141" y="4665442"/>
          <a:ext cx="8334659" cy="924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Moored Buoy</a:t>
                      </a:r>
                      <a:r>
                        <a:rPr lang="en-US" sz="1000" baseline="0" dirty="0">
                          <a:effectLst/>
                        </a:rPr>
                        <a:t> Networks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# Operational Units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Wave Measurements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BUFR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Sensor Metadata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Operating Countries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Coastal/National  Buoys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289 (↑)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00B050"/>
                          </a:solidFill>
                          <a:effectLst/>
                        </a:rPr>
                        <a:t>88%</a:t>
                      </a:r>
                      <a:endParaRPr lang="en-US" sz="1100" b="1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</a:rPr>
                        <a:t>71%</a:t>
                      </a:r>
                      <a:endParaRPr lang="en-US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00B050"/>
                          </a:solidFill>
                          <a:effectLst/>
                        </a:rPr>
                        <a:t>98% (↑)</a:t>
                      </a:r>
                      <a:endParaRPr lang="en-US" sz="1100" b="1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13(↓)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err="1">
                          <a:effectLst/>
                        </a:rPr>
                        <a:t>Tsunameters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NA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0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5</a:t>
                      </a:r>
                      <a:endParaRPr lang="en-US" sz="10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Tropical Moored Buoys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70 (NDBC)</a:t>
                      </a:r>
                      <a:endParaRPr lang="en-US" sz="1100" b="1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NA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3DC644D-4647-482B-87CC-EC39874E7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154446"/>
              </p:ext>
            </p:extLst>
          </p:nvPr>
        </p:nvGraphicFramePr>
        <p:xfrm>
          <a:off x="3804068" y="5670046"/>
          <a:ext cx="8348307" cy="965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/>
                          <a:cs typeface="Verdana" panose="020B0604030504040204" pitchFamily="34" charset="0"/>
                        </a:rPr>
                        <a:t>Global Drifter Array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# Operational Units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Timeliness (&lt;1hour to GTS)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Air Pressure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BUFR Migration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Sensor Metadata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Operating Countries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Arctic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  <a:cs typeface="Arial"/>
                        </a:rPr>
                        <a:t>61</a:t>
                      </a:r>
                      <a:endParaRPr lang="en-US" sz="1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00B050"/>
                          </a:solidFill>
                          <a:effectLst/>
                        </a:rPr>
                        <a:t>96%</a:t>
                      </a:r>
                      <a:endParaRPr lang="en-US" sz="1100" b="1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chemeClr val="accent2"/>
                          </a:solidFill>
                          <a:effectLst/>
                        </a:rPr>
                        <a:t>55%</a:t>
                      </a:r>
                      <a:endParaRPr lang="en-US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3 (--)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Antarctic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  <a:cs typeface="Arial"/>
                        </a:rPr>
                        <a:t>55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00B050"/>
                          </a:solidFill>
                          <a:effectLst/>
                        </a:rPr>
                        <a:t>98%</a:t>
                      </a:r>
                      <a:endParaRPr lang="en-US" sz="1100" b="1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chemeClr val="accent2"/>
                          </a:solidFill>
                          <a:effectLst/>
                        </a:rPr>
                        <a:t>65%</a:t>
                      </a:r>
                      <a:endParaRPr lang="en-US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5 (</a:t>
                      </a:r>
                      <a:r>
                        <a:rPr lang="en-US" sz="1000" b="1" i="0" u="none" strike="noStrike" noProof="0">
                          <a:effectLst/>
                          <a:latin typeface="Arial"/>
                        </a:rPr>
                        <a:t>↑</a:t>
                      </a:r>
                      <a:r>
                        <a:rPr lang="en-US" sz="1000" b="1">
                          <a:effectLst/>
                        </a:rPr>
                        <a:t>)</a:t>
                      </a:r>
                      <a:endParaRPr lang="en-US" sz="10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Overall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1560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97%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</a:rPr>
                        <a:t>54%</a:t>
                      </a:r>
                      <a:endParaRPr lang="en-US" sz="1100" b="1">
                        <a:solidFill>
                          <a:schemeClr val="accent2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100%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</a:rPr>
                        <a:t>8 (↓)</a:t>
                      </a:r>
                      <a:endParaRPr lang="en-US" sz="1100" b="1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bd498e069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/>
              <a:t>Developments and Achievements</a:t>
            </a:r>
            <a:endParaRPr/>
          </a:p>
        </p:txBody>
      </p:sp>
      <p:sp>
        <p:nvSpPr>
          <p:cNvPr id="62" name="Google Shape;62;gcbd498e069_2_0"/>
          <p:cNvSpPr txBox="1">
            <a:spLocks noGrp="1"/>
          </p:cNvSpPr>
          <p:nvPr>
            <p:ph type="body" idx="1"/>
          </p:nvPr>
        </p:nvSpPr>
        <p:spPr>
          <a:xfrm>
            <a:off x="147321" y="1279526"/>
            <a:ext cx="12044679" cy="557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DBCP-36 – </a:t>
            </a:r>
            <a:r>
              <a:rPr lang="en-US" sz="2400" dirty="0">
                <a:ea typeface="+mn-lt"/>
                <a:cs typeface="+mn-lt"/>
              </a:rPr>
              <a:t>Record Participation (~</a:t>
            </a:r>
            <a:r>
              <a:rPr lang="en-US" sz="2400" dirty="0"/>
              <a:t>150 people from ~40 Members)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Strategy - Broad Consultation (OCG, GOOS, WMO, IOC, ECMWF, </a:t>
            </a:r>
            <a:r>
              <a:rPr lang="en-US" sz="2400" dirty="0" err="1"/>
              <a:t>OceanPredict</a:t>
            </a:r>
            <a:r>
              <a:rPr lang="en-US" sz="2400" dirty="0"/>
              <a:t>, Satellite community, Users+)</a:t>
            </a:r>
            <a:endParaRPr lang="en-US" dirty="0"/>
          </a:p>
        </p:txBody>
      </p:sp>
      <p:pic>
        <p:nvPicPr>
          <p:cNvPr id="4" name="Picture 14" descr="DBCP logo.png">
            <a:extLst>
              <a:ext uri="{FF2B5EF4-FFF2-40B4-BE49-F238E27FC236}">
                <a16:creationId xmlns:a16="http://schemas.microsoft.com/office/drawing/2014/main" id="{C841ACBD-F278-4D28-9345-BF3AC4EEC8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B0C5519A-0B1A-488F-A46F-332100AF5CE6}"/>
              </a:ext>
            </a:extLst>
          </p:cNvPr>
          <p:cNvSpPr/>
          <p:nvPr/>
        </p:nvSpPr>
        <p:spPr>
          <a:xfrm>
            <a:off x="2518104" y="1090184"/>
            <a:ext cx="6775352" cy="5538399"/>
          </a:xfrm>
          <a:prstGeom prst="ellipse">
            <a:avLst/>
          </a:prstGeom>
          <a:solidFill>
            <a:schemeClr val="bg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276C9D-A479-466A-AD3C-0E17AC1D4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2" t="33120" r="37284" b="38888"/>
          <a:stretch/>
        </p:blipFill>
        <p:spPr bwMode="auto">
          <a:xfrm>
            <a:off x="134442" y="114612"/>
            <a:ext cx="1633189" cy="15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10D08F5-ABA7-4B55-97F2-52EAB43125C5}"/>
              </a:ext>
            </a:extLst>
          </p:cNvPr>
          <p:cNvGrpSpPr/>
          <p:nvPr/>
        </p:nvGrpSpPr>
        <p:grpSpPr>
          <a:xfrm>
            <a:off x="2767482" y="1762678"/>
            <a:ext cx="5986638" cy="4483282"/>
            <a:chOff x="2611839" y="1947503"/>
            <a:chExt cx="5986638" cy="44832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AA8234-FED7-4593-9D03-5D196A344E26}"/>
                </a:ext>
              </a:extLst>
            </p:cNvPr>
            <p:cNvGrpSpPr/>
            <p:nvPr/>
          </p:nvGrpSpPr>
          <p:grpSpPr>
            <a:xfrm>
              <a:off x="4506910" y="2723108"/>
              <a:ext cx="2456598" cy="2451798"/>
              <a:chOff x="4567200" y="2471895"/>
              <a:chExt cx="2456598" cy="245179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385FB2-FF7B-4F4B-A557-8E34F21C6453}"/>
                  </a:ext>
                </a:extLst>
              </p:cNvPr>
              <p:cNvSpPr txBox="1"/>
              <p:nvPr/>
            </p:nvSpPr>
            <p:spPr>
              <a:xfrm>
                <a:off x="4933740" y="3324720"/>
                <a:ext cx="1882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b="1" dirty="0"/>
                  <a:t>Our users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3EEF8F-9C96-4839-BF64-ACB8458A79FF}"/>
                  </a:ext>
                </a:extLst>
              </p:cNvPr>
              <p:cNvSpPr/>
              <p:nvPr/>
            </p:nvSpPr>
            <p:spPr>
              <a:xfrm>
                <a:off x="4567200" y="2471895"/>
                <a:ext cx="2456598" cy="245179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120B25-1C02-41A9-89D3-DA48A784BA8C}"/>
                </a:ext>
              </a:extLst>
            </p:cNvPr>
            <p:cNvSpPr txBox="1"/>
            <p:nvPr/>
          </p:nvSpPr>
          <p:spPr>
            <a:xfrm>
              <a:off x="4667448" y="1947503"/>
              <a:ext cx="2135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Impact and value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1D85B9-AA29-4598-9E2A-3B199D9DC3D9}"/>
                </a:ext>
              </a:extLst>
            </p:cNvPr>
            <p:cNvSpPr txBox="1"/>
            <p:nvPr/>
          </p:nvSpPr>
          <p:spPr>
            <a:xfrm>
              <a:off x="6923125" y="2395926"/>
              <a:ext cx="16514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/>
                <a:t>Operational  </a:t>
              </a:r>
            </a:p>
            <a:p>
              <a:pPr algn="ctr"/>
              <a:r>
                <a:rPr lang="en-AU" sz="2000" dirty="0"/>
                <a:t>&amp; Scientific </a:t>
              </a:r>
            </a:p>
            <a:p>
              <a:pPr algn="ctr"/>
              <a:r>
                <a:rPr lang="en-AU" sz="2000" dirty="0"/>
                <a:t>excellence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BFD6BB-111C-4D8C-A497-B532B739BB1E}"/>
                </a:ext>
              </a:extLst>
            </p:cNvPr>
            <p:cNvSpPr txBox="1"/>
            <p:nvPr/>
          </p:nvSpPr>
          <p:spPr>
            <a:xfrm>
              <a:off x="7044398" y="4039576"/>
              <a:ext cx="1554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/>
                <a:t>Technology </a:t>
              </a:r>
            </a:p>
            <a:p>
              <a:pPr algn="ctr"/>
              <a:r>
                <a:rPr lang="en-AU" sz="2000" dirty="0"/>
                <a:t>innovation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CA748E-AD09-4EA4-81C4-CFB8C7C65043}"/>
                </a:ext>
              </a:extLst>
            </p:cNvPr>
            <p:cNvSpPr txBox="1"/>
            <p:nvPr/>
          </p:nvSpPr>
          <p:spPr>
            <a:xfrm>
              <a:off x="2611839" y="4039576"/>
              <a:ext cx="1895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/>
                <a:t>Environmental </a:t>
              </a:r>
            </a:p>
            <a:p>
              <a:pPr algn="ctr"/>
              <a:r>
                <a:rPr lang="en-AU" sz="2000" dirty="0"/>
                <a:t>protection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AC2E1B-97C9-4397-AC44-A59017AE44D3}"/>
                </a:ext>
              </a:extLst>
            </p:cNvPr>
            <p:cNvSpPr txBox="1"/>
            <p:nvPr/>
          </p:nvSpPr>
          <p:spPr>
            <a:xfrm>
              <a:off x="4015236" y="5415122"/>
              <a:ext cx="36455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/>
                <a:t>International cooperation </a:t>
              </a:r>
            </a:p>
            <a:p>
              <a:pPr algn="ctr"/>
              <a:r>
                <a:rPr lang="en-AU" sz="2000" dirty="0"/>
                <a:t>and (commercial) partnerships</a:t>
              </a:r>
            </a:p>
            <a:p>
              <a:pPr algn="ctr"/>
              <a:r>
                <a:rPr lang="en-AU" sz="2000" dirty="0"/>
                <a:t>(+capacity development)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B2E17E-8CE3-4E13-A392-1CAC27874094}"/>
                </a:ext>
              </a:extLst>
            </p:cNvPr>
            <p:cNvSpPr txBox="1"/>
            <p:nvPr/>
          </p:nvSpPr>
          <p:spPr>
            <a:xfrm>
              <a:off x="2769625" y="2583642"/>
              <a:ext cx="1737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/>
                <a:t>Diversity and </a:t>
              </a:r>
            </a:p>
            <a:p>
              <a:pPr algn="ctr"/>
              <a:r>
                <a:rPr lang="en-AU" sz="2000" dirty="0"/>
                <a:t>inclusivity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62979DEB-1BF1-4E83-8477-AFF512A1FF24}"/>
                </a:ext>
              </a:extLst>
            </p:cNvPr>
            <p:cNvSpPr/>
            <p:nvPr/>
          </p:nvSpPr>
          <p:spPr>
            <a:xfrm rot="11347933">
              <a:off x="5595813" y="2107289"/>
              <a:ext cx="1000376" cy="66583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A1BE1DF-A456-40BF-84C9-20742B90A7EA}"/>
                </a:ext>
              </a:extLst>
            </p:cNvPr>
            <p:cNvSpPr/>
            <p:nvPr/>
          </p:nvSpPr>
          <p:spPr>
            <a:xfrm rot="8113925">
              <a:off x="4114652" y="2516044"/>
              <a:ext cx="1000376" cy="66583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C2E6427-FC5F-425A-9979-85776F0E538A}"/>
                </a:ext>
              </a:extLst>
            </p:cNvPr>
            <p:cNvSpPr/>
            <p:nvPr/>
          </p:nvSpPr>
          <p:spPr>
            <a:xfrm rot="4991251">
              <a:off x="3697716" y="3706661"/>
              <a:ext cx="1000376" cy="66583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9D34535-D998-42C8-BB58-8CE3BAC7A377}"/>
                </a:ext>
              </a:extLst>
            </p:cNvPr>
            <p:cNvSpPr/>
            <p:nvPr/>
          </p:nvSpPr>
          <p:spPr>
            <a:xfrm>
              <a:off x="5049127" y="5174726"/>
              <a:ext cx="1000376" cy="66583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DFD36647-EA6B-45BA-8384-6DE2841F1984}"/>
                </a:ext>
              </a:extLst>
            </p:cNvPr>
            <p:cNvSpPr/>
            <p:nvPr/>
          </p:nvSpPr>
          <p:spPr>
            <a:xfrm rot="17338633">
              <a:off x="6544210" y="4468199"/>
              <a:ext cx="1000376" cy="66583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4C59C042-2C7F-4879-80A2-FDFD4CDB3511}"/>
                </a:ext>
              </a:extLst>
            </p:cNvPr>
            <p:cNvSpPr/>
            <p:nvPr/>
          </p:nvSpPr>
          <p:spPr>
            <a:xfrm rot="14771359">
              <a:off x="6690889" y="3078122"/>
              <a:ext cx="1000376" cy="66583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2041D0-68D9-4853-817B-DABE4411203D}"/>
              </a:ext>
            </a:extLst>
          </p:cNvPr>
          <p:cNvSpPr txBox="1"/>
          <p:nvPr/>
        </p:nvSpPr>
        <p:spPr>
          <a:xfrm>
            <a:off x="2332907" y="803771"/>
            <a:ext cx="138211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000" dirty="0"/>
              <a:t>Economic </a:t>
            </a:r>
          </a:p>
          <a:p>
            <a:pPr algn="ctr"/>
            <a:r>
              <a:rPr lang="en-AU" sz="2000" dirty="0"/>
              <a:t>prosperity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28487-95C1-4F87-B2D7-F471300BD471}"/>
              </a:ext>
            </a:extLst>
          </p:cNvPr>
          <p:cNvSpPr txBox="1"/>
          <p:nvPr/>
        </p:nvSpPr>
        <p:spPr>
          <a:xfrm>
            <a:off x="732516" y="3094125"/>
            <a:ext cx="139352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000" dirty="0"/>
              <a:t>Well-being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15EA2D-BAE3-4EDC-9E10-D489C63919A8}"/>
              </a:ext>
            </a:extLst>
          </p:cNvPr>
          <p:cNvSpPr txBox="1"/>
          <p:nvPr/>
        </p:nvSpPr>
        <p:spPr>
          <a:xfrm>
            <a:off x="8605222" y="963381"/>
            <a:ext cx="16530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000" dirty="0"/>
              <a:t>Sustainable </a:t>
            </a:r>
          </a:p>
          <a:p>
            <a:pPr algn="ctr"/>
            <a:r>
              <a:rPr lang="en-AU" sz="2000" dirty="0"/>
              <a:t>development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89307-DB3F-42FE-8D77-C0F0D16F8125}"/>
              </a:ext>
            </a:extLst>
          </p:cNvPr>
          <p:cNvSpPr txBox="1"/>
          <p:nvPr/>
        </p:nvSpPr>
        <p:spPr>
          <a:xfrm>
            <a:off x="9629763" y="3329588"/>
            <a:ext cx="166744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000" dirty="0"/>
              <a:t>Science and </a:t>
            </a:r>
          </a:p>
          <a:p>
            <a:pPr algn="ctr"/>
            <a:r>
              <a:rPr lang="en-AU" sz="2000" dirty="0"/>
              <a:t>knowledge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544A0B-D998-4AB1-991E-5FCC23838CA8}"/>
              </a:ext>
            </a:extLst>
          </p:cNvPr>
          <p:cNvSpPr txBox="1"/>
          <p:nvPr/>
        </p:nvSpPr>
        <p:spPr>
          <a:xfrm>
            <a:off x="8809577" y="5693532"/>
            <a:ext cx="26005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000" dirty="0"/>
              <a:t>Weather and climate </a:t>
            </a:r>
          </a:p>
          <a:p>
            <a:pPr algn="ctr"/>
            <a:r>
              <a:rPr lang="en-AU" sz="2000" dirty="0"/>
              <a:t>prediction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2ED49E-CE3A-474E-B8ED-41A50AE1A1B0}"/>
              </a:ext>
            </a:extLst>
          </p:cNvPr>
          <p:cNvSpPr txBox="1"/>
          <p:nvPr/>
        </p:nvSpPr>
        <p:spPr>
          <a:xfrm>
            <a:off x="1172865" y="5262392"/>
            <a:ext cx="175240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000" dirty="0"/>
              <a:t>Ocean Health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0E16D17-DEC0-4FBB-A6AF-21598ED5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-248172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DBCP Strategy 2021-2026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E060846-A8F9-4AD4-9323-CD946A0E9A30}"/>
              </a:ext>
            </a:extLst>
          </p:cNvPr>
          <p:cNvSpPr/>
          <p:nvPr/>
        </p:nvSpPr>
        <p:spPr>
          <a:xfrm rot="14371661">
            <a:off x="8357920" y="1605804"/>
            <a:ext cx="1000376" cy="724072"/>
          </a:xfrm>
          <a:prstGeom prst="arc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C01034F-F883-4BC0-A671-CD6FAE1BA70C}"/>
              </a:ext>
            </a:extLst>
          </p:cNvPr>
          <p:cNvSpPr/>
          <p:nvPr/>
        </p:nvSpPr>
        <p:spPr>
          <a:xfrm rot="16200000">
            <a:off x="9130135" y="3883203"/>
            <a:ext cx="1000376" cy="724072"/>
          </a:xfrm>
          <a:prstGeom prst="arc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1B6A250-EF2E-4CEE-B9B3-95340B8DC7A8}"/>
              </a:ext>
            </a:extLst>
          </p:cNvPr>
          <p:cNvSpPr/>
          <p:nvPr/>
        </p:nvSpPr>
        <p:spPr>
          <a:xfrm rot="18957096">
            <a:off x="7980213" y="5775889"/>
            <a:ext cx="1000376" cy="724072"/>
          </a:xfrm>
          <a:prstGeom prst="arc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28840A7-772E-4479-A714-D8BCBDE8AE12}"/>
              </a:ext>
            </a:extLst>
          </p:cNvPr>
          <p:cNvSpPr/>
          <p:nvPr/>
        </p:nvSpPr>
        <p:spPr>
          <a:xfrm rot="5400000">
            <a:off x="1832719" y="4383391"/>
            <a:ext cx="1000376" cy="724072"/>
          </a:xfrm>
          <a:prstGeom prst="arc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4820651-7DF2-499E-BDD8-C8807AB1A9BE}"/>
              </a:ext>
            </a:extLst>
          </p:cNvPr>
          <p:cNvSpPr/>
          <p:nvPr/>
        </p:nvSpPr>
        <p:spPr>
          <a:xfrm rot="6647490">
            <a:off x="1811130" y="2560317"/>
            <a:ext cx="1000376" cy="724072"/>
          </a:xfrm>
          <a:prstGeom prst="arc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55F31C2-8D42-468D-880B-9B0DEAF5FB93}"/>
              </a:ext>
            </a:extLst>
          </p:cNvPr>
          <p:cNvSpPr/>
          <p:nvPr/>
        </p:nvSpPr>
        <p:spPr>
          <a:xfrm rot="9536500">
            <a:off x="3170410" y="959319"/>
            <a:ext cx="1000376" cy="724072"/>
          </a:xfrm>
          <a:prstGeom prst="arc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945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bd498e069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/>
              <a:t>Developments and Achievements</a:t>
            </a:r>
            <a:endParaRPr/>
          </a:p>
        </p:txBody>
      </p:sp>
      <p:sp>
        <p:nvSpPr>
          <p:cNvPr id="62" name="Google Shape;62;gcbd498e069_2_0"/>
          <p:cNvSpPr txBox="1">
            <a:spLocks noGrp="1"/>
          </p:cNvSpPr>
          <p:nvPr>
            <p:ph type="body" idx="1"/>
          </p:nvPr>
        </p:nvSpPr>
        <p:spPr>
          <a:xfrm>
            <a:off x="147321" y="1279526"/>
            <a:ext cx="12044679" cy="557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DBCP-36 – </a:t>
            </a:r>
            <a:r>
              <a:rPr lang="en-US" sz="2400" dirty="0">
                <a:ea typeface="+mn-lt"/>
                <a:cs typeface="+mn-lt"/>
              </a:rPr>
              <a:t>Record Participation (~</a:t>
            </a:r>
            <a:r>
              <a:rPr lang="en-US" sz="2400" dirty="0"/>
              <a:t>150 people from ~40 Members)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Strategy - Broad Consultation (OCG, GOOS, WMO, IOC, ECMWF, </a:t>
            </a:r>
            <a:r>
              <a:rPr lang="en-US" sz="2400" dirty="0" err="1"/>
              <a:t>OceanPredict</a:t>
            </a:r>
            <a:r>
              <a:rPr lang="en-US" sz="2400" dirty="0"/>
              <a:t>,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Satellite community, Users+)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Ran OCG workshop on environmental stewardship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Starting 2 new Task Teams: </a:t>
            </a:r>
            <a:endParaRPr lang="en-US" sz="2400" dirty="0">
              <a:cs typeface="Calibri"/>
            </a:endParaRPr>
          </a:p>
          <a:p>
            <a:pPr marL="742950" lvl="1" indent="-285750">
              <a:spcBef>
                <a:spcPts val="100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100" dirty="0"/>
              <a:t>Environmental Stewardship (workshop 12</a:t>
            </a:r>
            <a:r>
              <a:rPr lang="en-US" sz="2100" baseline="30000" dirty="0"/>
              <a:t>th</a:t>
            </a:r>
            <a:r>
              <a:rPr lang="en-US" sz="2100" dirty="0"/>
              <a:t> May)</a:t>
            </a:r>
            <a:endParaRPr lang="en-US" sz="2400" dirty="0">
              <a:cs typeface="Calibri"/>
            </a:endParaRPr>
          </a:p>
          <a:p>
            <a:pPr marL="742950" lvl="1" indent="-285750">
              <a:spcBef>
                <a:spcPts val="100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400" dirty="0"/>
              <a:t>User Engagement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Mostly Healthy and resilient network in Covid-19 pandemic (less deployments than in 2019, but prolonged life-time of drifters)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1E2B"/>
                </a:solidFill>
                <a:ea typeface="Arial" panose="020B0604020202020204" pitchFamily="34" charset="0"/>
                <a:cs typeface="Times New Roman"/>
              </a:rPr>
              <a:t>Dramatic increase of moored buoys in BUFR 315008, with overall migration rate doubled to 65%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1E2B"/>
                </a:solidFill>
                <a:ea typeface="Arial" panose="020B0604020202020204" pitchFamily="34" charset="0"/>
                <a:cs typeface="Times New Roman"/>
              </a:rPr>
              <a:t>~100% operational drifter metadata now synchronized with OSCAR/WIGOS</a:t>
            </a:r>
            <a:endParaRPr lang="en-CH" sz="2400" dirty="0">
              <a:solidFill>
                <a:srgbClr val="201E2B"/>
              </a:solidFill>
              <a:ea typeface="Arial" panose="020B0604020202020204" pitchFamily="34" charset="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201E2B"/>
                </a:solidFill>
                <a:cs typeface="Times New Roman"/>
              </a:rPr>
              <a:t>Data flow mapping conducted</a:t>
            </a:r>
            <a:endParaRPr dirty="0"/>
          </a:p>
        </p:txBody>
      </p:sp>
      <p:pic>
        <p:nvPicPr>
          <p:cNvPr id="4" name="Picture 14" descr="DBCP logo.png">
            <a:extLst>
              <a:ext uri="{FF2B5EF4-FFF2-40B4-BE49-F238E27FC236}">
                <a16:creationId xmlns:a16="http://schemas.microsoft.com/office/drawing/2014/main" id="{C841ACBD-F278-4D28-9345-BF3AC4EEC8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Challenges and </a:t>
            </a:r>
            <a:r>
              <a:rPr lang="fr-CH" dirty="0" err="1"/>
              <a:t>Concerns</a:t>
            </a:r>
            <a:endParaRPr dirty="0"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474643" y="1517152"/>
            <a:ext cx="11357474" cy="523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sz="2400" dirty="0"/>
              <a:t>Commercial </a:t>
            </a:r>
            <a:r>
              <a:rPr lang="fr-CH" sz="2400" dirty="0" err="1"/>
              <a:t>sector</a:t>
            </a:r>
            <a:r>
              <a:rPr lang="fr-CH" sz="2400" dirty="0"/>
              <a:t> </a:t>
            </a:r>
            <a:r>
              <a:rPr lang="fr-CH" sz="2400" dirty="0" err="1"/>
              <a:t>both</a:t>
            </a:r>
            <a:r>
              <a:rPr lang="fr-CH" sz="2400" dirty="0"/>
              <a:t> a </a:t>
            </a:r>
            <a:r>
              <a:rPr lang="fr-CH" sz="2400" dirty="0" err="1"/>
              <a:t>threat</a:t>
            </a:r>
            <a:r>
              <a:rPr lang="fr-CH" sz="2400" dirty="0"/>
              <a:t> and an </a:t>
            </a:r>
            <a:r>
              <a:rPr lang="fr-CH" sz="2400" dirty="0" err="1"/>
              <a:t>opportunity</a:t>
            </a:r>
            <a:r>
              <a:rPr lang="fr-CH" sz="2400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None/>
            </a:pPr>
            <a:endParaRPr lang="fr-CH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sz="2400" dirty="0"/>
              <a:t>Is the network design fit for </a:t>
            </a:r>
            <a:r>
              <a:rPr lang="fr-CH" sz="2400" dirty="0" err="1"/>
              <a:t>purpose</a:t>
            </a:r>
            <a:r>
              <a:rPr lang="fr-CH" sz="2400" dirty="0"/>
              <a:t> (</a:t>
            </a:r>
            <a:r>
              <a:rPr lang="fr-CH" sz="2400" dirty="0" err="1"/>
              <a:t>overdone</a:t>
            </a:r>
            <a:r>
              <a:rPr lang="fr-CH" sz="2400" dirty="0"/>
              <a:t>/</a:t>
            </a:r>
            <a:r>
              <a:rPr lang="fr-CH" sz="2400" dirty="0" err="1"/>
              <a:t>underdone</a:t>
            </a:r>
            <a:r>
              <a:rPr lang="fr-CH" sz="2400" dirty="0"/>
              <a:t>)?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endParaRPr lang="fr-CH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sz="2400" dirty="0" err="1"/>
              <a:t>Greater</a:t>
            </a:r>
            <a:r>
              <a:rPr lang="fr-CH" sz="2400" dirty="0"/>
              <a:t> </a:t>
            </a:r>
            <a:r>
              <a:rPr lang="fr-CH" sz="2400" dirty="0" err="1"/>
              <a:t>uptake</a:t>
            </a:r>
            <a:r>
              <a:rPr lang="fr-CH" sz="2400" dirty="0"/>
              <a:t> of b</a:t>
            </a:r>
            <a:r>
              <a:rPr lang="en-CH" sz="2400" dirty="0"/>
              <a:t>a</a:t>
            </a:r>
            <a:r>
              <a:rPr lang="en-US" sz="2400" dirty="0"/>
              <a:t>r</a:t>
            </a:r>
            <a:r>
              <a:rPr lang="en-CH" sz="2400" dirty="0"/>
              <a:t>o</a:t>
            </a:r>
            <a:r>
              <a:rPr lang="en-US" sz="2400" dirty="0"/>
              <a:t>m</a:t>
            </a:r>
            <a:r>
              <a:rPr lang="en-CH" sz="2400" dirty="0"/>
              <a:t>e</a:t>
            </a:r>
            <a:r>
              <a:rPr lang="en-US" sz="2400" dirty="0"/>
              <a:t>t</a:t>
            </a:r>
            <a:r>
              <a:rPr lang="en-CH" sz="2400" dirty="0"/>
              <a:t>e</a:t>
            </a:r>
            <a:r>
              <a:rPr lang="en-US" sz="2400" dirty="0"/>
              <a:t>r</a:t>
            </a:r>
            <a:r>
              <a:rPr lang="en-CH" sz="2400" dirty="0"/>
              <a:t> </a:t>
            </a:r>
            <a:r>
              <a:rPr lang="en-US" sz="2400" dirty="0"/>
              <a:t>u</a:t>
            </a:r>
            <a:r>
              <a:rPr lang="en-CH" sz="2400" dirty="0"/>
              <a:t>p</a:t>
            </a:r>
            <a:r>
              <a:rPr lang="en-US" sz="2400" dirty="0"/>
              <a:t>g</a:t>
            </a:r>
            <a:r>
              <a:rPr lang="en-CH" sz="2400" dirty="0"/>
              <a:t>r</a:t>
            </a:r>
            <a:r>
              <a:rPr lang="en-US" sz="2400" dirty="0"/>
              <a:t>a</a:t>
            </a:r>
            <a:r>
              <a:rPr lang="en-CH" sz="2400" dirty="0"/>
              <a:t>d</a:t>
            </a:r>
            <a:r>
              <a:rPr lang="en-US" sz="2400" dirty="0"/>
              <a:t>e</a:t>
            </a:r>
            <a:r>
              <a:rPr lang="en-CH" sz="2400" dirty="0"/>
              <a:t> </a:t>
            </a:r>
            <a:r>
              <a:rPr lang="en-US" sz="2400" dirty="0"/>
              <a:t>a</a:t>
            </a:r>
            <a:r>
              <a:rPr lang="en-CH" sz="2400" dirty="0"/>
              <a:t>n</a:t>
            </a:r>
            <a:r>
              <a:rPr lang="en-US" sz="2400" dirty="0"/>
              <a:t>d</a:t>
            </a:r>
            <a:r>
              <a:rPr lang="en-CH" sz="2400" dirty="0"/>
              <a:t> wave sensors</a:t>
            </a:r>
            <a:endParaRPr lang="en-AU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endParaRPr lang="en-AU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AU" sz="2400" dirty="0"/>
              <a:t>Low/no </a:t>
            </a:r>
            <a:r>
              <a:rPr lang="en-CH" sz="2400" dirty="0"/>
              <a:t>BUFR migration</a:t>
            </a:r>
            <a:r>
              <a:rPr lang="en-US" sz="2400" dirty="0"/>
              <a:t> - coastal buoys &amp; tsunameters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US" sz="2400" dirty="0"/>
              <a:t>RAMA moorings approximately 50% active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endParaRPr sz="2400" dirty="0"/>
          </a:p>
          <a:p>
            <a:pPr marL="22860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None/>
            </a:pPr>
            <a:endParaRPr sz="2400" dirty="0"/>
          </a:p>
        </p:txBody>
      </p:sp>
      <p:pic>
        <p:nvPicPr>
          <p:cNvPr id="4" name="Picture 14" descr="DBCP logo.png">
            <a:extLst>
              <a:ext uri="{FF2B5EF4-FFF2-40B4-BE49-F238E27FC236}">
                <a16:creationId xmlns:a16="http://schemas.microsoft.com/office/drawing/2014/main" id="{31CA07C5-DDDF-4FC5-B936-24140F5D35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/>
              <a:t>Future Plans and Opportunities</a:t>
            </a:r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838200" y="148410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/>
            <a:r>
              <a:rPr lang="en-US" sz="2800" dirty="0"/>
              <a:t>Prepare virtual DBCP-37 (8-11 November 2021)</a:t>
            </a:r>
          </a:p>
          <a:p>
            <a:pPr marL="285750" indent="-285750"/>
            <a:r>
              <a:rPr lang="en-US" sz="2800" dirty="0"/>
              <a:t>Launch new DBCP strategy and start implementing</a:t>
            </a:r>
            <a:endParaRPr lang="en-US" sz="2800" dirty="0">
              <a:cs typeface="Calibri"/>
            </a:endParaRPr>
          </a:p>
          <a:p>
            <a:pPr marL="285750" indent="-285750"/>
            <a:r>
              <a:rPr lang="en-US" sz="2800" dirty="0">
                <a:solidFill>
                  <a:srgbClr val="000000"/>
                </a:solidFill>
                <a:cs typeface="Calibri"/>
              </a:rPr>
              <a:t>Refresh Executive Board &amp; Review DBCP structure (incl. functional connections with WMO/IOC/GOOS)</a:t>
            </a:r>
          </a:p>
          <a:p>
            <a:pPr marL="285750" indent="-285750"/>
            <a:r>
              <a:rPr lang="en-US" sz="2800" dirty="0"/>
              <a:t>Tsunami detection innovation workshop</a:t>
            </a:r>
          </a:p>
          <a:p>
            <a:pPr marL="285750" indent="-285750"/>
            <a:r>
              <a:rPr lang="en-US" sz="2800" dirty="0"/>
              <a:t>PI-5 virtual training workshop (May &amp; June)</a:t>
            </a:r>
            <a:endParaRPr lang="en-US" sz="2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Funding buoy deployments in area of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Embed in UN Decade</a:t>
            </a:r>
            <a:endParaRPr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Workshop on Operational Wave Measurements (postponed to 2022)</a:t>
            </a:r>
          </a:p>
          <a:p>
            <a:pPr marL="2857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101600">
              <a:buSzPts val="2000"/>
              <a:buNone/>
            </a:pPr>
            <a:endParaRPr lang="en-GB" sz="2800" dirty="0"/>
          </a:p>
        </p:txBody>
      </p:sp>
      <p:pic>
        <p:nvPicPr>
          <p:cNvPr id="4" name="Picture 14" descr="DBCP logo.png">
            <a:extLst>
              <a:ext uri="{FF2B5EF4-FFF2-40B4-BE49-F238E27FC236}">
                <a16:creationId xmlns:a16="http://schemas.microsoft.com/office/drawing/2014/main" id="{621F5CE6-BF6F-4DD2-9B45-3C585DCAFA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bd498e069_0_0"/>
          <p:cNvSpPr txBox="1">
            <a:spLocks noGrp="1"/>
          </p:cNvSpPr>
          <p:nvPr>
            <p:ph type="title"/>
          </p:nvPr>
        </p:nvSpPr>
        <p:spPr>
          <a:xfrm>
            <a:off x="1028700" y="-158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 err="1"/>
              <a:t>Attribute</a:t>
            </a:r>
            <a:r>
              <a:rPr lang="fr-CH" dirty="0"/>
              <a:t> Report out</a:t>
            </a:r>
            <a:endParaRPr dirty="0"/>
          </a:p>
        </p:txBody>
      </p:sp>
      <p:sp>
        <p:nvSpPr>
          <p:cNvPr id="81" name="Google Shape;81;gcbd498e069_0_0"/>
          <p:cNvSpPr txBox="1">
            <a:spLocks noGrp="1"/>
          </p:cNvSpPr>
          <p:nvPr>
            <p:ph type="body" idx="2"/>
          </p:nvPr>
        </p:nvSpPr>
        <p:spPr>
          <a:xfrm>
            <a:off x="6327422" y="1229255"/>
            <a:ext cx="445911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14" descr="DBCP logo.png">
            <a:extLst>
              <a:ext uri="{FF2B5EF4-FFF2-40B4-BE49-F238E27FC236}">
                <a16:creationId xmlns:a16="http://schemas.microsoft.com/office/drawing/2014/main" id="{FC5FC596-7F8D-47AD-BEBD-E6CD5394FA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1" y="106061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E1009-D3EF-4B6D-B88D-DCC715F17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07" y="1020461"/>
            <a:ext cx="5374003" cy="5936102"/>
          </a:xfrm>
          <a:prstGeom prst="rect">
            <a:avLst/>
          </a:prstGeom>
        </p:spPr>
      </p:pic>
      <p:sp>
        <p:nvSpPr>
          <p:cNvPr id="7" name="Google Shape;81;gcbd498e069_0_0">
            <a:extLst>
              <a:ext uri="{FF2B5EF4-FFF2-40B4-BE49-F238E27FC236}">
                <a16:creationId xmlns:a16="http://schemas.microsoft.com/office/drawing/2014/main" id="{63C31A2A-E9BE-426F-8A1A-85A2A3956926}"/>
              </a:ext>
            </a:extLst>
          </p:cNvPr>
          <p:cNvSpPr txBox="1">
            <a:spLocks/>
          </p:cNvSpPr>
          <p:nvPr/>
        </p:nvSpPr>
        <p:spPr>
          <a:xfrm>
            <a:off x="6925980" y="1699332"/>
            <a:ext cx="157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 sz="1400" i="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11 out of 31 </a:t>
            </a:r>
            <a:endParaRPr lang="en-AU" sz="140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Google Shape;81;gcbd498e069_0_0">
            <a:extLst>
              <a:ext uri="{FF2B5EF4-FFF2-40B4-BE49-F238E27FC236}">
                <a16:creationId xmlns:a16="http://schemas.microsoft.com/office/drawing/2014/main" id="{4AAAC7A9-4FE6-4D55-B646-314E7478D6C4}"/>
              </a:ext>
            </a:extLst>
          </p:cNvPr>
          <p:cNvSpPr txBox="1">
            <a:spLocks/>
          </p:cNvSpPr>
          <p:nvPr/>
        </p:nvSpPr>
        <p:spPr>
          <a:xfrm>
            <a:off x="6286500" y="2219855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Google Shape;81;gcbd498e069_0_0">
            <a:extLst>
              <a:ext uri="{FF2B5EF4-FFF2-40B4-BE49-F238E27FC236}">
                <a16:creationId xmlns:a16="http://schemas.microsoft.com/office/drawing/2014/main" id="{D8BFE805-7399-459C-9111-D9F4A7401F46}"/>
              </a:ext>
            </a:extLst>
          </p:cNvPr>
          <p:cNvSpPr txBox="1">
            <a:spLocks/>
          </p:cNvSpPr>
          <p:nvPr/>
        </p:nvSpPr>
        <p:spPr>
          <a:xfrm>
            <a:off x="6286499" y="2822749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Google Shape;81;gcbd498e069_0_0">
            <a:extLst>
              <a:ext uri="{FF2B5EF4-FFF2-40B4-BE49-F238E27FC236}">
                <a16:creationId xmlns:a16="http://schemas.microsoft.com/office/drawing/2014/main" id="{09ABF9D9-CC60-497E-9864-F6C08A709EF6}"/>
              </a:ext>
            </a:extLst>
          </p:cNvPr>
          <p:cNvSpPr txBox="1">
            <a:spLocks/>
          </p:cNvSpPr>
          <p:nvPr/>
        </p:nvSpPr>
        <p:spPr>
          <a:xfrm>
            <a:off x="6310912" y="1724555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D4CBC-92E8-4427-A3F9-B5407B9F008A}"/>
              </a:ext>
            </a:extLst>
          </p:cNvPr>
          <p:cNvSpPr txBox="1"/>
          <p:nvPr/>
        </p:nvSpPr>
        <p:spPr>
          <a:xfrm>
            <a:off x="6925980" y="2755542"/>
            <a:ext cx="5028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TTs: Data Management, Moored Buoys, Wave Measurements, Capacity Building, DBPTD (below)+ new (Environmental Stewardship, User Engagement)</a:t>
            </a:r>
          </a:p>
        </p:txBody>
      </p:sp>
      <p:sp>
        <p:nvSpPr>
          <p:cNvPr id="13" name="Google Shape;81;gcbd498e069_0_0">
            <a:extLst>
              <a:ext uri="{FF2B5EF4-FFF2-40B4-BE49-F238E27FC236}">
                <a16:creationId xmlns:a16="http://schemas.microsoft.com/office/drawing/2014/main" id="{08A4696D-258B-4909-859F-EFD68E8233E8}"/>
              </a:ext>
            </a:extLst>
          </p:cNvPr>
          <p:cNvSpPr txBox="1">
            <a:spLocks/>
          </p:cNvSpPr>
          <p:nvPr/>
        </p:nvSpPr>
        <p:spPr>
          <a:xfrm>
            <a:off x="6294755" y="3442871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Google Shape;81;gcbd498e069_0_0">
            <a:extLst>
              <a:ext uri="{FF2B5EF4-FFF2-40B4-BE49-F238E27FC236}">
                <a16:creationId xmlns:a16="http://schemas.microsoft.com/office/drawing/2014/main" id="{956AD0D8-3598-40C1-8BBF-EB323333E381}"/>
              </a:ext>
            </a:extLst>
          </p:cNvPr>
          <p:cNvSpPr txBox="1">
            <a:spLocks/>
          </p:cNvSpPr>
          <p:nvPr/>
        </p:nvSpPr>
        <p:spPr>
          <a:xfrm>
            <a:off x="6303010" y="4045765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6E5A3-CDB1-4B51-97B0-5B562E1611AE}"/>
              </a:ext>
            </a:extLst>
          </p:cNvPr>
          <p:cNvSpPr txBox="1"/>
          <p:nvPr/>
        </p:nvSpPr>
        <p:spPr>
          <a:xfrm>
            <a:off x="6722778" y="5304290"/>
            <a:ext cx="5491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cap="non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Arial"/>
                <a:hlinkClick r:id="rId5"/>
              </a:rPr>
              <a:t>Task Team on Drifter Best Practices and Technology Development</a:t>
            </a:r>
            <a:r>
              <a:rPr lang="en-US" sz="1400" b="0" i="0" u="none" strike="noStrike" cap="none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Arial"/>
              </a:rPr>
              <a:t> </a:t>
            </a:r>
            <a:endParaRPr lang="en-AU" dirty="0"/>
          </a:p>
        </p:txBody>
      </p:sp>
      <p:sp>
        <p:nvSpPr>
          <p:cNvPr id="17" name="Google Shape;81;gcbd498e069_0_0">
            <a:extLst>
              <a:ext uri="{FF2B5EF4-FFF2-40B4-BE49-F238E27FC236}">
                <a16:creationId xmlns:a16="http://schemas.microsoft.com/office/drawing/2014/main" id="{08F15838-767F-4CA9-BC76-BE17C3CE9CAF}"/>
              </a:ext>
            </a:extLst>
          </p:cNvPr>
          <p:cNvSpPr txBox="1">
            <a:spLocks/>
          </p:cNvSpPr>
          <p:nvPr/>
        </p:nvSpPr>
        <p:spPr>
          <a:xfrm>
            <a:off x="6286498" y="4604921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Google Shape;81;gcbd498e069_0_0">
            <a:extLst>
              <a:ext uri="{FF2B5EF4-FFF2-40B4-BE49-F238E27FC236}">
                <a16:creationId xmlns:a16="http://schemas.microsoft.com/office/drawing/2014/main" id="{552C9EFD-DF7D-4871-92DA-8CD3149191AA}"/>
              </a:ext>
            </a:extLst>
          </p:cNvPr>
          <p:cNvSpPr txBox="1">
            <a:spLocks/>
          </p:cNvSpPr>
          <p:nvPr/>
        </p:nvSpPr>
        <p:spPr>
          <a:xfrm>
            <a:off x="6284663" y="5221586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Google Shape;81;gcbd498e069_0_0">
            <a:extLst>
              <a:ext uri="{FF2B5EF4-FFF2-40B4-BE49-F238E27FC236}">
                <a16:creationId xmlns:a16="http://schemas.microsoft.com/office/drawing/2014/main" id="{BCD68602-8C8D-4551-9B01-FFA3E893E5F6}"/>
              </a:ext>
            </a:extLst>
          </p:cNvPr>
          <p:cNvSpPr txBox="1">
            <a:spLocks/>
          </p:cNvSpPr>
          <p:nvPr/>
        </p:nvSpPr>
        <p:spPr>
          <a:xfrm>
            <a:off x="6277045" y="5765976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Google Shape;81;gcbd498e069_0_0">
            <a:extLst>
              <a:ext uri="{FF2B5EF4-FFF2-40B4-BE49-F238E27FC236}">
                <a16:creationId xmlns:a16="http://schemas.microsoft.com/office/drawing/2014/main" id="{928DFD53-2AD8-4757-9A0C-783880E6853B}"/>
              </a:ext>
            </a:extLst>
          </p:cNvPr>
          <p:cNvSpPr txBox="1">
            <a:spLocks/>
          </p:cNvSpPr>
          <p:nvPr/>
        </p:nvSpPr>
        <p:spPr>
          <a:xfrm>
            <a:off x="6305691" y="6310366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E2AC7A-114F-44AF-9E65-93BB85D06D55}"/>
              </a:ext>
            </a:extLst>
          </p:cNvPr>
          <p:cNvSpPr txBox="1"/>
          <p:nvPr/>
        </p:nvSpPr>
        <p:spPr>
          <a:xfrm>
            <a:off x="6810056" y="3898464"/>
            <a:ext cx="53046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GTS BUFR: Drifter 100%, MB 65%</a:t>
            </a:r>
          </a:p>
          <a:p>
            <a:r>
              <a:rPr lang="en-US" sz="1400" dirty="0"/>
              <a:t>DAC: AOML; GDACs drifter: Coriolis/France, MEDS/Canada</a:t>
            </a:r>
          </a:p>
          <a:p>
            <a:r>
              <a:rPr lang="en-US" sz="1400" dirty="0"/>
              <a:t>CMOC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862C5E-AB50-4197-A41D-7D5983B6C3B9}"/>
              </a:ext>
            </a:extLst>
          </p:cNvPr>
          <p:cNvSpPr txBox="1"/>
          <p:nvPr/>
        </p:nvSpPr>
        <p:spPr>
          <a:xfrm>
            <a:off x="6948221" y="2313616"/>
            <a:ext cx="5028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4 decades</a:t>
            </a:r>
          </a:p>
        </p:txBody>
      </p:sp>
    </p:spTree>
    <p:extLst>
      <p:ext uri="{BB962C8B-B14F-4D97-AF65-F5344CB8AC3E}">
        <p14:creationId xmlns:p14="http://schemas.microsoft.com/office/powerpoint/2010/main" val="418120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6C6EF1-DC82-4AB4-9B47-61DD1671233A}"/>
              </a:ext>
            </a:extLst>
          </p:cNvPr>
          <p:cNvSpPr/>
          <p:nvPr/>
        </p:nvSpPr>
        <p:spPr>
          <a:xfrm>
            <a:off x="1504585" y="4711850"/>
            <a:ext cx="9163415" cy="2130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AC1FA1-81C6-47D3-BA29-103A76B02C01}"/>
                  </a:ext>
                </a:extLst>
              </p14:cNvPr>
              <p14:cNvContentPartPr/>
              <p14:nvPr/>
            </p14:nvContentPartPr>
            <p14:xfrm>
              <a:off x="-41376" y="-401384"/>
              <a:ext cx="2196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AC1FA1-81C6-47D3-BA29-103A76B02C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0376" y="-410384"/>
                <a:ext cx="39600" cy="46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08FEEA4-21B2-4F46-9A35-2BCB4C385F85}"/>
              </a:ext>
            </a:extLst>
          </p:cNvPr>
          <p:cNvSpPr txBox="1"/>
          <p:nvPr/>
        </p:nvSpPr>
        <p:spPr>
          <a:xfrm>
            <a:off x="1524001" y="15767"/>
            <a:ext cx="9143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DBCP                  </a:t>
            </a:r>
            <a:r>
              <a:rPr lang="en-AU" sz="3600" dirty="0" err="1"/>
              <a:t>OceanSITES</a:t>
            </a:r>
            <a:endParaRPr lang="en-AU" sz="3600" dirty="0"/>
          </a:p>
          <a:p>
            <a:pPr algn="ctr"/>
            <a:endParaRPr lang="en-AU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1EB379-07FF-457A-BFB8-D5CF626E30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9" t="-551" r="2707" b="29579"/>
          <a:stretch/>
        </p:blipFill>
        <p:spPr>
          <a:xfrm>
            <a:off x="1674608" y="857861"/>
            <a:ext cx="4110955" cy="2810494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F83E4449-46A9-4BD0-B74A-112AE8D05D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2" t="4671" r="2924" b="29116"/>
          <a:stretch/>
        </p:blipFill>
        <p:spPr>
          <a:xfrm>
            <a:off x="6086291" y="857862"/>
            <a:ext cx="4110956" cy="2810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F0BB82-0722-4095-A481-E350C3DC9298}"/>
              </a:ext>
            </a:extLst>
          </p:cNvPr>
          <p:cNvSpPr txBox="1"/>
          <p:nvPr/>
        </p:nvSpPr>
        <p:spPr>
          <a:xfrm>
            <a:off x="1792942" y="3957029"/>
            <a:ext cx="3004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Surface ocean + air-sea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Open ocean and coastal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Physics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Focused on real-time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GTS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Operational services +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47116-9126-4D84-AA50-92A706ABBB18}"/>
              </a:ext>
            </a:extLst>
          </p:cNvPr>
          <p:cNvSpPr txBox="1"/>
          <p:nvPr/>
        </p:nvSpPr>
        <p:spPr>
          <a:xfrm>
            <a:off x="6212184" y="3968519"/>
            <a:ext cx="28023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Sea surface to seafloor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Open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Multidisciplinary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Highest quality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Research focused</a:t>
            </a:r>
          </a:p>
          <a:p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E6587F-D4E9-4091-BB79-3FCBE89A8E1D}"/>
              </a:ext>
            </a:extLst>
          </p:cNvPr>
          <p:cNvGrpSpPr/>
          <p:nvPr/>
        </p:nvGrpSpPr>
        <p:grpSpPr>
          <a:xfrm>
            <a:off x="1879003" y="2058190"/>
            <a:ext cx="8069719" cy="4396586"/>
            <a:chOff x="355002" y="2058190"/>
            <a:chExt cx="8069719" cy="43965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C273-979D-4A77-8484-8E463CE6CF3D}"/>
                </a:ext>
              </a:extLst>
            </p:cNvPr>
            <p:cNvSpPr txBox="1"/>
            <p:nvPr/>
          </p:nvSpPr>
          <p:spPr>
            <a:xfrm>
              <a:off x="1997361" y="5931556"/>
              <a:ext cx="46204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dirty="0"/>
                <a:t>Key overlap = tropical mooring array +      </a:t>
              </a:r>
            </a:p>
            <a:p>
              <a:pPr algn="ctr"/>
              <a:r>
                <a:rPr lang="en-AU" dirty="0"/>
                <a:t>                  technical coordinator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1DE633-4A6C-47BE-8AA5-03B0E4AD8B79}"/>
                </a:ext>
              </a:extLst>
            </p:cNvPr>
            <p:cNvSpPr/>
            <p:nvPr/>
          </p:nvSpPr>
          <p:spPr>
            <a:xfrm>
              <a:off x="355002" y="2058190"/>
              <a:ext cx="3736537" cy="480615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77040D-3CB8-4EF8-87BE-4743002C08C7}"/>
                </a:ext>
              </a:extLst>
            </p:cNvPr>
            <p:cNvSpPr/>
            <p:nvPr/>
          </p:nvSpPr>
          <p:spPr>
            <a:xfrm>
              <a:off x="4688184" y="2059983"/>
              <a:ext cx="3736537" cy="480615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82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CBACD3DADBC4A90081B54C14A92F2" ma:contentTypeVersion="13" ma:contentTypeDescription="Create a new document." ma:contentTypeScope="" ma:versionID="7ffb818e036682d65a8af8846d77493a">
  <xsd:schema xmlns:xsd="http://www.w3.org/2001/XMLSchema" xmlns:xs="http://www.w3.org/2001/XMLSchema" xmlns:p="http://schemas.microsoft.com/office/2006/metadata/properties" xmlns:ns3="0187df14-8b81-4a9f-bf3d-de7dd432793a" xmlns:ns4="ea131a0c-6f8e-4259-a89c-f0666e9eb511" targetNamespace="http://schemas.microsoft.com/office/2006/metadata/properties" ma:root="true" ma:fieldsID="697cdd46ef95cb43807846f104ff415f" ns3:_="" ns4:_="">
    <xsd:import namespace="0187df14-8b81-4a9f-bf3d-de7dd432793a"/>
    <xsd:import namespace="ea131a0c-6f8e-4259-a89c-f0666e9eb5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7df14-8b81-4a9f-bf3d-de7dd43279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1a0c-6f8e-4259-a89c-f0666e9eb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A238D7-12B8-4075-B128-79480E8078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C76D3-9911-4265-BC67-25ECA71DB7DE}">
  <ds:schemaRefs>
    <ds:schemaRef ds:uri="http://purl.org/dc/elements/1.1/"/>
    <ds:schemaRef ds:uri="http://schemas.microsoft.com/office/2006/metadata/properties"/>
    <ds:schemaRef ds:uri="0187df14-8b81-4a9f-bf3d-de7dd432793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a131a0c-6f8e-4259-a89c-f0666e9eb51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3EED02-529B-47C0-AAB3-5105937CF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7df14-8b81-4a9f-bf3d-de7dd432793a"/>
    <ds:schemaRef ds:uri="ea131a0c-6f8e-4259-a89c-f0666e9eb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796</Words>
  <Application>Microsoft Office PowerPoint</Application>
  <PresentationFormat>Widescreen</PresentationFormat>
  <Paragraphs>172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Lucida Sans</vt:lpstr>
      <vt:lpstr>Microsoft YaHei</vt:lpstr>
      <vt:lpstr>Calibri</vt:lpstr>
      <vt:lpstr>Corbel</vt:lpstr>
      <vt:lpstr>Libre Franklin</vt:lpstr>
      <vt:lpstr>Arial</vt:lpstr>
      <vt:lpstr>Montserrat</vt:lpstr>
      <vt:lpstr>Quattrocento Sans</vt:lpstr>
      <vt:lpstr>Office Theme</vt:lpstr>
      <vt:lpstr>OCG – 12 Virtual meeting May 2021</vt:lpstr>
      <vt:lpstr>Network Overview</vt:lpstr>
      <vt:lpstr>Developments and Achievements</vt:lpstr>
      <vt:lpstr>DBCP Strategy 2021-2026</vt:lpstr>
      <vt:lpstr>Developments and Achievements</vt:lpstr>
      <vt:lpstr>Challenges and Concerns</vt:lpstr>
      <vt:lpstr>Future Plans and Opportunities</vt:lpstr>
      <vt:lpstr>Attribute Report out</vt:lpstr>
      <vt:lpstr>PowerPoint Presentation</vt:lpstr>
      <vt:lpstr>Asks from OCG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Reporting Template</dc:title>
  <dc:creator>Heslop, Emma</dc:creator>
  <cp:lastModifiedBy>Boris Kelly-Gerreyn</cp:lastModifiedBy>
  <cp:revision>112</cp:revision>
  <dcterms:created xsi:type="dcterms:W3CDTF">2020-02-20T13:54:50Z</dcterms:created>
  <dcterms:modified xsi:type="dcterms:W3CDTF">2021-05-18T14:56:17Z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0x010100065CBACD3DADBC4A90081B54C14A92F2</vt:lpwstr>
  </property>
</Properties>
</file>