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Libre Franklin"/>
      <p:regular r:id="rId15"/>
      <p:bold r:id="rId16"/>
      <p:italic r:id="rId17"/>
      <p:boldItalic r:id="rId18"/>
    </p:embeddedFont>
    <p:embeddedFont>
      <p:font typeface="Montserrat"/>
      <p:regular r:id="rId19"/>
      <p:bold r:id="rId20"/>
      <p:italic r:id="rId21"/>
      <p:boldItalic r:id="rId22"/>
    </p:embeddedFont>
    <p:embeddedFont>
      <p:font typeface="Corbel"/>
      <p:regular r:id="rId23"/>
      <p:bold r:id="rId24"/>
      <p:italic r:id="rId25"/>
      <p:boldItalic r:id="rId26"/>
    </p:embeddedFont>
    <p:embeddedFont>
      <p:font typeface="Quattrocento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hb+ZHRoF4vjc+uv0WMyLtd2f1b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Corbel-bold.fntdata"/><Relationship Id="rId23" Type="http://schemas.openxmlformats.org/officeDocument/2006/relationships/font" Target="fonts/Corbel-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Corbel-boldItalic.fntdata"/><Relationship Id="rId25" Type="http://schemas.openxmlformats.org/officeDocument/2006/relationships/font" Target="fonts/Corbel-italic.fntdata"/><Relationship Id="rId28" Type="http://schemas.openxmlformats.org/officeDocument/2006/relationships/font" Target="fonts/QuattrocentoSans-bold.fntdata"/><Relationship Id="rId27" Type="http://schemas.openxmlformats.org/officeDocument/2006/relationships/font" Target="fonts/Quattrocento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attrocentoSans-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Quattrocento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LibreFranklin-regular.fntdata"/><Relationship Id="rId14" Type="http://schemas.openxmlformats.org/officeDocument/2006/relationships/slide" Target="slides/slide9.xml"/><Relationship Id="rId17" Type="http://schemas.openxmlformats.org/officeDocument/2006/relationships/font" Target="fonts/LibreFranklin-italic.fntdata"/><Relationship Id="rId16" Type="http://schemas.openxmlformats.org/officeDocument/2006/relationships/font" Target="fonts/LibreFranklin-bold.fntdata"/><Relationship Id="rId19" Type="http://schemas.openxmlformats.org/officeDocument/2006/relationships/font" Target="fonts/Montserrat-regular.fntdata"/><Relationship Id="rId18" Type="http://schemas.openxmlformats.org/officeDocument/2006/relationships/font" Target="fonts/LibreFranklin-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7a54ed5cd_1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d7a54ed5cd_1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gd7a54ed5cd_1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d7a54ed5cd_1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d7a54ed5cd_1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gd7a54ed5cd_1_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a11df9762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da11df9762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Thank Forest, Ann, Emma, Champika</a:t>
            </a:r>
            <a:endParaRPr b="1"/>
          </a:p>
        </p:txBody>
      </p:sp>
      <p:sp>
        <p:nvSpPr>
          <p:cNvPr id="99" name="Google Shape;99;gda11df9762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a11df9762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da11df9762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da11df9762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7a54ed5cd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d7a54ed5cd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MTS/GOOS Industry </a:t>
            </a:r>
            <a:r>
              <a:rPr lang="en-US"/>
              <a:t>Dialogue (September)</a:t>
            </a:r>
            <a:r>
              <a:rPr lang="en-US"/>
              <a:t> - can this be a way to bring metadata </a:t>
            </a:r>
            <a:r>
              <a:rPr lang="en-US"/>
              <a:t>concerns to industry partners??</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rPr lang="en-US"/>
              <a:t>ERDDAP - many parts of the networks have adopted an ERDDAP service.  Next steps are to increase a more organized adoption of ERDDAP and federate the services through an OCG top-level ERDDAP server</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AniBOS implementation of pilot is focused on complete and harvestable metadata and ERDDAP data services.  These two components from the basis of the OCG data strategy, and successful implementation will bring OCG networks into FAIR data compliance.</a:t>
            </a:r>
            <a:endParaRPr/>
          </a:p>
        </p:txBody>
      </p:sp>
      <p:sp>
        <p:nvSpPr>
          <p:cNvPr id="117" name="Google Shape;117;gd7a54ed5cd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a11df9762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Data mapping effort is part of the data strategy and metadata harmonization efforts.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mapping will be critical to understanding data flow overlaps between the physical, BGC and bio/eco networks.  For example, it will be extremely useful to map the BIO data flows in GO-SHIP, as we heard about yesterday.  Currently, I’m not sure how or where that data or metadata flows.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3" name="Google Shape;123;gda11df976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7a54ed5cd_1_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d7a54ed5cd_1_2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AIS provides surface pressure and some others (increase in total obs, if not necessarily increased coverage (</a:t>
            </a:r>
            <a:r>
              <a:rPr lang="en-US"/>
              <a:t>operational</a:t>
            </a:r>
            <a:r>
              <a:rPr lang="en-US"/>
              <a:t> shipping lanes))</a:t>
            </a:r>
            <a:endParaRPr/>
          </a:p>
          <a:p>
            <a:pPr indent="0" lvl="0" marL="0" rtl="0" algn="l">
              <a:lnSpc>
                <a:spcPct val="100000"/>
              </a:lnSpc>
              <a:spcBef>
                <a:spcPts val="0"/>
              </a:spcBef>
              <a:spcAft>
                <a:spcPts val="0"/>
              </a:spcAft>
              <a:buSzPts val="1400"/>
              <a:buNone/>
            </a:pPr>
            <a:r>
              <a:t/>
            </a:r>
            <a:endParaRPr/>
          </a:p>
        </p:txBody>
      </p:sp>
      <p:sp>
        <p:nvSpPr>
          <p:cNvPr id="134" name="Google Shape;134;gd7a54ed5cd_1_2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7a54ed5cd_1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d7a54ed5cd_1_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Bio/Eco (as Gabrielle mentioned yesterday)</a:t>
            </a:r>
            <a:endParaRPr/>
          </a:p>
          <a:p>
            <a:pPr indent="457200" lvl="0" marL="0" rtl="0" algn="l">
              <a:lnSpc>
                <a:spcPct val="100000"/>
              </a:lnSpc>
              <a:spcBef>
                <a:spcPts val="0"/>
              </a:spcBef>
              <a:spcAft>
                <a:spcPts val="0"/>
              </a:spcAft>
              <a:buClr>
                <a:schemeClr val="dk1"/>
              </a:buClr>
              <a:buSzPts val="1100"/>
              <a:buFont typeface="Arial"/>
              <a:buNone/>
            </a:pPr>
            <a:r>
              <a:rPr lang="en-US"/>
              <a:t>- Use AniBOS and GO-SHIP data mapping to also bridge to BioEco</a:t>
            </a:r>
            <a:endParaRPr/>
          </a:p>
          <a:p>
            <a:pPr indent="457200" lvl="0" marL="0" rtl="0" algn="l">
              <a:lnSpc>
                <a:spcPct val="100000"/>
              </a:lnSpc>
              <a:spcBef>
                <a:spcPts val="0"/>
              </a:spcBef>
              <a:spcAft>
                <a:spcPts val="0"/>
              </a:spcAft>
              <a:buSzPts val="1400"/>
              <a:buNone/>
            </a:pPr>
            <a:r>
              <a:rPr lang="en-US"/>
              <a:t>- share OCG examples of data flow pathways</a:t>
            </a:r>
            <a:endParaRPr/>
          </a:p>
          <a:p>
            <a:pPr indent="0" lvl="0" marL="0" rtl="0" algn="l">
              <a:lnSpc>
                <a:spcPct val="100000"/>
              </a:lnSpc>
              <a:spcBef>
                <a:spcPts val="0"/>
              </a:spcBef>
              <a:spcAft>
                <a:spcPts val="0"/>
              </a:spcAft>
              <a:buSzPts val="1400"/>
              <a:buNone/>
            </a:pPr>
            <a:r>
              <a:rPr lang="en-US"/>
              <a:t>	- focus on metadata as a low hanging fruit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IOCCP BGC GDAC could be an avenue by which OCG can engage more with BGC obs (not sure this is true or how to say this)</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41" name="Google Shape;141;gd7a54ed5cd_1_2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a11df9762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da11df9762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da11df9762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gd7a54ed5cd_1_122"/>
          <p:cNvSpPr txBox="1"/>
          <p:nvPr>
            <p:ph idx="1" type="subTitle"/>
          </p:nvPr>
        </p:nvSpPr>
        <p:spPr>
          <a:xfrm>
            <a:off x="9459687" y="1156155"/>
            <a:ext cx="2635500" cy="1502400"/>
          </a:xfrm>
          <a:prstGeom prst="rect">
            <a:avLst/>
          </a:prstGeom>
          <a:noFill/>
          <a:ln>
            <a:noFill/>
          </a:ln>
        </p:spPr>
        <p:txBody>
          <a:bodyPr anchorCtr="0" anchor="b" bIns="45700" lIns="91425" spcFirstLastPara="1" rIns="91425" wrap="square" tIns="45700">
            <a:normAutofit/>
          </a:bodyPr>
          <a:lstStyle>
            <a:lvl1pPr lvl="0" algn="r">
              <a:lnSpc>
                <a:spcPct val="70000"/>
              </a:lnSpc>
              <a:spcBef>
                <a:spcPts val="1000"/>
              </a:spcBef>
              <a:spcAft>
                <a:spcPts val="0"/>
              </a:spcAft>
              <a:buClr>
                <a:srgbClr val="74AFDB"/>
              </a:buClr>
              <a:buSzPts val="1800"/>
              <a:buNone/>
              <a:defRPr sz="1800">
                <a:solidFill>
                  <a:srgbClr val="74AFDB"/>
                </a:solidFill>
                <a:latin typeface="Libre Franklin"/>
                <a:ea typeface="Libre Franklin"/>
                <a:cs typeface="Libre Franklin"/>
                <a:sym typeface="Libre Franklin"/>
              </a:defRPr>
            </a:lvl1pPr>
            <a:lvl2pPr lvl="1" algn="ctr">
              <a:lnSpc>
                <a:spcPct val="90000"/>
              </a:lnSpc>
              <a:spcBef>
                <a:spcPts val="500"/>
              </a:spcBef>
              <a:spcAft>
                <a:spcPts val="0"/>
              </a:spcAft>
              <a:buClr>
                <a:srgbClr val="00153A"/>
              </a:buClr>
              <a:buSzPts val="1500"/>
              <a:buNone/>
              <a:defRPr sz="1500"/>
            </a:lvl2pPr>
            <a:lvl3pPr lvl="2" algn="ctr">
              <a:lnSpc>
                <a:spcPct val="90000"/>
              </a:lnSpc>
              <a:spcBef>
                <a:spcPts val="500"/>
              </a:spcBef>
              <a:spcAft>
                <a:spcPts val="0"/>
              </a:spcAft>
              <a:buClr>
                <a:srgbClr val="00153A"/>
              </a:buClr>
              <a:buSzPts val="1350"/>
              <a:buNone/>
              <a:defRPr sz="1350"/>
            </a:lvl3pPr>
            <a:lvl4pPr lvl="3" algn="ctr">
              <a:lnSpc>
                <a:spcPct val="90000"/>
              </a:lnSpc>
              <a:spcBef>
                <a:spcPts val="500"/>
              </a:spcBef>
              <a:spcAft>
                <a:spcPts val="0"/>
              </a:spcAft>
              <a:buClr>
                <a:srgbClr val="00153A"/>
              </a:buClr>
              <a:buSzPts val="1200"/>
              <a:buNone/>
              <a:defRPr sz="1200"/>
            </a:lvl4pPr>
            <a:lvl5pPr lvl="4" algn="ctr">
              <a:lnSpc>
                <a:spcPct val="90000"/>
              </a:lnSpc>
              <a:spcBef>
                <a:spcPts val="500"/>
              </a:spcBef>
              <a:spcAft>
                <a:spcPts val="0"/>
              </a:spcAft>
              <a:buClr>
                <a:srgbClr val="00153A"/>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p:txBody>
      </p:sp>
      <p:sp>
        <p:nvSpPr>
          <p:cNvPr id="18" name="Google Shape;18;gd7a54ed5cd_1_122"/>
          <p:cNvSpPr txBox="1"/>
          <p:nvPr>
            <p:ph idx="2" type="body"/>
          </p:nvPr>
        </p:nvSpPr>
        <p:spPr>
          <a:xfrm>
            <a:off x="8733453" y="2662420"/>
            <a:ext cx="3361200" cy="250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000"/>
              </a:spcBef>
              <a:spcAft>
                <a:spcPts val="0"/>
              </a:spcAft>
              <a:buClr>
                <a:srgbClr val="1F3864"/>
              </a:buClr>
              <a:buSzPts val="1400"/>
              <a:buNone/>
              <a:defRPr i="0" sz="1400">
                <a:solidFill>
                  <a:srgbClr val="1F3864"/>
                </a:solidFill>
                <a:latin typeface="Libre Franklin"/>
                <a:ea typeface="Libre Franklin"/>
                <a:cs typeface="Libre Franklin"/>
                <a:sym typeface="Libre Franklin"/>
              </a:defRPr>
            </a:lvl1pPr>
            <a:lvl2pPr indent="-342900" lvl="1" marL="914400" algn="l">
              <a:lnSpc>
                <a:spcPct val="90000"/>
              </a:lnSpc>
              <a:spcBef>
                <a:spcPts val="500"/>
              </a:spcBef>
              <a:spcAft>
                <a:spcPts val="0"/>
              </a:spcAft>
              <a:buClr>
                <a:srgbClr val="00153A"/>
              </a:buClr>
              <a:buSzPts val="1800"/>
              <a:buChar char="•"/>
              <a:defRPr/>
            </a:lvl2pPr>
            <a:lvl3pPr indent="-342900" lvl="2" marL="1371600" algn="l">
              <a:lnSpc>
                <a:spcPct val="90000"/>
              </a:lnSpc>
              <a:spcBef>
                <a:spcPts val="500"/>
              </a:spcBef>
              <a:spcAft>
                <a:spcPts val="0"/>
              </a:spcAft>
              <a:buClr>
                <a:srgbClr val="00153A"/>
              </a:buClr>
              <a:buSzPts val="1800"/>
              <a:buChar char="•"/>
              <a:defRPr/>
            </a:lvl3pPr>
            <a:lvl4pPr indent="-342900" lvl="3" marL="1828800" algn="l">
              <a:lnSpc>
                <a:spcPct val="90000"/>
              </a:lnSpc>
              <a:spcBef>
                <a:spcPts val="500"/>
              </a:spcBef>
              <a:spcAft>
                <a:spcPts val="0"/>
              </a:spcAft>
              <a:buClr>
                <a:srgbClr val="00153A"/>
              </a:buClr>
              <a:buSzPts val="1800"/>
              <a:buChar char="•"/>
              <a:defRPr/>
            </a:lvl4pPr>
            <a:lvl5pPr indent="-342900" lvl="4" marL="2286000" algn="l">
              <a:lnSpc>
                <a:spcPct val="90000"/>
              </a:lnSpc>
              <a:spcBef>
                <a:spcPts val="500"/>
              </a:spcBef>
              <a:spcAft>
                <a:spcPts val="0"/>
              </a:spcAft>
              <a:buClr>
                <a:srgbClr val="00153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gd7a54ed5cd_1_122"/>
          <p:cNvSpPr txBox="1"/>
          <p:nvPr>
            <p:ph idx="10" type="dt"/>
          </p:nvPr>
        </p:nvSpPr>
        <p:spPr>
          <a:xfrm>
            <a:off x="9448800" y="6465685"/>
            <a:ext cx="27432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d7a54ed5cd_1_122"/>
          <p:cNvSpPr txBox="1"/>
          <p:nvPr>
            <p:ph idx="11" type="ftr"/>
          </p:nvPr>
        </p:nvSpPr>
        <p:spPr>
          <a:xfrm>
            <a:off x="0" y="6472993"/>
            <a:ext cx="4114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cture containing food, device&#10;&#10;Description automatically generated" id="21" name="Google Shape;21;gd7a54ed5cd_1_122"/>
          <p:cNvPicPr preferRelativeResize="0"/>
          <p:nvPr/>
        </p:nvPicPr>
        <p:blipFill rotWithShape="1">
          <a:blip r:embed="rId2">
            <a:alphaModFix/>
          </a:blip>
          <a:srcRect b="0" l="0" r="0" t="0"/>
          <a:stretch/>
        </p:blipFill>
        <p:spPr>
          <a:xfrm>
            <a:off x="10824524" y="211075"/>
            <a:ext cx="1270755" cy="770969"/>
          </a:xfrm>
          <a:prstGeom prst="rect">
            <a:avLst/>
          </a:prstGeom>
          <a:noFill/>
          <a:ln>
            <a:noFill/>
          </a:ln>
        </p:spPr>
      </p:pic>
      <p:sp>
        <p:nvSpPr>
          <p:cNvPr id="22" name="Google Shape;22;gd7a54ed5cd_1_122"/>
          <p:cNvSpPr txBox="1"/>
          <p:nvPr>
            <p:ph type="ctrTitle"/>
          </p:nvPr>
        </p:nvSpPr>
        <p:spPr>
          <a:xfrm>
            <a:off x="96004" y="1156154"/>
            <a:ext cx="93636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153A"/>
              </a:buClr>
              <a:buSzPts val="4000"/>
              <a:buFont typeface="Libre Franklin"/>
              <a:buNone/>
              <a:defRPr sz="4000" u="none" cap="small">
                <a:solidFill>
                  <a:srgbClr val="00153A"/>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d7a54ed5cd_1_122"/>
          <p:cNvSpPr txBox="1"/>
          <p:nvPr/>
        </p:nvSpPr>
        <p:spPr>
          <a:xfrm>
            <a:off x="622852" y="6016487"/>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sp>
        <p:nvSpPr>
          <p:cNvPr id="25" name="Google Shape;25;gd7a54ed5cd_1_1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153A"/>
              </a:buClr>
              <a:buSzPts val="3300"/>
              <a:buFont typeface="Libre Franklin"/>
              <a:buNone/>
              <a:defRPr sz="3300" u="sng" cap="small">
                <a:solidFill>
                  <a:srgbClr val="00153A"/>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d7a54ed5cd_1_1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1000"/>
              </a:spcBef>
              <a:spcAft>
                <a:spcPts val="0"/>
              </a:spcAft>
              <a:buClr>
                <a:srgbClr val="00153A"/>
              </a:buClr>
              <a:buSzPts val="2100"/>
              <a:buChar char="•"/>
              <a:defRPr sz="2100">
                <a:solidFill>
                  <a:srgbClr val="00153A"/>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rgbClr val="00153A"/>
              </a:buClr>
              <a:buSzPts val="1800"/>
              <a:buChar char="•"/>
              <a:defRPr sz="1800">
                <a:solidFill>
                  <a:srgbClr val="00153A"/>
                </a:solidFill>
                <a:latin typeface="Quattrocento Sans"/>
                <a:ea typeface="Quattrocento Sans"/>
                <a:cs typeface="Quattrocento Sans"/>
                <a:sym typeface="Quattrocento Sans"/>
              </a:defRPr>
            </a:lvl2pPr>
            <a:lvl3pPr indent="-323850" lvl="2" marL="1371600" algn="l">
              <a:lnSpc>
                <a:spcPct val="90000"/>
              </a:lnSpc>
              <a:spcBef>
                <a:spcPts val="500"/>
              </a:spcBef>
              <a:spcAft>
                <a:spcPts val="0"/>
              </a:spcAft>
              <a:buClr>
                <a:srgbClr val="00153A"/>
              </a:buClr>
              <a:buSzPts val="1500"/>
              <a:buChar char="•"/>
              <a:defRPr sz="1500">
                <a:solidFill>
                  <a:srgbClr val="00153A"/>
                </a:solidFill>
                <a:latin typeface="Quattrocento Sans"/>
                <a:ea typeface="Quattrocento Sans"/>
                <a:cs typeface="Quattrocento Sans"/>
                <a:sym typeface="Quattrocento Sans"/>
              </a:defRPr>
            </a:lvl3pPr>
            <a:lvl4pPr indent="-314325" lvl="3" marL="1828800" algn="l">
              <a:lnSpc>
                <a:spcPct val="90000"/>
              </a:lnSpc>
              <a:spcBef>
                <a:spcPts val="500"/>
              </a:spcBef>
              <a:spcAft>
                <a:spcPts val="0"/>
              </a:spcAft>
              <a:buClr>
                <a:srgbClr val="00153A"/>
              </a:buClr>
              <a:buSzPts val="1350"/>
              <a:buChar char="•"/>
              <a:defRPr sz="1350">
                <a:solidFill>
                  <a:srgbClr val="00153A"/>
                </a:solidFill>
                <a:latin typeface="Quattrocento Sans"/>
                <a:ea typeface="Quattrocento Sans"/>
                <a:cs typeface="Quattrocento Sans"/>
                <a:sym typeface="Quattrocento Sans"/>
              </a:defRPr>
            </a:lvl4pPr>
            <a:lvl5pPr indent="-314325" lvl="4" marL="2286000" algn="l">
              <a:lnSpc>
                <a:spcPct val="90000"/>
              </a:lnSpc>
              <a:spcBef>
                <a:spcPts val="500"/>
              </a:spcBef>
              <a:spcAft>
                <a:spcPts val="0"/>
              </a:spcAft>
              <a:buClr>
                <a:srgbClr val="00153A"/>
              </a:buClr>
              <a:buSzPts val="1350"/>
              <a:buChar char="•"/>
              <a:defRPr sz="1350">
                <a:solidFill>
                  <a:srgbClr val="00153A"/>
                </a:solidFill>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gd7a54ed5cd_1_130"/>
          <p:cNvSpPr txBox="1"/>
          <p:nvPr>
            <p:ph idx="2" type="body"/>
          </p:nvPr>
        </p:nvSpPr>
        <p:spPr>
          <a:xfrm>
            <a:off x="5740400" y="1195388"/>
            <a:ext cx="5613300" cy="495300"/>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000"/>
              </a:spcBef>
              <a:spcAft>
                <a:spcPts val="0"/>
              </a:spcAft>
              <a:buClr>
                <a:srgbClr val="A5A5A5"/>
              </a:buClr>
              <a:buSzPts val="2100"/>
              <a:buNone/>
              <a:defRPr i="1" sz="2100">
                <a:solidFill>
                  <a:srgbClr val="A5A5A5"/>
                </a:solidFill>
                <a:latin typeface="Libre Franklin"/>
                <a:ea typeface="Libre Franklin"/>
                <a:cs typeface="Libre Franklin"/>
                <a:sym typeface="Libre Franklin"/>
              </a:defRPr>
            </a:lvl1pPr>
            <a:lvl2pPr indent="-342900" lvl="1" marL="914400" algn="l">
              <a:lnSpc>
                <a:spcPct val="90000"/>
              </a:lnSpc>
              <a:spcBef>
                <a:spcPts val="500"/>
              </a:spcBef>
              <a:spcAft>
                <a:spcPts val="0"/>
              </a:spcAft>
              <a:buClr>
                <a:srgbClr val="00153A"/>
              </a:buClr>
              <a:buSzPts val="1800"/>
              <a:buChar char="•"/>
              <a:defRPr/>
            </a:lvl2pPr>
            <a:lvl3pPr indent="-342900" lvl="2" marL="1371600" algn="l">
              <a:lnSpc>
                <a:spcPct val="90000"/>
              </a:lnSpc>
              <a:spcBef>
                <a:spcPts val="500"/>
              </a:spcBef>
              <a:spcAft>
                <a:spcPts val="0"/>
              </a:spcAft>
              <a:buClr>
                <a:srgbClr val="00153A"/>
              </a:buClr>
              <a:buSzPts val="1800"/>
              <a:buChar char="•"/>
              <a:defRPr/>
            </a:lvl3pPr>
            <a:lvl4pPr indent="-342900" lvl="3" marL="1828800" algn="l">
              <a:lnSpc>
                <a:spcPct val="90000"/>
              </a:lnSpc>
              <a:spcBef>
                <a:spcPts val="500"/>
              </a:spcBef>
              <a:spcAft>
                <a:spcPts val="0"/>
              </a:spcAft>
              <a:buClr>
                <a:srgbClr val="00153A"/>
              </a:buClr>
              <a:buSzPts val="1800"/>
              <a:buChar char="•"/>
              <a:defRPr/>
            </a:lvl4pPr>
            <a:lvl5pPr indent="-342900" lvl="4" marL="2286000" algn="l">
              <a:lnSpc>
                <a:spcPct val="90000"/>
              </a:lnSpc>
              <a:spcBef>
                <a:spcPts val="500"/>
              </a:spcBef>
              <a:spcAft>
                <a:spcPts val="0"/>
              </a:spcAft>
              <a:buClr>
                <a:srgbClr val="00153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gd7a54ed5cd_1_130"/>
          <p:cNvSpPr txBox="1"/>
          <p:nvPr>
            <p:ph idx="10" type="dt"/>
          </p:nvPr>
        </p:nvSpPr>
        <p:spPr>
          <a:xfrm>
            <a:off x="9448800" y="6465685"/>
            <a:ext cx="27432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gd7a54ed5cd_1_130"/>
          <p:cNvSpPr txBox="1"/>
          <p:nvPr>
            <p:ph idx="11" type="ftr"/>
          </p:nvPr>
        </p:nvSpPr>
        <p:spPr>
          <a:xfrm>
            <a:off x="0" y="6472993"/>
            <a:ext cx="4114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type="title">
  <p:cSld name="TITLE">
    <p:spTree>
      <p:nvGrpSpPr>
        <p:cNvPr id="30" name="Shape 30"/>
        <p:cNvGrpSpPr/>
        <p:nvPr/>
      </p:nvGrpSpPr>
      <p:grpSpPr>
        <a:xfrm>
          <a:off x="0" y="0"/>
          <a:ext cx="0" cy="0"/>
          <a:chOff x="0" y="0"/>
          <a:chExt cx="0" cy="0"/>
        </a:xfrm>
      </p:grpSpPr>
      <p:sp>
        <p:nvSpPr>
          <p:cNvPr id="31" name="Google Shape;31;gd7a54ed5cd_1_136"/>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153A"/>
              </a:buClr>
              <a:buSzPts val="6000"/>
              <a:buFont typeface="Libre Frankli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gd7a54ed5cd_1_136"/>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0153A"/>
              </a:buClr>
              <a:buSzPts val="2400"/>
              <a:buNone/>
              <a:defRPr sz="2400"/>
            </a:lvl1pPr>
            <a:lvl2pPr lvl="1" algn="ctr">
              <a:lnSpc>
                <a:spcPct val="90000"/>
              </a:lnSpc>
              <a:spcBef>
                <a:spcPts val="500"/>
              </a:spcBef>
              <a:spcAft>
                <a:spcPts val="0"/>
              </a:spcAft>
              <a:buClr>
                <a:srgbClr val="00153A"/>
              </a:buClr>
              <a:buSzPts val="2000"/>
              <a:buNone/>
              <a:defRPr sz="2000"/>
            </a:lvl2pPr>
            <a:lvl3pPr lvl="2" algn="ctr">
              <a:lnSpc>
                <a:spcPct val="90000"/>
              </a:lnSpc>
              <a:spcBef>
                <a:spcPts val="500"/>
              </a:spcBef>
              <a:spcAft>
                <a:spcPts val="0"/>
              </a:spcAft>
              <a:buClr>
                <a:srgbClr val="00153A"/>
              </a:buClr>
              <a:buSzPts val="1800"/>
              <a:buNone/>
              <a:defRPr sz="1800"/>
            </a:lvl3pPr>
            <a:lvl4pPr lvl="3" algn="ctr">
              <a:lnSpc>
                <a:spcPct val="90000"/>
              </a:lnSpc>
              <a:spcBef>
                <a:spcPts val="500"/>
              </a:spcBef>
              <a:spcAft>
                <a:spcPts val="0"/>
              </a:spcAft>
              <a:buClr>
                <a:srgbClr val="00153A"/>
              </a:buClr>
              <a:buSzPts val="1600"/>
              <a:buNone/>
              <a:defRPr sz="1600"/>
            </a:lvl4pPr>
            <a:lvl5pPr lvl="4" algn="ctr">
              <a:lnSpc>
                <a:spcPct val="90000"/>
              </a:lnSpc>
              <a:spcBef>
                <a:spcPts val="500"/>
              </a:spcBef>
              <a:spcAft>
                <a:spcPts val="0"/>
              </a:spcAft>
              <a:buClr>
                <a:srgbClr val="00153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gd7a54ed5cd_1_13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d7a54ed5cd_1_13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d7a54ed5cd_1_1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6" name="Shape 36"/>
        <p:cNvGrpSpPr/>
        <p:nvPr/>
      </p:nvGrpSpPr>
      <p:grpSpPr>
        <a:xfrm>
          <a:off x="0" y="0"/>
          <a:ext cx="0" cy="0"/>
          <a:chOff x="0" y="0"/>
          <a:chExt cx="0" cy="0"/>
        </a:xfrm>
      </p:grpSpPr>
      <p:sp>
        <p:nvSpPr>
          <p:cNvPr id="37" name="Google Shape;37;gd7a54ed5cd_1_1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153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gd7a54ed5cd_1_14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153A"/>
              </a:buClr>
              <a:buSzPts val="1800"/>
              <a:buChar char="•"/>
              <a:defRPr/>
            </a:lvl1pPr>
            <a:lvl2pPr indent="-342900" lvl="1" marL="914400" algn="l">
              <a:lnSpc>
                <a:spcPct val="90000"/>
              </a:lnSpc>
              <a:spcBef>
                <a:spcPts val="500"/>
              </a:spcBef>
              <a:spcAft>
                <a:spcPts val="0"/>
              </a:spcAft>
              <a:buClr>
                <a:srgbClr val="00153A"/>
              </a:buClr>
              <a:buSzPts val="1800"/>
              <a:buChar char="•"/>
              <a:defRPr/>
            </a:lvl2pPr>
            <a:lvl3pPr indent="-342900" lvl="2" marL="1371600" algn="l">
              <a:lnSpc>
                <a:spcPct val="90000"/>
              </a:lnSpc>
              <a:spcBef>
                <a:spcPts val="500"/>
              </a:spcBef>
              <a:spcAft>
                <a:spcPts val="0"/>
              </a:spcAft>
              <a:buClr>
                <a:srgbClr val="00153A"/>
              </a:buClr>
              <a:buSzPts val="1800"/>
              <a:buChar char="•"/>
              <a:defRPr/>
            </a:lvl3pPr>
            <a:lvl4pPr indent="-342900" lvl="3" marL="1828800" algn="l">
              <a:lnSpc>
                <a:spcPct val="90000"/>
              </a:lnSpc>
              <a:spcBef>
                <a:spcPts val="500"/>
              </a:spcBef>
              <a:spcAft>
                <a:spcPts val="0"/>
              </a:spcAft>
              <a:buClr>
                <a:srgbClr val="00153A"/>
              </a:buClr>
              <a:buSzPts val="1800"/>
              <a:buChar char="•"/>
              <a:defRPr/>
            </a:lvl4pPr>
            <a:lvl5pPr indent="-342900" lvl="4" marL="2286000" algn="l">
              <a:lnSpc>
                <a:spcPct val="90000"/>
              </a:lnSpc>
              <a:spcBef>
                <a:spcPts val="500"/>
              </a:spcBef>
              <a:spcAft>
                <a:spcPts val="0"/>
              </a:spcAft>
              <a:buClr>
                <a:srgbClr val="00153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d7a54ed5cd_1_14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d7a54ed5cd_1_14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gd7a54ed5cd_1_14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2" name="Shape 42"/>
        <p:cNvGrpSpPr/>
        <p:nvPr/>
      </p:nvGrpSpPr>
      <p:grpSpPr>
        <a:xfrm>
          <a:off x="0" y="0"/>
          <a:ext cx="0" cy="0"/>
          <a:chOff x="0" y="0"/>
          <a:chExt cx="0" cy="0"/>
        </a:xfrm>
      </p:grpSpPr>
      <p:grpSp>
        <p:nvGrpSpPr>
          <p:cNvPr id="43" name="Google Shape;43;gd7a54ed5cd_1_148"/>
          <p:cNvGrpSpPr/>
          <p:nvPr/>
        </p:nvGrpSpPr>
        <p:grpSpPr>
          <a:xfrm>
            <a:off x="156263" y="1478719"/>
            <a:ext cx="2088302" cy="2401027"/>
            <a:chOff x="233371" y="872842"/>
            <a:chExt cx="2088302" cy="2401027"/>
          </a:xfrm>
        </p:grpSpPr>
        <p:sp>
          <p:nvSpPr>
            <p:cNvPr id="44" name="Google Shape;44;gd7a54ed5cd_1_148"/>
            <p:cNvSpPr txBox="1"/>
            <p:nvPr/>
          </p:nvSpPr>
          <p:spPr>
            <a:xfrm>
              <a:off x="233376" y="1273007"/>
              <a:ext cx="1970700" cy="400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1F3864"/>
                  </a:solidFill>
                  <a:latin typeface="Libre Franklin"/>
                  <a:ea typeface="Libre Franklin"/>
                  <a:cs typeface="Libre Franklin"/>
                  <a:sym typeface="Libre Franklin"/>
                </a:rPr>
                <a:t>Thank you</a:t>
              </a:r>
              <a:endParaRPr b="0" i="0" sz="2000" u="none" cap="none" strike="noStrike">
                <a:solidFill>
                  <a:srgbClr val="1F3864"/>
                </a:solidFill>
                <a:latin typeface="Libre Franklin"/>
                <a:ea typeface="Libre Franklin"/>
                <a:cs typeface="Libre Franklin"/>
                <a:sym typeface="Libre Franklin"/>
              </a:endParaRPr>
            </a:p>
          </p:txBody>
        </p:sp>
        <p:sp>
          <p:nvSpPr>
            <p:cNvPr id="45" name="Google Shape;45;gd7a54ed5cd_1_148"/>
            <p:cNvSpPr txBox="1"/>
            <p:nvPr/>
          </p:nvSpPr>
          <p:spPr>
            <a:xfrm>
              <a:off x="233372" y="2073337"/>
              <a:ext cx="1569600" cy="400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1F3864"/>
                  </a:solidFill>
                  <a:latin typeface="Lucida Sans"/>
                  <a:ea typeface="Lucida Sans"/>
                  <a:cs typeface="Lucida Sans"/>
                  <a:sym typeface="Lucida Sans"/>
                </a:rPr>
                <a:t>Merci</a:t>
              </a:r>
              <a:endParaRPr b="0" i="0" sz="2000" u="none" cap="none" strike="noStrike">
                <a:solidFill>
                  <a:srgbClr val="1F3864"/>
                </a:solidFill>
                <a:latin typeface="Lucida Sans"/>
                <a:ea typeface="Lucida Sans"/>
                <a:cs typeface="Lucida Sans"/>
                <a:sym typeface="Lucida Sans"/>
              </a:endParaRPr>
            </a:p>
          </p:txBody>
        </p:sp>
        <p:sp>
          <p:nvSpPr>
            <p:cNvPr id="46" name="Google Shape;46;gd7a54ed5cd_1_148"/>
            <p:cNvSpPr txBox="1"/>
            <p:nvPr/>
          </p:nvSpPr>
          <p:spPr>
            <a:xfrm>
              <a:off x="233372" y="1673172"/>
              <a:ext cx="1919700" cy="400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1F3864"/>
                  </a:solidFill>
                  <a:latin typeface="Quattrocento Sans"/>
                  <a:ea typeface="Quattrocento Sans"/>
                  <a:cs typeface="Quattrocento Sans"/>
                  <a:sym typeface="Quattrocento Sans"/>
                </a:rPr>
                <a:t>Gracias</a:t>
              </a:r>
              <a:endParaRPr b="0" i="0" sz="2000" u="none" cap="none" strike="noStrike">
                <a:solidFill>
                  <a:srgbClr val="1F3864"/>
                </a:solidFill>
                <a:latin typeface="Quattrocento Sans"/>
                <a:ea typeface="Quattrocento Sans"/>
                <a:cs typeface="Quattrocento Sans"/>
                <a:sym typeface="Quattrocento Sans"/>
              </a:endParaRPr>
            </a:p>
          </p:txBody>
        </p:sp>
        <p:sp>
          <p:nvSpPr>
            <p:cNvPr id="47" name="Google Shape;47;gd7a54ed5cd_1_148"/>
            <p:cNvSpPr txBox="1"/>
            <p:nvPr/>
          </p:nvSpPr>
          <p:spPr>
            <a:xfrm>
              <a:off x="233373" y="872842"/>
              <a:ext cx="2088300" cy="400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1F3864"/>
                  </a:solidFill>
                  <a:latin typeface="Corbel"/>
                  <a:ea typeface="Corbel"/>
                  <a:cs typeface="Corbel"/>
                  <a:sym typeface="Corbel"/>
                </a:rPr>
                <a:t>Спасибо</a:t>
              </a:r>
              <a:endParaRPr b="0" i="0" sz="2000" u="none" cap="none" strike="noStrike">
                <a:solidFill>
                  <a:srgbClr val="1F3864"/>
                </a:solidFill>
                <a:latin typeface="Corbel"/>
                <a:ea typeface="Corbel"/>
                <a:cs typeface="Corbel"/>
                <a:sym typeface="Corbel"/>
              </a:endParaRPr>
            </a:p>
          </p:txBody>
        </p:sp>
        <p:sp>
          <p:nvSpPr>
            <p:cNvPr id="48" name="Google Shape;48;gd7a54ed5cd_1_148"/>
            <p:cNvSpPr txBox="1"/>
            <p:nvPr/>
          </p:nvSpPr>
          <p:spPr>
            <a:xfrm>
              <a:off x="233371" y="2873669"/>
              <a:ext cx="1296000" cy="400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1F3864"/>
                  </a:solidFill>
                  <a:latin typeface="Calibri"/>
                  <a:ea typeface="Calibri"/>
                  <a:cs typeface="Calibri"/>
                  <a:sym typeface="Calibri"/>
                </a:rPr>
                <a:t>شُكْرًا</a:t>
              </a:r>
              <a:endParaRPr b="0" i="0" sz="2000" u="none" cap="none" strike="noStrike">
                <a:solidFill>
                  <a:srgbClr val="1F3864"/>
                </a:solidFill>
                <a:latin typeface="Corbel"/>
                <a:ea typeface="Corbel"/>
                <a:cs typeface="Corbel"/>
                <a:sym typeface="Corbel"/>
              </a:endParaRPr>
            </a:p>
          </p:txBody>
        </p:sp>
        <p:sp>
          <p:nvSpPr>
            <p:cNvPr id="49" name="Google Shape;49;gd7a54ed5cd_1_148"/>
            <p:cNvSpPr txBox="1"/>
            <p:nvPr/>
          </p:nvSpPr>
          <p:spPr>
            <a:xfrm>
              <a:off x="233371" y="2473502"/>
              <a:ext cx="1399500" cy="400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1F3864"/>
                  </a:solidFill>
                  <a:latin typeface="Microsoft YaHei"/>
                  <a:ea typeface="Microsoft YaHei"/>
                  <a:cs typeface="Microsoft YaHei"/>
                  <a:sym typeface="Microsoft YaHei"/>
                </a:rPr>
                <a:t>谢谢</a:t>
              </a:r>
              <a:endParaRPr b="0" i="0" sz="2000" u="none" cap="none" strike="noStrike">
                <a:solidFill>
                  <a:srgbClr val="1F3864"/>
                </a:solidFill>
                <a:latin typeface="Microsoft YaHei"/>
                <a:ea typeface="Microsoft YaHei"/>
                <a:cs typeface="Microsoft YaHei"/>
                <a:sym typeface="Microsoft YaHei"/>
              </a:endParaRPr>
            </a:p>
          </p:txBody>
        </p:sp>
      </p:grpSp>
      <p:sp>
        <p:nvSpPr>
          <p:cNvPr id="50" name="Google Shape;50;gd7a54ed5cd_1_148"/>
          <p:cNvSpPr txBox="1"/>
          <p:nvPr>
            <p:ph idx="1" type="body"/>
          </p:nvPr>
        </p:nvSpPr>
        <p:spPr>
          <a:xfrm>
            <a:off x="2317839" y="1978699"/>
            <a:ext cx="2853900" cy="1401000"/>
          </a:xfrm>
          <a:prstGeom prst="rect">
            <a:avLst/>
          </a:prstGeom>
          <a:noFill/>
          <a:ln>
            <a:noFill/>
          </a:ln>
        </p:spPr>
        <p:txBody>
          <a:bodyPr anchorCtr="0" anchor="ctr" bIns="45700" lIns="91425" spcFirstLastPara="1" rIns="0" wrap="square" tIns="45700">
            <a:normAutofit/>
          </a:bodyPr>
          <a:lstStyle>
            <a:lvl1pPr indent="-228600" lvl="0" marL="457200" algn="r">
              <a:lnSpc>
                <a:spcPct val="90000"/>
              </a:lnSpc>
              <a:spcBef>
                <a:spcPts val="1000"/>
              </a:spcBef>
              <a:spcAft>
                <a:spcPts val="0"/>
              </a:spcAft>
              <a:buClr>
                <a:srgbClr val="1F3864"/>
              </a:buClr>
              <a:buSzPts val="1800"/>
              <a:buNone/>
              <a:defRPr sz="1800">
                <a:solidFill>
                  <a:srgbClr val="1F3864"/>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rgbClr val="00153A"/>
              </a:buClr>
              <a:buSzPts val="1800"/>
              <a:buChar char="•"/>
              <a:defRPr/>
            </a:lvl2pPr>
            <a:lvl3pPr indent="-342900" lvl="2" marL="1371600" algn="l">
              <a:lnSpc>
                <a:spcPct val="90000"/>
              </a:lnSpc>
              <a:spcBef>
                <a:spcPts val="500"/>
              </a:spcBef>
              <a:spcAft>
                <a:spcPts val="0"/>
              </a:spcAft>
              <a:buClr>
                <a:srgbClr val="00153A"/>
              </a:buClr>
              <a:buSzPts val="1800"/>
              <a:buChar char="•"/>
              <a:defRPr/>
            </a:lvl3pPr>
            <a:lvl4pPr indent="-342900" lvl="3" marL="1828800" algn="l">
              <a:lnSpc>
                <a:spcPct val="90000"/>
              </a:lnSpc>
              <a:spcBef>
                <a:spcPts val="500"/>
              </a:spcBef>
              <a:spcAft>
                <a:spcPts val="0"/>
              </a:spcAft>
              <a:buClr>
                <a:srgbClr val="00153A"/>
              </a:buClr>
              <a:buSzPts val="1800"/>
              <a:buChar char="•"/>
              <a:defRPr/>
            </a:lvl4pPr>
            <a:lvl5pPr indent="-342900" lvl="4" marL="2286000" algn="l">
              <a:lnSpc>
                <a:spcPct val="90000"/>
              </a:lnSpc>
              <a:spcBef>
                <a:spcPts val="500"/>
              </a:spcBef>
              <a:spcAft>
                <a:spcPts val="0"/>
              </a:spcAft>
              <a:buClr>
                <a:srgbClr val="00153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1" name="Google Shape;51;gd7a54ed5cd_1_148"/>
          <p:cNvPicPr preferRelativeResize="0"/>
          <p:nvPr/>
        </p:nvPicPr>
        <p:blipFill rotWithShape="1">
          <a:blip r:embed="rId2">
            <a:alphaModFix/>
          </a:blip>
          <a:srcRect b="0" l="0" r="0" t="0"/>
          <a:stretch/>
        </p:blipFill>
        <p:spPr>
          <a:xfrm>
            <a:off x="5619403" y="925824"/>
            <a:ext cx="6302887" cy="4456774"/>
          </a:xfrm>
          <a:prstGeom prst="rect">
            <a:avLst/>
          </a:prstGeom>
          <a:noFill/>
          <a:ln>
            <a:noFill/>
          </a:ln>
        </p:spPr>
      </p:pic>
      <p:pic>
        <p:nvPicPr>
          <p:cNvPr descr="A picture containing drawing&#10;&#10;Description automatically generated" id="52" name="Google Shape;52;gd7a54ed5cd_1_148"/>
          <p:cNvPicPr preferRelativeResize="0"/>
          <p:nvPr/>
        </p:nvPicPr>
        <p:blipFill rotWithShape="1">
          <a:blip r:embed="rId3">
            <a:alphaModFix/>
          </a:blip>
          <a:srcRect b="0" l="0" r="0" t="0"/>
          <a:stretch/>
        </p:blipFill>
        <p:spPr>
          <a:xfrm>
            <a:off x="1397996" y="5580230"/>
            <a:ext cx="3909190" cy="763140"/>
          </a:xfrm>
          <a:prstGeom prst="rect">
            <a:avLst/>
          </a:prstGeom>
          <a:noFill/>
          <a:ln>
            <a:noFill/>
          </a:ln>
        </p:spPr>
      </p:pic>
      <p:cxnSp>
        <p:nvCxnSpPr>
          <p:cNvPr id="53" name="Google Shape;53;gd7a54ed5cd_1_148"/>
          <p:cNvCxnSpPr/>
          <p:nvPr/>
        </p:nvCxnSpPr>
        <p:spPr>
          <a:xfrm>
            <a:off x="5307184" y="2143379"/>
            <a:ext cx="0" cy="936000"/>
          </a:xfrm>
          <a:prstGeom prst="straightConnector1">
            <a:avLst/>
          </a:prstGeom>
          <a:noFill/>
          <a:ln cap="flat" cmpd="sng" w="25400">
            <a:solidFill>
              <a:srgbClr val="8DC5DD"/>
            </a:solidFill>
            <a:prstDash val="solid"/>
            <a:miter lim="800000"/>
            <a:headEnd len="sm" w="sm" type="none"/>
            <a:tailEnd len="sm" w="sm" type="none"/>
          </a:ln>
        </p:spPr>
      </p:cxnSp>
      <p:pic>
        <p:nvPicPr>
          <p:cNvPr descr="A picture containing food, device&#10;&#10;Description automatically generated" id="54" name="Google Shape;54;gd7a54ed5cd_1_148"/>
          <p:cNvPicPr preferRelativeResize="0"/>
          <p:nvPr/>
        </p:nvPicPr>
        <p:blipFill rotWithShape="1">
          <a:blip r:embed="rId4">
            <a:alphaModFix/>
          </a:blip>
          <a:srcRect b="0" l="0" r="0" t="0"/>
          <a:stretch/>
        </p:blipFill>
        <p:spPr>
          <a:xfrm>
            <a:off x="156263" y="207669"/>
            <a:ext cx="1270755" cy="77096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2" name="Shape 62"/>
        <p:cNvGrpSpPr/>
        <p:nvPr/>
      </p:nvGrpSpPr>
      <p:grpSpPr>
        <a:xfrm>
          <a:off x="0" y="0"/>
          <a:ext cx="0" cy="0"/>
          <a:chOff x="0" y="0"/>
          <a:chExt cx="0" cy="0"/>
        </a:xfrm>
      </p:grpSpPr>
      <p:sp>
        <p:nvSpPr>
          <p:cNvPr id="63" name="Google Shape;6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153A"/>
              </a:buClr>
              <a:buSzPts val="3300"/>
              <a:buFont typeface="Libre Franklin"/>
              <a:buNone/>
              <a:defRPr sz="3300" u="sng" cap="small">
                <a:solidFill>
                  <a:srgbClr val="00153A"/>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1000"/>
              </a:spcBef>
              <a:spcAft>
                <a:spcPts val="0"/>
              </a:spcAft>
              <a:buClr>
                <a:srgbClr val="00153A"/>
              </a:buClr>
              <a:buSzPts val="2100"/>
              <a:buChar char="•"/>
              <a:defRPr sz="2100">
                <a:solidFill>
                  <a:srgbClr val="00153A"/>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rgbClr val="00153A"/>
              </a:buClr>
              <a:buSzPts val="1800"/>
              <a:buChar char="•"/>
              <a:defRPr sz="1800">
                <a:solidFill>
                  <a:srgbClr val="00153A"/>
                </a:solidFill>
                <a:latin typeface="Quattrocento Sans"/>
                <a:ea typeface="Quattrocento Sans"/>
                <a:cs typeface="Quattrocento Sans"/>
                <a:sym typeface="Quattrocento Sans"/>
              </a:defRPr>
            </a:lvl2pPr>
            <a:lvl3pPr indent="-323850" lvl="2" marL="1371600" algn="l">
              <a:lnSpc>
                <a:spcPct val="90000"/>
              </a:lnSpc>
              <a:spcBef>
                <a:spcPts val="500"/>
              </a:spcBef>
              <a:spcAft>
                <a:spcPts val="0"/>
              </a:spcAft>
              <a:buClr>
                <a:srgbClr val="00153A"/>
              </a:buClr>
              <a:buSzPts val="1500"/>
              <a:buChar char="•"/>
              <a:defRPr sz="1500">
                <a:solidFill>
                  <a:srgbClr val="00153A"/>
                </a:solidFill>
                <a:latin typeface="Quattrocento Sans"/>
                <a:ea typeface="Quattrocento Sans"/>
                <a:cs typeface="Quattrocento Sans"/>
                <a:sym typeface="Quattrocento Sans"/>
              </a:defRPr>
            </a:lvl3pPr>
            <a:lvl4pPr indent="-314325" lvl="3" marL="1828800" algn="l">
              <a:lnSpc>
                <a:spcPct val="90000"/>
              </a:lnSpc>
              <a:spcBef>
                <a:spcPts val="500"/>
              </a:spcBef>
              <a:spcAft>
                <a:spcPts val="0"/>
              </a:spcAft>
              <a:buClr>
                <a:srgbClr val="00153A"/>
              </a:buClr>
              <a:buSzPts val="1350"/>
              <a:buChar char="•"/>
              <a:defRPr sz="1350">
                <a:solidFill>
                  <a:srgbClr val="00153A"/>
                </a:solidFill>
                <a:latin typeface="Quattrocento Sans"/>
                <a:ea typeface="Quattrocento Sans"/>
                <a:cs typeface="Quattrocento Sans"/>
                <a:sym typeface="Quattrocento Sans"/>
              </a:defRPr>
            </a:lvl4pPr>
            <a:lvl5pPr indent="-314325" lvl="4" marL="2286000" algn="l">
              <a:lnSpc>
                <a:spcPct val="90000"/>
              </a:lnSpc>
              <a:spcBef>
                <a:spcPts val="500"/>
              </a:spcBef>
              <a:spcAft>
                <a:spcPts val="0"/>
              </a:spcAft>
              <a:buClr>
                <a:srgbClr val="00153A"/>
              </a:buClr>
              <a:buSzPts val="1350"/>
              <a:buChar char="•"/>
              <a:defRPr sz="1350">
                <a:solidFill>
                  <a:srgbClr val="00153A"/>
                </a:solidFill>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2"/>
          <p:cNvSpPr txBox="1"/>
          <p:nvPr>
            <p:ph idx="2" type="body"/>
          </p:nvPr>
        </p:nvSpPr>
        <p:spPr>
          <a:xfrm>
            <a:off x="5740400" y="1195388"/>
            <a:ext cx="5613400" cy="495300"/>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000"/>
              </a:spcBef>
              <a:spcAft>
                <a:spcPts val="0"/>
              </a:spcAft>
              <a:buClr>
                <a:srgbClr val="A5A5A5"/>
              </a:buClr>
              <a:buSzPts val="2100"/>
              <a:buNone/>
              <a:defRPr i="1" sz="2100">
                <a:solidFill>
                  <a:srgbClr val="A5A5A5"/>
                </a:solidFill>
                <a:latin typeface="Libre Franklin"/>
                <a:ea typeface="Libre Franklin"/>
                <a:cs typeface="Libre Franklin"/>
                <a:sym typeface="Libre Franklin"/>
              </a:defRPr>
            </a:lvl1pPr>
            <a:lvl2pPr indent="-342900" lvl="1" marL="914400" algn="l">
              <a:lnSpc>
                <a:spcPct val="90000"/>
              </a:lnSpc>
              <a:spcBef>
                <a:spcPts val="500"/>
              </a:spcBef>
              <a:spcAft>
                <a:spcPts val="0"/>
              </a:spcAft>
              <a:buClr>
                <a:srgbClr val="00153A"/>
              </a:buClr>
              <a:buSzPts val="1800"/>
              <a:buChar char="•"/>
              <a:defRPr/>
            </a:lvl2pPr>
            <a:lvl3pPr indent="-342900" lvl="2" marL="1371600" algn="l">
              <a:lnSpc>
                <a:spcPct val="90000"/>
              </a:lnSpc>
              <a:spcBef>
                <a:spcPts val="500"/>
              </a:spcBef>
              <a:spcAft>
                <a:spcPts val="0"/>
              </a:spcAft>
              <a:buClr>
                <a:srgbClr val="00153A"/>
              </a:buClr>
              <a:buSzPts val="1800"/>
              <a:buChar char="•"/>
              <a:defRPr/>
            </a:lvl3pPr>
            <a:lvl4pPr indent="-342900" lvl="3" marL="1828800" algn="l">
              <a:lnSpc>
                <a:spcPct val="90000"/>
              </a:lnSpc>
              <a:spcBef>
                <a:spcPts val="500"/>
              </a:spcBef>
              <a:spcAft>
                <a:spcPts val="0"/>
              </a:spcAft>
              <a:buClr>
                <a:srgbClr val="00153A"/>
              </a:buClr>
              <a:buSzPts val="1800"/>
              <a:buChar char="•"/>
              <a:defRPr/>
            </a:lvl4pPr>
            <a:lvl5pPr indent="-342900" lvl="4" marL="2286000" algn="l">
              <a:lnSpc>
                <a:spcPct val="90000"/>
              </a:lnSpc>
              <a:spcBef>
                <a:spcPts val="500"/>
              </a:spcBef>
              <a:spcAft>
                <a:spcPts val="0"/>
              </a:spcAft>
              <a:buClr>
                <a:srgbClr val="00153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12"/>
          <p:cNvSpPr txBox="1"/>
          <p:nvPr>
            <p:ph idx="10" type="dt"/>
          </p:nvPr>
        </p:nvSpPr>
        <p:spPr>
          <a:xfrm>
            <a:off x="9448800" y="646568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1" type="ftr"/>
          </p:nvPr>
        </p:nvSpPr>
        <p:spPr>
          <a:xfrm>
            <a:off x="0" y="6472993"/>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68" name="Shape 68"/>
        <p:cNvGrpSpPr/>
        <p:nvPr/>
      </p:nvGrpSpPr>
      <p:grpSpPr>
        <a:xfrm>
          <a:off x="0" y="0"/>
          <a:ext cx="0" cy="0"/>
          <a:chOff x="0" y="0"/>
          <a:chExt cx="0" cy="0"/>
        </a:xfrm>
      </p:grpSpPr>
      <p:sp>
        <p:nvSpPr>
          <p:cNvPr id="69" name="Google Shape;6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153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153A"/>
              </a:buClr>
              <a:buSzPts val="1800"/>
              <a:buChar char="•"/>
              <a:defRPr/>
            </a:lvl1pPr>
            <a:lvl2pPr indent="-342900" lvl="1" marL="914400" algn="l">
              <a:lnSpc>
                <a:spcPct val="90000"/>
              </a:lnSpc>
              <a:spcBef>
                <a:spcPts val="500"/>
              </a:spcBef>
              <a:spcAft>
                <a:spcPts val="0"/>
              </a:spcAft>
              <a:buClr>
                <a:srgbClr val="00153A"/>
              </a:buClr>
              <a:buSzPts val="1800"/>
              <a:buChar char="•"/>
              <a:defRPr/>
            </a:lvl2pPr>
            <a:lvl3pPr indent="-342900" lvl="2" marL="1371600" algn="l">
              <a:lnSpc>
                <a:spcPct val="90000"/>
              </a:lnSpc>
              <a:spcBef>
                <a:spcPts val="500"/>
              </a:spcBef>
              <a:spcAft>
                <a:spcPts val="0"/>
              </a:spcAft>
              <a:buClr>
                <a:srgbClr val="00153A"/>
              </a:buClr>
              <a:buSzPts val="1800"/>
              <a:buChar char="•"/>
              <a:defRPr/>
            </a:lvl3pPr>
            <a:lvl4pPr indent="-342900" lvl="3" marL="1828800" algn="l">
              <a:lnSpc>
                <a:spcPct val="90000"/>
              </a:lnSpc>
              <a:spcBef>
                <a:spcPts val="500"/>
              </a:spcBef>
              <a:spcAft>
                <a:spcPts val="0"/>
              </a:spcAft>
              <a:buClr>
                <a:srgbClr val="00153A"/>
              </a:buClr>
              <a:buSzPts val="1800"/>
              <a:buChar char="•"/>
              <a:defRPr/>
            </a:lvl4pPr>
            <a:lvl5pPr indent="-342900" lvl="4" marL="2286000" algn="l">
              <a:lnSpc>
                <a:spcPct val="90000"/>
              </a:lnSpc>
              <a:spcBef>
                <a:spcPts val="500"/>
              </a:spcBef>
              <a:spcAft>
                <a:spcPts val="0"/>
              </a:spcAft>
              <a:buClr>
                <a:srgbClr val="00153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4" name="Shape 74"/>
        <p:cNvGrpSpPr/>
        <p:nvPr/>
      </p:nvGrpSpPr>
      <p:grpSpPr>
        <a:xfrm>
          <a:off x="0" y="0"/>
          <a:ext cx="0" cy="0"/>
          <a:chOff x="0" y="0"/>
          <a:chExt cx="0" cy="0"/>
        </a:xfrm>
      </p:grpSpPr>
      <p:sp>
        <p:nvSpPr>
          <p:cNvPr id="75" name="Google Shape;75;gd7a54ed5cd_1_51"/>
          <p:cNvSpPr txBox="1"/>
          <p:nvPr>
            <p:ph idx="1" type="subTitle"/>
          </p:nvPr>
        </p:nvSpPr>
        <p:spPr>
          <a:xfrm>
            <a:off x="9459687" y="1156155"/>
            <a:ext cx="2635500" cy="1502400"/>
          </a:xfrm>
          <a:prstGeom prst="rect">
            <a:avLst/>
          </a:prstGeom>
          <a:noFill/>
          <a:ln>
            <a:noFill/>
          </a:ln>
        </p:spPr>
        <p:txBody>
          <a:bodyPr anchorCtr="0" anchor="b" bIns="45700" lIns="91425" spcFirstLastPara="1" rIns="91425" wrap="square" tIns="45700">
            <a:normAutofit/>
          </a:bodyPr>
          <a:lstStyle>
            <a:lvl1pPr lvl="0" algn="r">
              <a:lnSpc>
                <a:spcPct val="70000"/>
              </a:lnSpc>
              <a:spcBef>
                <a:spcPts val="1000"/>
              </a:spcBef>
              <a:spcAft>
                <a:spcPts val="0"/>
              </a:spcAft>
              <a:buClr>
                <a:srgbClr val="74AFDB"/>
              </a:buClr>
              <a:buSzPts val="1800"/>
              <a:buNone/>
              <a:defRPr sz="1800">
                <a:solidFill>
                  <a:srgbClr val="74AFDB"/>
                </a:solidFill>
                <a:latin typeface="Libre Franklin"/>
                <a:ea typeface="Libre Franklin"/>
                <a:cs typeface="Libre Franklin"/>
                <a:sym typeface="Libre Franklin"/>
              </a:defRPr>
            </a:lvl1pPr>
            <a:lvl2pPr lvl="1" algn="ctr">
              <a:lnSpc>
                <a:spcPct val="90000"/>
              </a:lnSpc>
              <a:spcBef>
                <a:spcPts val="500"/>
              </a:spcBef>
              <a:spcAft>
                <a:spcPts val="0"/>
              </a:spcAft>
              <a:buClr>
                <a:srgbClr val="00153A"/>
              </a:buClr>
              <a:buSzPts val="1500"/>
              <a:buNone/>
              <a:defRPr sz="1500"/>
            </a:lvl2pPr>
            <a:lvl3pPr lvl="2" algn="ctr">
              <a:lnSpc>
                <a:spcPct val="90000"/>
              </a:lnSpc>
              <a:spcBef>
                <a:spcPts val="500"/>
              </a:spcBef>
              <a:spcAft>
                <a:spcPts val="0"/>
              </a:spcAft>
              <a:buClr>
                <a:srgbClr val="00153A"/>
              </a:buClr>
              <a:buSzPts val="1350"/>
              <a:buNone/>
              <a:defRPr sz="1350"/>
            </a:lvl3pPr>
            <a:lvl4pPr lvl="3" algn="ctr">
              <a:lnSpc>
                <a:spcPct val="90000"/>
              </a:lnSpc>
              <a:spcBef>
                <a:spcPts val="500"/>
              </a:spcBef>
              <a:spcAft>
                <a:spcPts val="0"/>
              </a:spcAft>
              <a:buClr>
                <a:srgbClr val="00153A"/>
              </a:buClr>
              <a:buSzPts val="1200"/>
              <a:buNone/>
              <a:defRPr sz="1200"/>
            </a:lvl4pPr>
            <a:lvl5pPr lvl="4" algn="ctr">
              <a:lnSpc>
                <a:spcPct val="90000"/>
              </a:lnSpc>
              <a:spcBef>
                <a:spcPts val="500"/>
              </a:spcBef>
              <a:spcAft>
                <a:spcPts val="0"/>
              </a:spcAft>
              <a:buClr>
                <a:srgbClr val="00153A"/>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p:txBody>
      </p:sp>
      <p:sp>
        <p:nvSpPr>
          <p:cNvPr id="76" name="Google Shape;76;gd7a54ed5cd_1_51"/>
          <p:cNvSpPr txBox="1"/>
          <p:nvPr>
            <p:ph idx="2" type="body"/>
          </p:nvPr>
        </p:nvSpPr>
        <p:spPr>
          <a:xfrm>
            <a:off x="8733453" y="2662420"/>
            <a:ext cx="3361200" cy="250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000"/>
              </a:spcBef>
              <a:spcAft>
                <a:spcPts val="0"/>
              </a:spcAft>
              <a:buClr>
                <a:srgbClr val="1F3864"/>
              </a:buClr>
              <a:buSzPts val="1400"/>
              <a:buNone/>
              <a:defRPr i="0" sz="1400">
                <a:solidFill>
                  <a:srgbClr val="1F3864"/>
                </a:solidFill>
                <a:latin typeface="Libre Franklin"/>
                <a:ea typeface="Libre Franklin"/>
                <a:cs typeface="Libre Franklin"/>
                <a:sym typeface="Libre Franklin"/>
              </a:defRPr>
            </a:lvl1pPr>
            <a:lvl2pPr indent="-342900" lvl="1" marL="914400" algn="l">
              <a:lnSpc>
                <a:spcPct val="90000"/>
              </a:lnSpc>
              <a:spcBef>
                <a:spcPts val="500"/>
              </a:spcBef>
              <a:spcAft>
                <a:spcPts val="0"/>
              </a:spcAft>
              <a:buClr>
                <a:srgbClr val="00153A"/>
              </a:buClr>
              <a:buSzPts val="1800"/>
              <a:buChar char="•"/>
              <a:defRPr/>
            </a:lvl2pPr>
            <a:lvl3pPr indent="-342900" lvl="2" marL="1371600" algn="l">
              <a:lnSpc>
                <a:spcPct val="90000"/>
              </a:lnSpc>
              <a:spcBef>
                <a:spcPts val="500"/>
              </a:spcBef>
              <a:spcAft>
                <a:spcPts val="0"/>
              </a:spcAft>
              <a:buClr>
                <a:srgbClr val="00153A"/>
              </a:buClr>
              <a:buSzPts val="1800"/>
              <a:buChar char="•"/>
              <a:defRPr/>
            </a:lvl3pPr>
            <a:lvl4pPr indent="-342900" lvl="3" marL="1828800" algn="l">
              <a:lnSpc>
                <a:spcPct val="90000"/>
              </a:lnSpc>
              <a:spcBef>
                <a:spcPts val="500"/>
              </a:spcBef>
              <a:spcAft>
                <a:spcPts val="0"/>
              </a:spcAft>
              <a:buClr>
                <a:srgbClr val="00153A"/>
              </a:buClr>
              <a:buSzPts val="1800"/>
              <a:buChar char="•"/>
              <a:defRPr/>
            </a:lvl4pPr>
            <a:lvl5pPr indent="-342900" lvl="4" marL="2286000" algn="l">
              <a:lnSpc>
                <a:spcPct val="90000"/>
              </a:lnSpc>
              <a:spcBef>
                <a:spcPts val="500"/>
              </a:spcBef>
              <a:spcAft>
                <a:spcPts val="0"/>
              </a:spcAft>
              <a:buClr>
                <a:srgbClr val="00153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gd7a54ed5cd_1_51"/>
          <p:cNvSpPr txBox="1"/>
          <p:nvPr>
            <p:ph idx="10" type="dt"/>
          </p:nvPr>
        </p:nvSpPr>
        <p:spPr>
          <a:xfrm>
            <a:off x="9448800" y="6465685"/>
            <a:ext cx="27432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gd7a54ed5cd_1_51"/>
          <p:cNvSpPr txBox="1"/>
          <p:nvPr>
            <p:ph idx="11" type="ftr"/>
          </p:nvPr>
        </p:nvSpPr>
        <p:spPr>
          <a:xfrm>
            <a:off x="0" y="6472993"/>
            <a:ext cx="4114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cture containing food, device&#10;&#10;Description automatically generated" id="79" name="Google Shape;79;gd7a54ed5cd_1_51"/>
          <p:cNvPicPr preferRelativeResize="0"/>
          <p:nvPr/>
        </p:nvPicPr>
        <p:blipFill rotWithShape="1">
          <a:blip r:embed="rId2">
            <a:alphaModFix/>
          </a:blip>
          <a:srcRect b="0" l="0" r="0" t="0"/>
          <a:stretch/>
        </p:blipFill>
        <p:spPr>
          <a:xfrm>
            <a:off x="10824524" y="211075"/>
            <a:ext cx="1270755" cy="770969"/>
          </a:xfrm>
          <a:prstGeom prst="rect">
            <a:avLst/>
          </a:prstGeom>
          <a:noFill/>
          <a:ln>
            <a:noFill/>
          </a:ln>
        </p:spPr>
      </p:pic>
      <p:sp>
        <p:nvSpPr>
          <p:cNvPr id="80" name="Google Shape;80;gd7a54ed5cd_1_51"/>
          <p:cNvSpPr txBox="1"/>
          <p:nvPr>
            <p:ph type="ctrTitle"/>
          </p:nvPr>
        </p:nvSpPr>
        <p:spPr>
          <a:xfrm>
            <a:off x="96004" y="1156154"/>
            <a:ext cx="93636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153A"/>
              </a:buClr>
              <a:buSzPts val="4000"/>
              <a:buFont typeface="Libre Franklin"/>
              <a:buNone/>
              <a:defRPr sz="4000" u="none" cap="small">
                <a:solidFill>
                  <a:srgbClr val="00153A"/>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gd7a54ed5cd_1_51"/>
          <p:cNvSpPr txBox="1"/>
          <p:nvPr/>
        </p:nvSpPr>
        <p:spPr>
          <a:xfrm>
            <a:off x="622852" y="6016487"/>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d7a54ed5cd_1_1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153A"/>
              </a:buClr>
              <a:buSzPts val="3300"/>
              <a:buFont typeface="Libre Franklin"/>
              <a:buNone/>
              <a:defRPr b="0" i="0" sz="3300" u="sng" cap="small" strike="noStrike">
                <a:solidFill>
                  <a:srgbClr val="00153A"/>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d7a54ed5cd_1_1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1000"/>
              </a:spcBef>
              <a:spcAft>
                <a:spcPts val="0"/>
              </a:spcAft>
              <a:buClr>
                <a:srgbClr val="00153A"/>
              </a:buClr>
              <a:buSzPts val="2100"/>
              <a:buFont typeface="Arial"/>
              <a:buChar char="•"/>
              <a:defRPr b="0" i="0" sz="2100" u="none" cap="none" strike="noStrike">
                <a:solidFill>
                  <a:srgbClr val="00153A"/>
                </a:solidFill>
                <a:latin typeface="Quattrocento Sans"/>
                <a:ea typeface="Quattrocento Sans"/>
                <a:cs typeface="Quattrocento Sans"/>
                <a:sym typeface="Quattrocento Sans"/>
              </a:defRPr>
            </a:lvl1pPr>
            <a:lvl2pPr indent="-342900" lvl="1" marL="914400" marR="0" rtl="0" algn="l">
              <a:lnSpc>
                <a:spcPct val="90000"/>
              </a:lnSpc>
              <a:spcBef>
                <a:spcPts val="500"/>
              </a:spcBef>
              <a:spcAft>
                <a:spcPts val="0"/>
              </a:spcAft>
              <a:buClr>
                <a:srgbClr val="00153A"/>
              </a:buClr>
              <a:buSzPts val="1800"/>
              <a:buFont typeface="Arial"/>
              <a:buChar char="•"/>
              <a:defRPr b="0" i="0" sz="1800" u="none" cap="none" strike="noStrike">
                <a:solidFill>
                  <a:srgbClr val="00153A"/>
                </a:solidFill>
                <a:latin typeface="Quattrocento Sans"/>
                <a:ea typeface="Quattrocento Sans"/>
                <a:cs typeface="Quattrocento Sans"/>
                <a:sym typeface="Quattrocento Sans"/>
              </a:defRPr>
            </a:lvl2pPr>
            <a:lvl3pPr indent="-323850" lvl="2" marL="1371600" marR="0" rtl="0" algn="l">
              <a:lnSpc>
                <a:spcPct val="90000"/>
              </a:lnSpc>
              <a:spcBef>
                <a:spcPts val="500"/>
              </a:spcBef>
              <a:spcAft>
                <a:spcPts val="0"/>
              </a:spcAft>
              <a:buClr>
                <a:srgbClr val="00153A"/>
              </a:buClr>
              <a:buSzPts val="1500"/>
              <a:buFont typeface="Arial"/>
              <a:buChar char="•"/>
              <a:defRPr b="0" i="0" sz="1500" u="none" cap="none" strike="noStrike">
                <a:solidFill>
                  <a:srgbClr val="00153A"/>
                </a:solidFill>
                <a:latin typeface="Quattrocento Sans"/>
                <a:ea typeface="Quattrocento Sans"/>
                <a:cs typeface="Quattrocento Sans"/>
                <a:sym typeface="Quattrocento Sans"/>
              </a:defRPr>
            </a:lvl3pPr>
            <a:lvl4pPr indent="-314325" lvl="3" marL="1828800" marR="0" rtl="0" algn="l">
              <a:lnSpc>
                <a:spcPct val="90000"/>
              </a:lnSpc>
              <a:spcBef>
                <a:spcPts val="500"/>
              </a:spcBef>
              <a:spcAft>
                <a:spcPts val="0"/>
              </a:spcAft>
              <a:buClr>
                <a:srgbClr val="00153A"/>
              </a:buClr>
              <a:buSzPts val="1350"/>
              <a:buFont typeface="Arial"/>
              <a:buChar char="•"/>
              <a:defRPr b="0" i="0" sz="1350" u="none" cap="none" strike="noStrike">
                <a:solidFill>
                  <a:srgbClr val="00153A"/>
                </a:solidFill>
                <a:latin typeface="Quattrocento Sans"/>
                <a:ea typeface="Quattrocento Sans"/>
                <a:cs typeface="Quattrocento Sans"/>
                <a:sym typeface="Quattrocento Sans"/>
              </a:defRPr>
            </a:lvl4pPr>
            <a:lvl5pPr indent="-314325" lvl="4" marL="2286000" marR="0" rtl="0" algn="l">
              <a:lnSpc>
                <a:spcPct val="90000"/>
              </a:lnSpc>
              <a:spcBef>
                <a:spcPts val="500"/>
              </a:spcBef>
              <a:spcAft>
                <a:spcPts val="0"/>
              </a:spcAft>
              <a:buClr>
                <a:srgbClr val="00153A"/>
              </a:buClr>
              <a:buSzPts val="1350"/>
              <a:buFont typeface="Arial"/>
              <a:buChar char="•"/>
              <a:defRPr b="0" i="0" sz="1350" u="none" cap="none" strike="noStrike">
                <a:solidFill>
                  <a:srgbClr val="00153A"/>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gd7a54ed5cd_1_1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gd7a54ed5cd_1_1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gd7a54ed5cd_1_1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gd7a54ed5cd_1_115"/>
          <p:cNvPicPr preferRelativeResize="0"/>
          <p:nvPr/>
        </p:nvPicPr>
        <p:blipFill rotWithShape="1">
          <a:blip r:embed="rId1">
            <a:alphaModFix/>
          </a:blip>
          <a:srcRect b="0" l="0" r="0" t="0"/>
          <a:stretch/>
        </p:blipFill>
        <p:spPr>
          <a:xfrm>
            <a:off x="0" y="5637212"/>
            <a:ext cx="12192000" cy="12207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153A"/>
              </a:buClr>
              <a:buSzPts val="3300"/>
              <a:buFont typeface="Libre Franklin"/>
              <a:buNone/>
              <a:defRPr b="0" i="0" sz="3300" u="sng" cap="small" strike="noStrike">
                <a:solidFill>
                  <a:srgbClr val="00153A"/>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1000"/>
              </a:spcBef>
              <a:spcAft>
                <a:spcPts val="0"/>
              </a:spcAft>
              <a:buClr>
                <a:srgbClr val="00153A"/>
              </a:buClr>
              <a:buSzPts val="2100"/>
              <a:buFont typeface="Arial"/>
              <a:buChar char="•"/>
              <a:defRPr b="0" i="0" sz="2100" u="none" cap="none" strike="noStrike">
                <a:solidFill>
                  <a:srgbClr val="00153A"/>
                </a:solidFill>
                <a:latin typeface="Quattrocento Sans"/>
                <a:ea typeface="Quattrocento Sans"/>
                <a:cs typeface="Quattrocento Sans"/>
                <a:sym typeface="Quattrocento Sans"/>
              </a:defRPr>
            </a:lvl1pPr>
            <a:lvl2pPr indent="-342900" lvl="1" marL="914400" marR="0" rtl="0" algn="l">
              <a:lnSpc>
                <a:spcPct val="90000"/>
              </a:lnSpc>
              <a:spcBef>
                <a:spcPts val="500"/>
              </a:spcBef>
              <a:spcAft>
                <a:spcPts val="0"/>
              </a:spcAft>
              <a:buClr>
                <a:srgbClr val="00153A"/>
              </a:buClr>
              <a:buSzPts val="1800"/>
              <a:buFont typeface="Arial"/>
              <a:buChar char="•"/>
              <a:defRPr b="0" i="0" sz="1800" u="none" cap="none" strike="noStrike">
                <a:solidFill>
                  <a:srgbClr val="00153A"/>
                </a:solidFill>
                <a:latin typeface="Quattrocento Sans"/>
                <a:ea typeface="Quattrocento Sans"/>
                <a:cs typeface="Quattrocento Sans"/>
                <a:sym typeface="Quattrocento Sans"/>
              </a:defRPr>
            </a:lvl2pPr>
            <a:lvl3pPr indent="-323850" lvl="2" marL="1371600" marR="0" rtl="0" algn="l">
              <a:lnSpc>
                <a:spcPct val="90000"/>
              </a:lnSpc>
              <a:spcBef>
                <a:spcPts val="500"/>
              </a:spcBef>
              <a:spcAft>
                <a:spcPts val="0"/>
              </a:spcAft>
              <a:buClr>
                <a:srgbClr val="00153A"/>
              </a:buClr>
              <a:buSzPts val="1500"/>
              <a:buFont typeface="Arial"/>
              <a:buChar char="•"/>
              <a:defRPr b="0" i="0" sz="1500" u="none" cap="none" strike="noStrike">
                <a:solidFill>
                  <a:srgbClr val="00153A"/>
                </a:solidFill>
                <a:latin typeface="Quattrocento Sans"/>
                <a:ea typeface="Quattrocento Sans"/>
                <a:cs typeface="Quattrocento Sans"/>
                <a:sym typeface="Quattrocento Sans"/>
              </a:defRPr>
            </a:lvl3pPr>
            <a:lvl4pPr indent="-314325" lvl="3" marL="1828800" marR="0" rtl="0" algn="l">
              <a:lnSpc>
                <a:spcPct val="90000"/>
              </a:lnSpc>
              <a:spcBef>
                <a:spcPts val="500"/>
              </a:spcBef>
              <a:spcAft>
                <a:spcPts val="0"/>
              </a:spcAft>
              <a:buClr>
                <a:srgbClr val="00153A"/>
              </a:buClr>
              <a:buSzPts val="1350"/>
              <a:buFont typeface="Arial"/>
              <a:buChar char="•"/>
              <a:defRPr b="0" i="0" sz="1350" u="none" cap="none" strike="noStrike">
                <a:solidFill>
                  <a:srgbClr val="00153A"/>
                </a:solidFill>
                <a:latin typeface="Quattrocento Sans"/>
                <a:ea typeface="Quattrocento Sans"/>
                <a:cs typeface="Quattrocento Sans"/>
                <a:sym typeface="Quattrocento Sans"/>
              </a:defRPr>
            </a:lvl4pPr>
            <a:lvl5pPr indent="-314325" lvl="4" marL="2286000" marR="0" rtl="0" algn="l">
              <a:lnSpc>
                <a:spcPct val="90000"/>
              </a:lnSpc>
              <a:spcBef>
                <a:spcPts val="500"/>
              </a:spcBef>
              <a:spcAft>
                <a:spcPts val="0"/>
              </a:spcAft>
              <a:buClr>
                <a:srgbClr val="00153A"/>
              </a:buClr>
              <a:buSzPts val="1350"/>
              <a:buFont typeface="Arial"/>
              <a:buChar char="•"/>
              <a:defRPr b="0" i="0" sz="1350" u="none" cap="none" strike="noStrike">
                <a:solidFill>
                  <a:srgbClr val="00153A"/>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9" name="Google Shape;5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0" name="Google Shape;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61" name="Google Shape;61;p10"/>
          <p:cNvPicPr preferRelativeResize="0"/>
          <p:nvPr/>
        </p:nvPicPr>
        <p:blipFill rotWithShape="1">
          <a:blip r:embed="rId1">
            <a:alphaModFix/>
          </a:blip>
          <a:srcRect b="0" l="0" r="0" t="0"/>
          <a:stretch/>
        </p:blipFill>
        <p:spPr>
          <a:xfrm>
            <a:off x="0" y="5637212"/>
            <a:ext cx="12192000" cy="12207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d7a54ed5cd_1_110"/>
          <p:cNvSpPr txBox="1"/>
          <p:nvPr/>
        </p:nvSpPr>
        <p:spPr>
          <a:xfrm>
            <a:off x="1255594" y="1146412"/>
            <a:ext cx="10331400" cy="4371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r>
              <a:rPr b="1" i="0" lang="en-US" sz="3200" u="none" cap="none" strike="noStrike">
                <a:solidFill>
                  <a:schemeClr val="dk1"/>
                </a:solidFill>
                <a:latin typeface="Calibri"/>
                <a:ea typeface="Calibri"/>
                <a:cs typeface="Calibri"/>
                <a:sym typeface="Calibri"/>
              </a:rPr>
              <a:t>12</a:t>
            </a:r>
            <a:r>
              <a:rPr b="1" baseline="30000" i="0" lang="en-US" sz="3200" u="none" cap="none" strike="noStrike">
                <a:solidFill>
                  <a:schemeClr val="dk1"/>
                </a:solidFill>
                <a:latin typeface="Calibri"/>
                <a:ea typeface="Calibri"/>
                <a:cs typeface="Calibri"/>
                <a:sym typeface="Calibri"/>
              </a:rPr>
              <a:t>th</a:t>
            </a:r>
            <a:r>
              <a:rPr b="1" i="0" lang="en-US" sz="3200" u="none" cap="none" strike="noStrike">
                <a:solidFill>
                  <a:schemeClr val="dk1"/>
                </a:solidFill>
                <a:latin typeface="Calibri"/>
                <a:ea typeface="Calibri"/>
                <a:cs typeface="Calibri"/>
                <a:sym typeface="Calibri"/>
              </a:rPr>
              <a:t> Observation Coordination Group (OCG-12)</a:t>
            </a:r>
            <a:endParaRPr b="0" i="0" sz="3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Virtual Meeting</a:t>
            </a:r>
            <a:endParaRPr b="0" i="0" sz="3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br>
              <a:rPr b="0" i="1" lang="en-US" sz="2800" u="none" cap="none" strike="noStrike">
                <a:solidFill>
                  <a:schemeClr val="accent1"/>
                </a:solidFill>
                <a:latin typeface="Calibri"/>
                <a:ea typeface="Calibri"/>
                <a:cs typeface="Calibri"/>
                <a:sym typeface="Calibri"/>
              </a:rPr>
            </a:br>
            <a:r>
              <a:rPr b="1" i="1" lang="en-US" sz="2800" u="none" cap="none" strike="noStrike">
                <a:solidFill>
                  <a:schemeClr val="accent1"/>
                </a:solidFill>
                <a:latin typeface="Calibri"/>
                <a:ea typeface="Calibri"/>
                <a:cs typeface="Calibri"/>
                <a:sym typeface="Calibri"/>
              </a:rPr>
              <a:t>Data and Metadata</a:t>
            </a:r>
            <a:endParaRPr b="0" i="1" sz="28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0" i="1" sz="2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Kevin O’Brien</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OCG Vice-chair for Data and Information</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OCG Executive Committee</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d7a54ed5cd_1_161"/>
          <p:cNvSpPr txBox="1"/>
          <p:nvPr>
            <p:ph type="ctrTitle"/>
          </p:nvPr>
        </p:nvSpPr>
        <p:spPr>
          <a:xfrm>
            <a:off x="865554" y="1097654"/>
            <a:ext cx="93636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None/>
            </a:pPr>
            <a:r>
              <a:rPr lang="en-US" sz="3000"/>
              <a:t>Session 7.   Data and Metadata </a:t>
            </a:r>
            <a:endParaRPr sz="3000"/>
          </a:p>
        </p:txBody>
      </p:sp>
      <p:sp>
        <p:nvSpPr>
          <p:cNvPr id="94" name="Google Shape;94;gd7a54ed5cd_1_161"/>
          <p:cNvSpPr txBox="1"/>
          <p:nvPr/>
        </p:nvSpPr>
        <p:spPr>
          <a:xfrm>
            <a:off x="1414675" y="2326525"/>
            <a:ext cx="9757500" cy="32325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00000"/>
              </a:lnSpc>
              <a:spcBef>
                <a:spcPts val="0"/>
              </a:spcBef>
              <a:spcAft>
                <a:spcPts val="0"/>
              </a:spcAft>
              <a:buClr>
                <a:srgbClr val="000000"/>
              </a:buClr>
              <a:buSzPts val="2300"/>
              <a:buFont typeface="Quattrocento Sans"/>
              <a:buChar char="●"/>
            </a:pPr>
            <a:r>
              <a:rPr b="0" i="0" lang="en-US" sz="2300" u="none" cap="none" strike="noStrike">
                <a:solidFill>
                  <a:srgbClr val="000000"/>
                </a:solidFill>
                <a:latin typeface="Quattrocento Sans"/>
                <a:ea typeface="Quattrocento Sans"/>
                <a:cs typeface="Quattrocento Sans"/>
                <a:sym typeface="Quattrocento Sans"/>
              </a:rPr>
              <a:t>Report from the Metadata and Data workshop</a:t>
            </a:r>
            <a:endParaRPr b="0" i="0" sz="2300" u="none" cap="none" strike="noStrike">
              <a:solidFill>
                <a:srgbClr val="000000"/>
              </a:solidFill>
              <a:latin typeface="Quattrocento Sans"/>
              <a:ea typeface="Quattrocento Sans"/>
              <a:cs typeface="Quattrocento Sans"/>
              <a:sym typeface="Quattrocento Sans"/>
            </a:endParaRPr>
          </a:p>
          <a:p>
            <a:pPr indent="-374650" lvl="1" marL="914400" marR="0" rtl="0" algn="l">
              <a:lnSpc>
                <a:spcPct val="100000"/>
              </a:lnSpc>
              <a:spcBef>
                <a:spcPts val="0"/>
              </a:spcBef>
              <a:spcAft>
                <a:spcPts val="0"/>
              </a:spcAft>
              <a:buClr>
                <a:srgbClr val="000000"/>
              </a:buClr>
              <a:buSzPts val="2300"/>
              <a:buFont typeface="Quattrocento Sans"/>
              <a:buChar char="○"/>
            </a:pPr>
            <a:r>
              <a:rPr b="0" i="0" lang="en-US" sz="2300" u="none" cap="none" strike="noStrike">
                <a:solidFill>
                  <a:srgbClr val="000000"/>
                </a:solidFill>
                <a:latin typeface="Quattrocento Sans"/>
                <a:ea typeface="Quattrocento Sans"/>
                <a:cs typeface="Quattrocento Sans"/>
                <a:sym typeface="Quattrocento Sans"/>
              </a:rPr>
              <a:t>Update on OCG data strategy implementation</a:t>
            </a:r>
            <a:endParaRPr b="0" i="0" sz="2300" u="none" cap="none" strike="noStrike">
              <a:solidFill>
                <a:srgbClr val="000000"/>
              </a:solidFill>
              <a:latin typeface="Quattrocento Sans"/>
              <a:ea typeface="Quattrocento Sans"/>
              <a:cs typeface="Quattrocento Sans"/>
              <a:sym typeface="Quattrocento Sans"/>
            </a:endParaRPr>
          </a:p>
          <a:p>
            <a:pPr indent="0" lvl="0" marL="45720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Quattrocento Sans"/>
              <a:ea typeface="Quattrocento Sans"/>
              <a:cs typeface="Quattrocento Sans"/>
              <a:sym typeface="Quattrocento Sans"/>
            </a:endParaRPr>
          </a:p>
          <a:p>
            <a:pPr indent="-374650" lvl="0" marL="457200" marR="0" rtl="0" algn="l">
              <a:lnSpc>
                <a:spcPct val="100000"/>
              </a:lnSpc>
              <a:spcBef>
                <a:spcPts val="0"/>
              </a:spcBef>
              <a:spcAft>
                <a:spcPts val="0"/>
              </a:spcAft>
              <a:buClr>
                <a:srgbClr val="000000"/>
              </a:buClr>
              <a:buSzPts val="2300"/>
              <a:buFont typeface="Quattrocento Sans"/>
              <a:buChar char="●"/>
            </a:pPr>
            <a:r>
              <a:rPr b="0" i="0" lang="en-US" sz="2300" u="none" cap="none" strike="noStrike">
                <a:solidFill>
                  <a:srgbClr val="000000"/>
                </a:solidFill>
                <a:latin typeface="Quattrocento Sans"/>
                <a:ea typeface="Quattrocento Sans"/>
                <a:cs typeface="Quattrocento Sans"/>
                <a:sym typeface="Quattrocento Sans"/>
              </a:rPr>
              <a:t>Data Mapping project updates</a:t>
            </a:r>
            <a:endParaRPr b="0" i="0" sz="2300" u="none" cap="none" strike="noStrike">
              <a:solidFill>
                <a:srgbClr val="000000"/>
              </a:solidFill>
              <a:latin typeface="Quattrocento Sans"/>
              <a:ea typeface="Quattrocento Sans"/>
              <a:cs typeface="Quattrocento Sans"/>
              <a:sym typeface="Quattrocento Sans"/>
            </a:endParaRPr>
          </a:p>
          <a:p>
            <a:pPr indent="0" lvl="0" marL="45720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Quattrocento Sans"/>
              <a:ea typeface="Quattrocento Sans"/>
              <a:cs typeface="Quattrocento Sans"/>
              <a:sym typeface="Quattrocento Sans"/>
            </a:endParaRPr>
          </a:p>
          <a:p>
            <a:pPr indent="-374650" lvl="0" marL="457200" marR="0" rtl="0" algn="l">
              <a:lnSpc>
                <a:spcPct val="100000"/>
              </a:lnSpc>
              <a:spcBef>
                <a:spcPts val="0"/>
              </a:spcBef>
              <a:spcAft>
                <a:spcPts val="0"/>
              </a:spcAft>
              <a:buClr>
                <a:srgbClr val="000000"/>
              </a:buClr>
              <a:buSzPts val="2300"/>
              <a:buFont typeface="Quattrocento Sans"/>
              <a:buChar char="●"/>
            </a:pPr>
            <a:r>
              <a:rPr b="0" i="0" lang="en-US" sz="2300" u="none" cap="none" strike="noStrike">
                <a:solidFill>
                  <a:srgbClr val="000000"/>
                </a:solidFill>
                <a:latin typeface="Quattrocento Sans"/>
                <a:ea typeface="Quattrocento Sans"/>
                <a:cs typeface="Quattrocento Sans"/>
                <a:sym typeface="Quattrocento Sans"/>
              </a:rPr>
              <a:t>Update on Open-GTS activities</a:t>
            </a:r>
            <a:endParaRPr b="0" i="0" sz="2300" u="none" cap="none" strike="noStrike">
              <a:solidFill>
                <a:srgbClr val="000000"/>
              </a:solidFill>
              <a:latin typeface="Quattrocento Sans"/>
              <a:ea typeface="Quattrocento Sans"/>
              <a:cs typeface="Quattrocento Sans"/>
              <a:sym typeface="Quattrocento Sans"/>
            </a:endParaRPr>
          </a:p>
          <a:p>
            <a:pPr indent="0" lvl="0" marL="45720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Quattrocento Sans"/>
              <a:ea typeface="Quattrocento Sans"/>
              <a:cs typeface="Quattrocento Sans"/>
              <a:sym typeface="Quattrocento Sans"/>
            </a:endParaRPr>
          </a:p>
          <a:p>
            <a:pPr indent="-374650" lvl="0" marL="457200" marR="0" rtl="0" algn="l">
              <a:lnSpc>
                <a:spcPct val="100000"/>
              </a:lnSpc>
              <a:spcBef>
                <a:spcPts val="0"/>
              </a:spcBef>
              <a:spcAft>
                <a:spcPts val="0"/>
              </a:spcAft>
              <a:buClr>
                <a:srgbClr val="000000"/>
              </a:buClr>
              <a:buSzPts val="2300"/>
              <a:buFont typeface="Quattrocento Sans"/>
              <a:buChar char="●"/>
            </a:pPr>
            <a:r>
              <a:rPr b="0" i="0" lang="en-US" sz="2300" u="none" cap="none" strike="noStrike">
                <a:solidFill>
                  <a:srgbClr val="000000"/>
                </a:solidFill>
                <a:latin typeface="Quattrocento Sans"/>
                <a:ea typeface="Quattrocento Sans"/>
                <a:cs typeface="Quattrocento Sans"/>
                <a:sym typeface="Quattrocento Sans"/>
              </a:rPr>
              <a:t>OCG Data connections to other activities</a:t>
            </a:r>
            <a:endParaRPr b="0" i="0" sz="23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attrocento Sans"/>
              <a:ea typeface="Quattrocento Sans"/>
              <a:cs typeface="Quattrocento Sans"/>
              <a:sym typeface="Quattrocento Sans"/>
            </a:endParaRPr>
          </a:p>
        </p:txBody>
      </p:sp>
      <p:sp>
        <p:nvSpPr>
          <p:cNvPr id="95" name="Google Shape;95;gd7a54ed5cd_1_161"/>
          <p:cNvSpPr txBox="1"/>
          <p:nvPr>
            <p:ph type="ctrTitle"/>
          </p:nvPr>
        </p:nvSpPr>
        <p:spPr>
          <a:xfrm>
            <a:off x="189102" y="346126"/>
            <a:ext cx="5538300" cy="1014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None/>
            </a:pPr>
            <a:r>
              <a:rPr lang="en-US" sz="3800"/>
              <a:t>OCG-12 Virtual Meeting</a:t>
            </a:r>
            <a:endParaRPr sz="3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da11df9762_0_82"/>
          <p:cNvSpPr txBox="1"/>
          <p:nvPr>
            <p:ph idx="4294967295" type="ctrTitle"/>
          </p:nvPr>
        </p:nvSpPr>
        <p:spPr>
          <a:xfrm>
            <a:off x="235229" y="334479"/>
            <a:ext cx="9363600" cy="1502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153A"/>
              </a:buClr>
              <a:buSzPts val="3300"/>
              <a:buFont typeface="Libre Franklin"/>
              <a:buNone/>
            </a:pPr>
            <a:r>
              <a:rPr b="0" i="0" lang="en-US" sz="3300" u="sng" cap="small" strike="noStrike">
                <a:solidFill>
                  <a:srgbClr val="00153A"/>
                </a:solidFill>
                <a:latin typeface="Libre Franklin"/>
                <a:ea typeface="Libre Franklin"/>
                <a:cs typeface="Libre Franklin"/>
                <a:sym typeface="Libre Franklin"/>
              </a:rPr>
              <a:t>Data and Metadata Workshop report out</a:t>
            </a:r>
            <a:endParaRPr b="0" i="0" sz="3300" u="sng" cap="small" strike="noStrike">
              <a:solidFill>
                <a:srgbClr val="00153A"/>
              </a:solidFill>
              <a:latin typeface="Libre Franklin"/>
              <a:ea typeface="Libre Franklin"/>
              <a:cs typeface="Libre Franklin"/>
              <a:sym typeface="Libre Franklin"/>
            </a:endParaRPr>
          </a:p>
        </p:txBody>
      </p:sp>
      <p:sp>
        <p:nvSpPr>
          <p:cNvPr id="102" name="Google Shape;102;gda11df9762_0_82"/>
          <p:cNvSpPr txBox="1"/>
          <p:nvPr/>
        </p:nvSpPr>
        <p:spPr>
          <a:xfrm>
            <a:off x="785625" y="1740325"/>
            <a:ext cx="10597800" cy="35094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000000"/>
              </a:buClr>
              <a:buSzPts val="2400"/>
              <a:buFont typeface="Quattrocento Sans"/>
              <a:buChar char="●"/>
            </a:pPr>
            <a:r>
              <a:rPr b="0" i="0" lang="en-US" sz="2400" u="none" cap="none" strike="noStrike">
                <a:solidFill>
                  <a:srgbClr val="000000"/>
                </a:solidFill>
                <a:latin typeface="Quattrocento Sans"/>
                <a:ea typeface="Quattrocento Sans"/>
                <a:cs typeface="Quattrocento Sans"/>
                <a:sym typeface="Quattrocento Sans"/>
              </a:rPr>
              <a:t>Nearly 80 Participants</a:t>
            </a:r>
            <a:endParaRPr b="0" i="0" sz="2400" u="none" cap="none" strike="noStrike">
              <a:solidFill>
                <a:srgbClr val="000000"/>
              </a:solidFill>
              <a:latin typeface="Quattrocento Sans"/>
              <a:ea typeface="Quattrocento Sans"/>
              <a:cs typeface="Quattrocento Sans"/>
              <a:sym typeface="Quattrocento Sans"/>
            </a:endParaRPr>
          </a:p>
          <a:p>
            <a:pPr indent="-381000" lvl="1" marL="914400" marR="0" rtl="0" algn="l">
              <a:lnSpc>
                <a:spcPct val="100000"/>
              </a:lnSpc>
              <a:spcBef>
                <a:spcPts val="0"/>
              </a:spcBef>
              <a:spcAft>
                <a:spcPts val="0"/>
              </a:spcAft>
              <a:buClr>
                <a:srgbClr val="000000"/>
              </a:buClr>
              <a:buSzPts val="2400"/>
              <a:buFont typeface="Quattrocento Sans"/>
              <a:buChar char="○"/>
            </a:pPr>
            <a:r>
              <a:rPr b="0" i="0" lang="en-US" sz="2400" u="none" cap="none" strike="noStrike">
                <a:solidFill>
                  <a:srgbClr val="000000"/>
                </a:solidFill>
                <a:latin typeface="Quattrocento Sans"/>
                <a:ea typeface="Quattrocento Sans"/>
                <a:cs typeface="Quattrocento Sans"/>
                <a:sym typeface="Quattrocento Sans"/>
              </a:rPr>
              <a:t>Representatives from all of the networks, plus OceanOPS and OCG Exec</a:t>
            </a:r>
            <a:endParaRPr b="0" i="0" sz="2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Quattrocento Sans"/>
                <a:ea typeface="Quattrocento Sans"/>
                <a:cs typeface="Quattrocento Sans"/>
                <a:sym typeface="Quattrocento Sans"/>
              </a:rPr>
              <a:t>Split into three sessions:</a:t>
            </a:r>
            <a:endParaRPr b="0" i="0" sz="2400" u="none" cap="none" strike="noStrike">
              <a:solidFill>
                <a:srgbClr val="000000"/>
              </a:solidFill>
              <a:latin typeface="Quattrocento Sans"/>
              <a:ea typeface="Quattrocento Sans"/>
              <a:cs typeface="Quattrocento Sans"/>
              <a:sym typeface="Quattrocento Sans"/>
            </a:endParaRPr>
          </a:p>
          <a:p>
            <a:pPr indent="-381000" lvl="0" marL="457200" marR="0" rtl="0" algn="l">
              <a:lnSpc>
                <a:spcPct val="100000"/>
              </a:lnSpc>
              <a:spcBef>
                <a:spcPts val="0"/>
              </a:spcBef>
              <a:spcAft>
                <a:spcPts val="0"/>
              </a:spcAft>
              <a:buClr>
                <a:srgbClr val="000000"/>
              </a:buClr>
              <a:buSzPts val="2400"/>
              <a:buFont typeface="Quattrocento Sans"/>
              <a:buChar char="●"/>
            </a:pPr>
            <a:r>
              <a:rPr b="0" i="0" lang="en-US" sz="2400" u="none" cap="none" strike="noStrike">
                <a:solidFill>
                  <a:srgbClr val="000000"/>
                </a:solidFill>
                <a:latin typeface="Quattrocento Sans"/>
                <a:ea typeface="Quattrocento Sans"/>
                <a:cs typeface="Quattrocento Sans"/>
                <a:sym typeface="Quattrocento Sans"/>
              </a:rPr>
              <a:t>Network Round table discussion about challenges, opportunities</a:t>
            </a:r>
            <a:endParaRPr b="0" i="0" sz="2400" u="none" cap="none" strike="noStrike">
              <a:solidFill>
                <a:srgbClr val="000000"/>
              </a:solidFill>
              <a:latin typeface="Quattrocento Sans"/>
              <a:ea typeface="Quattrocento Sans"/>
              <a:cs typeface="Quattrocento Sans"/>
              <a:sym typeface="Quattrocento Sans"/>
            </a:endParaRPr>
          </a:p>
          <a:p>
            <a:pPr indent="-381000" lvl="0" marL="457200" marR="0" rtl="0" algn="l">
              <a:lnSpc>
                <a:spcPct val="100000"/>
              </a:lnSpc>
              <a:spcBef>
                <a:spcPts val="0"/>
              </a:spcBef>
              <a:spcAft>
                <a:spcPts val="0"/>
              </a:spcAft>
              <a:buClr>
                <a:srgbClr val="000000"/>
              </a:buClr>
              <a:buSzPts val="2400"/>
              <a:buFont typeface="Quattrocento Sans"/>
              <a:buChar char="●"/>
            </a:pPr>
            <a:r>
              <a:rPr b="0" i="0" lang="en-US" sz="2400" u="none" cap="none" strike="noStrike">
                <a:solidFill>
                  <a:srgbClr val="000000"/>
                </a:solidFill>
                <a:latin typeface="Quattrocento Sans"/>
                <a:ea typeface="Quattrocento Sans"/>
                <a:cs typeface="Quattrocento Sans"/>
                <a:sym typeface="Quattrocento Sans"/>
              </a:rPr>
              <a:t>Metadata discussion</a:t>
            </a:r>
            <a:endParaRPr b="0" i="0" sz="2400" u="none" cap="none" strike="noStrike">
              <a:solidFill>
                <a:srgbClr val="000000"/>
              </a:solidFill>
              <a:latin typeface="Quattrocento Sans"/>
              <a:ea typeface="Quattrocento Sans"/>
              <a:cs typeface="Quattrocento Sans"/>
              <a:sym typeface="Quattrocento Sans"/>
            </a:endParaRPr>
          </a:p>
          <a:p>
            <a:pPr indent="-381000" lvl="1" marL="914400" marR="0" rtl="0" algn="l">
              <a:lnSpc>
                <a:spcPct val="100000"/>
              </a:lnSpc>
              <a:spcBef>
                <a:spcPts val="0"/>
              </a:spcBef>
              <a:spcAft>
                <a:spcPts val="0"/>
              </a:spcAft>
              <a:buClr>
                <a:srgbClr val="000000"/>
              </a:buClr>
              <a:buSzPts val="2400"/>
              <a:buFont typeface="Quattrocento Sans"/>
              <a:buChar char="○"/>
            </a:pPr>
            <a:r>
              <a:rPr b="0" i="0" lang="en-US" sz="2400" u="none" cap="none" strike="noStrike">
                <a:solidFill>
                  <a:srgbClr val="000000"/>
                </a:solidFill>
                <a:latin typeface="Quattrocento Sans"/>
                <a:ea typeface="Quattrocento Sans"/>
                <a:cs typeface="Quattrocento Sans"/>
                <a:sym typeface="Quattrocento Sans"/>
              </a:rPr>
              <a:t>Present OceanOPS metadata requirements document, and discuss efforts to harmonize across networks</a:t>
            </a:r>
            <a:endParaRPr b="0" i="0" sz="2400" u="none" cap="none" strike="noStrike">
              <a:solidFill>
                <a:srgbClr val="000000"/>
              </a:solidFill>
              <a:latin typeface="Quattrocento Sans"/>
              <a:ea typeface="Quattrocento Sans"/>
              <a:cs typeface="Quattrocento Sans"/>
              <a:sym typeface="Quattrocento Sans"/>
            </a:endParaRPr>
          </a:p>
          <a:p>
            <a:pPr indent="-381000" lvl="0" marL="457200" marR="0" rtl="0" algn="l">
              <a:lnSpc>
                <a:spcPct val="100000"/>
              </a:lnSpc>
              <a:spcBef>
                <a:spcPts val="0"/>
              </a:spcBef>
              <a:spcAft>
                <a:spcPts val="0"/>
              </a:spcAft>
              <a:buClr>
                <a:srgbClr val="000000"/>
              </a:buClr>
              <a:buSzPts val="2400"/>
              <a:buFont typeface="Quattrocento Sans"/>
              <a:buChar char="●"/>
            </a:pPr>
            <a:r>
              <a:rPr b="0" i="0" lang="en-US" sz="2400" u="none" cap="none" strike="noStrike">
                <a:solidFill>
                  <a:srgbClr val="000000"/>
                </a:solidFill>
                <a:latin typeface="Quattrocento Sans"/>
                <a:ea typeface="Quattrocento Sans"/>
                <a:cs typeface="Quattrocento Sans"/>
                <a:sym typeface="Quattrocento Sans"/>
              </a:rPr>
              <a:t>Data discussion and OCG data strategy</a:t>
            </a:r>
            <a:endParaRPr b="0" i="0" sz="2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da11df9762_0_4"/>
          <p:cNvSpPr/>
          <p:nvPr/>
        </p:nvSpPr>
        <p:spPr>
          <a:xfrm>
            <a:off x="6110275" y="1012350"/>
            <a:ext cx="5189700" cy="4258500"/>
          </a:xfrm>
          <a:prstGeom prst="roundRect">
            <a:avLst>
              <a:gd fmla="val 16667"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8DC5DD"/>
              </a:solidFill>
              <a:latin typeface="Arial"/>
              <a:ea typeface="Arial"/>
              <a:cs typeface="Arial"/>
              <a:sym typeface="Arial"/>
            </a:endParaRPr>
          </a:p>
        </p:txBody>
      </p:sp>
      <p:sp>
        <p:nvSpPr>
          <p:cNvPr id="109" name="Google Shape;109;gda11df9762_0_4"/>
          <p:cNvSpPr/>
          <p:nvPr/>
        </p:nvSpPr>
        <p:spPr>
          <a:xfrm>
            <a:off x="471475" y="1012350"/>
            <a:ext cx="5189700" cy="4258500"/>
          </a:xfrm>
          <a:prstGeom prst="roundRect">
            <a:avLst>
              <a:gd fmla="val 16667"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8DC5DD"/>
              </a:solidFill>
              <a:latin typeface="Arial"/>
              <a:ea typeface="Arial"/>
              <a:cs typeface="Arial"/>
              <a:sym typeface="Arial"/>
            </a:endParaRPr>
          </a:p>
        </p:txBody>
      </p:sp>
      <p:sp>
        <p:nvSpPr>
          <p:cNvPr id="110" name="Google Shape;110;gda11df9762_0_4"/>
          <p:cNvSpPr txBox="1"/>
          <p:nvPr>
            <p:ph type="title"/>
          </p:nvPr>
        </p:nvSpPr>
        <p:spPr>
          <a:xfrm>
            <a:off x="148875" y="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300"/>
              <a:buNone/>
            </a:pPr>
            <a:r>
              <a:rPr lang="en-US"/>
              <a:t>Network Rountable</a:t>
            </a:r>
            <a:endParaRPr/>
          </a:p>
        </p:txBody>
      </p:sp>
      <p:sp>
        <p:nvSpPr>
          <p:cNvPr id="111" name="Google Shape;111;gda11df9762_0_4"/>
          <p:cNvSpPr txBox="1"/>
          <p:nvPr>
            <p:ph idx="1" type="body"/>
          </p:nvPr>
        </p:nvSpPr>
        <p:spPr>
          <a:xfrm>
            <a:off x="799375" y="1320000"/>
            <a:ext cx="4861800" cy="39480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SzPts val="935"/>
              <a:buNone/>
            </a:pPr>
            <a:r>
              <a:rPr b="1" lang="en-US" sz="1800"/>
              <a:t>Challenges</a:t>
            </a:r>
            <a:r>
              <a:rPr lang="en-US" sz="1800"/>
              <a:t>:</a:t>
            </a:r>
            <a:endParaRPr sz="1800"/>
          </a:p>
          <a:p>
            <a:pPr indent="0" lvl="0" marL="0" rtl="0" algn="l">
              <a:lnSpc>
                <a:spcPct val="70000"/>
              </a:lnSpc>
              <a:spcBef>
                <a:spcPts val="1000"/>
              </a:spcBef>
              <a:spcAft>
                <a:spcPts val="0"/>
              </a:spcAft>
              <a:buSzPts val="2100"/>
              <a:buNone/>
            </a:pPr>
            <a:r>
              <a:rPr lang="en-US" sz="1800"/>
              <a:t>Pulling together a complete metadata record from distributed sources</a:t>
            </a:r>
            <a:endParaRPr sz="600"/>
          </a:p>
          <a:p>
            <a:pPr indent="0" lvl="0" marL="0" rtl="0" algn="l">
              <a:lnSpc>
                <a:spcPct val="70000"/>
              </a:lnSpc>
              <a:spcBef>
                <a:spcPts val="1000"/>
              </a:spcBef>
              <a:spcAft>
                <a:spcPts val="0"/>
              </a:spcAft>
              <a:buSzPts val="2100"/>
              <a:buNone/>
            </a:pPr>
            <a:r>
              <a:rPr lang="en-US" sz="1800"/>
              <a:t>New data types, such as BGC parameters and passive acoustic data </a:t>
            </a:r>
            <a:endParaRPr sz="600"/>
          </a:p>
          <a:p>
            <a:pPr indent="0" lvl="0" marL="0" rtl="0" algn="l">
              <a:lnSpc>
                <a:spcPct val="70000"/>
              </a:lnSpc>
              <a:spcBef>
                <a:spcPts val="1000"/>
              </a:spcBef>
              <a:spcAft>
                <a:spcPts val="0"/>
              </a:spcAft>
              <a:buSzPts val="2100"/>
              <a:buNone/>
            </a:pPr>
            <a:r>
              <a:rPr lang="en-US" sz="1800"/>
              <a:t>Strict format conventions can be both a blessing and a burden</a:t>
            </a:r>
            <a:endParaRPr sz="600"/>
          </a:p>
          <a:p>
            <a:pPr indent="0" lvl="0" marL="0" rtl="0" algn="l">
              <a:lnSpc>
                <a:spcPct val="70000"/>
              </a:lnSpc>
              <a:spcBef>
                <a:spcPts val="1000"/>
              </a:spcBef>
              <a:spcAft>
                <a:spcPts val="0"/>
              </a:spcAft>
              <a:buSzPts val="2100"/>
              <a:buNone/>
            </a:pPr>
            <a:r>
              <a:rPr lang="en-US" sz="1800"/>
              <a:t>Improving flow of data from developing nations onto the GTS </a:t>
            </a:r>
            <a:endParaRPr sz="1800"/>
          </a:p>
          <a:p>
            <a:pPr indent="0" lvl="0" marL="0" rtl="0" algn="l">
              <a:lnSpc>
                <a:spcPct val="70000"/>
              </a:lnSpc>
              <a:spcBef>
                <a:spcPts val="1000"/>
              </a:spcBef>
              <a:spcAft>
                <a:spcPts val="0"/>
              </a:spcAft>
              <a:buSzPts val="2100"/>
              <a:buNone/>
            </a:pPr>
            <a:r>
              <a:rPr lang="en-US" sz="1800"/>
              <a:t>Multiple data processing codesets across a single network/data stream</a:t>
            </a:r>
            <a:endParaRPr sz="600"/>
          </a:p>
          <a:p>
            <a:pPr indent="0" lvl="0" marL="0" rtl="0" algn="l">
              <a:lnSpc>
                <a:spcPct val="70000"/>
              </a:lnSpc>
              <a:spcBef>
                <a:spcPts val="1000"/>
              </a:spcBef>
              <a:spcAft>
                <a:spcPts val="0"/>
              </a:spcAft>
              <a:buSzPts val="2100"/>
              <a:buNone/>
            </a:pPr>
            <a:r>
              <a:rPr lang="en-US" sz="1800"/>
              <a:t>Finding data once it’s available</a:t>
            </a:r>
            <a:endParaRPr sz="1800"/>
          </a:p>
          <a:p>
            <a:pPr indent="0" lvl="0" marL="0" rtl="0" algn="l">
              <a:lnSpc>
                <a:spcPct val="70000"/>
              </a:lnSpc>
              <a:spcBef>
                <a:spcPts val="1000"/>
              </a:spcBef>
              <a:spcAft>
                <a:spcPts val="0"/>
              </a:spcAft>
              <a:buSzPts val="2100"/>
              <a:buNone/>
            </a:pPr>
            <a:r>
              <a:rPr lang="en-US" sz="1800"/>
              <a:t>Understanding metadata requirements from stakeholders outside of OCG</a:t>
            </a:r>
            <a:endParaRPr sz="1800"/>
          </a:p>
        </p:txBody>
      </p:sp>
      <p:sp>
        <p:nvSpPr>
          <p:cNvPr id="112" name="Google Shape;112;gda11df9762_0_4"/>
          <p:cNvSpPr txBox="1"/>
          <p:nvPr/>
        </p:nvSpPr>
        <p:spPr>
          <a:xfrm>
            <a:off x="6421925" y="1283100"/>
            <a:ext cx="4596600" cy="3603900"/>
          </a:xfrm>
          <a:prstGeom prst="rect">
            <a:avLst/>
          </a:prstGeom>
          <a:noFill/>
          <a:ln>
            <a:noFill/>
          </a:ln>
        </p:spPr>
        <p:txBody>
          <a:bodyPr anchorCtr="0" anchor="t" bIns="91425" lIns="91425" spcFirstLastPara="1" rIns="91425" wrap="square" tIns="91425">
            <a:noAutofit/>
          </a:bodyPr>
          <a:lstStyle/>
          <a:p>
            <a:pPr indent="0" lvl="0" marL="0" marR="0" rtl="0" algn="l">
              <a:lnSpc>
                <a:spcPct val="70000"/>
              </a:lnSpc>
              <a:spcBef>
                <a:spcPts val="1000"/>
              </a:spcBef>
              <a:spcAft>
                <a:spcPts val="0"/>
              </a:spcAft>
              <a:buClr>
                <a:schemeClr val="dk1"/>
              </a:buClr>
              <a:buSzPts val="935"/>
              <a:buFont typeface="Arial"/>
              <a:buNone/>
            </a:pPr>
            <a:r>
              <a:rPr b="1" i="0" lang="en-US" sz="1800" u="none" cap="none" strike="noStrike">
                <a:solidFill>
                  <a:srgbClr val="00153A"/>
                </a:solidFill>
                <a:latin typeface="Quattrocento Sans"/>
                <a:ea typeface="Quattrocento Sans"/>
                <a:cs typeface="Quattrocento Sans"/>
                <a:sym typeface="Quattrocento Sans"/>
              </a:rPr>
              <a:t>Opportunities</a:t>
            </a:r>
            <a:r>
              <a:rPr b="0" i="0" lang="en-US" sz="1800" u="none" cap="none" strike="noStrike">
                <a:solidFill>
                  <a:srgbClr val="00153A"/>
                </a:solidFill>
                <a:latin typeface="Quattrocento Sans"/>
                <a:ea typeface="Quattrocento Sans"/>
                <a:cs typeface="Quattrocento Sans"/>
                <a:sym typeface="Quattrocento Sans"/>
              </a:rPr>
              <a:t>:</a:t>
            </a:r>
            <a:endParaRPr b="0" i="0" sz="1800" u="none" cap="none" strike="noStrike">
              <a:solidFill>
                <a:srgbClr val="00153A"/>
              </a:solidFill>
              <a:latin typeface="Quattrocento Sans"/>
              <a:ea typeface="Quattrocento Sans"/>
              <a:cs typeface="Quattrocento Sans"/>
              <a:sym typeface="Quattrocento Sans"/>
            </a:endParaRPr>
          </a:p>
          <a:p>
            <a:pPr indent="0" lvl="0" marL="0" marR="0" rtl="0" algn="l">
              <a:lnSpc>
                <a:spcPct val="70000"/>
              </a:lnSpc>
              <a:spcBef>
                <a:spcPts val="1000"/>
              </a:spcBef>
              <a:spcAft>
                <a:spcPts val="0"/>
              </a:spcAft>
              <a:buClr>
                <a:srgbClr val="000000"/>
              </a:buClr>
              <a:buSzPts val="1800"/>
              <a:buFont typeface="Arial"/>
              <a:buNone/>
            </a:pPr>
            <a:r>
              <a:rPr b="0" i="0" lang="en-US" sz="1800" u="none" cap="none" strike="noStrike">
                <a:solidFill>
                  <a:schemeClr val="dk1"/>
                </a:solidFill>
                <a:latin typeface="Quattrocento Sans"/>
                <a:ea typeface="Quattrocento Sans"/>
                <a:cs typeface="Quattrocento Sans"/>
                <a:sym typeface="Quattrocento Sans"/>
              </a:rPr>
              <a:t>Developing common data formats and metadata content across networks</a:t>
            </a:r>
            <a:endParaRPr b="0" i="0" sz="100" u="none" cap="none" strike="noStrike">
              <a:solidFill>
                <a:schemeClr val="dk1"/>
              </a:solidFill>
              <a:latin typeface="Quattrocento Sans"/>
              <a:ea typeface="Quattrocento Sans"/>
              <a:cs typeface="Quattrocento Sans"/>
              <a:sym typeface="Quattrocento Sans"/>
            </a:endParaRPr>
          </a:p>
          <a:p>
            <a:pPr indent="0" lvl="0" marL="0" marR="0" rtl="0" algn="l">
              <a:lnSpc>
                <a:spcPct val="70000"/>
              </a:lnSpc>
              <a:spcBef>
                <a:spcPts val="1000"/>
              </a:spcBef>
              <a:spcAft>
                <a:spcPts val="0"/>
              </a:spcAft>
              <a:buClr>
                <a:srgbClr val="000000"/>
              </a:buClr>
              <a:buSzPts val="1800"/>
              <a:buFont typeface="Arial"/>
              <a:buNone/>
            </a:pPr>
            <a:r>
              <a:rPr b="0" i="0" lang="en-US" sz="1800" u="none" cap="none" strike="noStrike">
                <a:solidFill>
                  <a:schemeClr val="dk1"/>
                </a:solidFill>
                <a:latin typeface="Quattrocento Sans"/>
                <a:ea typeface="Quattrocento Sans"/>
                <a:cs typeface="Quattrocento Sans"/>
                <a:sym typeface="Quattrocento Sans"/>
              </a:rPr>
              <a:t>NetCDF is common among many OCG networks </a:t>
            </a:r>
            <a:endParaRPr b="0" i="0" sz="100" u="none" cap="none" strike="noStrike">
              <a:solidFill>
                <a:schemeClr val="dk1"/>
              </a:solidFill>
              <a:latin typeface="Quattrocento Sans"/>
              <a:ea typeface="Quattrocento Sans"/>
              <a:cs typeface="Quattrocento Sans"/>
              <a:sym typeface="Quattrocento Sans"/>
            </a:endParaRPr>
          </a:p>
          <a:p>
            <a:pPr indent="0" lvl="0" marL="0" marR="0" rtl="0" algn="l">
              <a:lnSpc>
                <a:spcPct val="70000"/>
              </a:lnSpc>
              <a:spcBef>
                <a:spcPts val="1000"/>
              </a:spcBef>
              <a:spcAft>
                <a:spcPts val="0"/>
              </a:spcAft>
              <a:buClr>
                <a:srgbClr val="000000"/>
              </a:buClr>
              <a:buSzPts val="1800"/>
              <a:buFont typeface="Arial"/>
              <a:buNone/>
            </a:pPr>
            <a:r>
              <a:rPr b="0" i="0" lang="en-US" sz="1800" u="none" cap="none" strike="noStrike">
                <a:solidFill>
                  <a:schemeClr val="dk1"/>
                </a:solidFill>
                <a:latin typeface="Quattrocento Sans"/>
                <a:ea typeface="Quattrocento Sans"/>
                <a:cs typeface="Quattrocento Sans"/>
                <a:sym typeface="Quattrocento Sans"/>
              </a:rPr>
              <a:t>Metadata harmonization work with OCG/OceanOPS</a:t>
            </a:r>
            <a:endParaRPr b="0" i="0" sz="100" u="none" cap="none" strike="noStrike">
              <a:solidFill>
                <a:schemeClr val="dk1"/>
              </a:solidFill>
              <a:latin typeface="Quattrocento Sans"/>
              <a:ea typeface="Quattrocento Sans"/>
              <a:cs typeface="Quattrocento Sans"/>
              <a:sym typeface="Quattrocento Sans"/>
            </a:endParaRPr>
          </a:p>
          <a:p>
            <a:pPr indent="0" lvl="0" marL="0" marR="0" rtl="0" algn="l">
              <a:lnSpc>
                <a:spcPct val="70000"/>
              </a:lnSpc>
              <a:spcBef>
                <a:spcPts val="1000"/>
              </a:spcBef>
              <a:spcAft>
                <a:spcPts val="0"/>
              </a:spcAft>
              <a:buClr>
                <a:srgbClr val="000000"/>
              </a:buClr>
              <a:buSzPts val="1800"/>
              <a:buFont typeface="Arial"/>
              <a:buNone/>
            </a:pPr>
            <a:r>
              <a:rPr b="0" i="0" lang="en-US" sz="1800" u="none" cap="none" strike="noStrike">
                <a:solidFill>
                  <a:schemeClr val="dk1"/>
                </a:solidFill>
                <a:latin typeface="Quattrocento Sans"/>
                <a:ea typeface="Quattrocento Sans"/>
                <a:cs typeface="Quattrocento Sans"/>
                <a:sym typeface="Quattrocento Sans"/>
              </a:rPr>
              <a:t>OCG data strategy focuses on FAIR principles which will improve discoverability and usability of data</a:t>
            </a:r>
            <a:endParaRPr b="0" i="0" sz="100" u="none" cap="none" strike="noStrike">
              <a:solidFill>
                <a:schemeClr val="dk1"/>
              </a:solidFill>
              <a:latin typeface="Quattrocento Sans"/>
              <a:ea typeface="Quattrocento Sans"/>
              <a:cs typeface="Quattrocento Sans"/>
              <a:sym typeface="Quattrocento Sans"/>
            </a:endParaRPr>
          </a:p>
          <a:p>
            <a:pPr indent="0" lvl="0" marL="0" marR="0" rtl="0" algn="l">
              <a:lnSpc>
                <a:spcPct val="70000"/>
              </a:lnSpc>
              <a:spcBef>
                <a:spcPts val="1000"/>
              </a:spcBef>
              <a:spcAft>
                <a:spcPts val="0"/>
              </a:spcAft>
              <a:buClr>
                <a:srgbClr val="000000"/>
              </a:buClr>
              <a:buSzPts val="1800"/>
              <a:buFont typeface="Arial"/>
              <a:buNone/>
            </a:pPr>
            <a:r>
              <a:rPr b="0" i="0" lang="en-US" sz="1800" u="none" cap="none" strike="noStrike">
                <a:solidFill>
                  <a:schemeClr val="dk1"/>
                </a:solidFill>
                <a:latin typeface="Quattrocento Sans"/>
                <a:ea typeface="Quattrocento Sans"/>
                <a:cs typeface="Quattrocento Sans"/>
                <a:sym typeface="Quattrocento Sans"/>
              </a:rPr>
              <a:t>HF Radar synergies between US and European nodes</a:t>
            </a:r>
            <a:endParaRPr b="0" i="0" sz="1800" u="none" cap="none" strike="noStrike">
              <a:solidFill>
                <a:schemeClr val="dk1"/>
              </a:solidFill>
              <a:latin typeface="Quattrocento Sans"/>
              <a:ea typeface="Quattrocento Sans"/>
              <a:cs typeface="Quattrocento Sans"/>
              <a:sym typeface="Quattrocento Sans"/>
            </a:endParaRPr>
          </a:p>
          <a:p>
            <a:pPr indent="0" lvl="0" marL="0" marR="0" rtl="0" algn="l">
              <a:lnSpc>
                <a:spcPct val="70000"/>
              </a:lnSpc>
              <a:spcBef>
                <a:spcPts val="1000"/>
              </a:spcBef>
              <a:spcAft>
                <a:spcPts val="0"/>
              </a:spcAft>
              <a:buClr>
                <a:srgbClr val="000000"/>
              </a:buClr>
              <a:buSzPts val="1800"/>
              <a:buFont typeface="Arial"/>
              <a:buNone/>
            </a:pPr>
            <a:r>
              <a:rPr b="0" i="0" lang="en-US" sz="1800" u="none" cap="none" strike="noStrike">
                <a:solidFill>
                  <a:schemeClr val="dk1"/>
                </a:solidFill>
                <a:latin typeface="Quattrocento Sans"/>
                <a:ea typeface="Quattrocento Sans"/>
                <a:cs typeface="Quattrocento Sans"/>
                <a:sym typeface="Quattrocento Sans"/>
              </a:rPr>
              <a:t>Improved data systems will help to better exploit virtual research environments, etc.</a:t>
            </a:r>
            <a:endParaRPr b="0" i="0" sz="1400" u="none" cap="none" strike="noStrike">
              <a:solidFill>
                <a:schemeClr val="dk1"/>
              </a:solidFill>
              <a:latin typeface="Quattrocento Sans"/>
              <a:ea typeface="Quattrocento Sans"/>
              <a:cs typeface="Quattrocento Sans"/>
              <a:sym typeface="Quattrocento Sans"/>
            </a:endParaRPr>
          </a:p>
        </p:txBody>
      </p:sp>
      <p:sp>
        <p:nvSpPr>
          <p:cNvPr id="113" name="Google Shape;113;gda11df9762_0_4"/>
          <p:cNvSpPr txBox="1"/>
          <p:nvPr/>
        </p:nvSpPr>
        <p:spPr>
          <a:xfrm>
            <a:off x="925800" y="5305675"/>
            <a:ext cx="102753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95000"/>
              </a:lnSpc>
              <a:spcBef>
                <a:spcPts val="0"/>
              </a:spcBef>
              <a:spcAft>
                <a:spcPts val="0"/>
              </a:spcAft>
              <a:buClr>
                <a:schemeClr val="dk1"/>
              </a:buClr>
              <a:buSzPts val="1100"/>
              <a:buFont typeface="Arial"/>
              <a:buNone/>
            </a:pPr>
            <a:r>
              <a:rPr b="0" i="0" lang="en-US" sz="2000" u="none" cap="none" strike="noStrike">
                <a:solidFill>
                  <a:srgbClr val="FF0000"/>
                </a:solidFill>
                <a:latin typeface="Arial"/>
                <a:ea typeface="Arial"/>
                <a:cs typeface="Arial"/>
                <a:sym typeface="Arial"/>
              </a:rPr>
              <a:t>BGC parameters are a challenge and coordination between networks and development of best practices would be helpful to avoid duplicative effort</a:t>
            </a:r>
            <a:endParaRPr b="0" i="0" sz="1600" u="none" cap="none" strike="noStrike">
              <a:solidFill>
                <a:srgbClr val="000000"/>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d7a54ed5cd_0_13"/>
          <p:cNvSpPr txBox="1"/>
          <p:nvPr>
            <p:ph idx="1" type="body"/>
          </p:nvPr>
        </p:nvSpPr>
        <p:spPr>
          <a:xfrm>
            <a:off x="417275" y="982800"/>
            <a:ext cx="11670300" cy="56283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SzPts val="2400"/>
              <a:buChar char="•"/>
            </a:pPr>
            <a:r>
              <a:rPr lang="en-US" sz="2400"/>
              <a:t>Continue with regular roundtables on specific data/metadata topics</a:t>
            </a:r>
            <a:endParaRPr sz="2400"/>
          </a:p>
          <a:p>
            <a:pPr indent="-381000" lvl="1" marL="914400" rtl="0" algn="l">
              <a:lnSpc>
                <a:spcPct val="90000"/>
              </a:lnSpc>
              <a:spcBef>
                <a:spcPts val="0"/>
              </a:spcBef>
              <a:spcAft>
                <a:spcPts val="0"/>
              </a:spcAft>
              <a:buSzPts val="2400"/>
              <a:buChar char="•"/>
            </a:pPr>
            <a:r>
              <a:rPr lang="en-US" sz="2400"/>
              <a:t>Consider creating an OCG Data Committee or Task Team</a:t>
            </a:r>
            <a:endParaRPr sz="2400"/>
          </a:p>
          <a:p>
            <a:pPr indent="-381000" lvl="0" marL="457200" rtl="0" algn="l">
              <a:lnSpc>
                <a:spcPct val="90000"/>
              </a:lnSpc>
              <a:spcBef>
                <a:spcPts val="0"/>
              </a:spcBef>
              <a:spcAft>
                <a:spcPts val="0"/>
              </a:spcAft>
              <a:buSzPts val="2400"/>
              <a:buChar char="•"/>
            </a:pPr>
            <a:r>
              <a:rPr lang="en-US" sz="2400"/>
              <a:t>Publish OceanOPS metadata requirements (collect and incorporate feedback)</a:t>
            </a:r>
            <a:endParaRPr sz="2400"/>
          </a:p>
          <a:p>
            <a:pPr indent="-381000" lvl="0" marL="457200" rtl="0" algn="l">
              <a:lnSpc>
                <a:spcPct val="90000"/>
              </a:lnSpc>
              <a:spcBef>
                <a:spcPts val="0"/>
              </a:spcBef>
              <a:spcAft>
                <a:spcPts val="0"/>
              </a:spcAft>
              <a:buSzPts val="2400"/>
              <a:buChar char="•"/>
            </a:pPr>
            <a:r>
              <a:rPr lang="en-US" sz="2400"/>
              <a:t>Encourage and assist networks in:</a:t>
            </a:r>
            <a:endParaRPr sz="2400"/>
          </a:p>
          <a:p>
            <a:pPr indent="-381000" lvl="1" marL="914400" rtl="0" algn="l">
              <a:lnSpc>
                <a:spcPct val="90000"/>
              </a:lnSpc>
              <a:spcBef>
                <a:spcPts val="0"/>
              </a:spcBef>
              <a:spcAft>
                <a:spcPts val="0"/>
              </a:spcAft>
              <a:buSzPts val="2400"/>
              <a:buChar char="•"/>
            </a:pPr>
            <a:r>
              <a:rPr lang="en-US" sz="2400"/>
              <a:t>Implementing uniform data formats and metadata content</a:t>
            </a:r>
            <a:endParaRPr sz="2400"/>
          </a:p>
          <a:p>
            <a:pPr indent="-381000" lvl="1" marL="914400" rtl="0" algn="l">
              <a:lnSpc>
                <a:spcPct val="90000"/>
              </a:lnSpc>
              <a:spcBef>
                <a:spcPts val="0"/>
              </a:spcBef>
              <a:spcAft>
                <a:spcPts val="0"/>
              </a:spcAft>
              <a:buSzPts val="2400"/>
              <a:buChar char="•"/>
            </a:pPr>
            <a:r>
              <a:rPr lang="en-US" sz="2400"/>
              <a:t>Improving transmission of metadata to OceanOPS</a:t>
            </a:r>
            <a:endParaRPr sz="2400"/>
          </a:p>
          <a:p>
            <a:pPr indent="-381000" lvl="0" marL="457200" rtl="0" algn="l">
              <a:lnSpc>
                <a:spcPct val="90000"/>
              </a:lnSpc>
              <a:spcBef>
                <a:spcPts val="0"/>
              </a:spcBef>
              <a:spcAft>
                <a:spcPts val="0"/>
              </a:spcAft>
              <a:buSzPts val="2400"/>
              <a:buChar char="•"/>
            </a:pPr>
            <a:r>
              <a:rPr lang="en-US" sz="2400"/>
              <a:t>Engage in discussions with sensor manufacturers to improve metadata processes</a:t>
            </a:r>
            <a:endParaRPr sz="2400"/>
          </a:p>
          <a:p>
            <a:pPr indent="-381000" lvl="0" marL="457200" rtl="0" algn="l">
              <a:lnSpc>
                <a:spcPct val="90000"/>
              </a:lnSpc>
              <a:spcBef>
                <a:spcPts val="0"/>
              </a:spcBef>
              <a:spcAft>
                <a:spcPts val="0"/>
              </a:spcAft>
              <a:buSzPts val="2400"/>
              <a:buChar char="•"/>
            </a:pPr>
            <a:r>
              <a:rPr lang="en-US" sz="2400"/>
              <a:t>Improve discovery and accessibility of data through OCG data strategy (ERDDAP integration)</a:t>
            </a:r>
            <a:endParaRPr sz="2400"/>
          </a:p>
          <a:p>
            <a:pPr indent="-381000" lvl="1" marL="914400" rtl="0" algn="l">
              <a:lnSpc>
                <a:spcPct val="90000"/>
              </a:lnSpc>
              <a:spcBef>
                <a:spcPts val="500"/>
              </a:spcBef>
              <a:spcAft>
                <a:spcPts val="0"/>
              </a:spcAft>
              <a:buSzPts val="2400"/>
              <a:buChar char="•"/>
            </a:pPr>
            <a:r>
              <a:rPr lang="en-US" sz="2400"/>
              <a:t>Pilot implementation of OCG Data strategy with ANIBOS - focusing on complete metadata and data services</a:t>
            </a:r>
            <a:endParaRPr sz="2400"/>
          </a:p>
          <a:p>
            <a:pPr indent="-381000" lvl="0" marL="457200" rtl="0" algn="l">
              <a:lnSpc>
                <a:spcPct val="90000"/>
              </a:lnSpc>
              <a:spcBef>
                <a:spcPts val="0"/>
              </a:spcBef>
              <a:spcAft>
                <a:spcPts val="0"/>
              </a:spcAft>
              <a:buSzPts val="2400"/>
              <a:buChar char="•"/>
            </a:pPr>
            <a:r>
              <a:rPr lang="en-US" sz="2400"/>
              <a:t>Encourage cross-network attendance and network-specific data meetings</a:t>
            </a:r>
            <a:endParaRPr sz="2400"/>
          </a:p>
          <a:p>
            <a:pPr indent="-381000" lvl="0" marL="457200" rtl="0" algn="l">
              <a:lnSpc>
                <a:spcPct val="90000"/>
              </a:lnSpc>
              <a:spcBef>
                <a:spcPts val="500"/>
              </a:spcBef>
              <a:spcAft>
                <a:spcPts val="0"/>
              </a:spcAft>
              <a:buSzPts val="2400"/>
              <a:buChar char="•"/>
            </a:pPr>
            <a:r>
              <a:rPr lang="en-US" sz="2400"/>
              <a:t>Survey new metadata requirements from a larger stakeholder base</a:t>
            </a:r>
            <a:endParaRPr sz="2400"/>
          </a:p>
          <a:p>
            <a:pPr indent="0" lvl="0" marL="0" rtl="0" algn="l">
              <a:lnSpc>
                <a:spcPct val="90000"/>
              </a:lnSpc>
              <a:spcBef>
                <a:spcPts val="500"/>
              </a:spcBef>
              <a:spcAft>
                <a:spcPts val="0"/>
              </a:spcAft>
              <a:buSzPts val="2100"/>
              <a:buNone/>
            </a:pPr>
            <a:r>
              <a:t/>
            </a:r>
            <a:endParaRPr sz="2400"/>
          </a:p>
          <a:p>
            <a:pPr indent="457200" lvl="0" marL="0" rtl="0" algn="l">
              <a:lnSpc>
                <a:spcPct val="90000"/>
              </a:lnSpc>
              <a:spcBef>
                <a:spcPts val="1000"/>
              </a:spcBef>
              <a:spcAft>
                <a:spcPts val="0"/>
              </a:spcAft>
              <a:buSzPts val="2100"/>
              <a:buNone/>
            </a:pPr>
            <a:br>
              <a:rPr lang="en-US"/>
            </a:br>
            <a:r>
              <a:rPr lang="en-US"/>
              <a:t>	</a:t>
            </a:r>
            <a:endParaRPr/>
          </a:p>
        </p:txBody>
      </p:sp>
      <p:sp>
        <p:nvSpPr>
          <p:cNvPr id="120" name="Google Shape;120;gd7a54ed5cd_0_13"/>
          <p:cNvSpPr txBox="1"/>
          <p:nvPr>
            <p:ph type="title"/>
          </p:nvPr>
        </p:nvSpPr>
        <p:spPr>
          <a:xfrm>
            <a:off x="107675" y="79000"/>
            <a:ext cx="7272600" cy="79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300"/>
              <a:buNone/>
            </a:pPr>
            <a:r>
              <a:rPr lang="en-US"/>
              <a:t>Actions and Way Forward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gda11df9762_0_24"/>
          <p:cNvPicPr preferRelativeResize="0"/>
          <p:nvPr/>
        </p:nvPicPr>
        <p:blipFill rotWithShape="1">
          <a:blip r:embed="rId3">
            <a:alphaModFix/>
          </a:blip>
          <a:srcRect b="37825" l="24421" r="24009" t="12165"/>
          <a:stretch/>
        </p:blipFill>
        <p:spPr>
          <a:xfrm>
            <a:off x="6915850" y="2289825"/>
            <a:ext cx="3438145" cy="2397408"/>
          </a:xfrm>
          <a:prstGeom prst="rect">
            <a:avLst/>
          </a:prstGeom>
          <a:noFill/>
          <a:ln>
            <a:noFill/>
          </a:ln>
        </p:spPr>
      </p:pic>
      <p:sp>
        <p:nvSpPr>
          <p:cNvPr id="126" name="Google Shape;126;gda11df9762_0_24"/>
          <p:cNvSpPr txBox="1"/>
          <p:nvPr/>
        </p:nvSpPr>
        <p:spPr>
          <a:xfrm>
            <a:off x="247575" y="731225"/>
            <a:ext cx="6708000" cy="551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Quattrocento Sans"/>
              <a:ea typeface="Quattrocento Sans"/>
              <a:cs typeface="Quattrocento Sans"/>
              <a:sym typeface="Quattrocento Sans"/>
            </a:endParaRPr>
          </a:p>
          <a:p>
            <a:pPr indent="-355630" lvl="0" marL="457200" marR="0" rtl="0" algn="l">
              <a:lnSpc>
                <a:spcPct val="100000"/>
              </a:lnSpc>
              <a:spcBef>
                <a:spcPts val="0"/>
              </a:spcBef>
              <a:spcAft>
                <a:spcPts val="0"/>
              </a:spcAft>
              <a:buClr>
                <a:srgbClr val="000000"/>
              </a:buClr>
              <a:buSzPts val="2000"/>
              <a:buFont typeface="Quattrocento Sans"/>
              <a:buChar char="●"/>
            </a:pPr>
            <a:r>
              <a:rPr b="0" i="0" lang="en-US" sz="2000" u="none" cap="none" strike="noStrike">
                <a:solidFill>
                  <a:srgbClr val="000000"/>
                </a:solidFill>
                <a:latin typeface="Quattrocento Sans"/>
                <a:ea typeface="Quattrocento Sans"/>
                <a:cs typeface="Quattrocento Sans"/>
                <a:sym typeface="Quattrocento Sans"/>
              </a:rPr>
              <a:t>Thanks to Chanmi Kim (UNESCO) for developing the diagrams</a:t>
            </a:r>
            <a:endParaRPr b="0" i="0" sz="2000" u="none" cap="none" strike="noStrike">
              <a:solidFill>
                <a:srgbClr val="000000"/>
              </a:solidFill>
              <a:latin typeface="Quattrocento Sans"/>
              <a:ea typeface="Quattrocento Sans"/>
              <a:cs typeface="Quattrocento Sans"/>
              <a:sym typeface="Quattrocento Sans"/>
            </a:endParaRPr>
          </a:p>
          <a:p>
            <a:pPr indent="-355630" lvl="0" marL="457200" marR="0" rtl="0" algn="l">
              <a:lnSpc>
                <a:spcPct val="100000"/>
              </a:lnSpc>
              <a:spcBef>
                <a:spcPts val="0"/>
              </a:spcBef>
              <a:spcAft>
                <a:spcPts val="0"/>
              </a:spcAft>
              <a:buClr>
                <a:srgbClr val="000000"/>
              </a:buClr>
              <a:buSzPts val="2000"/>
              <a:buFont typeface="Quattrocento Sans"/>
              <a:buChar char="●"/>
            </a:pPr>
            <a:r>
              <a:rPr b="0" i="0" lang="en-US" sz="2000" u="none" cap="none" strike="noStrike">
                <a:solidFill>
                  <a:srgbClr val="000000"/>
                </a:solidFill>
                <a:latin typeface="Quattrocento Sans"/>
                <a:ea typeface="Quattrocento Sans"/>
                <a:cs typeface="Quattrocento Sans"/>
                <a:sym typeface="Quattrocento Sans"/>
              </a:rPr>
              <a:t> Goal is to clearly map out data flow from networks</a:t>
            </a:r>
            <a:endParaRPr b="0" i="0" sz="2000" u="none" cap="none" strike="noStrike">
              <a:solidFill>
                <a:srgbClr val="000000"/>
              </a:solidFill>
              <a:latin typeface="Quattrocento Sans"/>
              <a:ea typeface="Quattrocento Sans"/>
              <a:cs typeface="Quattrocento Sans"/>
              <a:sym typeface="Quattrocento Sans"/>
            </a:endParaRPr>
          </a:p>
          <a:p>
            <a:pPr indent="-355630" lvl="1" marL="914400" marR="0" rtl="0" algn="l">
              <a:lnSpc>
                <a:spcPct val="100000"/>
              </a:lnSpc>
              <a:spcBef>
                <a:spcPts val="0"/>
              </a:spcBef>
              <a:spcAft>
                <a:spcPts val="0"/>
              </a:spcAft>
              <a:buClr>
                <a:srgbClr val="000000"/>
              </a:buClr>
              <a:buSzPts val="2000"/>
              <a:buFont typeface="Quattrocento Sans"/>
              <a:buChar char="○"/>
            </a:pPr>
            <a:r>
              <a:rPr b="0" i="0" lang="en-US" sz="2000" u="none" cap="none" strike="noStrike">
                <a:solidFill>
                  <a:srgbClr val="000000"/>
                </a:solidFill>
                <a:latin typeface="Quattrocento Sans"/>
                <a:ea typeface="Quattrocento Sans"/>
                <a:cs typeface="Quattrocento Sans"/>
                <a:sym typeface="Quattrocento Sans"/>
              </a:rPr>
              <a:t>Real time data, and Delayed mode data</a:t>
            </a:r>
            <a:endParaRPr b="0" i="0" sz="2000" u="none" cap="none" strike="noStrike">
              <a:solidFill>
                <a:srgbClr val="000000"/>
              </a:solidFill>
              <a:latin typeface="Quattrocento Sans"/>
              <a:ea typeface="Quattrocento Sans"/>
              <a:cs typeface="Quattrocento Sans"/>
              <a:sym typeface="Quattrocento Sans"/>
            </a:endParaRPr>
          </a:p>
          <a:p>
            <a:pPr indent="-355630" lvl="0" marL="457200" marR="0" rtl="0" algn="l">
              <a:lnSpc>
                <a:spcPct val="100000"/>
              </a:lnSpc>
              <a:spcBef>
                <a:spcPts val="0"/>
              </a:spcBef>
              <a:spcAft>
                <a:spcPts val="0"/>
              </a:spcAft>
              <a:buClr>
                <a:srgbClr val="000000"/>
              </a:buClr>
              <a:buSzPts val="2000"/>
              <a:buFont typeface="Quattrocento Sans"/>
              <a:buChar char="●"/>
            </a:pPr>
            <a:r>
              <a:rPr b="0" i="0" lang="en-US" sz="2000" u="none" cap="none" strike="noStrike">
                <a:solidFill>
                  <a:srgbClr val="000000"/>
                </a:solidFill>
                <a:latin typeface="Quattrocento Sans"/>
                <a:ea typeface="Quattrocento Sans"/>
                <a:cs typeface="Quattrocento Sans"/>
                <a:sym typeface="Quattrocento Sans"/>
              </a:rPr>
              <a:t>Developing basic mapping from OCG network perspective</a:t>
            </a:r>
            <a:endParaRPr b="0" i="0" sz="2000" u="none" cap="none" strike="noStrike">
              <a:solidFill>
                <a:srgbClr val="000000"/>
              </a:solidFill>
              <a:latin typeface="Quattrocento Sans"/>
              <a:ea typeface="Quattrocento Sans"/>
              <a:cs typeface="Quattrocento Sans"/>
              <a:sym typeface="Quattrocento Sans"/>
            </a:endParaRPr>
          </a:p>
          <a:p>
            <a:pPr indent="-355631" lvl="1" marL="914400" marR="0" rtl="0" algn="l">
              <a:lnSpc>
                <a:spcPct val="100000"/>
              </a:lnSpc>
              <a:spcBef>
                <a:spcPts val="0"/>
              </a:spcBef>
              <a:spcAft>
                <a:spcPts val="0"/>
              </a:spcAft>
              <a:buClr>
                <a:srgbClr val="000000"/>
              </a:buClr>
              <a:buSzPts val="2000"/>
              <a:buFont typeface="Quattrocento Sans"/>
              <a:buChar char="○"/>
            </a:pPr>
            <a:r>
              <a:rPr b="0" i="0" lang="en-US" sz="2000" u="none" cap="none" strike="noStrike">
                <a:solidFill>
                  <a:srgbClr val="000000"/>
                </a:solidFill>
                <a:latin typeface="Quattrocento Sans"/>
                <a:ea typeface="Quattrocento Sans"/>
                <a:cs typeface="Quattrocento Sans"/>
                <a:sym typeface="Quattrocento Sans"/>
              </a:rPr>
              <a:t>Work with T.C.’s and identified data contacts from each network</a:t>
            </a:r>
            <a:endParaRPr b="0" i="0" sz="2000" u="none" cap="none" strike="noStrike">
              <a:solidFill>
                <a:srgbClr val="000000"/>
              </a:solidFill>
              <a:latin typeface="Quattrocento Sans"/>
              <a:ea typeface="Quattrocento Sans"/>
              <a:cs typeface="Quattrocento Sans"/>
              <a:sym typeface="Quattrocento Sans"/>
            </a:endParaRPr>
          </a:p>
          <a:p>
            <a:pPr indent="-355630" lvl="0" marL="457200" marR="0" rtl="0" algn="l">
              <a:lnSpc>
                <a:spcPct val="100000"/>
              </a:lnSpc>
              <a:spcBef>
                <a:spcPts val="0"/>
              </a:spcBef>
              <a:spcAft>
                <a:spcPts val="0"/>
              </a:spcAft>
              <a:buClr>
                <a:srgbClr val="000000"/>
              </a:buClr>
              <a:buSzPts val="2000"/>
              <a:buFont typeface="Quattrocento Sans"/>
              <a:buChar char="●"/>
            </a:pPr>
            <a:r>
              <a:rPr b="0" i="0" lang="en-US" sz="2000" u="none" cap="none" strike="noStrike">
                <a:solidFill>
                  <a:srgbClr val="000000"/>
                </a:solidFill>
                <a:latin typeface="Quattrocento Sans"/>
                <a:ea typeface="Quattrocento Sans"/>
                <a:cs typeface="Quattrocento Sans"/>
                <a:sym typeface="Quattrocento Sans"/>
              </a:rPr>
              <a:t>Work with IODE and WMO to extend mapping beyond just OCG scope</a:t>
            </a:r>
            <a:endParaRPr b="0" i="0" sz="2000" u="none" cap="none" strike="noStrike">
              <a:solidFill>
                <a:srgbClr val="000000"/>
              </a:solidFill>
              <a:latin typeface="Quattrocento Sans"/>
              <a:ea typeface="Quattrocento Sans"/>
              <a:cs typeface="Quattrocento Sans"/>
              <a:sym typeface="Quattrocento Sans"/>
            </a:endParaRPr>
          </a:p>
          <a:p>
            <a:pPr indent="-355630" lvl="0" marL="457200" marR="0" rtl="0" algn="l">
              <a:lnSpc>
                <a:spcPct val="100000"/>
              </a:lnSpc>
              <a:spcBef>
                <a:spcPts val="0"/>
              </a:spcBef>
              <a:spcAft>
                <a:spcPts val="0"/>
              </a:spcAft>
              <a:buClr>
                <a:srgbClr val="000000"/>
              </a:buClr>
              <a:buSzPts val="2000"/>
              <a:buFont typeface="Quattrocento Sans"/>
              <a:buChar char="●"/>
            </a:pPr>
            <a:r>
              <a:rPr b="0" i="0" lang="en-US" sz="2000" u="none" cap="none" strike="noStrike">
                <a:solidFill>
                  <a:srgbClr val="000000"/>
                </a:solidFill>
                <a:latin typeface="Quattrocento Sans"/>
                <a:ea typeface="Quattrocento Sans"/>
                <a:cs typeface="Quattrocento Sans"/>
                <a:sym typeface="Quattrocento Sans"/>
              </a:rPr>
              <a:t>Why are we doing this?</a:t>
            </a:r>
            <a:endParaRPr b="0" i="0" sz="2000" u="none" cap="none" strike="noStrike">
              <a:solidFill>
                <a:srgbClr val="000000"/>
              </a:solidFill>
              <a:latin typeface="Quattrocento Sans"/>
              <a:ea typeface="Quattrocento Sans"/>
              <a:cs typeface="Quattrocento Sans"/>
              <a:sym typeface="Quattrocento Sans"/>
            </a:endParaRPr>
          </a:p>
          <a:p>
            <a:pPr indent="-355600" lvl="1" marL="914400" marR="0" rtl="0" algn="l">
              <a:lnSpc>
                <a:spcPct val="100000"/>
              </a:lnSpc>
              <a:spcBef>
                <a:spcPts val="0"/>
              </a:spcBef>
              <a:spcAft>
                <a:spcPts val="0"/>
              </a:spcAft>
              <a:buClr>
                <a:srgbClr val="000000"/>
              </a:buClr>
              <a:buSzPts val="2000"/>
              <a:buFont typeface="Quattrocento Sans"/>
              <a:buChar char="○"/>
            </a:pPr>
            <a:r>
              <a:rPr b="0" i="0" lang="en-US" sz="2000" u="none" cap="none" strike="noStrike">
                <a:solidFill>
                  <a:srgbClr val="000000"/>
                </a:solidFill>
                <a:latin typeface="Quattrocento Sans"/>
                <a:ea typeface="Quattrocento Sans"/>
                <a:cs typeface="Quattrocento Sans"/>
                <a:sym typeface="Quattrocento Sans"/>
              </a:rPr>
              <a:t>Identify gaps and potential efficiencies</a:t>
            </a:r>
            <a:endParaRPr b="0" i="0" sz="2000" u="none" cap="none" strike="noStrike">
              <a:solidFill>
                <a:srgbClr val="000000"/>
              </a:solidFill>
              <a:latin typeface="Quattrocento Sans"/>
              <a:ea typeface="Quattrocento Sans"/>
              <a:cs typeface="Quattrocento Sans"/>
              <a:sym typeface="Quattrocento Sans"/>
            </a:endParaRPr>
          </a:p>
          <a:p>
            <a:pPr indent="-355600" lvl="1" marL="914400" marR="0" rtl="0" algn="l">
              <a:lnSpc>
                <a:spcPct val="100000"/>
              </a:lnSpc>
              <a:spcBef>
                <a:spcPts val="0"/>
              </a:spcBef>
              <a:spcAft>
                <a:spcPts val="0"/>
              </a:spcAft>
              <a:buClr>
                <a:srgbClr val="000000"/>
              </a:buClr>
              <a:buSzPts val="2000"/>
              <a:buFont typeface="Quattrocento Sans"/>
              <a:buChar char="○"/>
            </a:pPr>
            <a:r>
              <a:rPr b="0" i="0" lang="en-US" sz="2000" u="none" cap="none" strike="noStrike">
                <a:solidFill>
                  <a:srgbClr val="000000"/>
                </a:solidFill>
                <a:latin typeface="Quattrocento Sans"/>
                <a:ea typeface="Quattrocento Sans"/>
                <a:cs typeface="Quattrocento Sans"/>
                <a:sym typeface="Quattrocento Sans"/>
              </a:rPr>
              <a:t>Will help development of OCG data strategy</a:t>
            </a:r>
            <a:endParaRPr b="0" i="0" sz="2000" u="none" cap="none" strike="noStrike">
              <a:solidFill>
                <a:srgbClr val="000000"/>
              </a:solidFill>
              <a:latin typeface="Quattrocento Sans"/>
              <a:ea typeface="Quattrocento Sans"/>
              <a:cs typeface="Quattrocento Sans"/>
              <a:sym typeface="Quattrocento Sans"/>
            </a:endParaRPr>
          </a:p>
          <a:p>
            <a:pPr indent="-355600" lvl="0" marL="457200" marR="0" rtl="0" algn="l">
              <a:lnSpc>
                <a:spcPct val="100000"/>
              </a:lnSpc>
              <a:spcBef>
                <a:spcPts val="0"/>
              </a:spcBef>
              <a:spcAft>
                <a:spcPts val="0"/>
              </a:spcAft>
              <a:buClr>
                <a:srgbClr val="000000"/>
              </a:buClr>
              <a:buSzPts val="2000"/>
              <a:buFont typeface="Quattrocento Sans"/>
              <a:buChar char="●"/>
            </a:pPr>
            <a:r>
              <a:rPr b="0" i="0" lang="en-US" sz="2000" u="none" cap="none" strike="noStrike">
                <a:solidFill>
                  <a:srgbClr val="000000"/>
                </a:solidFill>
                <a:latin typeface="Quattrocento Sans"/>
                <a:ea typeface="Quattrocento Sans"/>
                <a:cs typeface="Quattrocento Sans"/>
                <a:sym typeface="Quattrocento Sans"/>
              </a:rPr>
              <a:t>Will share with networks for feedback as the first drafts are finalized (Argo, DBCP, OceanGliders, VOS nearly ready)</a:t>
            </a:r>
            <a:endParaRPr b="0" i="0" sz="2000" u="none" cap="none" strike="noStrike">
              <a:solidFill>
                <a:srgbClr val="000000"/>
              </a:solidFill>
              <a:latin typeface="Quattrocento Sans"/>
              <a:ea typeface="Quattrocento Sans"/>
              <a:cs typeface="Quattrocento Sans"/>
              <a:sym typeface="Quattrocento Sans"/>
            </a:endParaRPr>
          </a:p>
        </p:txBody>
      </p:sp>
      <p:sp>
        <p:nvSpPr>
          <p:cNvPr id="127" name="Google Shape;127;gda11df9762_0_24"/>
          <p:cNvSpPr txBox="1"/>
          <p:nvPr>
            <p:ph type="title"/>
          </p:nvPr>
        </p:nvSpPr>
        <p:spPr>
          <a:xfrm>
            <a:off x="77175" y="125225"/>
            <a:ext cx="10515600" cy="910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153A"/>
              </a:buClr>
              <a:buSzPts val="3300"/>
              <a:buFont typeface="Libre Franklin"/>
              <a:buNone/>
            </a:pPr>
            <a:r>
              <a:rPr lang="en-US"/>
              <a:t>OCG Data Mapping </a:t>
            </a:r>
            <a:endParaRPr/>
          </a:p>
        </p:txBody>
      </p:sp>
      <p:pic>
        <p:nvPicPr>
          <p:cNvPr id="128" name="Google Shape;128;gda11df9762_0_24"/>
          <p:cNvPicPr preferRelativeResize="0"/>
          <p:nvPr/>
        </p:nvPicPr>
        <p:blipFill rotWithShape="1">
          <a:blip r:embed="rId4">
            <a:alphaModFix/>
          </a:blip>
          <a:srcRect b="14966" l="27366" r="10435" t="12867"/>
          <a:stretch/>
        </p:blipFill>
        <p:spPr>
          <a:xfrm>
            <a:off x="7459654" y="125225"/>
            <a:ext cx="3438246" cy="2463501"/>
          </a:xfrm>
          <a:prstGeom prst="rect">
            <a:avLst/>
          </a:prstGeom>
          <a:noFill/>
          <a:ln>
            <a:noFill/>
          </a:ln>
        </p:spPr>
      </p:pic>
      <p:pic>
        <p:nvPicPr>
          <p:cNvPr id="129" name="Google Shape;129;gda11df9762_0_24"/>
          <p:cNvPicPr preferRelativeResize="0"/>
          <p:nvPr/>
        </p:nvPicPr>
        <p:blipFill rotWithShape="1">
          <a:blip r:embed="rId5">
            <a:alphaModFix/>
          </a:blip>
          <a:srcRect b="16283" l="0" r="16784" t="24351"/>
          <a:stretch/>
        </p:blipFill>
        <p:spPr>
          <a:xfrm>
            <a:off x="8753855" y="1641850"/>
            <a:ext cx="3438144" cy="2304487"/>
          </a:xfrm>
          <a:prstGeom prst="rect">
            <a:avLst/>
          </a:prstGeom>
          <a:noFill/>
          <a:ln>
            <a:noFill/>
          </a:ln>
        </p:spPr>
      </p:pic>
      <p:pic>
        <p:nvPicPr>
          <p:cNvPr id="130" name="Google Shape;130;gda11df9762_0_24"/>
          <p:cNvPicPr preferRelativeResize="0"/>
          <p:nvPr/>
        </p:nvPicPr>
        <p:blipFill rotWithShape="1">
          <a:blip r:embed="rId6">
            <a:alphaModFix/>
          </a:blip>
          <a:srcRect b="0" l="0" r="0" t="0"/>
          <a:stretch/>
        </p:blipFill>
        <p:spPr>
          <a:xfrm>
            <a:off x="8099350" y="3442650"/>
            <a:ext cx="3438143" cy="24252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d7a54ed5cd_1_210"/>
          <p:cNvSpPr txBox="1"/>
          <p:nvPr>
            <p:ph type="title"/>
          </p:nvPr>
        </p:nvSpPr>
        <p:spPr>
          <a:xfrm>
            <a:off x="152400" y="-158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300"/>
              <a:buNone/>
            </a:pPr>
            <a:r>
              <a:rPr lang="en-US"/>
              <a:t>Open-GTS activity update</a:t>
            </a:r>
            <a:endParaRPr/>
          </a:p>
        </p:txBody>
      </p:sp>
      <p:sp>
        <p:nvSpPr>
          <p:cNvPr id="137" name="Google Shape;137;gd7a54ed5cd_1_210"/>
          <p:cNvSpPr txBox="1"/>
          <p:nvPr>
            <p:ph idx="1" type="body"/>
          </p:nvPr>
        </p:nvSpPr>
        <p:spPr>
          <a:xfrm>
            <a:off x="603475" y="13098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100"/>
              <a:buNone/>
            </a:pPr>
            <a:r>
              <a:t/>
            </a:r>
            <a:endParaRPr/>
          </a:p>
          <a:p>
            <a:pPr indent="-361950" lvl="0" marL="457200" rtl="0" algn="l">
              <a:lnSpc>
                <a:spcPct val="90000"/>
              </a:lnSpc>
              <a:spcBef>
                <a:spcPts val="1000"/>
              </a:spcBef>
              <a:spcAft>
                <a:spcPts val="0"/>
              </a:spcAft>
              <a:buSzPts val="2100"/>
              <a:buChar char="•"/>
            </a:pPr>
            <a:r>
              <a:rPr lang="en-US"/>
              <a:t>ASV BUFR template released; Glider and Animal Profile templates by end of year</a:t>
            </a:r>
            <a:endParaRPr/>
          </a:p>
          <a:p>
            <a:pPr indent="-361950" lvl="0" marL="457200" rtl="0" algn="l">
              <a:lnSpc>
                <a:spcPct val="90000"/>
              </a:lnSpc>
              <a:spcBef>
                <a:spcPts val="1000"/>
              </a:spcBef>
              <a:spcAft>
                <a:spcPts val="0"/>
              </a:spcAft>
              <a:buSzPts val="2100"/>
              <a:buChar char="•"/>
            </a:pPr>
            <a:r>
              <a:rPr lang="en-US"/>
              <a:t>Open-GTS selected as a WMO Information System (WIS) 2 demonstrator project</a:t>
            </a:r>
            <a:endParaRPr/>
          </a:p>
          <a:p>
            <a:pPr indent="-361950" lvl="1" marL="914400" rtl="0" algn="l">
              <a:lnSpc>
                <a:spcPct val="90000"/>
              </a:lnSpc>
              <a:spcBef>
                <a:spcPts val="0"/>
              </a:spcBef>
              <a:spcAft>
                <a:spcPts val="0"/>
              </a:spcAft>
              <a:buSzPts val="2100"/>
              <a:buChar char="•"/>
            </a:pPr>
            <a:r>
              <a:rPr lang="en-US" sz="2100"/>
              <a:t>In parallel with effort to enable near-real time data distribution with CF NetCDF</a:t>
            </a:r>
            <a:endParaRPr sz="2100"/>
          </a:p>
          <a:p>
            <a:pPr indent="-361950" lvl="1" marL="914400" rtl="0" algn="l">
              <a:lnSpc>
                <a:spcPct val="90000"/>
              </a:lnSpc>
              <a:spcBef>
                <a:spcPts val="0"/>
              </a:spcBef>
              <a:spcAft>
                <a:spcPts val="0"/>
              </a:spcAft>
              <a:buSzPts val="2100"/>
              <a:buChar char="•"/>
            </a:pPr>
            <a:r>
              <a:rPr lang="en-US" sz="2100"/>
              <a:t>Two NetCDF data profiles (trajectories, radials) have been accepted for provisional inclusion in the WMO data manual</a:t>
            </a:r>
            <a:endParaRPr sz="2100"/>
          </a:p>
          <a:p>
            <a:pPr indent="-361950" lvl="1" marL="914400" rtl="0" algn="l">
              <a:lnSpc>
                <a:spcPct val="90000"/>
              </a:lnSpc>
              <a:spcBef>
                <a:spcPts val="0"/>
              </a:spcBef>
              <a:spcAft>
                <a:spcPts val="0"/>
              </a:spcAft>
              <a:buSzPts val="2100"/>
              <a:buChar char="•"/>
            </a:pPr>
            <a:r>
              <a:rPr lang="en-US" sz="2100"/>
              <a:t>Soon to begin pilot to use Open-GTS services along with NetCDF to test distribution of some ocean data</a:t>
            </a:r>
            <a:endParaRPr sz="2100"/>
          </a:p>
          <a:p>
            <a:pPr indent="0" lvl="0" marL="914400" rtl="0" algn="l">
              <a:lnSpc>
                <a:spcPct val="90000"/>
              </a:lnSpc>
              <a:spcBef>
                <a:spcPts val="1000"/>
              </a:spcBef>
              <a:spcAft>
                <a:spcPts val="0"/>
              </a:spcAft>
              <a:buSzPts val="2100"/>
              <a:buNone/>
            </a:pPr>
            <a:r>
              <a:t/>
            </a:r>
            <a:endParaRPr/>
          </a:p>
          <a:p>
            <a:pPr indent="-361950" lvl="0" marL="457200" rtl="0" algn="l">
              <a:lnSpc>
                <a:spcPct val="90000"/>
              </a:lnSpc>
              <a:spcBef>
                <a:spcPts val="1000"/>
              </a:spcBef>
              <a:spcAft>
                <a:spcPts val="0"/>
              </a:spcAft>
              <a:buSzPts val="2100"/>
              <a:buChar char="•"/>
            </a:pPr>
            <a:r>
              <a:rPr lang="en-US"/>
              <a:t>Currently involved in pilot project distributing met data from AIS systems on the GTS</a:t>
            </a:r>
            <a:endParaRPr/>
          </a:p>
          <a:p>
            <a:pPr indent="0" lvl="0" marL="0" rtl="0" algn="l">
              <a:lnSpc>
                <a:spcPct val="90000"/>
              </a:lnSpc>
              <a:spcBef>
                <a:spcPts val="1000"/>
              </a:spcBef>
              <a:spcAft>
                <a:spcPts val="0"/>
              </a:spcAft>
              <a:buSzPts val="2100"/>
              <a:buNone/>
            </a:pPr>
            <a:r>
              <a:t/>
            </a:r>
            <a:endParaRPr/>
          </a:p>
          <a:p>
            <a:pPr indent="-361950" lvl="0" marL="457200" rtl="0" algn="l">
              <a:lnSpc>
                <a:spcPct val="90000"/>
              </a:lnSpc>
              <a:spcBef>
                <a:spcPts val="1000"/>
              </a:spcBef>
              <a:spcAft>
                <a:spcPts val="0"/>
              </a:spcAft>
              <a:buSzPts val="2100"/>
              <a:buChar char="•"/>
            </a:pPr>
            <a:r>
              <a:rPr lang="en-US"/>
              <a:t>Open-GTS is a likely UN Decade project with potential to attach to several Programs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d7a54ed5cd_1_203"/>
          <p:cNvSpPr txBox="1"/>
          <p:nvPr>
            <p:ph type="title"/>
          </p:nvPr>
        </p:nvSpPr>
        <p:spPr>
          <a:xfrm>
            <a:off x="83950" y="-1112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300"/>
              <a:buNone/>
            </a:pPr>
            <a:r>
              <a:rPr lang="en-US"/>
              <a:t>OCG External connections</a:t>
            </a:r>
            <a:endParaRPr/>
          </a:p>
        </p:txBody>
      </p:sp>
      <p:sp>
        <p:nvSpPr>
          <p:cNvPr id="144" name="Google Shape;144;gd7a54ed5cd_1_203"/>
          <p:cNvSpPr txBox="1"/>
          <p:nvPr>
            <p:ph idx="1" type="body"/>
          </p:nvPr>
        </p:nvSpPr>
        <p:spPr>
          <a:xfrm>
            <a:off x="838200" y="820250"/>
            <a:ext cx="102714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100"/>
              <a:buNone/>
            </a:pPr>
            <a:r>
              <a:rPr lang="en-US"/>
              <a:t>IODE</a:t>
            </a:r>
            <a:endParaRPr/>
          </a:p>
          <a:p>
            <a:pPr indent="-361950" lvl="0" marL="457200" rtl="0" algn="l">
              <a:lnSpc>
                <a:spcPct val="90000"/>
              </a:lnSpc>
              <a:spcBef>
                <a:spcPts val="1000"/>
              </a:spcBef>
              <a:spcAft>
                <a:spcPts val="0"/>
              </a:spcAft>
              <a:buSzPts val="2100"/>
              <a:buChar char="•"/>
            </a:pPr>
            <a:r>
              <a:rPr lang="en-US"/>
              <a:t>Join intersessional working group to help revise IODE data strategy</a:t>
            </a:r>
            <a:endParaRPr/>
          </a:p>
          <a:p>
            <a:pPr indent="-361950" lvl="0" marL="457200" rtl="0" algn="l">
              <a:lnSpc>
                <a:spcPct val="90000"/>
              </a:lnSpc>
              <a:spcBef>
                <a:spcPts val="0"/>
              </a:spcBef>
              <a:spcAft>
                <a:spcPts val="0"/>
              </a:spcAft>
              <a:buSzPts val="2100"/>
              <a:buChar char="•"/>
            </a:pPr>
            <a:r>
              <a:rPr lang="en-US"/>
              <a:t>Working with IODE on development of Ocean Data Information System (ODIS) architecture</a:t>
            </a:r>
            <a:endParaRPr/>
          </a:p>
          <a:p>
            <a:pPr indent="-361950" lvl="1" marL="1371600" rtl="0" algn="l">
              <a:lnSpc>
                <a:spcPct val="90000"/>
              </a:lnSpc>
              <a:spcBef>
                <a:spcPts val="0"/>
              </a:spcBef>
              <a:spcAft>
                <a:spcPts val="0"/>
              </a:spcAft>
              <a:buSzPts val="2100"/>
              <a:buChar char="•"/>
            </a:pPr>
            <a:r>
              <a:rPr lang="en-US" sz="2100"/>
              <a:t>Will be part of an ODIS implementation testing group</a:t>
            </a:r>
            <a:endParaRPr sz="2100"/>
          </a:p>
          <a:p>
            <a:pPr indent="-361950" lvl="0" marL="457200" rtl="0" algn="l">
              <a:lnSpc>
                <a:spcPct val="90000"/>
              </a:lnSpc>
              <a:spcBef>
                <a:spcPts val="0"/>
              </a:spcBef>
              <a:spcAft>
                <a:spcPts val="0"/>
              </a:spcAft>
              <a:buSzPts val="2100"/>
              <a:buChar char="•"/>
            </a:pPr>
            <a:r>
              <a:rPr lang="en-US"/>
              <a:t>Goal is to ensure OCG data strategy implementation work is compatible with the ODIS and Ocean Info Hub services</a:t>
            </a:r>
            <a:endParaRPr/>
          </a:p>
          <a:p>
            <a:pPr indent="-361950" lvl="1" marL="1371600" rtl="0" algn="l">
              <a:lnSpc>
                <a:spcPct val="90000"/>
              </a:lnSpc>
              <a:spcBef>
                <a:spcPts val="0"/>
              </a:spcBef>
              <a:spcAft>
                <a:spcPts val="0"/>
              </a:spcAft>
              <a:buSzPts val="2100"/>
              <a:buChar char="•"/>
            </a:pPr>
            <a:r>
              <a:rPr lang="en-US" sz="2100"/>
              <a:t>OCG networks should be represented in these services without adding additional burden to networks</a:t>
            </a:r>
            <a:endParaRPr sz="2100"/>
          </a:p>
          <a:p>
            <a:pPr indent="0" lvl="0" marL="0" rtl="0" algn="l">
              <a:lnSpc>
                <a:spcPct val="90000"/>
              </a:lnSpc>
              <a:spcBef>
                <a:spcPts val="1000"/>
              </a:spcBef>
              <a:spcAft>
                <a:spcPts val="0"/>
              </a:spcAft>
              <a:buSzPts val="2100"/>
              <a:buNone/>
            </a:pPr>
            <a:r>
              <a:rPr lang="en-US"/>
              <a:t>BIOEco</a:t>
            </a:r>
            <a:endParaRPr/>
          </a:p>
          <a:p>
            <a:pPr indent="-361950" lvl="0" marL="457200" rtl="0" algn="l">
              <a:lnSpc>
                <a:spcPct val="90000"/>
              </a:lnSpc>
              <a:spcBef>
                <a:spcPts val="1000"/>
              </a:spcBef>
              <a:spcAft>
                <a:spcPts val="0"/>
              </a:spcAft>
              <a:buSzPts val="2100"/>
              <a:buChar char="•"/>
            </a:pPr>
            <a:r>
              <a:rPr lang="en-US"/>
              <a:t>Convened an OCG/BioEco meeting (March 2021) as first attempt to better define BioEco relationship with OCG</a:t>
            </a:r>
            <a:endParaRPr/>
          </a:p>
          <a:p>
            <a:pPr indent="-361950" lvl="1" marL="914400" rtl="0" algn="l">
              <a:lnSpc>
                <a:spcPct val="90000"/>
              </a:lnSpc>
              <a:spcBef>
                <a:spcPts val="0"/>
              </a:spcBef>
              <a:spcAft>
                <a:spcPts val="0"/>
              </a:spcAft>
              <a:buSzPts val="2100"/>
              <a:buChar char="•"/>
            </a:pPr>
            <a:r>
              <a:rPr lang="en-US" sz="2100"/>
              <a:t>Identify overlaps through data mapping efforts (GO-SHIP, AniBOS, OceanSITES)</a:t>
            </a:r>
            <a:endParaRPr sz="2100"/>
          </a:p>
          <a:p>
            <a:pPr indent="0" lvl="0" marL="0" rtl="0" algn="l">
              <a:lnSpc>
                <a:spcPct val="90000"/>
              </a:lnSpc>
              <a:spcBef>
                <a:spcPts val="1000"/>
              </a:spcBef>
              <a:spcAft>
                <a:spcPts val="0"/>
              </a:spcAft>
              <a:buSzPts val="2100"/>
              <a:buNone/>
            </a:pPr>
            <a:r>
              <a:rPr lang="en-US"/>
              <a:t>IOCCP</a:t>
            </a:r>
            <a:endParaRPr/>
          </a:p>
          <a:p>
            <a:pPr indent="-361950" lvl="0" marL="457200" rtl="0" algn="l">
              <a:lnSpc>
                <a:spcPct val="90000"/>
              </a:lnSpc>
              <a:spcBef>
                <a:spcPts val="1000"/>
              </a:spcBef>
              <a:spcAft>
                <a:spcPts val="0"/>
              </a:spcAft>
              <a:buSzPts val="2100"/>
              <a:buChar char="•"/>
            </a:pPr>
            <a:r>
              <a:rPr lang="en-US"/>
              <a:t>Would like collaboration with OCG as the process for developing a BGC GDAC moves forward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da11df9762_0_94"/>
          <p:cNvSpPr txBox="1"/>
          <p:nvPr/>
        </p:nvSpPr>
        <p:spPr>
          <a:xfrm>
            <a:off x="1255594" y="1146412"/>
            <a:ext cx="10331400" cy="443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r>
              <a:rPr b="1" i="0" lang="en-US" sz="3200" u="none" cap="none" strike="noStrike">
                <a:solidFill>
                  <a:schemeClr val="dk1"/>
                </a:solidFill>
                <a:latin typeface="Calibri"/>
                <a:ea typeface="Calibri"/>
                <a:cs typeface="Calibri"/>
                <a:sym typeface="Calibri"/>
              </a:rPr>
              <a:t>12</a:t>
            </a:r>
            <a:r>
              <a:rPr b="1" baseline="30000" i="0" lang="en-US" sz="3200" u="none" cap="none" strike="noStrike">
                <a:solidFill>
                  <a:schemeClr val="dk1"/>
                </a:solidFill>
                <a:latin typeface="Calibri"/>
                <a:ea typeface="Calibri"/>
                <a:cs typeface="Calibri"/>
                <a:sym typeface="Calibri"/>
              </a:rPr>
              <a:t>th</a:t>
            </a:r>
            <a:r>
              <a:rPr b="1" i="0" lang="en-US" sz="3200" u="none" cap="none" strike="noStrike">
                <a:solidFill>
                  <a:schemeClr val="dk1"/>
                </a:solidFill>
                <a:latin typeface="Calibri"/>
                <a:ea typeface="Calibri"/>
                <a:cs typeface="Calibri"/>
                <a:sym typeface="Calibri"/>
              </a:rPr>
              <a:t> Observation Coordination Group (OCG-12)</a:t>
            </a:r>
            <a:endParaRPr b="0" i="0" sz="3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Virtual Meeting</a:t>
            </a:r>
            <a:br>
              <a:rPr b="0" i="1" lang="en-US" sz="2800" u="none" cap="none" strike="noStrike">
                <a:solidFill>
                  <a:schemeClr val="accent1"/>
                </a:solidFill>
                <a:latin typeface="Calibri"/>
                <a:ea typeface="Calibri"/>
                <a:cs typeface="Calibri"/>
                <a:sym typeface="Calibri"/>
              </a:rPr>
            </a:br>
            <a:r>
              <a:rPr b="1" i="1" lang="en-US" sz="2800" u="none" cap="none" strike="noStrike">
                <a:solidFill>
                  <a:schemeClr val="accent1"/>
                </a:solidFill>
                <a:latin typeface="Calibri"/>
                <a:ea typeface="Calibri"/>
                <a:cs typeface="Calibri"/>
                <a:sym typeface="Calibri"/>
              </a:rPr>
              <a:t>Data and Metadata</a:t>
            </a:r>
            <a:endParaRPr b="0" i="1" sz="28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0" i="1" sz="2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Kevin O’Brien</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OCG Vice-chair for Data and Information</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OCG Executive Committee</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pic>
        <p:nvPicPr>
          <p:cNvPr id="151" name="Google Shape;151;gda11df9762_0_94"/>
          <p:cNvPicPr preferRelativeResize="0"/>
          <p:nvPr/>
        </p:nvPicPr>
        <p:blipFill rotWithShape="1">
          <a:blip r:embed="rId3">
            <a:alphaModFix/>
          </a:blip>
          <a:srcRect b="0" l="0" r="0" t="0"/>
          <a:stretch/>
        </p:blipFill>
        <p:spPr>
          <a:xfrm>
            <a:off x="6067500" y="2999500"/>
            <a:ext cx="4755300" cy="2775900"/>
          </a:xfrm>
          <a:prstGeom prst="roundRect">
            <a:avLst>
              <a:gd fmla="val 35552"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2020-02-20T13:54:50Z</dcterms:created>
  <dc:creator>Heslop, Emma</dc:creator>
</cp:coreProperties>
</file>