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3" r:id="rId4"/>
    <p:sldMasterId id="2147483664" r:id="rId5"/>
  </p:sldMasterIdLst>
  <p:notesMasterIdLst>
    <p:notesMasterId r:id="rId6"/>
  </p:notesMasterIdLst>
  <p:sldIdLst>
    <p:sldId id="256" r:id="rId7"/>
  </p:sldIdLst>
  <p:sldSz cy="5143500" cx="9144000"/>
  <p:notesSz cx="6858000" cy="9144000"/>
  <p:embeddedFontLst>
    <p:embeddedFont>
      <p:font typeface="Libre Franklin"/>
      <p:regular r:id="rId8"/>
      <p:bold r:id="rId9"/>
      <p:italic r:id="rId10"/>
      <p:boldItalic r:id="rId11"/>
    </p:embeddedFont>
    <p:embeddedFont>
      <p:font typeface="Montserrat"/>
      <p:regular r:id="rId12"/>
      <p:bold r:id="rId13"/>
      <p:italic r:id="rId14"/>
      <p:boldItalic r:id="rId15"/>
    </p:embeddedFont>
    <p:embeddedFont>
      <p:font typeface="Corbel"/>
      <p:regular r:id="rId16"/>
      <p:bold r:id="rId17"/>
      <p:italic r:id="rId18"/>
      <p:boldItalic r:id="rId19"/>
    </p:embeddedFont>
    <p:embeddedFont>
      <p:font typeface="Quattrocento Sans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QuattrocentoSans-regular.fntdata"/><Relationship Id="rId11" Type="http://schemas.openxmlformats.org/officeDocument/2006/relationships/font" Target="fonts/LibreFranklin-boldItalic.fntdata"/><Relationship Id="rId22" Type="http://schemas.openxmlformats.org/officeDocument/2006/relationships/font" Target="fonts/QuattrocentoSans-italic.fntdata"/><Relationship Id="rId10" Type="http://schemas.openxmlformats.org/officeDocument/2006/relationships/font" Target="fonts/LibreFranklin-italic.fntdata"/><Relationship Id="rId21" Type="http://schemas.openxmlformats.org/officeDocument/2006/relationships/font" Target="fonts/QuattrocentoSans-bold.fntdata"/><Relationship Id="rId13" Type="http://schemas.openxmlformats.org/officeDocument/2006/relationships/font" Target="fonts/Montserrat-bold.fntdata"/><Relationship Id="rId12" Type="http://schemas.openxmlformats.org/officeDocument/2006/relationships/font" Target="fonts/Montserrat-regular.fntdata"/><Relationship Id="rId23" Type="http://schemas.openxmlformats.org/officeDocument/2006/relationships/font" Target="fonts/QuattrocentoSans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LibreFranklin-bold.fntdata"/><Relationship Id="rId15" Type="http://schemas.openxmlformats.org/officeDocument/2006/relationships/font" Target="fonts/Montserrat-boldItalic.fntdata"/><Relationship Id="rId14" Type="http://schemas.openxmlformats.org/officeDocument/2006/relationships/font" Target="fonts/Montserrat-italic.fntdata"/><Relationship Id="rId17" Type="http://schemas.openxmlformats.org/officeDocument/2006/relationships/font" Target="fonts/Corbel-bold.fntdata"/><Relationship Id="rId16" Type="http://schemas.openxmlformats.org/officeDocument/2006/relationships/font" Target="fonts/Corbel-regular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Corbel-bold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Corbel-italic.fntdata"/><Relationship Id="rId7" Type="http://schemas.openxmlformats.org/officeDocument/2006/relationships/slide" Target="slides/slide1.xml"/><Relationship Id="rId8" Type="http://schemas.openxmlformats.org/officeDocument/2006/relationships/font" Target="fonts/LibreFranklin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We note </a:t>
            </a:r>
            <a:r>
              <a:rPr lang="en" sz="1400">
                <a:solidFill>
                  <a:srgbClr val="00153A"/>
                </a:solidFill>
                <a:highlight>
                  <a:schemeClr val="lt1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increased attention/mention of integration </a:t>
            </a:r>
            <a:r>
              <a:rPr lang="en" sz="1400">
                <a:solidFill>
                  <a:srgbClr val="00153A"/>
                </a:solidFill>
                <a:highlight>
                  <a:schemeClr val="lt1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(e.g. to other networks, stakeholders, other parts of GOOS &amp; WMO)</a:t>
            </a:r>
            <a:endParaRPr sz="1400">
              <a:solidFill>
                <a:srgbClr val="00153A"/>
              </a:solidFill>
              <a:highlight>
                <a:schemeClr val="lt1"/>
              </a:highlight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 type="obj">
  <p:cSld name="OBJECT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153A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153A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153A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153A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153A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1" name="Google Shape;7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4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78" name="Google Shape;78;p14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9" name="Google Shape;79;p14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0" name="Google Shape;80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3" name="Google Shape;83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6" name="Google Shape;86;p1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7" name="Google Shape;87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7094765" y="867116"/>
            <a:ext cx="1976700" cy="1126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r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rgbClr val="74AFDB"/>
              </a:buClr>
              <a:buSzPts val="1400"/>
              <a:buNone/>
              <a:defRPr sz="1400">
                <a:solidFill>
                  <a:srgbClr val="74AFD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153A"/>
              </a:buClr>
              <a:buSzPts val="1100"/>
              <a:buNone/>
              <a:defRPr sz="11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153A"/>
              </a:buClr>
              <a:buSzPts val="1000"/>
              <a:buNone/>
              <a:defRPr sz="10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153A"/>
              </a:buClr>
              <a:buSzPts val="900"/>
              <a:buNone/>
              <a:defRPr sz="9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153A"/>
              </a:buClr>
              <a:buSzPts val="900"/>
              <a:buNone/>
              <a:defRPr sz="9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20" name="Google Shape;20;p3"/>
          <p:cNvSpPr txBox="1"/>
          <p:nvPr>
            <p:ph idx="2" type="body"/>
          </p:nvPr>
        </p:nvSpPr>
        <p:spPr>
          <a:xfrm>
            <a:off x="6550090" y="1996815"/>
            <a:ext cx="2520900" cy="18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100"/>
              <a:buNone/>
              <a:defRPr i="0" sz="1100">
                <a:solidFill>
                  <a:srgbClr val="1F38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153A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153A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153A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153A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0" type="dt"/>
          </p:nvPr>
        </p:nvSpPr>
        <p:spPr>
          <a:xfrm>
            <a:off x="7086600" y="4849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1" type="ftr"/>
          </p:nvPr>
        </p:nvSpPr>
        <p:spPr>
          <a:xfrm>
            <a:off x="0" y="4854745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descr="A picture containing food, device&#10;&#10;Description automatically generated" id="23" name="Google Shape;23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18393" y="158306"/>
            <a:ext cx="953067" cy="57822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"/>
          <p:cNvSpPr txBox="1"/>
          <p:nvPr>
            <p:ph type="ctrTitle"/>
          </p:nvPr>
        </p:nvSpPr>
        <p:spPr>
          <a:xfrm>
            <a:off x="72003" y="867116"/>
            <a:ext cx="7022700" cy="112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3000"/>
              <a:buFont typeface="Libre Franklin"/>
              <a:buNone/>
              <a:defRPr sz="3000" u="none" cap="small">
                <a:solidFill>
                  <a:srgbClr val="00153A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/>
        </p:nvSpPr>
        <p:spPr>
          <a:xfrm>
            <a:off x="467139" y="4512365"/>
            <a:ext cx="13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2500"/>
              <a:buFont typeface="Libre Franklin"/>
              <a:buNone/>
              <a:defRPr sz="2500" u="sng" cap="small">
                <a:solidFill>
                  <a:srgbClr val="00153A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302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153A"/>
              </a:buClr>
              <a:buSzPts val="1600"/>
              <a:buChar char="•"/>
              <a:defRPr sz="1600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153A"/>
              </a:buClr>
              <a:buSzPts val="1400"/>
              <a:buChar char="•"/>
              <a:defRPr sz="1400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153A"/>
              </a:buClr>
              <a:buSzPts val="1100"/>
              <a:buChar char="•"/>
              <a:defRPr sz="1100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2921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153A"/>
              </a:buClr>
              <a:buSzPts val="1000"/>
              <a:buChar char="•"/>
              <a:defRPr sz="1000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921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153A"/>
              </a:buClr>
              <a:buSzPts val="1000"/>
              <a:buChar char="•"/>
              <a:defRPr sz="1000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2" type="body"/>
          </p:nvPr>
        </p:nvSpPr>
        <p:spPr>
          <a:xfrm>
            <a:off x="4305300" y="896541"/>
            <a:ext cx="42099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A5A5A5"/>
              </a:buClr>
              <a:buSzPts val="1600"/>
              <a:buNone/>
              <a:defRPr i="1" sz="16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153A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153A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153A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153A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7086600" y="4849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0" y="4854745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33;p5"/>
          <p:cNvGrpSpPr/>
          <p:nvPr/>
        </p:nvGrpSpPr>
        <p:grpSpPr>
          <a:xfrm>
            <a:off x="117197" y="1109039"/>
            <a:ext cx="1566227" cy="1800770"/>
            <a:chOff x="233371" y="872842"/>
            <a:chExt cx="2088302" cy="2401027"/>
          </a:xfrm>
        </p:grpSpPr>
        <p:sp>
          <p:nvSpPr>
            <p:cNvPr id="34" name="Google Shape;34;p5"/>
            <p:cNvSpPr txBox="1"/>
            <p:nvPr/>
          </p:nvSpPr>
          <p:spPr>
            <a:xfrm>
              <a:off x="233376" y="1273007"/>
              <a:ext cx="19707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0" lang="en" sz="1500" u="none" cap="none" strike="noStrike">
                  <a:solidFill>
                    <a:srgbClr val="1F3864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Thank you</a:t>
              </a:r>
              <a:endParaRPr b="0" i="0" sz="1500" u="none" cap="none" strike="noStrike">
                <a:solidFill>
                  <a:srgbClr val="1F3864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5" name="Google Shape;35;p5"/>
            <p:cNvSpPr txBox="1"/>
            <p:nvPr/>
          </p:nvSpPr>
          <p:spPr>
            <a:xfrm>
              <a:off x="233372" y="2073337"/>
              <a:ext cx="1569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0" lang="en" sz="1500" u="none" cap="none" strike="noStrike">
                  <a:solidFill>
                    <a:srgbClr val="1F3864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Merci</a:t>
              </a:r>
              <a:endParaRPr b="0" i="0" sz="1500" u="none" cap="none" strike="noStrike">
                <a:solidFill>
                  <a:srgbClr val="1F3864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36" name="Google Shape;36;p5"/>
            <p:cNvSpPr txBox="1"/>
            <p:nvPr/>
          </p:nvSpPr>
          <p:spPr>
            <a:xfrm>
              <a:off x="233372" y="1673172"/>
              <a:ext cx="19197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0" lang="en" sz="1500" u="none" cap="none" strike="noStrike">
                  <a:solidFill>
                    <a:srgbClr val="1F3864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Gracias</a:t>
              </a:r>
              <a:endParaRPr b="0" i="0" sz="1500" u="none" cap="none" strike="noStrike">
                <a:solidFill>
                  <a:srgbClr val="1F3864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7" name="Google Shape;37;p5"/>
            <p:cNvSpPr txBox="1"/>
            <p:nvPr/>
          </p:nvSpPr>
          <p:spPr>
            <a:xfrm>
              <a:off x="233373" y="872842"/>
              <a:ext cx="2088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0" lang="en" sz="1500" u="none" cap="none" strike="noStrike">
                  <a:solidFill>
                    <a:srgbClr val="1F3864"/>
                  </a:solidFill>
                  <a:latin typeface="Corbel"/>
                  <a:ea typeface="Corbel"/>
                  <a:cs typeface="Corbel"/>
                  <a:sym typeface="Corbel"/>
                </a:rPr>
                <a:t>Спасибо</a:t>
              </a:r>
              <a:endParaRPr b="0" i="0" sz="1500" u="none" cap="none" strike="noStrike">
                <a:solidFill>
                  <a:srgbClr val="1F3864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8" name="Google Shape;38;p5"/>
            <p:cNvSpPr txBox="1"/>
            <p:nvPr/>
          </p:nvSpPr>
          <p:spPr>
            <a:xfrm>
              <a:off x="233371" y="2873669"/>
              <a:ext cx="1296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1" i="0" lang="en" sz="1500" u="none" cap="none" strike="noStrike">
                  <a:solidFill>
                    <a:srgbClr val="1F3864"/>
                  </a:solidFill>
                  <a:latin typeface="Calibri"/>
                  <a:ea typeface="Calibri"/>
                  <a:cs typeface="Calibri"/>
                  <a:sym typeface="Calibri"/>
                </a:rPr>
                <a:t>شُكْرًا</a:t>
              </a:r>
              <a:endParaRPr b="0" i="0" sz="1500" u="none" cap="none" strike="noStrike">
                <a:solidFill>
                  <a:srgbClr val="1F3864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9" name="Google Shape;39;p5"/>
            <p:cNvSpPr txBox="1"/>
            <p:nvPr/>
          </p:nvSpPr>
          <p:spPr>
            <a:xfrm>
              <a:off x="233371" y="2473502"/>
              <a:ext cx="1399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0" lang="en" sz="1500" u="none" cap="none" strike="noStrike">
                  <a:solidFill>
                    <a:srgbClr val="1F3864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谢谢</a:t>
              </a:r>
              <a:endParaRPr b="0" i="0" sz="1500" u="none" cap="none" strike="noStrike">
                <a:solidFill>
                  <a:srgbClr val="1F3864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1738379" y="1484024"/>
            <a:ext cx="2140500" cy="105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0" wrap="square" tIns="34275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400"/>
              <a:buNone/>
              <a:defRPr sz="1400">
                <a:solidFill>
                  <a:srgbClr val="1F3864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153A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153A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153A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153A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41" name="Google Shape;41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14552" y="694368"/>
            <a:ext cx="4727166" cy="33425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42" name="Google Shape;4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8497" y="4185173"/>
            <a:ext cx="2931894" cy="5723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" name="Google Shape;43;p5"/>
          <p:cNvCxnSpPr/>
          <p:nvPr/>
        </p:nvCxnSpPr>
        <p:spPr>
          <a:xfrm>
            <a:off x="3980388" y="1607534"/>
            <a:ext cx="0" cy="702000"/>
          </a:xfrm>
          <a:prstGeom prst="straightConnector1">
            <a:avLst/>
          </a:prstGeom>
          <a:noFill/>
          <a:ln cap="flat" cmpd="sng" w="25400">
            <a:solidFill>
              <a:srgbClr val="8DC5DD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picture containing food, device&#10;&#10;Description automatically generated" id="44" name="Google Shape;44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7197" y="155752"/>
            <a:ext cx="953067" cy="5782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1" name="Google Shape;51;p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5" name="Google Shape;5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2" name="Google Shape;62;p1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3" name="Google Shape;63;p10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4" name="Google Shape;6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4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13.xml"/><Relationship Id="rId5" Type="http://schemas.openxmlformats.org/officeDocument/2006/relationships/slideLayout" Target="../slideLayouts/slideLayout9.xml"/><Relationship Id="rId6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1.xml"/><Relationship Id="rId8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2500"/>
              <a:buFont typeface="Libre Franklin"/>
              <a:buNone/>
              <a:defRPr b="0" i="0" sz="2500" u="sng" cap="small" strike="noStrike">
                <a:solidFill>
                  <a:srgbClr val="00153A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302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153A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153A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984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153A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2921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153A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921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153A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" name="Google Shape;11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4227909"/>
            <a:ext cx="9144001" cy="91559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228600" y="76199"/>
            <a:ext cx="7886700" cy="7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2500"/>
              <a:buFont typeface="Libre Franklin"/>
              <a:buNone/>
            </a:pPr>
            <a:r>
              <a:rPr lang="en" u="none"/>
              <a:t>OCG-12 Day 1 Discussion Points</a:t>
            </a:r>
            <a:endParaRPr u="none"/>
          </a:p>
        </p:txBody>
      </p:sp>
      <p:sp>
        <p:nvSpPr>
          <p:cNvPr id="95" name="Google Shape;95;p18"/>
          <p:cNvSpPr txBox="1"/>
          <p:nvPr/>
        </p:nvSpPr>
        <p:spPr>
          <a:xfrm>
            <a:off x="404225" y="664900"/>
            <a:ext cx="8217600" cy="4306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1400"/>
              <a:buFont typeface="Quattrocento Sans"/>
              <a:buChar char="●"/>
            </a:pPr>
            <a:r>
              <a:rPr b="0" i="0" lang="en" u="none" cap="none" strike="noStrike">
                <a:solidFill>
                  <a:srgbClr val="00153A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Advancing integrated global ocean observing design (increase focus </a:t>
            </a:r>
            <a:r>
              <a:rPr lang="en">
                <a:solidFill>
                  <a:srgbClr val="00153A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around EOVs)</a:t>
            </a:r>
            <a:endParaRPr b="0" i="0" u="none" cap="none" strike="noStrike">
              <a:solidFill>
                <a:srgbClr val="00153A"/>
              </a:solidFill>
              <a:highlight>
                <a:srgbClr val="FFFFFF"/>
              </a:highlight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1400"/>
              <a:buFont typeface="Quattrocento Sans"/>
              <a:buChar char="○"/>
            </a:pPr>
            <a:r>
              <a:rPr lang="en">
                <a:solidFill>
                  <a:srgbClr val="00153A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Climate/</a:t>
            </a:r>
            <a:r>
              <a:rPr b="0" i="0" lang="en" u="none" cap="none" strike="noStrike">
                <a:solidFill>
                  <a:srgbClr val="00153A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GCOS (short-term opportunity via GCOS IP - </a:t>
            </a:r>
            <a:r>
              <a:rPr b="1" i="0" lang="en" u="none" cap="none" strike="noStrike">
                <a:solidFill>
                  <a:srgbClr val="00153A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networks work with GCOS</a:t>
            </a:r>
            <a:r>
              <a:rPr b="1" lang="en">
                <a:solidFill>
                  <a:srgbClr val="00153A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 to advance more integrated designs around EOV/ECVs?</a:t>
            </a:r>
            <a:r>
              <a:rPr b="0" i="0" lang="en" u="none" cap="none" strike="noStrike">
                <a:solidFill>
                  <a:srgbClr val="00153A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)</a:t>
            </a:r>
            <a:endParaRPr b="0" i="0" u="none" cap="none" strike="noStrike">
              <a:solidFill>
                <a:srgbClr val="00153A"/>
              </a:solidFill>
              <a:highlight>
                <a:srgbClr val="FFFFFF"/>
              </a:highlight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1400"/>
              <a:buFont typeface="Quattrocento Sans"/>
              <a:buChar char="○"/>
            </a:pPr>
            <a:r>
              <a:rPr b="0" i="0" lang="en" u="none" cap="none" strike="noStrike">
                <a:solidFill>
                  <a:srgbClr val="00153A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GBON (focus on WMO-priorities, but appetite to extend to marine e.g. SLP, SST - </a:t>
            </a:r>
            <a:r>
              <a:rPr b="1" i="0" lang="en" u="none" cap="none" strike="noStrike">
                <a:solidFill>
                  <a:srgbClr val="00153A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action </a:t>
            </a:r>
            <a:r>
              <a:rPr b="1" i="0" lang="en" u="none" cap="none" strike="noStrike">
                <a:solidFill>
                  <a:srgbClr val="00153A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DBCP</a:t>
            </a:r>
            <a:r>
              <a:rPr b="1" i="0" lang="en" u="none" cap="none" strike="noStrike">
                <a:solidFill>
                  <a:srgbClr val="00153A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 and SOT</a:t>
            </a:r>
            <a:r>
              <a:rPr b="1" i="0" lang="en" u="none" cap="none" strike="noStrike">
                <a:solidFill>
                  <a:srgbClr val="00153A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?</a:t>
            </a:r>
            <a:r>
              <a:rPr b="0" i="0" lang="en" u="none" cap="none" strike="noStrike">
                <a:solidFill>
                  <a:srgbClr val="00153A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)</a:t>
            </a:r>
            <a:endParaRPr b="0" i="0" u="none" cap="none" strike="noStrike">
              <a:solidFill>
                <a:srgbClr val="00153A"/>
              </a:solidFill>
              <a:highlight>
                <a:srgbClr val="FFFFFF"/>
              </a:highlight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1400"/>
              <a:buFont typeface="Quattrocento Sans"/>
              <a:buChar char="○"/>
            </a:pPr>
            <a:r>
              <a:rPr lang="en">
                <a:solidFill>
                  <a:srgbClr val="00153A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WMO reqts based on variables - will need EOV-based monitoring</a:t>
            </a:r>
            <a:endParaRPr>
              <a:solidFill>
                <a:srgbClr val="00153A"/>
              </a:solidFill>
              <a:highlight>
                <a:srgbClr val="FFFFFF"/>
              </a:highlight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1400"/>
              <a:buFont typeface="Quattrocento Sans"/>
              <a:buChar char="○"/>
            </a:pPr>
            <a:r>
              <a:rPr b="0" i="0" lang="en" u="none" cap="none" strike="noStrike">
                <a:solidFill>
                  <a:srgbClr val="00153A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ObsCoDe (long-term - interaction TBD...planning meetings next several months)</a:t>
            </a:r>
            <a:endParaRPr b="0" i="0" u="none" cap="none" strike="noStrike">
              <a:solidFill>
                <a:srgbClr val="00153A"/>
              </a:solidFill>
              <a:highlight>
                <a:srgbClr val="FFFFFF"/>
              </a:highlight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1400"/>
              <a:buFont typeface="Quattrocento Sans"/>
              <a:buChar char="●"/>
            </a:pPr>
            <a:r>
              <a:rPr b="0" i="0" lang="en" u="none" cap="none" strike="noStrike">
                <a:solidFill>
                  <a:srgbClr val="00153A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Developing new components of the observing system (addressing gaps)</a:t>
            </a:r>
            <a:endParaRPr b="0" i="0" u="none" cap="none" strike="noStrike">
              <a:solidFill>
                <a:srgbClr val="00153A"/>
              </a:solidFill>
              <a:highlight>
                <a:srgbClr val="FFFFFF"/>
              </a:highlight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1400"/>
              <a:buFont typeface="Quattrocento Sans"/>
              <a:buChar char="○"/>
            </a:pPr>
            <a:r>
              <a:rPr b="0" i="0" lang="en" u="none" cap="none" strike="noStrike">
                <a:solidFill>
                  <a:srgbClr val="00153A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Boundary Currents (</a:t>
            </a:r>
            <a:r>
              <a:rPr lang="en">
                <a:solidFill>
                  <a:srgbClr val="00153A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2 efforts </a:t>
            </a:r>
            <a:r>
              <a:rPr lang="en">
                <a:solidFill>
                  <a:srgbClr val="00153A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underway</a:t>
            </a:r>
            <a:r>
              <a:rPr lang="en">
                <a:solidFill>
                  <a:srgbClr val="00153A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 - </a:t>
            </a:r>
            <a:r>
              <a:rPr b="1" i="0" lang="en" u="none" cap="none" strike="noStrike">
                <a:solidFill>
                  <a:srgbClr val="00153A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what does success </a:t>
            </a:r>
            <a:r>
              <a:rPr b="1" i="0" lang="en" u="none" cap="none" strike="noStrike">
                <a:solidFill>
                  <a:srgbClr val="00153A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look like? OCG pilot activities?</a:t>
            </a:r>
            <a:r>
              <a:rPr b="0" i="0" lang="en" u="none" cap="none" strike="noStrike">
                <a:solidFill>
                  <a:srgbClr val="00153A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)</a:t>
            </a:r>
            <a:endParaRPr b="0" i="0" u="none" cap="none" strike="noStrike">
              <a:solidFill>
                <a:srgbClr val="00153A"/>
              </a:solidFill>
              <a:highlight>
                <a:srgbClr val="FFFFFF"/>
              </a:highlight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1400"/>
              <a:buFont typeface="Quattrocento Sans"/>
              <a:buChar char="○"/>
            </a:pPr>
            <a:r>
              <a:rPr b="0" i="0" lang="en" u="none" cap="none" strike="noStrike">
                <a:solidFill>
                  <a:srgbClr val="00153A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Increasing BIO obs in OCG networks (many networks already engaged - </a:t>
            </a:r>
            <a:r>
              <a:rPr b="1" i="0" lang="en" u="none" cap="none" strike="noStrike">
                <a:solidFill>
                  <a:srgbClr val="00153A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what more is possible/needed as pilots? efforts on data stream coordination? </a:t>
            </a:r>
            <a:r>
              <a:rPr b="1" lang="en">
                <a:solidFill>
                  <a:srgbClr val="00153A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Convene special meeting with networks?</a:t>
            </a:r>
            <a:r>
              <a:rPr b="0" i="0" lang="en" u="none" cap="none" strike="noStrike">
                <a:solidFill>
                  <a:srgbClr val="00153A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)</a:t>
            </a:r>
            <a:endParaRPr b="0" i="0" u="none" cap="none" strike="noStrike">
              <a:solidFill>
                <a:srgbClr val="00153A"/>
              </a:solidFill>
              <a:highlight>
                <a:srgbClr val="FFFFFF"/>
              </a:highlight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1400"/>
              <a:buFont typeface="Quattrocento Sans"/>
              <a:buChar char="●"/>
            </a:pPr>
            <a:r>
              <a:rPr b="0" i="0" lang="en" u="none" cap="none" strike="noStrike">
                <a:solidFill>
                  <a:srgbClr val="00153A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Stakeholder Engagement</a:t>
            </a:r>
            <a:endParaRPr b="0" i="0" u="none" cap="none" strike="noStrike">
              <a:solidFill>
                <a:srgbClr val="00153A"/>
              </a:solidFill>
              <a:highlight>
                <a:srgbClr val="FFFFFF"/>
              </a:highlight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1400"/>
              <a:buFont typeface="Quattrocento Sans"/>
              <a:buChar char="○"/>
            </a:pPr>
            <a:r>
              <a:rPr b="1" i="0" lang="en" u="none" cap="none" strike="noStrike">
                <a:solidFill>
                  <a:srgbClr val="00153A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Focus on products?</a:t>
            </a:r>
            <a:r>
              <a:rPr b="0" i="0" lang="en" u="none" cap="none" strike="noStrike">
                <a:solidFill>
                  <a:srgbClr val="00153A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 (analysis of products from networks, ask stakeholder</a:t>
            </a:r>
            <a:r>
              <a:rPr lang="en">
                <a:solidFill>
                  <a:srgbClr val="00153A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s about use? </a:t>
            </a:r>
            <a:r>
              <a:rPr b="0" i="0" lang="en" u="none" cap="none" strike="noStrike">
                <a:solidFill>
                  <a:srgbClr val="00153A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mapping of network contributions towards key products/reports?)</a:t>
            </a:r>
            <a:endParaRPr b="0" i="0" u="none" cap="none" strike="noStrike">
              <a:solidFill>
                <a:srgbClr val="00153A"/>
              </a:solidFill>
              <a:highlight>
                <a:srgbClr val="FFFFFF"/>
              </a:highlight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1400"/>
              <a:buFont typeface="Quattrocento Sans"/>
              <a:buChar char="○"/>
            </a:pPr>
            <a:r>
              <a:rPr b="1" i="0" lang="en" u="none" cap="none" strike="noStrike">
                <a:solidFill>
                  <a:srgbClr val="00153A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Stakeholder fora?</a:t>
            </a:r>
            <a:r>
              <a:rPr b="0" i="0" lang="en" u="none" cap="none" strike="noStrike">
                <a:solidFill>
                  <a:srgbClr val="00153A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 (e.g. DBCP stakeholder team) - </a:t>
            </a:r>
            <a:r>
              <a:rPr b="1" i="0" lang="en" u="none" cap="none" strike="noStrike">
                <a:solidFill>
                  <a:srgbClr val="00153A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what do we want out of this?</a:t>
            </a:r>
            <a:endParaRPr b="1" i="0" u="none" cap="none" strike="noStrike">
              <a:solidFill>
                <a:srgbClr val="00153A"/>
              </a:solidFill>
              <a:highlight>
                <a:srgbClr val="FFFFFF"/>
              </a:highlight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1400"/>
              <a:buFont typeface="Quattrocento Sans"/>
              <a:buChar char="●"/>
            </a:pPr>
            <a:r>
              <a:rPr b="0" i="0" lang="en" u="none" cap="none" strike="noStrike">
                <a:solidFill>
                  <a:srgbClr val="00153A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Gaps and other needs that require resources</a:t>
            </a:r>
            <a:r>
              <a:rPr b="0" i="0" lang="en" u="none" cap="none" strike="noStrike">
                <a:solidFill>
                  <a:srgbClr val="00153A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: highlight in OCG</a:t>
            </a:r>
            <a:r>
              <a:rPr lang="en">
                <a:solidFill>
                  <a:srgbClr val="00153A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-12 report; </a:t>
            </a:r>
            <a:r>
              <a:rPr b="1" lang="en">
                <a:solidFill>
                  <a:srgbClr val="00153A"/>
                </a:solidFill>
                <a:highlight>
                  <a:schemeClr val="lt1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prioritize; encourage proposals to address?</a:t>
            </a:r>
            <a:endParaRPr b="0" i="0" u="none" cap="none" strike="noStrike">
              <a:solidFill>
                <a:srgbClr val="00153A"/>
              </a:solidFill>
              <a:highlight>
                <a:srgbClr val="FFFFFF"/>
              </a:highlight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1400"/>
              <a:buFont typeface="Quattrocento Sans"/>
              <a:buChar char="○"/>
            </a:pPr>
            <a:r>
              <a:rPr lang="en">
                <a:solidFill>
                  <a:srgbClr val="00153A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Develop </a:t>
            </a:r>
            <a:r>
              <a:rPr b="0" i="0" lang="en" u="none" cap="none" strike="noStrike">
                <a:solidFill>
                  <a:srgbClr val="00153A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ADCP data stream? </a:t>
            </a:r>
            <a:r>
              <a:rPr lang="en">
                <a:solidFill>
                  <a:srgbClr val="00153A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E</a:t>
            </a:r>
            <a:r>
              <a:rPr b="0" i="0" lang="en" u="none" cap="none" strike="noStrike">
                <a:solidFill>
                  <a:srgbClr val="00153A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n</a:t>
            </a:r>
            <a:r>
              <a:rPr lang="en">
                <a:solidFill>
                  <a:srgbClr val="00153A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courage more </a:t>
            </a:r>
            <a:r>
              <a:rPr b="0" i="0" lang="en" u="none" cap="none" strike="noStrike">
                <a:solidFill>
                  <a:srgbClr val="00153A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OBPS development</a:t>
            </a:r>
            <a:r>
              <a:rPr lang="en">
                <a:solidFill>
                  <a:srgbClr val="00153A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?</a:t>
            </a:r>
            <a:r>
              <a:rPr b="0" i="0" lang="en" u="none" cap="none" strike="noStrike">
                <a:solidFill>
                  <a:srgbClr val="00153A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 -</a:t>
            </a:r>
            <a:r>
              <a:rPr lang="en">
                <a:solidFill>
                  <a:srgbClr val="00153A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endParaRPr b="1" i="0" u="none" cap="none" strike="noStrike">
              <a:solidFill>
                <a:srgbClr val="00153A"/>
              </a:solidFill>
              <a:highlight>
                <a:srgbClr val="FFFFFF"/>
              </a:highlight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