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Libre Franklin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Corbel"/>
      <p:regular r:id="rId20"/>
      <p:bold r:id="rId21"/>
      <p:italic r:id="rId22"/>
      <p:boldItalic r:id="rId23"/>
    </p:embeddedFont>
    <p:embeddedFont>
      <p:font typeface="Quattrocento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gFQvQ67yfJCJ6KMIQKgNLfXssh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regular.fntdata"/><Relationship Id="rId22" Type="http://schemas.openxmlformats.org/officeDocument/2006/relationships/font" Target="fonts/Corbel-italic.fntdata"/><Relationship Id="rId21" Type="http://schemas.openxmlformats.org/officeDocument/2006/relationships/font" Target="fonts/Corbel-bold.fntdata"/><Relationship Id="rId24" Type="http://schemas.openxmlformats.org/officeDocument/2006/relationships/font" Target="fonts/QuattrocentoSans-regular.fntdata"/><Relationship Id="rId23" Type="http://schemas.openxmlformats.org/officeDocument/2006/relationships/font" Target="fonts/Corbel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attrocentoSans-italic.fntdata"/><Relationship Id="rId25" Type="http://schemas.openxmlformats.org/officeDocument/2006/relationships/font" Target="fonts/QuattrocentoSans-bold.fntdata"/><Relationship Id="rId28" Type="http://customschemas.google.com/relationships/presentationmetadata" Target="metadata"/><Relationship Id="rId27" Type="http://schemas.openxmlformats.org/officeDocument/2006/relationships/font" Target="fonts/Quattrocen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ibreFranklin-bold.fntdata"/><Relationship Id="rId12" Type="http://schemas.openxmlformats.org/officeDocument/2006/relationships/font" Target="fonts/LibreFranklin-regular.fntdata"/><Relationship Id="rId15" Type="http://schemas.openxmlformats.org/officeDocument/2006/relationships/font" Target="fonts/LibreFranklin-boldItalic.fntdata"/><Relationship Id="rId14" Type="http://schemas.openxmlformats.org/officeDocument/2006/relationships/font" Target="fonts/LibreFranklin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>
                <a:solidFill>
                  <a:schemeClr val="dk1"/>
                </a:solidFill>
              </a:rPr>
              <a:t>What is ES, responsible , resilient, enhancing wellbeing.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>
                <a:solidFill>
                  <a:schemeClr val="dk1"/>
                </a:solidFill>
              </a:rPr>
              <a:t>ES is action oriented and foster sustainability.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>
                <a:solidFill>
                  <a:schemeClr val="dk1"/>
                </a:solidFill>
              </a:rPr>
              <a:t>Action-oriented framework intended to foster sustainability. Three strategies of stewardship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>
                <a:solidFill>
                  <a:schemeClr val="dk1"/>
                </a:solidFill>
              </a:rPr>
              <a:t>Reduce the magnitude, exposure and sensitivity to known stresses;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>
                <a:solidFill>
                  <a:schemeClr val="dk1"/>
                </a:solidFill>
              </a:rPr>
              <a:t>Promote proactive policies of change;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H">
                <a:solidFill>
                  <a:schemeClr val="dk1"/>
                </a:solidFill>
              </a:rPr>
              <a:t>Evade and escape unsustainable social-ecological traps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7bef40e0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What is ES, responsible , resilient, enhancing wellbeing.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ES is action oriented and foster sustainability.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Action-oriented framework intended to foster sustainability. Three strategies of stewardship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Reduce the magnitude, exposure and sensitivity to known stresses;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Promote proactive policies of change;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Evade and escape unsustainable social-ecological traps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" name="Google Shape;53;gd7bef40e0a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7bef40e0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What is ES, responsible , resilient, enhancing wellbeing.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ES is action oriented and foster sustainability.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Action-oriented framework intended to foster sustainability. Three strategies of stewardship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Reduce the magnitude, exposure and sensitivity to known stresses;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Promote proactive policies of change;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Evade and escape unsustainable social-ecological traps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gd7bef40e0a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7bef40e0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What is ES, responsible , resilient, enhancing wellbeing.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ES is action oriented and foster sustainability.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Action-oriented framework intended to foster sustainability. Three strategies of stewardship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Reduce the magnitude, exposure and sensitivity to known stresses;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Promote proactive policies of change;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Evade and escape unsustainable social-ecological traps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gd7bef40e0a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7bef40e0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What is ES, responsible , resilient, enhancing wellbeing.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ES is action oriented and foster sustainability.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Action-oriented framework intended to foster sustainability. Three strategies of stewardship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Reduce the magnitude, exposure and sensitivity to known stresses;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Promote proactive policies of change;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H">
                <a:solidFill>
                  <a:schemeClr val="dk1"/>
                </a:solidFill>
              </a:rPr>
              <a:t>Evade and escape unsustainable social-ecological traps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gd7bef40e0a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sz="3300" u="sng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  <a:defRPr sz="21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 sz="18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Char char="•"/>
              <a:defRPr sz="15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432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432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2" type="body"/>
          </p:nvPr>
        </p:nvSpPr>
        <p:spPr>
          <a:xfrm>
            <a:off x="5740400" y="1195388"/>
            <a:ext cx="5613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  <a:defRPr i="1" sz="21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0" type="dt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/>
          <p:nvPr>
            <p:ph idx="1" type="subTitle"/>
          </p:nvPr>
        </p:nvSpPr>
        <p:spPr>
          <a:xfrm>
            <a:off x="9459687" y="1156155"/>
            <a:ext cx="2635592" cy="15023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  <a:defRPr sz="18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11"/>
          <p:cNvSpPr txBox="1"/>
          <p:nvPr>
            <p:ph idx="2" type="body"/>
          </p:nvPr>
        </p:nvSpPr>
        <p:spPr>
          <a:xfrm>
            <a:off x="8733453" y="2662420"/>
            <a:ext cx="3361185" cy="250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i="0" sz="140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0" type="dt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1" type="ftr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23" name="Google Shape;2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24524" y="211075"/>
            <a:ext cx="1270755" cy="77096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1"/>
          <p:cNvSpPr txBox="1"/>
          <p:nvPr>
            <p:ph type="ctrTitle"/>
          </p:nvPr>
        </p:nvSpPr>
        <p:spPr>
          <a:xfrm>
            <a:off x="96004" y="1156154"/>
            <a:ext cx="9363685" cy="150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2"/>
          <p:cNvGrpSpPr/>
          <p:nvPr/>
        </p:nvGrpSpPr>
        <p:grpSpPr>
          <a:xfrm>
            <a:off x="156263" y="1478719"/>
            <a:ext cx="2088173" cy="2400937"/>
            <a:chOff x="233371" y="872842"/>
            <a:chExt cx="2088173" cy="2400937"/>
          </a:xfrm>
        </p:grpSpPr>
        <p:sp>
          <p:nvSpPr>
            <p:cNvPr id="27" name="Google Shape;27;p12"/>
            <p:cNvSpPr txBox="1"/>
            <p:nvPr/>
          </p:nvSpPr>
          <p:spPr>
            <a:xfrm>
              <a:off x="233376" y="1273007"/>
              <a:ext cx="19708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b="0" i="0" sz="2000" u="none" cap="none" strike="noStrik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12"/>
            <p:cNvSpPr txBox="1"/>
            <p:nvPr/>
          </p:nvSpPr>
          <p:spPr>
            <a:xfrm>
              <a:off x="233372" y="2073337"/>
              <a:ext cx="15694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b="0" i="0" sz="2000" u="none" cap="none" strike="noStrik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9" name="Google Shape;29;p12"/>
            <p:cNvSpPr txBox="1"/>
            <p:nvPr/>
          </p:nvSpPr>
          <p:spPr>
            <a:xfrm>
              <a:off x="233372" y="1673172"/>
              <a:ext cx="191982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b="0" i="0" sz="2000" u="none" cap="none" strike="noStrik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" name="Google Shape;30;p12"/>
            <p:cNvSpPr txBox="1"/>
            <p:nvPr/>
          </p:nvSpPr>
          <p:spPr>
            <a:xfrm>
              <a:off x="233373" y="872842"/>
              <a:ext cx="20881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p12"/>
            <p:cNvSpPr txBox="1"/>
            <p:nvPr/>
          </p:nvSpPr>
          <p:spPr>
            <a:xfrm>
              <a:off x="233371" y="2873669"/>
              <a:ext cx="12960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fr-CH" sz="20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p12"/>
            <p:cNvSpPr txBox="1"/>
            <p:nvPr/>
          </p:nvSpPr>
          <p:spPr>
            <a:xfrm>
              <a:off x="233371" y="2473502"/>
              <a:ext cx="13993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fr-CH" sz="2000" u="none" cap="none" strike="noStrik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b="0" i="0" sz="2000" u="none" cap="none" strike="noStrik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2317839" y="1978699"/>
            <a:ext cx="2853985" cy="1400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" name="Google Shape;3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403" y="925824"/>
            <a:ext cx="6302887" cy="445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63" y="5580230"/>
            <a:ext cx="3909188" cy="76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12"/>
          <p:cNvCxnSpPr/>
          <p:nvPr/>
        </p:nvCxnSpPr>
        <p:spPr>
          <a:xfrm>
            <a:off x="5307184" y="2143379"/>
            <a:ext cx="0" cy="936000"/>
          </a:xfrm>
          <a:prstGeom prst="straightConnector1">
            <a:avLst/>
          </a:prstGeom>
          <a:noFill/>
          <a:ln cap="flat" cmpd="sng" w="25400">
            <a:solidFill>
              <a:srgbClr val="8DC5D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food, device&#10;&#10;Description automatically generated" id="37" name="Google Shape;3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63" y="207669"/>
            <a:ext cx="1270755" cy="77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b="0" i="0" sz="3300" u="sng" cap="small" strike="noStrike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3900" y="5369800"/>
            <a:ext cx="12192001" cy="15040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GErQREXsI3HKs8J4AY3FqGT0VNdqeYF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ann-christine.zinkann@noa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/>
          <p:nvPr>
            <p:ph idx="1" type="subTitle"/>
          </p:nvPr>
        </p:nvSpPr>
        <p:spPr>
          <a:xfrm>
            <a:off x="0" y="3964000"/>
            <a:ext cx="121920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fr-CH">
                <a:solidFill>
                  <a:srgbClr val="74AFDB"/>
                </a:solidFill>
              </a:rPr>
              <a:t>Ann-Christine Zinkann, Karen Grissom, </a:t>
            </a:r>
            <a:r>
              <a:rPr lang="fr-CH">
                <a:solidFill>
                  <a:srgbClr val="74AFDB"/>
                </a:solidFill>
              </a:rPr>
              <a:t>Boris </a:t>
            </a:r>
            <a:r>
              <a:rPr lang="fr-CH">
                <a:solidFill>
                  <a:srgbClr val="74AFDB"/>
                </a:solidFill>
                <a:highlight>
                  <a:srgbClr val="FFFFFF"/>
                </a:highlight>
              </a:rPr>
              <a:t> Kelly-Gerreyn</a:t>
            </a:r>
            <a:endParaRPr>
              <a:solidFill>
                <a:srgbClr val="74AFDB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3" name="Google Shape;43;p2"/>
          <p:cNvSpPr txBox="1"/>
          <p:nvPr>
            <p:ph type="ctrTitle"/>
          </p:nvPr>
        </p:nvSpPr>
        <p:spPr>
          <a:xfrm>
            <a:off x="206675" y="172679"/>
            <a:ext cx="8621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</a:pPr>
            <a:r>
              <a:rPr lang="fr-CH" sz="2700">
                <a:solidFill>
                  <a:srgbClr val="00153A"/>
                </a:solidFill>
              </a:rPr>
              <a:t>OCG – 12 Virtual meeting</a:t>
            </a:r>
            <a:br>
              <a:rPr lang="fr-CH" sz="2700">
                <a:solidFill>
                  <a:srgbClr val="00153A"/>
                </a:solidFill>
              </a:rPr>
            </a:br>
            <a:r>
              <a:rPr lang="fr-CH" sz="2700">
                <a:solidFill>
                  <a:srgbClr val="00153A"/>
                </a:solidFill>
              </a:rPr>
              <a:t>May 2021</a:t>
            </a:r>
            <a:endParaRPr sz="2700">
              <a:solidFill>
                <a:srgbClr val="00153A"/>
              </a:solidFill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0" y="2007400"/>
            <a:ext cx="12192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r-CH" sz="60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OCG</a:t>
            </a:r>
            <a:endParaRPr b="1" sz="6000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fr-CH" sz="54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Environmental Stewardship Workshop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>
            <p:ph idx="1" type="body"/>
          </p:nvPr>
        </p:nvSpPr>
        <p:spPr>
          <a:xfrm>
            <a:off x="533400" y="1281075"/>
            <a:ext cx="11498100" cy="50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CH"/>
              <a:t>Definition: 2 similar definitions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“</a:t>
            </a:r>
            <a:r>
              <a:rPr lang="fr-CH"/>
              <a:t>The responsible use and protection of the natural environment through conservation and sustainable practices to enhance ecosystem resilience and human well-being.”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</a:pPr>
            <a:r>
              <a:rPr lang="fr-CH">
                <a:solidFill>
                  <a:srgbClr val="00153A"/>
                </a:solidFill>
              </a:rPr>
              <a:t>“</a:t>
            </a:r>
            <a:r>
              <a:rPr lang="fr-CH">
                <a:solidFill>
                  <a:srgbClr val="00153A"/>
                </a:solidFill>
                <a:highlight>
                  <a:srgbClr val="FFFFFF"/>
                </a:highlight>
              </a:rPr>
              <a:t>Promotion of practices that reduce the impact of our operations on the environment”.</a:t>
            </a:r>
            <a:endParaRPr>
              <a:solidFill>
                <a:srgbClr val="00153A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CH"/>
              <a:t>Five Stewardship actions: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>
                <a:solidFill>
                  <a:srgbClr val="980000"/>
                </a:solidFill>
              </a:rPr>
              <a:t>Restore</a:t>
            </a:r>
            <a:r>
              <a:rPr lang="fr-CH">
                <a:solidFill>
                  <a:srgbClr val="980000"/>
                </a:solidFill>
              </a:rPr>
              <a:t> and Protect, Science stewardship, Community awareness</a:t>
            </a:r>
            <a:r>
              <a:rPr lang="fr-CH"/>
              <a:t>, Civic actions, Lifestyle choices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CH"/>
              <a:t>What assessments are conducted?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Informal: self-assessment of environmental footprint to establish baseline of our environmental impact</a:t>
            </a:r>
            <a:r>
              <a:rPr lang="fr-CH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 </a:t>
            </a:r>
            <a:endParaRPr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r-CH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Formal: </a:t>
            </a:r>
            <a:r>
              <a:rPr lang="fr-CH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Environmental Impact Assessment (EIS)</a:t>
            </a:r>
            <a:r>
              <a:rPr lang="fr-CH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, National Environmental Policy Act </a:t>
            </a:r>
            <a:r>
              <a:rPr lang="fr-CH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(NEPA)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CH"/>
              <a:t>ES Folder:</a:t>
            </a:r>
            <a:endParaRPr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CH" u="sng">
                <a:solidFill>
                  <a:schemeClr val="hlink"/>
                </a:solidFill>
                <a:hlinkClick r:id="rId3"/>
              </a:rPr>
              <a:t>https://drive.google.com/drive/folders/1GErQREXsI3HKs8J4AY3FqGT0VNdqeYFL</a:t>
            </a:r>
            <a:endParaRPr/>
          </a:p>
        </p:txBody>
      </p:sp>
      <p:sp>
        <p:nvSpPr>
          <p:cNvPr id="50" name="Google Shape;50;p3"/>
          <p:cNvSpPr txBox="1"/>
          <p:nvPr>
            <p:ph type="title"/>
          </p:nvPr>
        </p:nvSpPr>
        <p:spPr>
          <a:xfrm>
            <a:off x="209533" y="218175"/>
            <a:ext cx="108801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u="none"/>
              <a:t>What is Environmental Stewardship?</a:t>
            </a:r>
            <a:endParaRPr u="non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7bef40e0a_0_40"/>
          <p:cNvSpPr txBox="1"/>
          <p:nvPr>
            <p:ph idx="1" type="body"/>
          </p:nvPr>
        </p:nvSpPr>
        <p:spPr>
          <a:xfrm>
            <a:off x="533400" y="1281075"/>
            <a:ext cx="114981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CH" sz="2000"/>
              <a:t>Argo (Stephen Riser)</a:t>
            </a:r>
            <a:endParaRPr sz="20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Assessment of the composition of an Argo float and possibilities to reduce e.g., plastic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Environmental impacts during a lifetime of a float (e.g., scenario assessments including hall breach, TBTO, float dies)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Assessments of costs and environmental impact if all floats were recovered</a:t>
            </a:r>
            <a:endParaRPr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 sz="1800"/>
              <a:t>900 floats = $9 billion / year ship time 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 sz="1800"/>
              <a:t>75000 kg/day CO2 [roughly equivalent to the annual emissions of 50,000 cars]</a:t>
            </a:r>
            <a:endParaRPr/>
          </a:p>
        </p:txBody>
      </p:sp>
      <p:sp>
        <p:nvSpPr>
          <p:cNvPr id="56" name="Google Shape;56;gd7bef40e0a_0_40"/>
          <p:cNvSpPr txBox="1"/>
          <p:nvPr>
            <p:ph type="title"/>
          </p:nvPr>
        </p:nvSpPr>
        <p:spPr>
          <a:xfrm>
            <a:off x="209533" y="218175"/>
            <a:ext cx="108801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u="none"/>
              <a:t>Example of Existing efforts</a:t>
            </a:r>
            <a:endParaRPr u="none"/>
          </a:p>
        </p:txBody>
      </p:sp>
      <p:sp>
        <p:nvSpPr>
          <p:cNvPr id="57" name="Google Shape;57;gd7bef40e0a_0_40"/>
          <p:cNvSpPr txBox="1"/>
          <p:nvPr>
            <p:ph idx="1" type="body"/>
          </p:nvPr>
        </p:nvSpPr>
        <p:spPr>
          <a:xfrm>
            <a:off x="533723" y="3714850"/>
            <a:ext cx="77310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000"/>
              <a:buChar char="•"/>
            </a:pPr>
            <a:r>
              <a:rPr lang="fr-CH" sz="2000">
                <a:solidFill>
                  <a:srgbClr val="00153A"/>
                </a:solidFill>
              </a:rPr>
              <a:t>Conclusion:</a:t>
            </a:r>
            <a:endParaRPr sz="2000">
              <a:solidFill>
                <a:srgbClr val="00153A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</a:pPr>
            <a:r>
              <a:rPr lang="fr-CH">
                <a:solidFill>
                  <a:srgbClr val="00153A"/>
                </a:solidFill>
              </a:rPr>
              <a:t>Argo floats have a contamination footprint but MANY orders of magnitude smaller than what environmentally is put into the environment / natural and anthropogenic fluxes and recovery of Argo floats is not cost-effective and potentially environmentally damaging</a:t>
            </a:r>
            <a:endParaRPr sz="2000"/>
          </a:p>
        </p:txBody>
      </p:sp>
      <p:pic>
        <p:nvPicPr>
          <p:cNvPr id="58" name="Google Shape;58;gd7bef40e0a_0_40"/>
          <p:cNvPicPr preferRelativeResize="0"/>
          <p:nvPr/>
        </p:nvPicPr>
        <p:blipFill rotWithShape="1">
          <a:blip r:embed="rId3">
            <a:alphaModFix/>
          </a:blip>
          <a:srcRect b="3827" l="41206" r="1411" t="0"/>
          <a:stretch/>
        </p:blipFill>
        <p:spPr>
          <a:xfrm>
            <a:off x="8340675" y="3773238"/>
            <a:ext cx="3020525" cy="222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7bef40e0a_0_47"/>
          <p:cNvSpPr txBox="1"/>
          <p:nvPr>
            <p:ph idx="1" type="body"/>
          </p:nvPr>
        </p:nvSpPr>
        <p:spPr>
          <a:xfrm>
            <a:off x="533400" y="1281075"/>
            <a:ext cx="9578700" cy="4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CH" sz="2000"/>
              <a:t>DBCP (Shannon McArthur)</a:t>
            </a:r>
            <a:endParaRPr sz="2000"/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NEPA Assessments: National Environmental Policy Act (enacted 1970 in the US)</a:t>
            </a:r>
            <a:endParaRPr/>
          </a:p>
          <a:p>
            <a:pPr indent="-3556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CH" sz="2000"/>
              <a:t>2017/2018 NDBC prepared and publicly adjudicated:</a:t>
            </a:r>
            <a:endParaRPr sz="2000"/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Motivation/Driver: Compliance, NOAA’s Stewardship Mission, Mitigate threat/risk to program operations.</a:t>
            </a:r>
            <a:endParaRPr/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Programmatic Environmental Assessment (PEA) &amp; Finding of No Significant Impacts (FONSI)</a:t>
            </a:r>
            <a:endParaRPr/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Described physical (e.g., equipment, material, facilities), biological (e.g., population, biotic components) , and cultural resource (e.g., past human activity) characteristics</a:t>
            </a:r>
            <a:endParaRPr/>
          </a:p>
          <a:p>
            <a:pPr indent="-3556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CH" sz="2000"/>
              <a:t>Impact considerations</a:t>
            </a:r>
            <a:endParaRPr sz="2000"/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Economic Loss, habitat damage, entanglements, vessel damage, invasive species transport</a:t>
            </a:r>
            <a:endParaRPr/>
          </a:p>
          <a:p>
            <a:pPr indent="-3429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r-CH" sz="1800"/>
              <a:t>Conclusions;</a:t>
            </a:r>
            <a:endParaRPr sz="1800"/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NEPA PEA Results: “Findings of No Significant Impact” (“FONSI”)</a:t>
            </a:r>
            <a:endParaRPr/>
          </a:p>
          <a:p>
            <a:pPr indent="-3429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Proposed Improvements: Recover moorings, improve adrift buoy recovery, prevent hull fouling &amp; transport of invasive species</a:t>
            </a:r>
            <a:endParaRPr sz="2000"/>
          </a:p>
        </p:txBody>
      </p:sp>
      <p:sp>
        <p:nvSpPr>
          <p:cNvPr id="64" name="Google Shape;64;gd7bef40e0a_0_47"/>
          <p:cNvSpPr txBox="1"/>
          <p:nvPr>
            <p:ph type="title"/>
          </p:nvPr>
        </p:nvSpPr>
        <p:spPr>
          <a:xfrm>
            <a:off x="209533" y="218175"/>
            <a:ext cx="108801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u="none"/>
              <a:t>Example of Existing efforts</a:t>
            </a:r>
            <a:endParaRPr u="none"/>
          </a:p>
        </p:txBody>
      </p:sp>
      <p:pic>
        <p:nvPicPr>
          <p:cNvPr id="65" name="Google Shape;65;gd7bef40e0a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5800" y="3129649"/>
            <a:ext cx="1663450" cy="2176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bes.jpg" id="66" name="Google Shape;66;gd7bef40e0a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2175" y="1473700"/>
            <a:ext cx="1867075" cy="140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7bef40e0a_0_56"/>
          <p:cNvSpPr txBox="1"/>
          <p:nvPr>
            <p:ph idx="1" type="body"/>
          </p:nvPr>
        </p:nvSpPr>
        <p:spPr>
          <a:xfrm>
            <a:off x="533400" y="1281075"/>
            <a:ext cx="11343900" cy="4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000"/>
              <a:buFont typeface="Quattrocento Sans"/>
              <a:buChar char="•"/>
            </a:pPr>
            <a:r>
              <a:rPr b="1" lang="fr-CH" sz="2000">
                <a:solidFill>
                  <a:srgbClr val="00153A"/>
                </a:solidFill>
              </a:rPr>
              <a:t>What do we mean by environmental stewardship?</a:t>
            </a:r>
            <a:endParaRPr b="1" sz="2000">
              <a:solidFill>
                <a:srgbClr val="00153A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Quattrocento Sans"/>
              <a:buChar char="•"/>
            </a:pPr>
            <a:r>
              <a:rPr lang="fr-CH">
                <a:solidFill>
                  <a:srgbClr val="00153A"/>
                </a:solidFill>
                <a:highlight>
                  <a:srgbClr val="FFFFFF"/>
                </a:highlight>
              </a:rPr>
              <a:t>Promotion of practices that reduce the impact of our operations on the environment.</a:t>
            </a:r>
            <a:r>
              <a:rPr lang="fr-CH">
                <a:solidFill>
                  <a:srgbClr val="00153A"/>
                </a:solidFill>
              </a:rPr>
              <a:t> 82% / </a:t>
            </a:r>
            <a:r>
              <a:rPr lang="fr-CH">
                <a:solidFill>
                  <a:srgbClr val="00153A"/>
                </a:solidFill>
                <a:highlight>
                  <a:srgbClr val="FFFFFF"/>
                </a:highlight>
              </a:rPr>
              <a:t>The responsible use and protection of a resource through conservation and sustainable practices to enhance resilience and well-being. 91%</a:t>
            </a:r>
            <a:endParaRPr>
              <a:solidFill>
                <a:srgbClr val="00153A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000"/>
              <a:buFont typeface="Quattrocento Sans"/>
              <a:buChar char="•"/>
            </a:pPr>
            <a:r>
              <a:rPr b="1" lang="fr-CH" sz="2000">
                <a:solidFill>
                  <a:srgbClr val="00153A"/>
                </a:solidFill>
              </a:rPr>
              <a:t>What should the OCG role be in environmental stewardship? Select up to 5 options </a:t>
            </a:r>
            <a:endParaRPr b="1" sz="2000">
              <a:solidFill>
                <a:srgbClr val="00153A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Quattrocento Sans"/>
              <a:buChar char="•"/>
            </a:pPr>
            <a:r>
              <a:rPr lang="fr-CH">
                <a:solidFill>
                  <a:srgbClr val="00153A"/>
                </a:solidFill>
              </a:rPr>
              <a:t>Education, information, 80% / Monitoring, 70% / Best Practices, 100%</a:t>
            </a:r>
            <a:endParaRPr>
              <a:solidFill>
                <a:srgbClr val="00153A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000"/>
              <a:buFont typeface="Quattrocento Sans"/>
              <a:buChar char="•"/>
            </a:pPr>
            <a:r>
              <a:rPr b="1" lang="fr-CH" sz="2000">
                <a:solidFill>
                  <a:srgbClr val="00153A"/>
                </a:solidFill>
              </a:rPr>
              <a:t>What are your concerns and challenges in conducting Environmental Assessments?</a:t>
            </a:r>
            <a:endParaRPr b="1" sz="2000">
              <a:solidFill>
                <a:srgbClr val="00153A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</a:pPr>
            <a:r>
              <a:rPr lang="fr-CH">
                <a:solidFill>
                  <a:srgbClr val="00153A"/>
                </a:solidFill>
              </a:rPr>
              <a:t>Lack of </a:t>
            </a:r>
            <a:r>
              <a:rPr lang="fr-CH">
                <a:solidFill>
                  <a:srgbClr val="00153A"/>
                </a:solidFill>
                <a:highlight>
                  <a:srgbClr val="FFFFFF"/>
                </a:highlight>
              </a:rPr>
              <a:t>resources (time, people, money), / Lack of knowledge, information, </a:t>
            </a:r>
            <a:endParaRPr>
              <a:solidFill>
                <a:srgbClr val="00153A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000"/>
              <a:buFont typeface="Quattrocento Sans"/>
              <a:buChar char="•"/>
            </a:pPr>
            <a:r>
              <a:rPr b="1" lang="fr-CH" sz="2000">
                <a:solidFill>
                  <a:srgbClr val="00153A"/>
                </a:solidFill>
              </a:rPr>
              <a:t>Are you or someone in your  program involved in current activities or have future plans to tackle environmental stewardship?</a:t>
            </a:r>
            <a:endParaRPr b="1" sz="2000">
              <a:solidFill>
                <a:srgbClr val="00153A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Quattrocento Sans"/>
              <a:buChar char="•"/>
            </a:pPr>
            <a:r>
              <a:rPr lang="fr-CH">
                <a:solidFill>
                  <a:srgbClr val="00153A"/>
                </a:solidFill>
              </a:rPr>
              <a:t>Yes, 78% / </a:t>
            </a:r>
            <a:r>
              <a:rPr lang="fr-CH">
                <a:solidFill>
                  <a:srgbClr val="00153A"/>
                </a:solidFill>
                <a:highlight>
                  <a:srgbClr val="FFFFFF"/>
                </a:highlight>
              </a:rPr>
              <a:t>No, 11% / Unknown, 11%</a:t>
            </a:r>
            <a:endParaRPr>
              <a:solidFill>
                <a:srgbClr val="00153A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000"/>
              <a:buFont typeface="Quattrocento Sans"/>
              <a:buChar char="•"/>
            </a:pPr>
            <a:r>
              <a:rPr b="1" lang="fr-CH" sz="2000">
                <a:solidFill>
                  <a:srgbClr val="00153A"/>
                </a:solidFill>
              </a:rPr>
              <a:t>Select the answer(s) that best describes your program environmental stewardship activities?</a:t>
            </a:r>
            <a:endParaRPr b="1" sz="2000">
              <a:solidFill>
                <a:srgbClr val="00153A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Quattrocento Sans"/>
              <a:buChar char="•"/>
            </a:pPr>
            <a:r>
              <a:rPr lang="fr-CH">
                <a:solidFill>
                  <a:srgbClr val="00153A"/>
                </a:solidFill>
              </a:rPr>
              <a:t>Working on best practices (reviewing, adopting, advocating, creating). 67% / Plan to undertake future environmental assessment of impact of program. 44% / Researching and gathering information on laws, actions and resources needed to engage in environmental stewardship activities. 33%</a:t>
            </a:r>
            <a:endParaRPr sz="2000"/>
          </a:p>
        </p:txBody>
      </p:sp>
      <p:sp>
        <p:nvSpPr>
          <p:cNvPr id="72" name="Google Shape;72;gd7bef40e0a_0_56"/>
          <p:cNvSpPr txBox="1"/>
          <p:nvPr>
            <p:ph type="title"/>
          </p:nvPr>
        </p:nvSpPr>
        <p:spPr>
          <a:xfrm>
            <a:off x="209533" y="218175"/>
            <a:ext cx="108801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u="none"/>
              <a:t>Poll Responses</a:t>
            </a:r>
            <a:endParaRPr u="non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7bef40e0a_0_63"/>
          <p:cNvSpPr txBox="1"/>
          <p:nvPr>
            <p:ph idx="1" type="body"/>
          </p:nvPr>
        </p:nvSpPr>
        <p:spPr>
          <a:xfrm>
            <a:off x="533400" y="1281075"/>
            <a:ext cx="10947000" cy="4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fr-CH"/>
              <a:t>DBCP Task Team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ToRs established and under review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CH"/>
              <a:t>Team membership is in built up phase and could act as a focal point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fr-CH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OCG / Networks:</a:t>
            </a:r>
            <a:endParaRPr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fr-CH">
                <a:solidFill>
                  <a:srgbClr val="00153A"/>
                </a:solidFill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Possibilit</a:t>
            </a:r>
            <a:r>
              <a:rPr lang="fr-CH">
                <a:solidFill>
                  <a:srgbClr val="00153A"/>
                </a:solidFill>
              </a:rPr>
              <a:t>y for OCG establish/assist: </a:t>
            </a:r>
            <a:r>
              <a:rPr b="1" lang="fr-CH">
                <a:solidFill>
                  <a:srgbClr val="980000"/>
                </a:solidFill>
              </a:rPr>
              <a:t>Information / Tracking progress / Share Best Practices</a:t>
            </a:r>
            <a:endParaRPr b="1">
              <a:solidFill>
                <a:srgbClr val="98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fr-CH">
                <a:solidFill>
                  <a:srgbClr val="00153A"/>
                </a:solidFill>
              </a:rPr>
              <a:t>Increased availability of information on how ES assessments are conducted</a:t>
            </a:r>
            <a:endParaRPr>
              <a:solidFill>
                <a:srgbClr val="00153A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fr-CH">
                <a:solidFill>
                  <a:srgbClr val="00153A"/>
                </a:solidFill>
              </a:rPr>
              <a:t>Quantify the risk from not conducting ES assessments (e.g., risk to continued operations through denied permits, delayed EEZ plans, denial of deployment through ships of opportunity)</a:t>
            </a:r>
            <a:endParaRPr>
              <a:solidFill>
                <a:srgbClr val="00153A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1800"/>
              <a:buChar char="•"/>
            </a:pPr>
            <a:r>
              <a:rPr b="1" lang="fr-CH">
                <a:solidFill>
                  <a:srgbClr val="980000"/>
                </a:solidFill>
              </a:rPr>
              <a:t>Ask: Please share any assessments or best practices with the DBCP task team</a:t>
            </a:r>
            <a:endParaRPr b="1">
              <a:solidFill>
                <a:srgbClr val="980000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800">
                <a:solidFill>
                  <a:srgbClr val="00153A"/>
                </a:solidFill>
              </a:rPr>
              <a:t>(sent to: </a:t>
            </a:r>
            <a:r>
              <a:rPr lang="fr-CH" sz="1800" u="sng">
                <a:solidFill>
                  <a:schemeClr val="hlink"/>
                </a:solidFill>
                <a:hlinkClick r:id="rId3"/>
              </a:rPr>
              <a:t>ann-christine.zinkann@noaa.gov</a:t>
            </a:r>
            <a:r>
              <a:rPr lang="fr-CH" sz="1800">
                <a:solidFill>
                  <a:srgbClr val="00153A"/>
                </a:solidFill>
              </a:rPr>
              <a:t>)</a:t>
            </a:r>
            <a:endParaRPr b="1" sz="2000">
              <a:solidFill>
                <a:srgbClr val="00153A"/>
              </a:solidFill>
            </a:endParaRPr>
          </a:p>
        </p:txBody>
      </p:sp>
      <p:sp>
        <p:nvSpPr>
          <p:cNvPr id="78" name="Google Shape;78;gd7bef40e0a_0_63"/>
          <p:cNvSpPr txBox="1"/>
          <p:nvPr>
            <p:ph type="title"/>
          </p:nvPr>
        </p:nvSpPr>
        <p:spPr>
          <a:xfrm>
            <a:off x="209533" y="218175"/>
            <a:ext cx="108801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u="none"/>
              <a:t>Conclusion / Ask</a:t>
            </a:r>
            <a:endParaRPr u="non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2020-02-20T13:54:50Z</dcterms:created>
  <dc:creator>Heslop, Emma</dc:creator>
</cp:coreProperties>
</file>