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Libre Franklin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Corbel"/>
      <p:regular r:id="rId21"/>
      <p:bold r:id="rId22"/>
      <p:italic r:id="rId23"/>
      <p:boldItalic r:id="rId24"/>
    </p:embeddedFont>
    <p:embeddedFont>
      <p:font typeface="Quattrocento Sans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9" roundtripDataSignature="AMtx7mjvxkBeUEOEPXC8M5j162x6FFF+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22" Type="http://schemas.openxmlformats.org/officeDocument/2006/relationships/font" Target="fonts/Corbel-bold.fntdata"/><Relationship Id="rId21" Type="http://schemas.openxmlformats.org/officeDocument/2006/relationships/font" Target="fonts/Corbel-regular.fntdata"/><Relationship Id="rId24" Type="http://schemas.openxmlformats.org/officeDocument/2006/relationships/font" Target="fonts/Corbel-boldItalic.fntdata"/><Relationship Id="rId23" Type="http://schemas.openxmlformats.org/officeDocument/2006/relationships/font" Target="fonts/Corbel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QuattrocentoSans-bold.fntdata"/><Relationship Id="rId25" Type="http://schemas.openxmlformats.org/officeDocument/2006/relationships/font" Target="fonts/QuattrocentoSans-regular.fntdata"/><Relationship Id="rId28" Type="http://schemas.openxmlformats.org/officeDocument/2006/relationships/font" Target="fonts/QuattrocentoSans-boldItalic.fntdata"/><Relationship Id="rId27" Type="http://schemas.openxmlformats.org/officeDocument/2006/relationships/font" Target="fonts/Quattrocento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LibreFranklin-regular.fntdata"/><Relationship Id="rId12" Type="http://schemas.openxmlformats.org/officeDocument/2006/relationships/slide" Target="slides/slide7.xml"/><Relationship Id="rId15" Type="http://schemas.openxmlformats.org/officeDocument/2006/relationships/font" Target="fonts/LibreFranklin-italic.fntdata"/><Relationship Id="rId14" Type="http://schemas.openxmlformats.org/officeDocument/2006/relationships/font" Target="fonts/LibreFranklin-bold.fntdata"/><Relationship Id="rId17" Type="http://schemas.openxmlformats.org/officeDocument/2006/relationships/font" Target="fonts/Montserrat-regular.fntdata"/><Relationship Id="rId16" Type="http://schemas.openxmlformats.org/officeDocument/2006/relationships/font" Target="fonts/LibreFranklin-boldItalic.fntdata"/><Relationship Id="rId19" Type="http://schemas.openxmlformats.org/officeDocument/2006/relationships/font" Target="fonts/Montserrat-italic.fntdata"/><Relationship Id="rId1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d94a2bff51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d94a2bff51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We note </a:t>
            </a:r>
            <a:r>
              <a:rPr lang="en-GB" sz="1400">
                <a:solidFill>
                  <a:srgbClr val="00153A"/>
                </a:solidFill>
                <a:highlight>
                  <a:schemeClr val="lt1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increased attention/mention of integration (e.g. to other networks, stakeholders, other parts of GOOS &amp; WMO)</a:t>
            </a:r>
            <a:endParaRPr sz="1400">
              <a:solidFill>
                <a:srgbClr val="00153A"/>
              </a:solidFill>
              <a:highlight>
                <a:schemeClr val="lt1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 type="obj">
  <p:cSld name="OBJEC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" name="Google Shape;14;p10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153A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53A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53A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53A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53A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" name="Google Shape;15;p1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" name="Google Shape;16;p1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" name="Google Shape;17;p1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2500"/>
              <a:buFont typeface="Libre Franklin"/>
              <a:buNone/>
              <a:defRPr sz="2500" u="sng" cap="small">
                <a:solidFill>
                  <a:srgbClr val="00153A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" name="Google Shape;20;p1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302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153A"/>
              </a:buClr>
              <a:buSzPts val="1600"/>
              <a:buChar char="•"/>
              <a:defRPr sz="1600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53A"/>
              </a:buClr>
              <a:buSzPts val="1400"/>
              <a:buChar char="•"/>
              <a:defRPr sz="1400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53A"/>
              </a:buClr>
              <a:buSzPts val="1100"/>
              <a:buChar char="•"/>
              <a:defRPr sz="1100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921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53A"/>
              </a:buClr>
              <a:buSzPts val="1000"/>
              <a:buChar char="•"/>
              <a:defRPr sz="1000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921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53A"/>
              </a:buClr>
              <a:buSzPts val="1000"/>
              <a:buChar char="•"/>
              <a:defRPr sz="1000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1" name="Google Shape;21;p11"/>
          <p:cNvSpPr txBox="1"/>
          <p:nvPr>
            <p:ph idx="2" type="body"/>
          </p:nvPr>
        </p:nvSpPr>
        <p:spPr>
          <a:xfrm>
            <a:off x="4305300" y="896541"/>
            <a:ext cx="42099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A5A5A5"/>
              </a:buClr>
              <a:buSzPts val="1600"/>
              <a:buNone/>
              <a:defRPr i="1" sz="16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53A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53A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53A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53A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2" name="Google Shape;22;p11"/>
          <p:cNvSpPr txBox="1"/>
          <p:nvPr>
            <p:ph idx="10" type="dt"/>
          </p:nvPr>
        </p:nvSpPr>
        <p:spPr>
          <a:xfrm>
            <a:off x="7086600" y="4849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" name="Google Shape;23;p11"/>
          <p:cNvSpPr txBox="1"/>
          <p:nvPr>
            <p:ph idx="11" type="ftr"/>
          </p:nvPr>
        </p:nvSpPr>
        <p:spPr>
          <a:xfrm>
            <a:off x="0" y="4854745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2"/>
          <p:cNvSpPr txBox="1"/>
          <p:nvPr>
            <p:ph idx="1" type="subTitle"/>
          </p:nvPr>
        </p:nvSpPr>
        <p:spPr>
          <a:xfrm>
            <a:off x="7094765" y="867116"/>
            <a:ext cx="1976700" cy="1126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r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rgbClr val="74AFDB"/>
              </a:buClr>
              <a:buSzPts val="1400"/>
              <a:buNone/>
              <a:defRPr sz="1400">
                <a:solidFill>
                  <a:srgbClr val="74AFD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53A"/>
              </a:buClr>
              <a:buSzPts val="1100"/>
              <a:buNone/>
              <a:defRPr sz="11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53A"/>
              </a:buClr>
              <a:buSzPts val="1000"/>
              <a:buNone/>
              <a:defRPr sz="10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53A"/>
              </a:buClr>
              <a:buSzPts val="900"/>
              <a:buNone/>
              <a:defRPr sz="9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53A"/>
              </a:buClr>
              <a:buSzPts val="900"/>
              <a:buNone/>
              <a:defRPr sz="9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6" name="Google Shape;26;p12"/>
          <p:cNvSpPr txBox="1"/>
          <p:nvPr>
            <p:ph idx="2" type="body"/>
          </p:nvPr>
        </p:nvSpPr>
        <p:spPr>
          <a:xfrm>
            <a:off x="6550090" y="1996815"/>
            <a:ext cx="2520900" cy="18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100"/>
              <a:buNone/>
              <a:defRPr i="0" sz="1100">
                <a:solidFill>
                  <a:srgbClr val="1F38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53A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53A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53A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53A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7" name="Google Shape;27;p12"/>
          <p:cNvSpPr txBox="1"/>
          <p:nvPr>
            <p:ph idx="10" type="dt"/>
          </p:nvPr>
        </p:nvSpPr>
        <p:spPr>
          <a:xfrm>
            <a:off x="7086600" y="4849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Google Shape;28;p12"/>
          <p:cNvSpPr txBox="1"/>
          <p:nvPr>
            <p:ph idx="11" type="ftr"/>
          </p:nvPr>
        </p:nvSpPr>
        <p:spPr>
          <a:xfrm>
            <a:off x="0" y="4854745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descr="A picture containing food, device&#10;&#10;Description automatically generated" id="29" name="Google Shape;2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18393" y="158306"/>
            <a:ext cx="953067" cy="578228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12"/>
          <p:cNvSpPr txBox="1"/>
          <p:nvPr>
            <p:ph type="ctrTitle"/>
          </p:nvPr>
        </p:nvSpPr>
        <p:spPr>
          <a:xfrm>
            <a:off x="72003" y="867116"/>
            <a:ext cx="7022700" cy="112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3000"/>
              <a:buFont typeface="Libre Franklin"/>
              <a:buNone/>
              <a:defRPr sz="3000" u="none" cap="small">
                <a:solidFill>
                  <a:srgbClr val="00153A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/>
        </p:nvSpPr>
        <p:spPr>
          <a:xfrm>
            <a:off x="467139" y="4512365"/>
            <a:ext cx="13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13"/>
          <p:cNvGrpSpPr/>
          <p:nvPr/>
        </p:nvGrpSpPr>
        <p:grpSpPr>
          <a:xfrm>
            <a:off x="117197" y="1109039"/>
            <a:ext cx="1566227" cy="1800770"/>
            <a:chOff x="233371" y="872842"/>
            <a:chExt cx="2088302" cy="2401027"/>
          </a:xfrm>
        </p:grpSpPr>
        <p:sp>
          <p:nvSpPr>
            <p:cNvPr id="34" name="Google Shape;34;p13"/>
            <p:cNvSpPr txBox="1"/>
            <p:nvPr/>
          </p:nvSpPr>
          <p:spPr>
            <a:xfrm>
              <a:off x="233376" y="1273007"/>
              <a:ext cx="1970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en-GB" sz="1500" u="none" cap="none" strike="noStrike">
                  <a:solidFill>
                    <a:srgbClr val="1F3864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Thank you</a:t>
              </a:r>
              <a:endParaRPr b="0" i="0" sz="1500" u="none" cap="none" strike="noStrike">
                <a:solidFill>
                  <a:srgbClr val="1F3864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5" name="Google Shape;35;p13"/>
            <p:cNvSpPr txBox="1"/>
            <p:nvPr/>
          </p:nvSpPr>
          <p:spPr>
            <a:xfrm>
              <a:off x="233372" y="2073337"/>
              <a:ext cx="1569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en-GB" sz="1500" u="none" cap="none" strike="noStrike">
                  <a:solidFill>
                    <a:srgbClr val="1F3864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Merci</a:t>
              </a:r>
              <a:endParaRPr b="0" i="0" sz="1500" u="none" cap="none" strike="noStrike">
                <a:solidFill>
                  <a:srgbClr val="1F3864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36" name="Google Shape;36;p13"/>
            <p:cNvSpPr txBox="1"/>
            <p:nvPr/>
          </p:nvSpPr>
          <p:spPr>
            <a:xfrm>
              <a:off x="233372" y="1673172"/>
              <a:ext cx="1919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en-GB" sz="1500" u="none" cap="none" strike="noStrike">
                  <a:solidFill>
                    <a:srgbClr val="1F3864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Gracias</a:t>
              </a:r>
              <a:endParaRPr b="0" i="0" sz="1500" u="none" cap="none" strike="noStrike">
                <a:solidFill>
                  <a:srgbClr val="1F3864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" name="Google Shape;37;p13"/>
            <p:cNvSpPr txBox="1"/>
            <p:nvPr/>
          </p:nvSpPr>
          <p:spPr>
            <a:xfrm>
              <a:off x="233373" y="872842"/>
              <a:ext cx="2088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en-GB" sz="1500" u="none" cap="none" strike="noStrike">
                  <a:solidFill>
                    <a:srgbClr val="1F3864"/>
                  </a:solidFill>
                  <a:latin typeface="Corbel"/>
                  <a:ea typeface="Corbel"/>
                  <a:cs typeface="Corbel"/>
                  <a:sym typeface="Corbel"/>
                </a:rPr>
                <a:t>Спасибо</a:t>
              </a:r>
              <a:endParaRPr b="0" i="0" sz="1500" u="none" cap="none" strike="noStrike">
                <a:solidFill>
                  <a:srgbClr val="1F3864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8" name="Google Shape;38;p13"/>
            <p:cNvSpPr txBox="1"/>
            <p:nvPr/>
          </p:nvSpPr>
          <p:spPr>
            <a:xfrm>
              <a:off x="233371" y="2873669"/>
              <a:ext cx="1296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1" i="0" lang="en-GB" sz="1500" u="none" cap="none" strike="noStrike">
                  <a:solidFill>
                    <a:srgbClr val="1F3864"/>
                  </a:solidFill>
                  <a:latin typeface="Calibri"/>
                  <a:ea typeface="Calibri"/>
                  <a:cs typeface="Calibri"/>
                  <a:sym typeface="Calibri"/>
                </a:rPr>
                <a:t>شُكْرًا</a:t>
              </a:r>
              <a:endParaRPr b="0" i="0" sz="1500" u="none" cap="none" strike="noStrike">
                <a:solidFill>
                  <a:srgbClr val="1F3864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9" name="Google Shape;39;p13"/>
            <p:cNvSpPr txBox="1"/>
            <p:nvPr/>
          </p:nvSpPr>
          <p:spPr>
            <a:xfrm>
              <a:off x="233371" y="2473502"/>
              <a:ext cx="1399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en-GB" sz="1500" u="none" cap="none" strike="noStrike">
                  <a:solidFill>
                    <a:srgbClr val="1F3864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谢谢</a:t>
              </a:r>
              <a:endParaRPr b="0" i="0" sz="1500" u="none" cap="none" strike="noStrike">
                <a:solidFill>
                  <a:srgbClr val="1F3864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40" name="Google Shape;40;p13"/>
          <p:cNvSpPr txBox="1"/>
          <p:nvPr>
            <p:ph idx="1" type="body"/>
          </p:nvPr>
        </p:nvSpPr>
        <p:spPr>
          <a:xfrm>
            <a:off x="1738379" y="1484024"/>
            <a:ext cx="2140500" cy="10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0" wrap="square" tIns="34275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 sz="1400">
                <a:solidFill>
                  <a:srgbClr val="1F3864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53A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53A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53A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53A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41" name="Google Shape;41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14552" y="694368"/>
            <a:ext cx="4727166" cy="33425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42" name="Google Shape;4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8497" y="4185173"/>
            <a:ext cx="2931894" cy="5723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" name="Google Shape;43;p13"/>
          <p:cNvCxnSpPr/>
          <p:nvPr/>
        </p:nvCxnSpPr>
        <p:spPr>
          <a:xfrm>
            <a:off x="3980388" y="1607534"/>
            <a:ext cx="0" cy="702000"/>
          </a:xfrm>
          <a:prstGeom prst="straightConnector1">
            <a:avLst/>
          </a:prstGeom>
          <a:noFill/>
          <a:ln cap="flat" cmpd="sng" w="25400">
            <a:solidFill>
              <a:srgbClr val="8DC5DD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picture containing food, device&#10;&#10;Description automatically generated" id="44" name="Google Shape;44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7197" y="155752"/>
            <a:ext cx="953067" cy="578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2500"/>
              <a:buFont typeface="Libre Franklin"/>
              <a:buNone/>
              <a:defRPr b="0" i="0" sz="2500" u="sng" cap="small" strike="noStrike">
                <a:solidFill>
                  <a:srgbClr val="00153A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153A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53A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984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53A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921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53A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921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153A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" name="Google Shape;11;p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4227909"/>
            <a:ext cx="9144001" cy="91559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2500"/>
              <a:buFont typeface="Libre Franklin"/>
              <a:buNone/>
            </a:pPr>
            <a:r>
              <a:rPr lang="en-GB" u="none"/>
              <a:t>OCG-12 Day 1 and 2 - Actions/Action Areas</a:t>
            </a:r>
            <a:endParaRPr/>
          </a:p>
        </p:txBody>
      </p:sp>
      <p:sp>
        <p:nvSpPr>
          <p:cNvPr id="50" name="Google Shape;50;p2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302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153A"/>
              </a:buClr>
              <a:buSzPts val="1600"/>
              <a:buChar char="•"/>
            </a:pPr>
            <a:r>
              <a:rPr lang="en-GB"/>
              <a:t>Advancing integrated global ocean observing design (increase focus around EOVs), identify opportunities/support GOOS initiatives in this space:</a:t>
            </a:r>
            <a:endParaRPr/>
          </a:p>
          <a:p>
            <a: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-GB"/>
              <a:t>Climate/GCOS – engage in this process (OOPC)</a:t>
            </a:r>
            <a:endParaRPr/>
          </a:p>
          <a:p>
            <a: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-GB"/>
              <a:t>GBON (DBCP and SOT interface and report back) on engagement</a:t>
            </a:r>
            <a:endParaRPr/>
          </a:p>
          <a:p>
            <a: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-GB"/>
              <a:t>GOOS Ocean Decade Programme Ocean Observing Co-Design (long-term - interaction TBD...planning meetings next several month)</a:t>
            </a:r>
            <a:endParaRPr/>
          </a:p>
          <a:p>
            <a:pPr indent="-3302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153A"/>
              </a:buClr>
              <a:buSzPts val="1600"/>
              <a:buChar char="•"/>
            </a:pPr>
            <a:r>
              <a:rPr lang="en-GB"/>
              <a:t>Developing new components of the observing system (addressing gaps)</a:t>
            </a:r>
            <a:endParaRPr/>
          </a:p>
          <a:p>
            <a: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-GB"/>
              <a:t>Boundary Currents – hear more Day 3 from Workshop report out - what does success look like? OCG pilot activities? </a:t>
            </a:r>
            <a:r>
              <a:rPr b="1" lang="en-GB"/>
              <a:t>Work with OOPC, learn from networks experience. Pilot in a region with stakeholders?</a:t>
            </a:r>
            <a:endParaRPr b="1"/>
          </a:p>
          <a:p>
            <a: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-GB"/>
              <a:t>Increasing BioEco obs across OCG networks: many networks already engaged, pilots occurring. </a:t>
            </a:r>
            <a:r>
              <a:rPr b="1" lang="en-GB"/>
              <a:t>Convene topical meeting with interested/relevant networks discuss common issues, data/metadata coordination, what more is possible/needed as pilots???</a:t>
            </a:r>
            <a:endParaRPr b="1"/>
          </a:p>
          <a:p>
            <a: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153A"/>
              </a:buClr>
              <a:buSzPts val="1600"/>
              <a:buNone/>
            </a:pPr>
            <a:r>
              <a:t/>
            </a:r>
            <a:endParaRPr/>
          </a:p>
        </p:txBody>
      </p:sp>
      <p:sp>
        <p:nvSpPr>
          <p:cNvPr id="51" name="Google Shape;51;p2"/>
          <p:cNvSpPr txBox="1"/>
          <p:nvPr>
            <p:ph idx="2" type="body"/>
          </p:nvPr>
        </p:nvSpPr>
        <p:spPr>
          <a:xfrm>
            <a:off x="4305300" y="896541"/>
            <a:ext cx="42099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228600" lvl="0" marL="45720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A5A5A5"/>
              </a:buClr>
              <a:buSzPts val="1600"/>
              <a:buNone/>
            </a:pPr>
            <a:r>
              <a:rPr lang="en-GB"/>
              <a:t>Major longer term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2500"/>
              <a:buFont typeface="Libre Franklin"/>
              <a:buNone/>
            </a:pPr>
            <a:r>
              <a:rPr lang="en-GB" u="none"/>
              <a:t>OCG-12 Day 1 and 2 - Actions/Action Areas</a:t>
            </a:r>
            <a:endParaRPr/>
          </a:p>
        </p:txBody>
      </p:sp>
      <p:sp>
        <p:nvSpPr>
          <p:cNvPr id="57" name="Google Shape;57;p4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302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153A"/>
              </a:buClr>
              <a:buSzPts val="1600"/>
              <a:buChar char="•"/>
            </a:pPr>
            <a:r>
              <a:rPr lang="en-GB"/>
              <a:t>User stakeholder engagement, interest from networks to engage/better understand user needs, OCG could support at strategic cross-network level, further discussion required, initial ideas:</a:t>
            </a:r>
            <a:endParaRPr/>
          </a:p>
          <a:p>
            <a: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-GB"/>
              <a:t>Survey networks on key user groups and key products (for example multi-platform gridded products). Can also use the network specification sheets to formulate.</a:t>
            </a:r>
            <a:endParaRPr/>
          </a:p>
          <a:p>
            <a: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-GB"/>
              <a:t>Convene a forum for cross network/cross key user dialogue</a:t>
            </a:r>
            <a:endParaRPr/>
          </a:p>
          <a:p>
            <a: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-GB"/>
              <a:t>Extend data mapping to map network contributions towards key products</a:t>
            </a:r>
            <a:endParaRPr/>
          </a:p>
          <a:p>
            <a:pPr indent="-330200" lvl="0" marL="457200" rtl="0" algn="l">
              <a:spcBef>
                <a:spcPts val="800"/>
              </a:spcBef>
              <a:spcAft>
                <a:spcPts val="0"/>
              </a:spcAft>
              <a:buSzPts val="1600"/>
              <a:buChar char="•"/>
            </a:pPr>
            <a:r>
              <a:rPr lang="en-GB"/>
              <a:t>Data and Metadata regular exchanges – OCG Data and Metadata Workshop Quarterlies – meet every quarter year (beginning of an OCG Data Committee?). Continue current work and address new topics raised:</a:t>
            </a:r>
            <a:endParaRPr/>
          </a:p>
          <a:p>
            <a:pPr indent="-317500" lvl="1" marL="914400" rtl="0" algn="l"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-GB"/>
              <a:t>BGC data and metadata – BGC Panel assist</a:t>
            </a:r>
            <a:endParaRPr/>
          </a:p>
          <a:p>
            <a:pPr indent="-317500" lvl="1" marL="914400" rtl="0" algn="l"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-GB"/>
              <a:t>Potential data pilot with ship-based time series (identify a station or two)</a:t>
            </a:r>
            <a:endParaRPr/>
          </a:p>
          <a:p>
            <a:pPr indent="-317500" lvl="1" marL="914400" rtl="0" algn="l"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-GB"/>
              <a:t>Input into dialogue with manufacturers on metadata – MTS/GOOS Industry dialogues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153A"/>
              </a:buClr>
              <a:buSzPts val="1600"/>
              <a:buNone/>
            </a:pPr>
            <a:r>
              <a:t/>
            </a:r>
            <a:endParaRPr/>
          </a:p>
        </p:txBody>
      </p:sp>
      <p:sp>
        <p:nvSpPr>
          <p:cNvPr id="58" name="Google Shape;58;p4"/>
          <p:cNvSpPr txBox="1"/>
          <p:nvPr>
            <p:ph idx="2" type="body"/>
          </p:nvPr>
        </p:nvSpPr>
        <p:spPr>
          <a:xfrm>
            <a:off x="4305300" y="896541"/>
            <a:ext cx="42099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228600" lvl="0" marL="45720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A5A5A5"/>
              </a:buClr>
              <a:buSzPts val="1600"/>
              <a:buNone/>
            </a:pPr>
            <a:r>
              <a:rPr lang="en-GB"/>
              <a:t>Major long term cont.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2500"/>
              <a:buFont typeface="Libre Franklin"/>
              <a:buNone/>
            </a:pPr>
            <a:r>
              <a:rPr lang="en-GB" u="none"/>
              <a:t>OCG-12 Day 1 and 2 - Actions/Action Areas</a:t>
            </a:r>
            <a:endParaRPr/>
          </a:p>
        </p:txBody>
      </p:sp>
      <p:sp>
        <p:nvSpPr>
          <p:cNvPr id="64" name="Google Shape;64;p6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302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153A"/>
              </a:buClr>
              <a:buSzPts val="1600"/>
              <a:buChar char="•"/>
            </a:pPr>
            <a:r>
              <a:rPr lang="en-GB"/>
              <a:t>Communications support for networks mission. </a:t>
            </a:r>
            <a:endParaRPr/>
          </a:p>
          <a:p>
            <a: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-GB"/>
              <a:t>The Report Card is a locus for this – encourage networks to engage and provide content</a:t>
            </a:r>
            <a:endParaRPr/>
          </a:p>
          <a:p>
            <a: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-GB"/>
              <a:t>Let us (Emma, GOOS) know about items that </a:t>
            </a:r>
            <a:r>
              <a:rPr lang="en-GB"/>
              <a:t>would/</a:t>
            </a:r>
            <a:r>
              <a:rPr lang="en-GB"/>
              <a:t>could make observing system news</a:t>
            </a:r>
            <a:endParaRPr/>
          </a:p>
          <a:p>
            <a: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-GB"/>
              <a:t>Use the stakeholder work to strengthen the story/connection</a:t>
            </a:r>
            <a:endParaRPr/>
          </a:p>
          <a:p>
            <a: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-GB"/>
              <a:t>User stories – if sufficient interest – could a) add user quotes to GOOS network web pages, or b) work on a few multi-network user stories (note this will take work from the networks)</a:t>
            </a:r>
            <a:endParaRPr/>
          </a:p>
          <a:p>
            <a:pPr indent="-330200" lvl="0" marL="457200" rtl="0" algn="l">
              <a:spcBef>
                <a:spcPts val="800"/>
              </a:spcBef>
              <a:spcAft>
                <a:spcPts val="0"/>
              </a:spcAft>
              <a:buSzPts val="1600"/>
              <a:buChar char="•"/>
            </a:pPr>
            <a:r>
              <a:rPr lang="en-GB"/>
              <a:t>Emerging network: Ship-based Time Series</a:t>
            </a:r>
            <a:endParaRPr/>
          </a:p>
          <a:p>
            <a:pPr indent="-317500" lvl="1" marL="914400" rtl="0" algn="l"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-GB"/>
              <a:t>Oceansites to </a:t>
            </a:r>
            <a:r>
              <a:rPr lang="en-GB"/>
              <a:t>initiate a dialogue to </a:t>
            </a:r>
            <a:r>
              <a:rPr lang="en-GB"/>
              <a:t>identify areas of </a:t>
            </a:r>
            <a:r>
              <a:rPr lang="en-GB"/>
              <a:t>intersection</a:t>
            </a:r>
            <a:endParaRPr/>
          </a:p>
          <a:p>
            <a:pPr indent="-317500" lvl="1" marL="914400" rtl="0" algn="l"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-GB"/>
              <a:t>OCG Exec to reach out to BioEco panel and GOOS SC regarding strategic alignment of this network (and others such as CPR) within OCG, BioEco panel, GRAs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153A"/>
              </a:buClr>
              <a:buSzPts val="1600"/>
              <a:buNone/>
            </a:pPr>
            <a:r>
              <a:t/>
            </a:r>
            <a:endParaRPr/>
          </a:p>
        </p:txBody>
      </p:sp>
      <p:sp>
        <p:nvSpPr>
          <p:cNvPr id="65" name="Google Shape;65;p6"/>
          <p:cNvSpPr txBox="1"/>
          <p:nvPr>
            <p:ph idx="2" type="body"/>
          </p:nvPr>
        </p:nvSpPr>
        <p:spPr>
          <a:xfrm>
            <a:off x="4305300" y="896541"/>
            <a:ext cx="42099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228600" lvl="0" marL="45720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A5A5A5"/>
              </a:buClr>
              <a:buSzPts val="1600"/>
              <a:buNone/>
            </a:pPr>
            <a:r>
              <a:rPr lang="en-GB"/>
              <a:t>Major long term cont.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2500"/>
              <a:buFont typeface="Libre Franklin"/>
              <a:buNone/>
            </a:pPr>
            <a:r>
              <a:rPr lang="en-GB" u="none"/>
              <a:t>OCG-12 Day 1 and 2 - Actions/Action Areas</a:t>
            </a:r>
            <a:endParaRPr/>
          </a:p>
        </p:txBody>
      </p:sp>
      <p:sp>
        <p:nvSpPr>
          <p:cNvPr id="71" name="Google Shape;71;p7"/>
          <p:cNvSpPr txBox="1"/>
          <p:nvPr>
            <p:ph idx="1" type="body"/>
          </p:nvPr>
        </p:nvSpPr>
        <p:spPr>
          <a:xfrm>
            <a:off x="507725" y="1051826"/>
            <a:ext cx="7886700" cy="396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302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153A"/>
              </a:buClr>
              <a:buSzPts val="1600"/>
              <a:buChar char="•"/>
            </a:pPr>
            <a:r>
              <a:rPr lang="en-GB"/>
              <a:t>OceanOPS work with WMO (INFCOM – Lars Peter) to provide EOV views of ocean GBON – OBON</a:t>
            </a:r>
            <a:endParaRPr/>
          </a:p>
          <a:p>
            <a:pPr indent="-330200" lvl="0" marL="457200" rtl="0" algn="l">
              <a:spcBef>
                <a:spcPts val="800"/>
              </a:spcBef>
              <a:spcAft>
                <a:spcPts val="0"/>
              </a:spcAft>
              <a:buSzPts val="1600"/>
              <a:buChar char="•"/>
            </a:pPr>
            <a:r>
              <a:rPr lang="en-GB"/>
              <a:t>Sensors cross-network cooperation – Argo lead a topical call, interested networks and experts, are there areas of collaboration that are useful, reduce risk, increase bargaining power with manufacturers?</a:t>
            </a:r>
            <a:endParaRPr/>
          </a:p>
          <a:p>
            <a:pPr indent="-330200" lvl="0" marL="457200" rtl="0" algn="l">
              <a:spcBef>
                <a:spcPts val="800"/>
              </a:spcBef>
              <a:spcAft>
                <a:spcPts val="0"/>
              </a:spcAft>
              <a:buSzPts val="1600"/>
              <a:buChar char="•"/>
            </a:pPr>
            <a:r>
              <a:rPr lang="en-GB"/>
              <a:t>Support for GOOS-MTS Industry Dialogues as solution to several questions/issues</a:t>
            </a:r>
            <a:endParaRPr/>
          </a:p>
          <a:p>
            <a:pPr indent="-3302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153A"/>
              </a:buClr>
              <a:buSzPts val="1600"/>
              <a:buChar char="•"/>
            </a:pPr>
            <a:r>
              <a:rPr lang="en-GB"/>
              <a:t>Gaps and other needs that require resources highlight in OCG-12 report; prioritize; encourage proposals to address?</a:t>
            </a:r>
            <a:endParaRPr/>
          </a:p>
          <a:p>
            <a: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-GB"/>
              <a:t>Encourage more OBPS development?</a:t>
            </a:r>
            <a:endParaRPr/>
          </a:p>
          <a:p>
            <a: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-GB"/>
              <a:t>HF Radar data centre</a:t>
            </a:r>
            <a:endParaRPr/>
          </a:p>
          <a:p>
            <a: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-GB"/>
              <a:t>Networks that need OceanOPS or OCG Data Support</a:t>
            </a:r>
            <a:endParaRPr/>
          </a:p>
          <a:p>
            <a:pPr indent="-3302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</a:pPr>
            <a:r>
              <a:rPr lang="en-GB"/>
              <a:t>Highlight group of new network best </a:t>
            </a:r>
            <a:r>
              <a:rPr lang="en-GB"/>
              <a:t>practices</a:t>
            </a:r>
            <a:r>
              <a:rPr lang="en-GB"/>
              <a:t> in coming year</a:t>
            </a:r>
            <a:endParaRPr/>
          </a:p>
          <a:p>
            <a:pPr indent="-3302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153A"/>
              </a:buClr>
              <a:buSzPts val="1600"/>
              <a:buChar char="•"/>
            </a:pPr>
            <a:r>
              <a:rPr lang="en-GB"/>
              <a:t>Highlight vulnerable locations to IRSO – perhaps through OceanOPS bulletins</a:t>
            </a:r>
            <a:endParaRPr/>
          </a:p>
          <a:p>
            <a:pPr indent="-3302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</a:pPr>
            <a:r>
              <a:rPr lang="en-GB"/>
              <a:t>Investigate status and plans for transition of jcomm.info content</a:t>
            </a:r>
            <a:endParaRPr/>
          </a:p>
        </p:txBody>
      </p:sp>
      <p:sp>
        <p:nvSpPr>
          <p:cNvPr id="72" name="Google Shape;72;p7"/>
          <p:cNvSpPr txBox="1"/>
          <p:nvPr>
            <p:ph idx="2" type="body"/>
          </p:nvPr>
        </p:nvSpPr>
        <p:spPr>
          <a:xfrm>
            <a:off x="4305450" y="680416"/>
            <a:ext cx="42099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228600" lvl="0" marL="45720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A5A5A5"/>
              </a:buClr>
              <a:buSzPts val="1600"/>
              <a:buNone/>
            </a:pPr>
            <a:r>
              <a:rPr lang="en-GB"/>
              <a:t>Tactical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2500"/>
              <a:buFont typeface="Libre Franklin"/>
              <a:buNone/>
            </a:pPr>
            <a:r>
              <a:rPr lang="en-GB" u="none"/>
              <a:t>OCG-12 Day 1 and 2 - Actions/Action Areas</a:t>
            </a:r>
            <a:endParaRPr/>
          </a:p>
        </p:txBody>
      </p:sp>
      <p:sp>
        <p:nvSpPr>
          <p:cNvPr id="78" name="Google Shape;78;p8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302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153A"/>
              </a:buClr>
              <a:buSzPts val="1600"/>
              <a:buChar char="•"/>
            </a:pPr>
            <a:r>
              <a:rPr lang="en-GB"/>
              <a:t>Cloud data type technologies, Amazon services etc, how is our key intermediary / user landscape changing</a:t>
            </a:r>
            <a:endParaRPr/>
          </a:p>
          <a:p>
            <a:pPr indent="-3302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</a:pPr>
            <a:r>
              <a:rPr lang="en-GB"/>
              <a:t>Potential capacity development pilot to work with developing nations and focus on increasing tide gauge data delivery to GTS</a:t>
            </a:r>
            <a:endParaRPr/>
          </a:p>
          <a:p>
            <a:pPr indent="-3302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</a:pPr>
            <a:r>
              <a:rPr lang="en-GB"/>
              <a:t>Addressing gaps in observing system “networks”, e.g. ADCP</a:t>
            </a:r>
            <a:endParaRPr/>
          </a:p>
          <a:p>
            <a:pPr indent="-3302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</a:pPr>
            <a:r>
              <a:rPr lang="en-GB"/>
              <a:t>Consider an </a:t>
            </a:r>
            <a:r>
              <a:rPr lang="en-GB"/>
              <a:t>approach</a:t>
            </a:r>
            <a:r>
              <a:rPr lang="en-GB"/>
              <a:t> to possible contributions of </a:t>
            </a:r>
            <a:r>
              <a:rPr lang="en-GB"/>
              <a:t>auxiliary</a:t>
            </a:r>
            <a:r>
              <a:rPr lang="en-GB"/>
              <a:t>/incidental ocean observations e.g., citizen science and/or ship-based data reporting activities</a:t>
            </a:r>
            <a:endParaRPr/>
          </a:p>
        </p:txBody>
      </p:sp>
      <p:sp>
        <p:nvSpPr>
          <p:cNvPr id="79" name="Google Shape;79;p8"/>
          <p:cNvSpPr txBox="1"/>
          <p:nvPr>
            <p:ph idx="2" type="body"/>
          </p:nvPr>
        </p:nvSpPr>
        <p:spPr>
          <a:xfrm>
            <a:off x="4305300" y="896541"/>
            <a:ext cx="42099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228600" lvl="0" marL="45720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A5A5A5"/>
              </a:buClr>
              <a:buSzPts val="1600"/>
              <a:buNone/>
            </a:pPr>
            <a:r>
              <a:rPr lang="en-GB"/>
              <a:t>Watching brief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d94a2bff51_0_2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gd94a2bff51_0_2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gd94a2bff51_0_25"/>
          <p:cNvSpPr txBox="1"/>
          <p:nvPr>
            <p:ph idx="2" type="body"/>
          </p:nvPr>
        </p:nvSpPr>
        <p:spPr>
          <a:xfrm>
            <a:off x="4305300" y="896541"/>
            <a:ext cx="4209900" cy="371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/>
          <p:nvPr>
            <p:ph type="title"/>
          </p:nvPr>
        </p:nvSpPr>
        <p:spPr>
          <a:xfrm>
            <a:off x="228600" y="76199"/>
            <a:ext cx="7886700" cy="7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2500"/>
              <a:buFont typeface="Libre Franklin"/>
              <a:buNone/>
            </a:pPr>
            <a:r>
              <a:rPr lang="en-GB" u="none"/>
              <a:t>OCG-12 Day 1 Discussion Points</a:t>
            </a:r>
            <a:endParaRPr u="none"/>
          </a:p>
        </p:txBody>
      </p:sp>
      <p:sp>
        <p:nvSpPr>
          <p:cNvPr id="92" name="Google Shape;92;p1"/>
          <p:cNvSpPr txBox="1"/>
          <p:nvPr/>
        </p:nvSpPr>
        <p:spPr>
          <a:xfrm>
            <a:off x="404225" y="664900"/>
            <a:ext cx="8217600" cy="4306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1400"/>
              <a:buFont typeface="Quattrocento Sans"/>
              <a:buChar char="●"/>
            </a:pPr>
            <a:r>
              <a:rPr b="0" i="0" lang="en-GB" sz="1400" u="none" cap="none" strike="noStrike">
                <a:solidFill>
                  <a:srgbClr val="00153A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Advancing integrated global ocean observing design (increase focus around EOVs)</a:t>
            </a:r>
            <a:endParaRPr b="0" i="0" sz="1400" u="none" cap="none" strike="noStrike">
              <a:solidFill>
                <a:srgbClr val="00153A"/>
              </a:solidFill>
              <a:highlight>
                <a:srgbClr val="FFFFFF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1400"/>
              <a:buFont typeface="Quattrocento Sans"/>
              <a:buChar char="○"/>
            </a:pPr>
            <a:r>
              <a:rPr b="0" i="0" lang="en-GB" sz="1400" u="none" cap="none" strike="noStrike">
                <a:solidFill>
                  <a:srgbClr val="00153A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Climate/GCOS (short-term opportunity via GCOS IP - </a:t>
            </a:r>
            <a:r>
              <a:rPr b="1" i="0" lang="en-GB" sz="1400" u="none" cap="none" strike="noStrike">
                <a:solidFill>
                  <a:srgbClr val="00153A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networks work with GCOS to advance more integrated designs around EOV/ECVs?</a:t>
            </a:r>
            <a:r>
              <a:rPr b="0" i="0" lang="en-GB" sz="1400" u="none" cap="none" strike="noStrike">
                <a:solidFill>
                  <a:srgbClr val="00153A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)</a:t>
            </a:r>
            <a:endParaRPr b="0" i="0" sz="1400" u="none" cap="none" strike="noStrike">
              <a:solidFill>
                <a:srgbClr val="00153A"/>
              </a:solidFill>
              <a:highlight>
                <a:srgbClr val="FFFFFF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1400"/>
              <a:buFont typeface="Quattrocento Sans"/>
              <a:buChar char="○"/>
            </a:pPr>
            <a:r>
              <a:rPr b="0" i="0" lang="en-GB" sz="1400" u="none" cap="none" strike="noStrike">
                <a:solidFill>
                  <a:srgbClr val="00153A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GBON (focus on WMO-priorities, but appetite to extend to marine e.g. SLP, SST - </a:t>
            </a:r>
            <a:r>
              <a:rPr b="1" i="0" lang="en-GB" sz="1400" u="none" cap="none" strike="noStrike">
                <a:solidFill>
                  <a:srgbClr val="00153A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action DBCP and SOT?</a:t>
            </a:r>
            <a:r>
              <a:rPr b="0" i="0" lang="en-GB" sz="1400" u="none" cap="none" strike="noStrike">
                <a:solidFill>
                  <a:srgbClr val="00153A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)</a:t>
            </a:r>
            <a:endParaRPr b="0" i="0" sz="1400" u="none" cap="none" strike="noStrike">
              <a:solidFill>
                <a:srgbClr val="00153A"/>
              </a:solidFill>
              <a:highlight>
                <a:srgbClr val="FFFFFF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1400"/>
              <a:buFont typeface="Quattrocento Sans"/>
              <a:buChar char="○"/>
            </a:pPr>
            <a:r>
              <a:rPr b="0" i="0" lang="en-GB" sz="1400" u="none" cap="none" strike="noStrike">
                <a:solidFill>
                  <a:srgbClr val="00153A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WMO reqts based on variables - will need EOV-based monitoring</a:t>
            </a:r>
            <a:endParaRPr b="0" i="0" sz="1400" u="none" cap="none" strike="noStrike">
              <a:solidFill>
                <a:srgbClr val="00153A"/>
              </a:solidFill>
              <a:highlight>
                <a:srgbClr val="FFFFFF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1400"/>
              <a:buFont typeface="Quattrocento Sans"/>
              <a:buChar char="○"/>
            </a:pPr>
            <a:r>
              <a:rPr b="0" i="0" lang="en-GB" sz="1400" u="none" cap="none" strike="noStrike">
                <a:solidFill>
                  <a:srgbClr val="00153A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ObsCoDe (long-term - interaction TBD...planning meetings next several months)</a:t>
            </a:r>
            <a:endParaRPr b="0" i="0" sz="1400" u="none" cap="none" strike="noStrike">
              <a:solidFill>
                <a:srgbClr val="00153A"/>
              </a:solidFill>
              <a:highlight>
                <a:srgbClr val="FFFFFF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1400"/>
              <a:buFont typeface="Quattrocento Sans"/>
              <a:buChar char="●"/>
            </a:pPr>
            <a:r>
              <a:rPr b="0" i="0" lang="en-GB" sz="1400" u="none" cap="none" strike="noStrike">
                <a:solidFill>
                  <a:srgbClr val="00153A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Developing new components of the observing system (addressing gaps)</a:t>
            </a:r>
            <a:endParaRPr b="0" i="0" sz="1400" u="none" cap="none" strike="noStrike">
              <a:solidFill>
                <a:srgbClr val="00153A"/>
              </a:solidFill>
              <a:highlight>
                <a:srgbClr val="FFFFFF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1400"/>
              <a:buFont typeface="Quattrocento Sans"/>
              <a:buChar char="○"/>
            </a:pPr>
            <a:r>
              <a:rPr b="0" i="0" lang="en-GB" sz="1400" u="none" cap="none" strike="noStrike">
                <a:solidFill>
                  <a:srgbClr val="00153A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Boundary Currents (2 efforts underway - </a:t>
            </a:r>
            <a:r>
              <a:rPr b="1" i="0" lang="en-GB" sz="1400" u="none" cap="none" strike="noStrike">
                <a:solidFill>
                  <a:srgbClr val="00153A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what does success look like? OCG pilot activities?</a:t>
            </a:r>
            <a:r>
              <a:rPr b="0" i="0" lang="en-GB" sz="1400" u="none" cap="none" strike="noStrike">
                <a:solidFill>
                  <a:srgbClr val="00153A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)</a:t>
            </a:r>
            <a:endParaRPr b="0" i="0" sz="1400" u="none" cap="none" strike="noStrike">
              <a:solidFill>
                <a:srgbClr val="00153A"/>
              </a:solidFill>
              <a:highlight>
                <a:srgbClr val="FFFFFF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1400"/>
              <a:buFont typeface="Quattrocento Sans"/>
              <a:buChar char="○"/>
            </a:pPr>
            <a:r>
              <a:rPr b="0" i="0" lang="en-GB" sz="1400" u="none" cap="none" strike="noStrike">
                <a:solidFill>
                  <a:srgbClr val="00153A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Increasing BIO obs in OCG networks (many networks already engaged - </a:t>
            </a:r>
            <a:r>
              <a:rPr b="1" i="0" lang="en-GB" sz="1400" u="none" cap="none" strike="noStrike">
                <a:solidFill>
                  <a:srgbClr val="00153A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what more is possible/needed as pilots? efforts on data stream coordination? Convene special meeting with networks?</a:t>
            </a:r>
            <a:r>
              <a:rPr b="0" i="0" lang="en-GB" sz="1400" u="none" cap="none" strike="noStrike">
                <a:solidFill>
                  <a:srgbClr val="00153A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)</a:t>
            </a:r>
            <a:endParaRPr b="0" i="0" sz="1400" u="none" cap="none" strike="noStrike">
              <a:solidFill>
                <a:srgbClr val="00153A"/>
              </a:solidFill>
              <a:highlight>
                <a:srgbClr val="FFFFFF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1400"/>
              <a:buFont typeface="Quattrocento Sans"/>
              <a:buChar char="●"/>
            </a:pPr>
            <a:r>
              <a:rPr b="0" i="0" lang="en-GB" sz="1400" u="none" cap="none" strike="noStrike">
                <a:solidFill>
                  <a:srgbClr val="00153A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Stakeholder Engagement</a:t>
            </a:r>
            <a:endParaRPr b="0" i="0" sz="1400" u="none" cap="none" strike="noStrike">
              <a:solidFill>
                <a:srgbClr val="00153A"/>
              </a:solidFill>
              <a:highlight>
                <a:srgbClr val="FFFFFF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1400"/>
              <a:buFont typeface="Quattrocento Sans"/>
              <a:buChar char="○"/>
            </a:pPr>
            <a:r>
              <a:rPr b="1" i="0" lang="en-GB" sz="1400" u="none" cap="none" strike="noStrike">
                <a:solidFill>
                  <a:srgbClr val="00153A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Focus on products?</a:t>
            </a:r>
            <a:r>
              <a:rPr b="0" i="0" lang="en-GB" sz="1400" u="none" cap="none" strike="noStrike">
                <a:solidFill>
                  <a:srgbClr val="00153A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 (analysis of products from networks, ask stakeholders about use? mapping of network contributions towards key products/reports?)</a:t>
            </a:r>
            <a:endParaRPr b="0" i="0" sz="1400" u="none" cap="none" strike="noStrike">
              <a:solidFill>
                <a:srgbClr val="00153A"/>
              </a:solidFill>
              <a:highlight>
                <a:srgbClr val="FFFFFF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1400"/>
              <a:buFont typeface="Quattrocento Sans"/>
              <a:buChar char="○"/>
            </a:pPr>
            <a:r>
              <a:rPr b="1" i="0" lang="en-GB" sz="1400" u="none" cap="none" strike="noStrike">
                <a:solidFill>
                  <a:srgbClr val="00153A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Stakeholder fora?</a:t>
            </a:r>
            <a:r>
              <a:rPr b="0" i="0" lang="en-GB" sz="1400" u="none" cap="none" strike="noStrike">
                <a:solidFill>
                  <a:srgbClr val="00153A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 (e.g. DBCP stakeholder team) - </a:t>
            </a:r>
            <a:r>
              <a:rPr b="1" i="0" lang="en-GB" sz="1400" u="none" cap="none" strike="noStrike">
                <a:solidFill>
                  <a:srgbClr val="00153A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what do we want out of this?</a:t>
            </a:r>
            <a:endParaRPr b="1" i="0" sz="1400" u="none" cap="none" strike="noStrike">
              <a:solidFill>
                <a:srgbClr val="00153A"/>
              </a:solidFill>
              <a:highlight>
                <a:srgbClr val="FFFFFF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1400"/>
              <a:buFont typeface="Quattrocento Sans"/>
              <a:buChar char="●"/>
            </a:pPr>
            <a:r>
              <a:rPr b="0" i="0" lang="en-GB" sz="1400" u="none" cap="none" strike="noStrike">
                <a:solidFill>
                  <a:srgbClr val="00153A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Gaps and other needs that require resources: highlight in OCG-12 report; </a:t>
            </a:r>
            <a:r>
              <a:rPr b="1" i="0" lang="en-GB" sz="1400" u="none" cap="none" strike="noStrike">
                <a:solidFill>
                  <a:srgbClr val="00153A"/>
                </a:solidFill>
                <a:highlight>
                  <a:schemeClr val="lt1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prioritize; encourage proposals to address?</a:t>
            </a:r>
            <a:endParaRPr b="0" i="0" sz="1400" u="none" cap="none" strike="noStrike">
              <a:solidFill>
                <a:srgbClr val="00153A"/>
              </a:solidFill>
              <a:highlight>
                <a:srgbClr val="FFFFFF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1400"/>
              <a:buFont typeface="Quattrocento Sans"/>
              <a:buChar char="○"/>
            </a:pPr>
            <a:r>
              <a:rPr b="0" i="0" lang="en-GB" sz="1400" u="none" cap="none" strike="noStrike">
                <a:solidFill>
                  <a:srgbClr val="00153A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Develop ADCP data stream? Encourage more OBPS development? - </a:t>
            </a:r>
            <a:endParaRPr b="1" i="0" sz="1400" u="none" cap="none" strike="noStrike">
              <a:solidFill>
                <a:srgbClr val="00153A"/>
              </a:solidFill>
              <a:highlight>
                <a:srgbClr val="FFFFFF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