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484" r:id="rId4"/>
    <p:sldId id="491" r:id="rId5"/>
    <p:sldId id="263" r:id="rId6"/>
    <p:sldId id="430" r:id="rId7"/>
    <p:sldId id="487" r:id="rId8"/>
    <p:sldId id="437" r:id="rId9"/>
    <p:sldId id="537" r:id="rId10"/>
    <p:sldId id="536" r:id="rId11"/>
    <p:sldId id="492" r:id="rId12"/>
    <p:sldId id="260" r:id="rId13"/>
    <p:sldId id="538" r:id="rId14"/>
    <p:sldId id="4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78169"/>
  </p:normalViewPr>
  <p:slideViewPr>
    <p:cSldViewPr snapToGrid="0" snapToObjects="1">
      <p:cViewPr varScale="1">
        <p:scale>
          <a:sx n="52" d="100"/>
          <a:sy n="52" d="100"/>
        </p:scale>
        <p:origin x="1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42580D6E-9494-45E3-86AC-CB6850FACBC7}"/>
    <pc:docChg chg="custSel modSld">
      <pc:chgData name="Long Jiang" userId="479591b0-bbdd-467b-a489-7f685e24f696" providerId="ADAL" clId="{42580D6E-9494-45E3-86AC-CB6850FACBC7}" dt="2021-05-21T15:53:17.180" v="8" actId="20577"/>
      <pc:docMkLst>
        <pc:docMk/>
      </pc:docMkLst>
      <pc:sldChg chg="modSp">
        <pc:chgData name="Long Jiang" userId="479591b0-bbdd-467b-a489-7f685e24f696" providerId="ADAL" clId="{42580D6E-9494-45E3-86AC-CB6850FACBC7}" dt="2021-05-21T15:53:17.180" v="8" actId="20577"/>
        <pc:sldMkLst>
          <pc:docMk/>
          <pc:sldMk cId="1505247236" sldId="492"/>
        </pc:sldMkLst>
        <pc:spChg chg="mod">
          <ac:chgData name="Long Jiang" userId="479591b0-bbdd-467b-a489-7f685e24f696" providerId="ADAL" clId="{42580D6E-9494-45E3-86AC-CB6850FACBC7}" dt="2021-05-21T15:53:17.180" v="8" actId="20577"/>
          <ac:spMkLst>
            <pc:docMk/>
            <pc:sldMk cId="1505247236" sldId="492"/>
            <ac:spMk id="2" creationId="{F8477EC3-0F41-4645-9AB9-78C96752C4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44A38-B99E-7443-9EF9-C781C658B50A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6BFE-9A77-0C48-ACFA-BF0BA974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CBCFE2-6652-6645-B0A0-4A1D0B1A4B5A}" type="slidenum">
              <a:rPr lang="en-GB" sz="1200">
                <a:latin typeface="Calibri" charset="0"/>
              </a:rPr>
              <a:pPr eaLnBrk="1" hangingPunct="1"/>
              <a:t>1</a:t>
            </a:fld>
            <a:endParaRPr lang="en-GB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3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Sends a radar</a:t>
            </a:r>
            <a:r>
              <a:rPr lang="en-US" baseline="0" dirty="0"/>
              <a:t> signal out across the water</a:t>
            </a:r>
          </a:p>
          <a:p>
            <a:r>
              <a:rPr lang="en-US" baseline="0" dirty="0"/>
              <a:t>About as much energy as a 100w light bulb</a:t>
            </a:r>
          </a:p>
          <a:p>
            <a:r>
              <a:rPr lang="en-US" dirty="0"/>
              <a:t>3 types of networks with 3 resolutions</a:t>
            </a:r>
          </a:p>
          <a:p>
            <a:r>
              <a:rPr lang="en-US" dirty="0"/>
              <a:t>The</a:t>
            </a:r>
            <a:r>
              <a:rPr lang="en-US" baseline="0" dirty="0"/>
              <a:t> mid range also measure wave height just offshore.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6124-AC86-1F42-B6BA-5DFE4E94EF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4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NOAA_Cape_Cod_virtual_HFR_virtual_2020_04_18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A6124-AC86-1F42-B6BA-5DFE4E94EF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8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NOAA_Cape_Cod_virtual_HFR_virtual_2020_04_18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A6124-AC86-1F42-B6BA-5DFE4E94EF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0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-Existing High Frequency Radar (HFR) sites are within the state of Hawaii.  Currently PacIOOS is expanding HFR coverage in Guam and CNMI.</a:t>
            </a:r>
          </a:p>
          <a:p>
            <a:r>
              <a:rPr lang="en-US" baseline="0" dirty="0"/>
              <a:t>-Datawell Mk4 wave rider buoys have sea surface current measurement capability.  1 new location will be installed in RMI and Palau in 2021.  And, beginning in 2022, 3-5 new locations will be chosen and installed across Micronesia.  6 Datawell Mk4 buoys have been purchased by PacIOOS and the order is currently being filled </a:t>
            </a:r>
            <a:r>
              <a:rPr lang="en-US" baseline="0"/>
              <a:t>by Datawell (in </a:t>
            </a:r>
            <a:r>
              <a:rPr lang="en-US" baseline="0" dirty="0"/>
              <a:t>preparation for the 2022+ </a:t>
            </a:r>
            <a:r>
              <a:rPr lang="en-US" baseline="0"/>
              <a:t>buoy deployments).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6415F-2096-FB49-831E-576741F25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50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6BFE-9A77-0C48-ACFA-BF0BA974CF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station HF Radar observatory was installed along the east coast of Palau to study sea surface current variability. Radar sites are located at Melekeok,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Kayangel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(Figure 1), where the later two sites are located on remote islands and require off-grid solar power and satellite internet connection.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6BFE-9A77-0C48-ACFA-BF0BA974CF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CBCFE2-6652-6645-B0A0-4A1D0B1A4B5A}" type="slidenum">
              <a:rPr lang="en-GB" sz="1200">
                <a:latin typeface="Calibri" charset="0"/>
              </a:rPr>
              <a:pPr eaLnBrk="1" hangingPunct="1"/>
              <a:t>13</a:t>
            </a:fld>
            <a:endParaRPr lang="en-GB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B493-13B0-7C4E-830F-118FEAF07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40209-B09F-384E-AE2C-B6F72A889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784C-4616-E149-B1DD-ABFB1EF3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9D9F-DBF7-AA4A-AA71-3079FA55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755D-D3A2-C64E-A4DC-50105B0C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D5B1-B8E6-AA4A-B4E7-62C3BFBF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530D8-154B-C442-96B6-06DC6714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EEA8-7A81-E245-9310-402D2C84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CCD2C-263B-7F4A-8DD5-CBC16D70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A791A-E024-314D-AABB-A47CA472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FB716-B66A-E848-8F11-7E8248743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69E84-F9E7-AF4A-8EE6-BD890A933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192D8-E7EC-C44C-91F6-5F52F5E2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6EC20-5568-5E4F-AF3B-D4699F2F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1F0F-E321-A64E-B370-569D8932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7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6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7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31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12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91E3-2A51-5042-92B8-8F5B418F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EE18-FA79-C94C-81AE-AC18FD5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2155-F665-074A-9290-64565B7A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5857-A39A-A945-8BDD-8C573DF6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69B2-3FBF-4F47-B225-A1DD5ED2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8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6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5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3AF0-E259-8E4C-9FDA-9A8B7CFC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3CBCA-9FCE-C34C-9153-25454714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435A5-551E-9C46-9D90-2340D4A7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89B9-45F7-CD4E-8978-52F922DB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3E67-9E74-9D4E-BA67-6C044ADC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2DDE-57BF-4542-89C7-B29D7F1D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4080-BF6D-5D48-9809-331136A4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7237D-6FCF-574D-80B2-48E1EB4C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2E125-08A3-BE4A-995A-B307E90E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7D998-0C6E-F14C-8170-7CB2B2DC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DC93-6A7D-BE4D-B3E7-056255FA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E1F1-A217-364C-8312-1A59877C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9961-C628-D143-A6BA-DAE908B0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5D5BE-C940-BA41-BB0E-47A5317F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A1E60-B674-3D4C-953A-71D7F71F9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6F20-368A-2B43-992E-5154C3AB8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3B865-C691-E94B-A69C-F7296DB6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022C1-DEB2-1F4B-9F5A-0A9D9047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78689-E89B-3B43-B3F1-2586510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30EC-8467-DB4E-AA5F-0B1B719F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28394-FCF8-BF41-8A6D-A9CC4D34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7F196-7422-7543-A865-93E18AA9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25E2B-5D9F-3949-A825-80B29F34EC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3FBC1-05AA-9748-88AF-9464C99A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BE7EE-AAD3-A14F-9564-08B9DA24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3A595-2199-A84B-ABFE-3A58A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59D9-FE39-7947-B4D5-34A64C31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CF03-2A12-6442-91DF-08BD977F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6B419-0D88-6A41-99BA-A480E2428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75DA-A6E2-6044-95BC-7437A79C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03B58-63FE-F645-BFD3-3A1EB364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DA1DF-B592-DC40-B38B-05054D95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289D-32A7-A940-92F7-16F37771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FBFED-604E-1844-AF58-34ACC4BDC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F3872-2DD5-454C-B48D-7DC72D57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0CE9-37A9-4845-841F-0FF2F488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DDB7E-DE40-EE44-88E9-D02FC645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79D0A-931A-0641-B620-30ED9BF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C74BA-FF54-3848-9581-A42216F8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D987-0961-154B-AC89-BF8871E0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F8D8-3D98-804D-9622-E250DD761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1C0B-5C1B-294A-9DDF-8BE7563A644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0346-DFF9-7144-AA03-DE6A5808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0597-8E63-7E40-93ED-6AD598020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5DB9-C592-6840-B056-3001E42BCD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3B1EA-833E-ED49-88D1-25462821957E}"/>
              </a:ext>
            </a:extLst>
          </p:cNvPr>
          <p:cNvSpPr/>
          <p:nvPr userDrawn="1"/>
        </p:nvSpPr>
        <p:spPr>
          <a:xfrm>
            <a:off x="0" y="6310568"/>
            <a:ext cx="12192000" cy="547432"/>
          </a:xfrm>
          <a:prstGeom prst="rect">
            <a:avLst/>
          </a:prstGeom>
          <a:solidFill>
            <a:srgbClr val="CF1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2F586-A40B-1240-B7E3-F6536CE57101}"/>
              </a:ext>
            </a:extLst>
          </p:cNvPr>
          <p:cNvSpPr/>
          <p:nvPr userDrawn="1"/>
        </p:nvSpPr>
        <p:spPr>
          <a:xfrm>
            <a:off x="8610600" y="6430395"/>
            <a:ext cx="3385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  <a:latin typeface="Avenir Book" panose="02000503020000020003" pitchFamily="2" charset="0"/>
              </a:rPr>
              <a:t>Center for Ocean Observing Leadership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3559F-74DA-E84B-AC73-5A97BAAE8D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39" y="6358233"/>
            <a:ext cx="121919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D41E-8AF3-934B-A7AD-1A5561B4D0E1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74BF-D8F8-3B4C-8F79-3D9A896F1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oos.noaa.gov/project/hf-radar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poseidon.hcmr.gr/components/observing-components/hf-rad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C54C1E8-C2CC-E447-B3BD-37D6B8CF4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0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026116" y="2411930"/>
            <a:ext cx="40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BlairMdITC TT-Medium"/>
                <a:cs typeface="BlairMdITC TT-Medium"/>
              </a:rPr>
              <a:t>Dr. Hugh Roarty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6385" y="673195"/>
            <a:ext cx="9439231" cy="1143000"/>
          </a:xfrm>
        </p:spPr>
        <p:txBody>
          <a:bodyPr>
            <a:noAutofit/>
          </a:bodyPr>
          <a:lstStyle/>
          <a:p>
            <a:pPr algn="ctr"/>
            <a:r>
              <a:rPr lang="en-US" sz="3733" b="1" dirty="0">
                <a:solidFill>
                  <a:srgbClr val="FFFFFF"/>
                </a:solidFill>
              </a:rPr>
              <a:t>High Frequency Radar in Pacific Island Countries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2642" y="3366927"/>
            <a:ext cx="642261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5</a:t>
            </a:r>
            <a:r>
              <a:rPr lang="en-US" sz="1351" b="1" baseline="30000" dirty="0">
                <a:solidFill>
                  <a:schemeClr val="bg1"/>
                </a:solidFill>
              </a:rPr>
              <a:t>th</a:t>
            </a:r>
            <a:r>
              <a:rPr lang="en-US" sz="1351" b="1" dirty="0">
                <a:solidFill>
                  <a:schemeClr val="bg1"/>
                </a:solidFill>
              </a:rPr>
              <a:t> Pacific Islands Workshop on Ocean Observations and Data Applications</a:t>
            </a:r>
          </a:p>
          <a:p>
            <a:pPr algn="ctr"/>
            <a:r>
              <a:rPr lang="en-US" sz="1351" b="1" dirty="0">
                <a:solidFill>
                  <a:schemeClr val="bg1"/>
                </a:solidFill>
              </a:rPr>
              <a:t>June 10,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2E636-0458-8B48-BF03-EEA4E83D90FC}"/>
              </a:ext>
            </a:extLst>
          </p:cNvPr>
          <p:cNvGrpSpPr>
            <a:grpSpLocks noChangeAspect="1"/>
          </p:cNvGrpSpPr>
          <p:nvPr/>
        </p:nvGrpSpPr>
        <p:grpSpPr>
          <a:xfrm>
            <a:off x="3139310" y="5035301"/>
            <a:ext cx="3833839" cy="914400"/>
            <a:chOff x="1600539" y="5834667"/>
            <a:chExt cx="3150476" cy="75141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8EB1C6-7DFE-5640-B794-E47F7749C103}"/>
                </a:ext>
              </a:extLst>
            </p:cNvPr>
            <p:cNvSpPr/>
            <p:nvPr/>
          </p:nvSpPr>
          <p:spPr>
            <a:xfrm>
              <a:off x="1600540" y="5834667"/>
              <a:ext cx="3150475" cy="7514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256EC9-DECA-724F-9E68-72F703B5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539" y="5893233"/>
              <a:ext cx="3150475" cy="5985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51E13-515C-094D-BFB4-EEBE481B1702}"/>
              </a:ext>
            </a:extLst>
          </p:cNvPr>
          <p:cNvGrpSpPr>
            <a:grpSpLocks noChangeAspect="1"/>
          </p:cNvGrpSpPr>
          <p:nvPr/>
        </p:nvGrpSpPr>
        <p:grpSpPr>
          <a:xfrm>
            <a:off x="7119999" y="5021081"/>
            <a:ext cx="2081051" cy="942847"/>
            <a:chOff x="557048" y="1674229"/>
            <a:chExt cx="2081050" cy="9428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36BFFB7-F9C2-864A-BA9A-D444FA023B9F}"/>
                </a:ext>
              </a:extLst>
            </p:cNvPr>
            <p:cNvSpPr/>
            <p:nvPr/>
          </p:nvSpPr>
          <p:spPr>
            <a:xfrm>
              <a:off x="557048" y="1674229"/>
              <a:ext cx="2081050" cy="942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C6FCC6-C83E-A545-8779-2BE75BB1B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65" y="1750877"/>
              <a:ext cx="1797269" cy="78516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96B27A-BBB6-614C-A320-356AE83856B8}"/>
              </a:ext>
            </a:extLst>
          </p:cNvPr>
          <p:cNvGrpSpPr>
            <a:grpSpLocks noChangeAspect="1"/>
          </p:cNvGrpSpPr>
          <p:nvPr/>
        </p:nvGrpSpPr>
        <p:grpSpPr>
          <a:xfrm>
            <a:off x="9347905" y="4943861"/>
            <a:ext cx="1127847" cy="1097280"/>
            <a:chOff x="7062950" y="4523290"/>
            <a:chExt cx="1145629" cy="111458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0966E0-A5D7-9A46-8BD0-3C80D60676BB}"/>
                </a:ext>
              </a:extLst>
            </p:cNvPr>
            <p:cNvSpPr/>
            <p:nvPr/>
          </p:nvSpPr>
          <p:spPr>
            <a:xfrm>
              <a:off x="7062950" y="4523290"/>
              <a:ext cx="1145629" cy="11145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869D21-3A20-734E-98A4-B1747128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708" y="4572524"/>
              <a:ext cx="1016112" cy="10161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A7D87E-6085-6A4F-BFB6-6286003DCB0A}"/>
              </a:ext>
            </a:extLst>
          </p:cNvPr>
          <p:cNvGrpSpPr>
            <a:grpSpLocks noChangeAspect="1"/>
          </p:cNvGrpSpPr>
          <p:nvPr/>
        </p:nvGrpSpPr>
        <p:grpSpPr>
          <a:xfrm>
            <a:off x="1728587" y="4928208"/>
            <a:ext cx="1263871" cy="1128587"/>
            <a:chOff x="336331" y="3254228"/>
            <a:chExt cx="1263870" cy="112858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78E7F39-2600-0846-8BBD-A8F05247F1F9}"/>
                </a:ext>
              </a:extLst>
            </p:cNvPr>
            <p:cNvSpPr/>
            <p:nvPr/>
          </p:nvSpPr>
          <p:spPr>
            <a:xfrm>
              <a:off x="336331" y="3254228"/>
              <a:ext cx="1263870" cy="11285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EA22B8-ED0B-2247-9843-590E0795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80" y="3355735"/>
              <a:ext cx="925573" cy="925573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78735-04F2-7A42-8038-7F1B2113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022" y="2121462"/>
            <a:ext cx="2424620" cy="24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F0913F3-165E-384C-938D-41AF6DA4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550" y="1836828"/>
            <a:ext cx="2613436" cy="29718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4530CE1-CC88-604E-823E-3F8D0ED8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584" y="1836828"/>
            <a:ext cx="2543511" cy="29718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77EC3-0F41-4645-9AB9-78C96752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China’s Taiwan Ocean Radar Observing System (TOROS)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7CB84362-449E-0343-9673-1C958C34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75" y="1270000"/>
            <a:ext cx="3386667" cy="4318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49CCF08-C26B-3E4F-BE4E-3001D75E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0693" y="1830663"/>
            <a:ext cx="2788920" cy="297251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6BD40-22DB-9346-8198-F8C8AAB45A6B}"/>
              </a:ext>
            </a:extLst>
          </p:cNvPr>
          <p:cNvSpPr txBox="1"/>
          <p:nvPr/>
        </p:nvSpPr>
        <p:spPr>
          <a:xfrm>
            <a:off x="126875" y="5618808"/>
            <a:ext cx="33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 stations progressively installed from 2009 to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FCBA2-C3D7-834A-A197-0B3D5EA4BBB0}"/>
              </a:ext>
            </a:extLst>
          </p:cNvPr>
          <p:cNvSpPr txBox="1"/>
          <p:nvPr/>
        </p:nvSpPr>
        <p:spPr>
          <a:xfrm>
            <a:off x="3513543" y="4839436"/>
            <a:ext cx="273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 km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0E8A3-FCB2-D04B-882E-ECBD233DF1B2}"/>
              </a:ext>
            </a:extLst>
          </p:cNvPr>
          <p:cNvSpPr txBox="1"/>
          <p:nvPr/>
        </p:nvSpPr>
        <p:spPr>
          <a:xfrm>
            <a:off x="6420112" y="4819444"/>
            <a:ext cx="273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 km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A7384-9AB4-5544-A5DC-16A4DC503BF1}"/>
              </a:ext>
            </a:extLst>
          </p:cNvPr>
          <p:cNvSpPr txBox="1"/>
          <p:nvPr/>
        </p:nvSpPr>
        <p:spPr>
          <a:xfrm>
            <a:off x="9326681" y="4819444"/>
            <a:ext cx="273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 km 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3A3FFAA1-7162-4A44-AFF0-B52AC2EF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525" y="5555308"/>
            <a:ext cx="8356600" cy="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4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9D44314-50E6-EB4D-91FD-4D163D31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71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HF Radar Network for the Philippines</a:t>
            </a:r>
          </a:p>
        </p:txBody>
      </p:sp>
      <p:pic>
        <p:nvPicPr>
          <p:cNvPr id="20482" name="Picture 2" descr="PAGASA HFDR Coastal Monitoring  Program.jpg">
            <a:extLst>
              <a:ext uri="{FF2B5EF4-FFF2-40B4-BE49-F238E27FC236}">
                <a16:creationId xmlns:a16="http://schemas.microsoft.com/office/drawing/2014/main" id="{3F6CF2F4-53B5-3740-A146-C02217A3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4" y="1077914"/>
            <a:ext cx="384333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>
            <a:extLst>
              <a:ext uri="{FF2B5EF4-FFF2-40B4-BE49-F238E27FC236}">
                <a16:creationId xmlns:a16="http://schemas.microsoft.com/office/drawing/2014/main" id="{D78923B0-468C-D34F-91A2-C1C54BBF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9" y="1493839"/>
            <a:ext cx="15954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venir Heavy" panose="02000503020000020003" pitchFamily="2" charset="0"/>
              </a:rPr>
              <a:t>Existing Stations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B5087F09-5724-7641-92B7-1D5774CCC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70" y="2469358"/>
            <a:ext cx="22875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Avenir Heavy" panose="02000503020000020003" pitchFamily="2" charset="0"/>
              </a:rPr>
              <a:t>Philippine Navy Stations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DE1B18C2-AB86-2642-A7EB-998CBE9C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9" y="1819275"/>
            <a:ext cx="1851025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Avenir Heavy" panose="02000503020000020003" pitchFamily="2" charset="0"/>
              </a:rPr>
              <a:t>Proposed Locations</a:t>
            </a:r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16FA25BD-2C68-8841-A147-0C988E83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9" y="2161383"/>
            <a:ext cx="11334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Avenir Heavy" panose="02000503020000020003" pitchFamily="2" charset="0"/>
              </a:rPr>
              <a:t>Sea Routes</a:t>
            </a:r>
          </a:p>
        </p:txBody>
      </p:sp>
      <p:pic>
        <p:nvPicPr>
          <p:cNvPr id="2050" name="Picture 2" descr="PAGASA - Wikipedia">
            <a:extLst>
              <a:ext uri="{FF2B5EF4-FFF2-40B4-BE49-F238E27FC236}">
                <a16:creationId xmlns:a16="http://schemas.microsoft.com/office/drawing/2014/main" id="{2D86A1EA-5B21-5747-BC93-3385424F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038580"/>
            <a:ext cx="1486866" cy="14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9F11E6-5C26-7143-915F-EC8641BA46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426" y="1962947"/>
            <a:ext cx="2380834" cy="42362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57764F-33EC-CD41-870E-5C51F2300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6" y="2855465"/>
            <a:ext cx="3986059" cy="32654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0CD808-0912-7C4E-92E7-CB91DEA3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304C6-916F-F846-8F79-323A1CCC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Palau HFR Network - 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EE5395-9525-C943-BDB8-93963FA9A304}"/>
              </a:ext>
            </a:extLst>
          </p:cNvPr>
          <p:cNvGrpSpPr/>
          <p:nvPr/>
        </p:nvGrpSpPr>
        <p:grpSpPr>
          <a:xfrm>
            <a:off x="3005336" y="1529281"/>
            <a:ext cx="8956357" cy="5328720"/>
            <a:chOff x="25075" y="1417639"/>
            <a:chExt cx="8964878" cy="5333790"/>
          </a:xfrm>
        </p:grpSpPr>
        <p:pic>
          <p:nvPicPr>
            <p:cNvPr id="10" name="Picture 9" descr="Screen Shot 2018-02-01 at 4.51.42 PM.png">
              <a:extLst>
                <a:ext uri="{FF2B5EF4-FFF2-40B4-BE49-F238E27FC236}">
                  <a16:creationId xmlns:a16="http://schemas.microsoft.com/office/drawing/2014/main" id="{647D42AF-30D5-5A40-A7FB-E9F610721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5" t="7084" r="16389"/>
            <a:stretch/>
          </p:blipFill>
          <p:spPr>
            <a:xfrm>
              <a:off x="25075" y="1417639"/>
              <a:ext cx="8964878" cy="5333790"/>
            </a:xfrm>
            <a:prstGeom prst="rect">
              <a:avLst/>
            </a:prstGeom>
          </p:spPr>
        </p:pic>
        <p:pic>
          <p:nvPicPr>
            <p:cNvPr id="11" name="Picture 10" descr="Screen Shot 2018-02-01 at 4.45.53 PM.png">
              <a:extLst>
                <a:ext uri="{FF2B5EF4-FFF2-40B4-BE49-F238E27FC236}">
                  <a16:creationId xmlns:a16="http://schemas.microsoft.com/office/drawing/2014/main" id="{0808D6B0-C360-634D-8CDF-A8B9721B7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030" y="6019291"/>
              <a:ext cx="1472057" cy="372149"/>
            </a:xfrm>
            <a:prstGeom prst="rect">
              <a:avLst/>
            </a:prstGeom>
          </p:spPr>
        </p:pic>
      </p:grpSp>
      <p:pic>
        <p:nvPicPr>
          <p:cNvPr id="4" name="Picture 3" descr="Screen Shot 2018-02-01 at 4.29.25 PM.png">
            <a:extLst>
              <a:ext uri="{FF2B5EF4-FFF2-40B4-BE49-F238E27FC236}">
                <a16:creationId xmlns:a16="http://schemas.microsoft.com/office/drawing/2014/main" id="{65515799-E74E-254E-BEFB-4014D38CDE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9280"/>
            <a:ext cx="4495800" cy="53287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5AEE04-9056-B242-BB73-822A3BBD1798}"/>
              </a:ext>
            </a:extLst>
          </p:cNvPr>
          <p:cNvGrpSpPr/>
          <p:nvPr/>
        </p:nvGrpSpPr>
        <p:grpSpPr>
          <a:xfrm>
            <a:off x="642141" y="2432150"/>
            <a:ext cx="3461774" cy="2932389"/>
            <a:chOff x="1610969" y="1785741"/>
            <a:chExt cx="5044051" cy="4272700"/>
          </a:xfrm>
        </p:grpSpPr>
        <p:pic>
          <p:nvPicPr>
            <p:cNvPr id="6" name="Picture 5" descr="Screen Shot 2018-02-01 at 4.16.18 PM.png">
              <a:extLst>
                <a:ext uri="{FF2B5EF4-FFF2-40B4-BE49-F238E27FC236}">
                  <a16:creationId xmlns:a16="http://schemas.microsoft.com/office/drawing/2014/main" id="{BCCB2D48-793C-3242-BC63-23F4A0CC3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5452" y="1785741"/>
              <a:ext cx="3409568" cy="4272700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C53A6F-50CA-EE4B-A2A6-F91B1C84A4B2}"/>
                </a:ext>
              </a:extLst>
            </p:cNvPr>
            <p:cNvCxnSpPr/>
            <p:nvPr/>
          </p:nvCxnSpPr>
          <p:spPr>
            <a:xfrm flipH="1">
              <a:off x="1610969" y="1785741"/>
              <a:ext cx="1608574" cy="1956523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3DC470-C3CD-204C-927E-3422CA2044C4}"/>
                </a:ext>
              </a:extLst>
            </p:cNvPr>
            <p:cNvCxnSpPr/>
            <p:nvPr/>
          </p:nvCxnSpPr>
          <p:spPr>
            <a:xfrm flipH="1" flipV="1">
              <a:off x="1645724" y="3918857"/>
              <a:ext cx="1573819" cy="2139584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10E3F7C-E282-4946-A12A-7926F86C9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622882" y="135276"/>
            <a:ext cx="2142132" cy="2142132"/>
          </a:xfrm>
        </p:spPr>
      </p:pic>
    </p:spTree>
    <p:extLst>
      <p:ext uri="{BB962C8B-B14F-4D97-AF65-F5344CB8AC3E}">
        <p14:creationId xmlns:p14="http://schemas.microsoft.com/office/powerpoint/2010/main" val="30192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C54C1E8-C2CC-E447-B3BD-37D6B8CF4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0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026115" y="2121462"/>
            <a:ext cx="4035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BlairMdITC TT-Medium"/>
                <a:cs typeface="BlairMdITC TT-Medium"/>
              </a:rPr>
              <a:t>THANK YOU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6385" y="673195"/>
            <a:ext cx="9439231" cy="1143000"/>
          </a:xfrm>
        </p:spPr>
        <p:txBody>
          <a:bodyPr>
            <a:noAutofit/>
          </a:bodyPr>
          <a:lstStyle/>
          <a:p>
            <a:pPr algn="ctr"/>
            <a:r>
              <a:rPr lang="en-US" sz="3733" b="1" dirty="0">
                <a:solidFill>
                  <a:srgbClr val="FFFFFF"/>
                </a:solidFill>
              </a:rPr>
              <a:t>High Frequency Radar in Pacific Island Countries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2642" y="3366927"/>
            <a:ext cx="642261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5</a:t>
            </a:r>
            <a:r>
              <a:rPr lang="en-US" sz="1351" b="1" baseline="30000" dirty="0">
                <a:solidFill>
                  <a:schemeClr val="bg1"/>
                </a:solidFill>
              </a:rPr>
              <a:t>th</a:t>
            </a:r>
            <a:r>
              <a:rPr lang="en-US" sz="1351" b="1" dirty="0">
                <a:solidFill>
                  <a:schemeClr val="bg1"/>
                </a:solidFill>
              </a:rPr>
              <a:t> Pacific Islands Workshop on Ocean Observations and Data Applications</a:t>
            </a:r>
          </a:p>
          <a:p>
            <a:pPr algn="ctr"/>
            <a:r>
              <a:rPr lang="en-US" sz="1351" b="1" dirty="0">
                <a:solidFill>
                  <a:schemeClr val="bg1"/>
                </a:solidFill>
              </a:rPr>
              <a:t>June 10,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2E636-0458-8B48-BF03-EEA4E83D90FC}"/>
              </a:ext>
            </a:extLst>
          </p:cNvPr>
          <p:cNvGrpSpPr>
            <a:grpSpLocks noChangeAspect="1"/>
          </p:cNvGrpSpPr>
          <p:nvPr/>
        </p:nvGrpSpPr>
        <p:grpSpPr>
          <a:xfrm>
            <a:off x="3139310" y="5035301"/>
            <a:ext cx="3833839" cy="914400"/>
            <a:chOff x="1600539" y="5834667"/>
            <a:chExt cx="3150476" cy="75141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8EB1C6-7DFE-5640-B794-E47F7749C103}"/>
                </a:ext>
              </a:extLst>
            </p:cNvPr>
            <p:cNvSpPr/>
            <p:nvPr/>
          </p:nvSpPr>
          <p:spPr>
            <a:xfrm>
              <a:off x="1600540" y="5834667"/>
              <a:ext cx="3150475" cy="7514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256EC9-DECA-724F-9E68-72F703B5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539" y="5893233"/>
              <a:ext cx="3150475" cy="5985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51E13-515C-094D-BFB4-EEBE481B1702}"/>
              </a:ext>
            </a:extLst>
          </p:cNvPr>
          <p:cNvGrpSpPr>
            <a:grpSpLocks noChangeAspect="1"/>
          </p:cNvGrpSpPr>
          <p:nvPr/>
        </p:nvGrpSpPr>
        <p:grpSpPr>
          <a:xfrm>
            <a:off x="7119999" y="5021081"/>
            <a:ext cx="2081051" cy="942847"/>
            <a:chOff x="557048" y="1674229"/>
            <a:chExt cx="2081050" cy="9428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36BFFB7-F9C2-864A-BA9A-D444FA023B9F}"/>
                </a:ext>
              </a:extLst>
            </p:cNvPr>
            <p:cNvSpPr/>
            <p:nvPr/>
          </p:nvSpPr>
          <p:spPr>
            <a:xfrm>
              <a:off x="557048" y="1674229"/>
              <a:ext cx="2081050" cy="942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C6FCC6-C83E-A545-8779-2BE75BB1B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65" y="1750877"/>
              <a:ext cx="1797269" cy="78516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96B27A-BBB6-614C-A320-356AE83856B8}"/>
              </a:ext>
            </a:extLst>
          </p:cNvPr>
          <p:cNvGrpSpPr>
            <a:grpSpLocks noChangeAspect="1"/>
          </p:cNvGrpSpPr>
          <p:nvPr/>
        </p:nvGrpSpPr>
        <p:grpSpPr>
          <a:xfrm>
            <a:off x="9347905" y="4943861"/>
            <a:ext cx="1127847" cy="1097280"/>
            <a:chOff x="7062950" y="4523290"/>
            <a:chExt cx="1145629" cy="111458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0966E0-A5D7-9A46-8BD0-3C80D60676BB}"/>
                </a:ext>
              </a:extLst>
            </p:cNvPr>
            <p:cNvSpPr/>
            <p:nvPr/>
          </p:nvSpPr>
          <p:spPr>
            <a:xfrm>
              <a:off x="7062950" y="4523290"/>
              <a:ext cx="1145629" cy="11145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869D21-3A20-734E-98A4-B1747128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708" y="4572524"/>
              <a:ext cx="1016112" cy="10161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A7D87E-6085-6A4F-BFB6-6286003DCB0A}"/>
              </a:ext>
            </a:extLst>
          </p:cNvPr>
          <p:cNvGrpSpPr>
            <a:grpSpLocks noChangeAspect="1"/>
          </p:cNvGrpSpPr>
          <p:nvPr/>
        </p:nvGrpSpPr>
        <p:grpSpPr>
          <a:xfrm>
            <a:off x="1728587" y="4928208"/>
            <a:ext cx="1263871" cy="1128587"/>
            <a:chOff x="336331" y="3254228"/>
            <a:chExt cx="1263870" cy="112858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78E7F39-2600-0846-8BBD-A8F05247F1F9}"/>
                </a:ext>
              </a:extLst>
            </p:cNvPr>
            <p:cNvSpPr/>
            <p:nvPr/>
          </p:nvSpPr>
          <p:spPr>
            <a:xfrm>
              <a:off x="336331" y="3254228"/>
              <a:ext cx="1263870" cy="11285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EA22B8-ED0B-2247-9843-590E0795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80" y="3355735"/>
              <a:ext cx="925573" cy="925573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78735-04F2-7A42-8038-7F1B2113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022" y="2121462"/>
            <a:ext cx="2424620" cy="24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1561161" y="13689"/>
            <a:ext cx="8728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 (Body)"/>
                <a:ea typeface="Imprint MT Shadow" charset="0"/>
                <a:cs typeface="Imprint MT Shadow" charset="0"/>
              </a:rPr>
              <a:t>Benefit of High Frequency Radar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5802C3-E6F0-A74E-B326-549F04B02E84}"/>
              </a:ext>
            </a:extLst>
          </p:cNvPr>
          <p:cNvGrpSpPr/>
          <p:nvPr/>
        </p:nvGrpSpPr>
        <p:grpSpPr>
          <a:xfrm>
            <a:off x="1531438" y="641132"/>
            <a:ext cx="6835039" cy="5556048"/>
            <a:chOff x="932106" y="641132"/>
            <a:chExt cx="6835039" cy="55560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C0A66A-C5A1-FB46-A34A-34D97E454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06" y="641132"/>
              <a:ext cx="6835039" cy="555604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B8460B-2224-7442-97FF-55A522DDF382}"/>
                </a:ext>
              </a:extLst>
            </p:cNvPr>
            <p:cNvSpPr txBox="1"/>
            <p:nvPr/>
          </p:nvSpPr>
          <p:spPr>
            <a:xfrm rot="20460000">
              <a:off x="3846910" y="1992089"/>
              <a:ext cx="1660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Horizon (5km)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5560051-6E36-9A4A-B162-0287334A1CE7}"/>
                </a:ext>
              </a:extLst>
            </p:cNvPr>
            <p:cNvSpPr txBox="1"/>
            <p:nvPr/>
          </p:nvSpPr>
          <p:spPr>
            <a:xfrm rot="20460000">
              <a:off x="4125928" y="2254578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FA00"/>
                  </a:solidFill>
                </a:rPr>
                <a:t>25 MHz(30km)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C70852E-FDC5-2945-B377-4D9FECB1C631}"/>
                </a:ext>
              </a:extLst>
            </p:cNvPr>
            <p:cNvSpPr txBox="1"/>
            <p:nvPr/>
          </p:nvSpPr>
          <p:spPr>
            <a:xfrm rot="20460000">
              <a:off x="4560991" y="2517068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9300"/>
                  </a:solidFill>
                </a:rPr>
                <a:t>13 MHz (80km)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6A7FB10-964B-444A-9FAA-D506EA959263}"/>
                </a:ext>
              </a:extLst>
            </p:cNvPr>
            <p:cNvSpPr txBox="1"/>
            <p:nvPr/>
          </p:nvSpPr>
          <p:spPr>
            <a:xfrm rot="20460000">
              <a:off x="5634238" y="3018750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5 MHz (180km)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D82771-333E-8B46-B1F4-8A10B4126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397" y="3419156"/>
            <a:ext cx="3458873" cy="2797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970192-FE79-5044-AAE6-4B3B35418014}"/>
              </a:ext>
            </a:extLst>
          </p:cNvPr>
          <p:cNvSpPr/>
          <p:nvPr/>
        </p:nvSpPr>
        <p:spPr>
          <a:xfrm>
            <a:off x="8808379" y="3419157"/>
            <a:ext cx="1756880" cy="1306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16666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9751C-EF5C-264B-A62C-50420CCE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19"/>
            <a:ext cx="10515600" cy="1325563"/>
          </a:xfrm>
        </p:spPr>
        <p:txBody>
          <a:bodyPr/>
          <a:lstStyle/>
          <a:p>
            <a:r>
              <a:rPr lang="en-US" dirty="0"/>
              <a:t>High Frequency Radar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5B7794-80B8-8C47-838A-9A4B59ABCA8F}"/>
              </a:ext>
            </a:extLst>
          </p:cNvPr>
          <p:cNvGrpSpPr/>
          <p:nvPr/>
        </p:nvGrpSpPr>
        <p:grpSpPr>
          <a:xfrm>
            <a:off x="6004182" y="1169065"/>
            <a:ext cx="4541121" cy="2171431"/>
            <a:chOff x="4429382" y="1567786"/>
            <a:chExt cx="4541121" cy="2171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7A82FD-D387-2D46-B1EA-5F694DF52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9382" y="1567786"/>
              <a:ext cx="4460618" cy="2171431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169F9E-F155-4C4A-9AAF-3709C3C655C9}"/>
                </a:ext>
              </a:extLst>
            </p:cNvPr>
            <p:cNvSpPr txBox="1"/>
            <p:nvPr/>
          </p:nvSpPr>
          <p:spPr>
            <a:xfrm>
              <a:off x="7577173" y="1624003"/>
              <a:ext cx="13933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WERA Rx </a:t>
              </a:r>
              <a:r>
                <a:rPr lang="en-US" sz="1000" dirty="0" err="1"/>
                <a:t>Plaka</a:t>
              </a:r>
              <a:r>
                <a:rPr lang="en-US" sz="1000" dirty="0"/>
                <a:t>, Greece</a:t>
              </a:r>
            </a:p>
          </p:txBody>
        </p:sp>
      </p:grpSp>
      <p:pic>
        <p:nvPicPr>
          <p:cNvPr id="7" name="Picture 6" descr="DSCN4423.JPG">
            <a:extLst>
              <a:ext uri="{FF2B5EF4-FFF2-40B4-BE49-F238E27FC236}">
                <a16:creationId xmlns:a16="http://schemas.microsoft.com/office/drawing/2014/main" id="{D71FCC44-E34A-5F4B-A56A-C68C33189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697" y="1128248"/>
            <a:ext cx="3378200" cy="23007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CA15A-DEB2-B347-B9E3-6FA3640FAA04}"/>
              </a:ext>
            </a:extLst>
          </p:cNvPr>
          <p:cNvSpPr txBox="1"/>
          <p:nvPr/>
        </p:nvSpPr>
        <p:spPr>
          <a:xfrm>
            <a:off x="1829552" y="1260472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CODAR Tx/Rx NJ, USA</a:t>
            </a:r>
          </a:p>
        </p:txBody>
      </p:sp>
      <p:pic>
        <p:nvPicPr>
          <p:cNvPr id="5122" name="Picture 2">
            <a:hlinkClick r:id="rId4"/>
            <a:extLst>
              <a:ext uri="{FF2B5EF4-FFF2-40B4-BE49-F238E27FC236}">
                <a16:creationId xmlns:a16="http://schemas.microsoft.com/office/drawing/2014/main" id="{A717E206-6E0F-BF48-BB74-CAEC9DDB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891" y="3517505"/>
            <a:ext cx="3505200" cy="26289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hlinkClick r:id="rId6"/>
            <a:extLst>
              <a:ext uri="{FF2B5EF4-FFF2-40B4-BE49-F238E27FC236}">
                <a16:creationId xmlns:a16="http://schemas.microsoft.com/office/drawing/2014/main" id="{BB6838B0-B2CF-9048-8B8F-58034DFC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96" y="3629985"/>
            <a:ext cx="3378199" cy="253364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E3EF3E-3DF5-C841-9DDB-1EC5CF4D0E48}"/>
              </a:ext>
            </a:extLst>
          </p:cNvPr>
          <p:cNvSpPr txBox="1"/>
          <p:nvPr/>
        </p:nvSpPr>
        <p:spPr>
          <a:xfrm>
            <a:off x="1646696" y="3813834"/>
            <a:ext cx="1869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Temporary HFR Station  CA, USA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6BD771-5532-8A45-A1AC-4A9B0FEF93A7}"/>
              </a:ext>
            </a:extLst>
          </p:cNvPr>
          <p:cNvSpPr txBox="1"/>
          <p:nvPr/>
        </p:nvSpPr>
        <p:spPr>
          <a:xfrm>
            <a:off x="7711268" y="5900184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HFR Station  </a:t>
            </a:r>
            <a:r>
              <a:rPr lang="en-US" sz="1000" dirty="0" err="1">
                <a:solidFill>
                  <a:schemeClr val="bg1"/>
                </a:solidFill>
              </a:rPr>
              <a:t>Plaka</a:t>
            </a:r>
            <a:r>
              <a:rPr lang="en-US" sz="1000" dirty="0">
                <a:solidFill>
                  <a:schemeClr val="bg1"/>
                </a:solidFill>
              </a:rPr>
              <a:t>, Greece</a:t>
            </a:r>
          </a:p>
        </p:txBody>
      </p:sp>
    </p:spTree>
    <p:extLst>
      <p:ext uri="{BB962C8B-B14F-4D97-AF65-F5344CB8AC3E}">
        <p14:creationId xmlns:p14="http://schemas.microsoft.com/office/powerpoint/2010/main" val="353919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13MHz_RDLm_RATH_RedBlue.png">
            <a:extLst>
              <a:ext uri="{FF2B5EF4-FFF2-40B4-BE49-F238E27FC236}">
                <a16:creationId xmlns:a16="http://schemas.microsoft.com/office/drawing/2014/main" id="{C4E06387-AA9D-DB47-9AC2-2C0CB9DF6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6" t="15408" r="33826" b="31075"/>
          <a:stretch>
            <a:fillRect/>
          </a:stretch>
        </p:blipFill>
        <p:spPr bwMode="auto">
          <a:xfrm>
            <a:off x="1882775" y="1616075"/>
            <a:ext cx="3817938" cy="438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3" descr="Tot_BPU_TUV_20161027T1800.png">
            <a:extLst>
              <a:ext uri="{FF2B5EF4-FFF2-40B4-BE49-F238E27FC236}">
                <a16:creationId xmlns:a16="http://schemas.microsoft.com/office/drawing/2014/main" id="{DD84404A-3D58-DF4D-8C27-52975D7AD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1" y="1917701"/>
            <a:ext cx="4672013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F966DAC-CB81-4A4E-BA66-44502AEC0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722564"/>
            <a:ext cx="339725" cy="2936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388" name="TextBox 8">
            <a:extLst>
              <a:ext uri="{FF2B5EF4-FFF2-40B4-BE49-F238E27FC236}">
                <a16:creationId xmlns:a16="http://schemas.microsoft.com/office/drawing/2014/main" id="{F9256394-0AA2-8B49-BE61-17FAA210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393701"/>
            <a:ext cx="3817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Hourly radial surface current measurements</a:t>
            </a:r>
          </a:p>
        </p:txBody>
      </p:sp>
      <p:sp>
        <p:nvSpPr>
          <p:cNvPr id="16389" name="TextBox 9">
            <a:extLst>
              <a:ext uri="{FF2B5EF4-FFF2-40B4-BE49-F238E27FC236}">
                <a16:creationId xmlns:a16="http://schemas.microsoft.com/office/drawing/2014/main" id="{295542A2-DD0B-BC4C-88E5-5A993EC00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423863"/>
            <a:ext cx="3817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Hourly total current measurements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ED2F13-CAAF-334C-A644-BF827DEF5DDA}"/>
              </a:ext>
            </a:extLst>
          </p:cNvPr>
          <p:cNvCxnSpPr>
            <a:cxnSpLocks noChangeShapeType="1"/>
            <a:stCxn id="16388" idx="3"/>
          </p:cNvCxnSpPr>
          <p:nvPr/>
        </p:nvCxnSpPr>
        <p:spPr bwMode="auto">
          <a:xfrm flipV="1">
            <a:off x="5700713" y="801688"/>
            <a:ext cx="946150" cy="635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5365A23-0A67-D640-940F-EB6C98D2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9" y="3582989"/>
            <a:ext cx="339725" cy="2936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2A7B609-9F21-374E-BBD8-7BD003CF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6" y="4735514"/>
            <a:ext cx="339725" cy="2936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CBA2149-7AF8-5443-9A81-6EFFB11E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4" y="3290888"/>
            <a:ext cx="339725" cy="2921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0C095442-C171-B040-86B8-C0A255D2CAE5}"/>
              </a:ext>
            </a:extLst>
          </p:cNvPr>
          <p:cNvSpPr txBox="1">
            <a:spLocks/>
          </p:cNvSpPr>
          <p:nvPr/>
        </p:nvSpPr>
        <p:spPr>
          <a:xfrm>
            <a:off x="2152650" y="84378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Rockwell" panose="02060603020205020403" pitchFamily="18" charset="0"/>
                <a:ea typeface="Imprint MT Shadow" charset="0"/>
                <a:cs typeface="Imprint MT Shadow" charset="0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 (Body)"/>
              </a:rPr>
              <a:t>Surface Currents from HF Radar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10ED7E-E2EE-EB46-A41B-4112F6969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607598"/>
            <a:ext cx="7252938" cy="5435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873BD1-4A33-DF43-BD6B-3D47A08D1750}"/>
              </a:ext>
            </a:extLst>
          </p:cNvPr>
          <p:cNvSpPr txBox="1"/>
          <p:nvPr/>
        </p:nvSpPr>
        <p:spPr>
          <a:xfrm>
            <a:off x="5502945" y="5123356"/>
            <a:ext cx="69442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>
                <a:solidFill>
                  <a:srgbClr val="00B0F0"/>
                </a:solidFill>
              </a:rPr>
              <a:t>5 miles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6D78B2-5A5A-CF40-A34E-B86DCBA9B089}"/>
              </a:ext>
            </a:extLst>
          </p:cNvPr>
          <p:cNvCxnSpPr/>
          <p:nvPr/>
        </p:nvCxnSpPr>
        <p:spPr>
          <a:xfrm>
            <a:off x="6352855" y="5308022"/>
            <a:ext cx="739739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1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D7C93-5A43-754D-8623-882BD05F54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784" y="649224"/>
            <a:ext cx="7470648" cy="56029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0C095442-C171-B040-86B8-C0A255D2CAE5}"/>
              </a:ext>
            </a:extLst>
          </p:cNvPr>
          <p:cNvSpPr txBox="1">
            <a:spLocks/>
          </p:cNvSpPr>
          <p:nvPr/>
        </p:nvSpPr>
        <p:spPr>
          <a:xfrm>
            <a:off x="2183474" y="32596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Rockwell" panose="02060603020205020403" pitchFamily="18" charset="0"/>
                <a:ea typeface="Imprint MT Shadow" charset="0"/>
                <a:cs typeface="Imprint MT Shadow" charset="0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 (Body)"/>
              </a:rPr>
              <a:t>Surface Currents from HF Radar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73BD1-4A33-DF43-BD6B-3D47A08D1750}"/>
              </a:ext>
            </a:extLst>
          </p:cNvPr>
          <p:cNvSpPr txBox="1"/>
          <p:nvPr/>
        </p:nvSpPr>
        <p:spPr>
          <a:xfrm>
            <a:off x="5502945" y="5240089"/>
            <a:ext cx="69442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>
                <a:solidFill>
                  <a:srgbClr val="00B0F0"/>
                </a:solidFill>
              </a:rPr>
              <a:t>5 miles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6D78B2-5A5A-CF40-A34E-B86DCBA9B089}"/>
              </a:ext>
            </a:extLst>
          </p:cNvPr>
          <p:cNvCxnSpPr/>
          <p:nvPr/>
        </p:nvCxnSpPr>
        <p:spPr>
          <a:xfrm>
            <a:off x="6352855" y="5424755"/>
            <a:ext cx="739739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5237EB0-845A-364C-B3BA-AC0CB2023431}"/>
              </a:ext>
            </a:extLst>
          </p:cNvPr>
          <p:cNvSpPr/>
          <p:nvPr/>
        </p:nvSpPr>
        <p:spPr>
          <a:xfrm>
            <a:off x="5877000" y="3306879"/>
            <a:ext cx="113016" cy="113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F78CB-B835-C944-967D-032A274C5A53}"/>
              </a:ext>
            </a:extLst>
          </p:cNvPr>
          <p:cNvSpPr txBox="1"/>
          <p:nvPr/>
        </p:nvSpPr>
        <p:spPr>
          <a:xfrm>
            <a:off x="1675887" y="4210206"/>
            <a:ext cx="2116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70 km total path in 3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9B6DA-E6FE-0B40-9B24-2CA7B9C441C9}"/>
              </a:ext>
            </a:extLst>
          </p:cNvPr>
          <p:cNvSpPr txBox="1"/>
          <p:nvPr/>
        </p:nvSpPr>
        <p:spPr>
          <a:xfrm>
            <a:off x="1917418" y="2952935"/>
            <a:ext cx="211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24 km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4E8A7F-D8E5-1042-96FC-9ADF1417658E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4812207" y="3403345"/>
            <a:ext cx="1081344" cy="11323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1E37EB-3AA2-4743-AFDB-C9939D239E50}"/>
              </a:ext>
            </a:extLst>
          </p:cNvPr>
          <p:cNvCxnSpPr>
            <a:cxnSpLocks/>
          </p:cNvCxnSpPr>
          <p:nvPr/>
        </p:nvCxnSpPr>
        <p:spPr>
          <a:xfrm>
            <a:off x="3685725" y="3363386"/>
            <a:ext cx="1598823" cy="606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5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71059B-9523-2249-B81A-6D3FE8919F86}"/>
              </a:ext>
            </a:extLst>
          </p:cNvPr>
          <p:cNvGrpSpPr/>
          <p:nvPr/>
        </p:nvGrpSpPr>
        <p:grpSpPr>
          <a:xfrm>
            <a:off x="4954852" y="626726"/>
            <a:ext cx="6704443" cy="5573935"/>
            <a:chOff x="1381873" y="626724"/>
            <a:chExt cx="6704442" cy="55739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4D8C58-45B1-7549-939E-1CF966B6C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0848" y="2273028"/>
              <a:ext cx="6406493" cy="36274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35B553-E2E3-D945-A3D0-450713AC3918}"/>
                </a:ext>
              </a:extLst>
            </p:cNvPr>
            <p:cNvSpPr txBox="1"/>
            <p:nvPr/>
          </p:nvSpPr>
          <p:spPr>
            <a:xfrm>
              <a:off x="3920490" y="5900450"/>
              <a:ext cx="1030090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March 2017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B878F7-3C47-DA4E-9E8B-310CFE96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1873" y="626724"/>
              <a:ext cx="6704442" cy="1817061"/>
            </a:xfrm>
            <a:prstGeom prst="rect">
              <a:avLst/>
            </a:prstGeom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2EEBF8B-07CA-DF42-9960-5A6937535E01}"/>
                </a:ext>
              </a:extLst>
            </p:cNvPr>
            <p:cNvSpPr/>
            <p:nvPr/>
          </p:nvSpPr>
          <p:spPr>
            <a:xfrm>
              <a:off x="1959428" y="1407560"/>
              <a:ext cx="5977913" cy="597964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2DE34DAA-68DA-D144-A99F-8160AF43EE0E}"/>
              </a:ext>
            </a:extLst>
          </p:cNvPr>
          <p:cNvSpPr txBox="1">
            <a:spLocks/>
          </p:cNvSpPr>
          <p:nvPr/>
        </p:nvSpPr>
        <p:spPr>
          <a:xfrm>
            <a:off x="2183474" y="32597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Rockwell" panose="02060603020205020403" pitchFamily="18" charset="0"/>
                <a:ea typeface="Imprint MT Shadow" charset="0"/>
                <a:cs typeface="Imprint MT Shadow" charset="0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 (Body)"/>
              </a:rPr>
              <a:t>Wave Measurements from HF Radar Stations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20E3C8-803D-7C47-84FC-E9CE336559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137" y="2587519"/>
            <a:ext cx="2227203" cy="36404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D291CF-7571-1F49-B5D4-576B6345F205}"/>
              </a:ext>
            </a:extLst>
          </p:cNvPr>
          <p:cNvCxnSpPr/>
          <p:nvPr/>
        </p:nvCxnSpPr>
        <p:spPr>
          <a:xfrm flipV="1">
            <a:off x="3389973" y="4162891"/>
            <a:ext cx="183008" cy="7602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1E0B47-2431-BF48-810B-34C2969FFE2D}"/>
              </a:ext>
            </a:extLst>
          </p:cNvPr>
          <p:cNvSpPr txBox="1"/>
          <p:nvPr/>
        </p:nvSpPr>
        <p:spPr>
          <a:xfrm>
            <a:off x="3634627" y="3988228"/>
            <a:ext cx="421910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>
                <a:solidFill>
                  <a:schemeClr val="bg1"/>
                </a:solidFill>
              </a:rPr>
              <a:t>10</a:t>
            </a:r>
            <a:r>
              <a:rPr lang="en-US" sz="1351" baseline="30000" dirty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59A81E-D9D4-874F-8ACD-9AABD1D7CD08}"/>
              </a:ext>
            </a:extLst>
          </p:cNvPr>
          <p:cNvCxnSpPr>
            <a:cxnSpLocks/>
          </p:cNvCxnSpPr>
          <p:nvPr/>
        </p:nvCxnSpPr>
        <p:spPr>
          <a:xfrm flipV="1">
            <a:off x="3337640" y="4923176"/>
            <a:ext cx="54261" cy="8116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EF7255-36B4-CC49-81ED-C9C54DB074F3}"/>
              </a:ext>
            </a:extLst>
          </p:cNvPr>
          <p:cNvSpPr txBox="1"/>
          <p:nvPr/>
        </p:nvSpPr>
        <p:spPr>
          <a:xfrm>
            <a:off x="3272127" y="5683464"/>
            <a:ext cx="51007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>
                <a:solidFill>
                  <a:schemeClr val="bg1"/>
                </a:solidFill>
              </a:rPr>
              <a:t>190</a:t>
            </a:r>
            <a:r>
              <a:rPr lang="en-US" sz="1351" baseline="30000" dirty="0">
                <a:solidFill>
                  <a:schemeClr val="bg1"/>
                </a:solidFill>
              </a:rPr>
              <a:t>o</a:t>
            </a:r>
            <a:endParaRPr lang="en-US" sz="135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8DC25A1-CD6E-A44D-AF01-D7F40B5A0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793"/>
              </p:ext>
            </p:extLst>
          </p:nvPr>
        </p:nvGraphicFramePr>
        <p:xfrm>
          <a:off x="403122" y="626726"/>
          <a:ext cx="440275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746">
                  <a:extLst>
                    <a:ext uri="{9D8B030D-6E8A-4147-A177-3AD203B41FA5}">
                      <a16:colId xmlns:a16="http://schemas.microsoft.com/office/drawing/2014/main" val="4039537848"/>
                    </a:ext>
                  </a:extLst>
                </a:gridCol>
                <a:gridCol w="950632">
                  <a:extLst>
                    <a:ext uri="{9D8B030D-6E8A-4147-A177-3AD203B41FA5}">
                      <a16:colId xmlns:a16="http://schemas.microsoft.com/office/drawing/2014/main" val="1167563044"/>
                    </a:ext>
                  </a:extLst>
                </a:gridCol>
                <a:gridCol w="1100689">
                  <a:extLst>
                    <a:ext uri="{9D8B030D-6E8A-4147-A177-3AD203B41FA5}">
                      <a16:colId xmlns:a16="http://schemas.microsoft.com/office/drawing/2014/main" val="2065340842"/>
                    </a:ext>
                  </a:extLst>
                </a:gridCol>
                <a:gridCol w="1100689">
                  <a:extLst>
                    <a:ext uri="{9D8B030D-6E8A-4147-A177-3AD203B41FA5}">
                      <a16:colId xmlns:a16="http://schemas.microsoft.com/office/drawing/2014/main" val="23526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 </a:t>
                      </a:r>
                      <a:r>
                        <a:rPr lang="en-US" dirty="0">
                          <a:latin typeface="Symbol" pitchFamily="2" charset="2"/>
                        </a:rPr>
                        <a:t>l</a:t>
                      </a:r>
                      <a:r>
                        <a:rPr lang="en-US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Ocean </a:t>
                      </a:r>
                      <a:r>
                        <a:rPr lang="en-US" dirty="0">
                          <a:latin typeface="Symbol" pitchFamily="2" charset="2"/>
                        </a:rPr>
                        <a:t>l</a:t>
                      </a:r>
                      <a:r>
                        <a:rPr lang="en-US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5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2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8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9403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38E971F-ED27-7E4C-B8E3-8653D580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36" y="2750244"/>
            <a:ext cx="13279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E13DA-092F-6546-9336-813BDDDE6931}"/>
              </a:ext>
            </a:extLst>
          </p:cNvPr>
          <p:cNvSpPr txBox="1"/>
          <p:nvPr/>
        </p:nvSpPr>
        <p:spPr>
          <a:xfrm>
            <a:off x="5674616" y="305966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MHz</a:t>
            </a:r>
          </a:p>
        </p:txBody>
      </p:sp>
    </p:spTree>
    <p:extLst>
      <p:ext uri="{BB962C8B-B14F-4D97-AF65-F5344CB8AC3E}">
        <p14:creationId xmlns:p14="http://schemas.microsoft.com/office/powerpoint/2010/main" val="185306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3285-FA12-9B42-9254-75CCC86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Radar in </a:t>
            </a:r>
            <a:br>
              <a:rPr lang="en-US" dirty="0"/>
            </a:br>
            <a:r>
              <a:rPr lang="en-US" dirty="0"/>
              <a:t>Pacific Island Countries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AAE8A-0281-6245-A789-423267D92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0020024" cy="708152"/>
          </a:xfrm>
          <a:prstGeom prst="rect">
            <a:avLst/>
          </a:prstGeom>
          <a:solidFill>
            <a:srgbClr val="269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96635"/>
            <a:ext cx="12192000" cy="439895"/>
          </a:xfrm>
          <a:prstGeom prst="rect">
            <a:avLst/>
          </a:prstGeom>
          <a:solidFill>
            <a:srgbClr val="1C3D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05" y="6604"/>
            <a:ext cx="10167604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20000"/>
              </a:lnSpc>
            </a:pPr>
            <a:r>
              <a:rPr lang="en-US" sz="2933" dirty="0">
                <a:solidFill>
                  <a:srgbClr val="FFFFFF"/>
                </a:solidFill>
                <a:latin typeface="Gotham-Book"/>
                <a:cs typeface="Gotham-Book"/>
              </a:rPr>
              <a:t>DBCP 2021</a:t>
            </a:r>
          </a:p>
        </p:txBody>
      </p:sp>
      <p:pic>
        <p:nvPicPr>
          <p:cNvPr id="18" name="Picture 17" descr="PacIOOS landscape-regular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63" y="190618"/>
            <a:ext cx="1606999" cy="3281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" y="724388"/>
            <a:ext cx="12192000" cy="9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20000"/>
              </a:lnSpc>
            </a:pPr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Sea Surface Currents Observations - </a:t>
            </a:r>
            <a:r>
              <a:rPr lang="en-US" sz="2400" dirty="0">
                <a:solidFill>
                  <a:srgbClr val="FFFFFF"/>
                </a:solidFill>
                <a:latin typeface="Avenir"/>
                <a:cs typeface="Avenir"/>
              </a:rPr>
              <a:t>Pacific Islands Ocean Observing System (PacIOOS)</a:t>
            </a:r>
            <a:endParaRPr lang="en-US" sz="2400" dirty="0">
              <a:solidFill>
                <a:srgbClr val="FFFFFF"/>
              </a:solidFill>
              <a:latin typeface="Gotham-Book"/>
              <a:cs typeface="Gotham-Book"/>
            </a:endParaRPr>
          </a:p>
          <a:p>
            <a:pPr defTabSz="609585">
              <a:lnSpc>
                <a:spcPct val="120000"/>
              </a:lnSpc>
            </a:pPr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012"/>
            <a:ext cx="9204000" cy="54630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33149" y="4041117"/>
            <a:ext cx="2658852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1600"/>
              </a:spcAft>
            </a:pPr>
            <a:r>
              <a:rPr lang="en-US" sz="1733" b="1" dirty="0">
                <a:solidFill>
                  <a:srgbClr val="F04F19"/>
                </a:solidFill>
                <a:latin typeface="Avenir Heavy" charset="0"/>
                <a:ea typeface="Avenir Heavy" charset="0"/>
                <a:cs typeface="Avenir Heavy" charset="0"/>
              </a:rPr>
              <a:t>3-5 new Datawell Mk4 buoy locations, within the region          (2022+ install)</a:t>
            </a:r>
            <a:endParaRPr lang="en-US" sz="1733" dirty="0">
              <a:solidFill>
                <a:srgbClr val="F04F19"/>
              </a:solidFill>
              <a:latin typeface="Avenir Book"/>
              <a:cs typeface="Avenir Book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651157" y="3197112"/>
            <a:ext cx="1425481" cy="1425481"/>
          </a:xfrm>
          <a:prstGeom prst="donut">
            <a:avLst>
              <a:gd name="adj" fmla="val 3868"/>
            </a:avLst>
          </a:prstGeom>
          <a:solidFill>
            <a:srgbClr val="269CD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56948" y="3372508"/>
            <a:ext cx="1425481" cy="1425481"/>
          </a:xfrm>
          <a:prstGeom prst="donut">
            <a:avLst>
              <a:gd name="adj" fmla="val 3868"/>
            </a:avLst>
          </a:prstGeom>
          <a:solidFill>
            <a:srgbClr val="269CD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 rot="21445578">
            <a:off x="46049" y="3171049"/>
            <a:ext cx="5222795" cy="1646624"/>
          </a:xfrm>
          <a:custGeom>
            <a:avLst/>
            <a:gdLst>
              <a:gd name="connsiteX0" fmla="*/ 0 w 3917095"/>
              <a:gd name="connsiteY0" fmla="*/ 616194 h 1232387"/>
              <a:gd name="connsiteX1" fmla="*/ 616194 w 3917095"/>
              <a:gd name="connsiteY1" fmla="*/ 0 h 1232387"/>
              <a:gd name="connsiteX2" fmla="*/ 3300902 w 3917095"/>
              <a:gd name="connsiteY2" fmla="*/ 0 h 1232387"/>
              <a:gd name="connsiteX3" fmla="*/ 3917096 w 3917095"/>
              <a:gd name="connsiteY3" fmla="*/ 616194 h 1232387"/>
              <a:gd name="connsiteX4" fmla="*/ 3917095 w 3917095"/>
              <a:gd name="connsiteY4" fmla="*/ 616194 h 1232387"/>
              <a:gd name="connsiteX5" fmla="*/ 3300901 w 3917095"/>
              <a:gd name="connsiteY5" fmla="*/ 1232388 h 1232387"/>
              <a:gd name="connsiteX6" fmla="*/ 616194 w 3917095"/>
              <a:gd name="connsiteY6" fmla="*/ 1232387 h 1232387"/>
              <a:gd name="connsiteX7" fmla="*/ 0 w 3917095"/>
              <a:gd name="connsiteY7" fmla="*/ 616193 h 1232387"/>
              <a:gd name="connsiteX8" fmla="*/ 0 w 3917095"/>
              <a:gd name="connsiteY8" fmla="*/ 616194 h 1232387"/>
              <a:gd name="connsiteX0" fmla="*/ 0 w 3917096"/>
              <a:gd name="connsiteY0" fmla="*/ 693218 h 1309412"/>
              <a:gd name="connsiteX1" fmla="*/ 616194 w 3917096"/>
              <a:gd name="connsiteY1" fmla="*/ 77024 h 1309412"/>
              <a:gd name="connsiteX2" fmla="*/ 3300902 w 3917096"/>
              <a:gd name="connsiteY2" fmla="*/ 77024 h 1309412"/>
              <a:gd name="connsiteX3" fmla="*/ 3917096 w 3917096"/>
              <a:gd name="connsiteY3" fmla="*/ 693218 h 1309412"/>
              <a:gd name="connsiteX4" fmla="*/ 3917095 w 3917096"/>
              <a:gd name="connsiteY4" fmla="*/ 693218 h 1309412"/>
              <a:gd name="connsiteX5" fmla="*/ 3300901 w 3917096"/>
              <a:gd name="connsiteY5" fmla="*/ 1309412 h 1309412"/>
              <a:gd name="connsiteX6" fmla="*/ 616194 w 3917096"/>
              <a:gd name="connsiteY6" fmla="*/ 1309411 h 1309412"/>
              <a:gd name="connsiteX7" fmla="*/ 0 w 3917096"/>
              <a:gd name="connsiteY7" fmla="*/ 693217 h 1309412"/>
              <a:gd name="connsiteX8" fmla="*/ 0 w 3917096"/>
              <a:gd name="connsiteY8" fmla="*/ 693218 h 1309412"/>
              <a:gd name="connsiteX0" fmla="*/ 0 w 3917096"/>
              <a:gd name="connsiteY0" fmla="*/ 698165 h 1314359"/>
              <a:gd name="connsiteX1" fmla="*/ 616194 w 3917096"/>
              <a:gd name="connsiteY1" fmla="*/ 81971 h 1314359"/>
              <a:gd name="connsiteX2" fmla="*/ 1774269 w 3917096"/>
              <a:gd name="connsiteY2" fmla="*/ 6708 h 1314359"/>
              <a:gd name="connsiteX3" fmla="*/ 3300902 w 3917096"/>
              <a:gd name="connsiteY3" fmla="*/ 81971 h 1314359"/>
              <a:gd name="connsiteX4" fmla="*/ 3917096 w 3917096"/>
              <a:gd name="connsiteY4" fmla="*/ 698165 h 1314359"/>
              <a:gd name="connsiteX5" fmla="*/ 3917095 w 3917096"/>
              <a:gd name="connsiteY5" fmla="*/ 698165 h 1314359"/>
              <a:gd name="connsiteX6" fmla="*/ 3300901 w 3917096"/>
              <a:gd name="connsiteY6" fmla="*/ 1314359 h 1314359"/>
              <a:gd name="connsiteX7" fmla="*/ 616194 w 3917096"/>
              <a:gd name="connsiteY7" fmla="*/ 1314358 h 1314359"/>
              <a:gd name="connsiteX8" fmla="*/ 0 w 3917096"/>
              <a:gd name="connsiteY8" fmla="*/ 698164 h 1314359"/>
              <a:gd name="connsiteX9" fmla="*/ 0 w 3917096"/>
              <a:gd name="connsiteY9" fmla="*/ 698165 h 1314359"/>
              <a:gd name="connsiteX0" fmla="*/ 0 w 3917096"/>
              <a:gd name="connsiteY0" fmla="*/ 635783 h 1251977"/>
              <a:gd name="connsiteX1" fmla="*/ 616194 w 3917096"/>
              <a:gd name="connsiteY1" fmla="*/ 19589 h 1251977"/>
              <a:gd name="connsiteX2" fmla="*/ 1632748 w 3917096"/>
              <a:gd name="connsiteY2" fmla="*/ 335240 h 1251977"/>
              <a:gd name="connsiteX3" fmla="*/ 3300902 w 3917096"/>
              <a:gd name="connsiteY3" fmla="*/ 19589 h 1251977"/>
              <a:gd name="connsiteX4" fmla="*/ 3917096 w 3917096"/>
              <a:gd name="connsiteY4" fmla="*/ 635783 h 1251977"/>
              <a:gd name="connsiteX5" fmla="*/ 3917095 w 3917096"/>
              <a:gd name="connsiteY5" fmla="*/ 635783 h 1251977"/>
              <a:gd name="connsiteX6" fmla="*/ 3300901 w 3917096"/>
              <a:gd name="connsiteY6" fmla="*/ 1251977 h 1251977"/>
              <a:gd name="connsiteX7" fmla="*/ 616194 w 3917096"/>
              <a:gd name="connsiteY7" fmla="*/ 1251976 h 1251977"/>
              <a:gd name="connsiteX8" fmla="*/ 0 w 3917096"/>
              <a:gd name="connsiteY8" fmla="*/ 635782 h 1251977"/>
              <a:gd name="connsiteX9" fmla="*/ 0 w 3917096"/>
              <a:gd name="connsiteY9" fmla="*/ 635783 h 1251977"/>
              <a:gd name="connsiteX0" fmla="*/ 0 w 3917096"/>
              <a:gd name="connsiteY0" fmla="*/ 635783 h 1251977"/>
              <a:gd name="connsiteX1" fmla="*/ 616194 w 3917096"/>
              <a:gd name="connsiteY1" fmla="*/ 19589 h 1251977"/>
              <a:gd name="connsiteX2" fmla="*/ 1632748 w 3917096"/>
              <a:gd name="connsiteY2" fmla="*/ 335240 h 1251977"/>
              <a:gd name="connsiteX3" fmla="*/ 3300902 w 3917096"/>
              <a:gd name="connsiteY3" fmla="*/ 19589 h 1251977"/>
              <a:gd name="connsiteX4" fmla="*/ 3917096 w 3917096"/>
              <a:gd name="connsiteY4" fmla="*/ 635783 h 1251977"/>
              <a:gd name="connsiteX5" fmla="*/ 3917095 w 3917096"/>
              <a:gd name="connsiteY5" fmla="*/ 635783 h 1251977"/>
              <a:gd name="connsiteX6" fmla="*/ 3300901 w 3917096"/>
              <a:gd name="connsiteY6" fmla="*/ 1251977 h 1251977"/>
              <a:gd name="connsiteX7" fmla="*/ 616194 w 3917096"/>
              <a:gd name="connsiteY7" fmla="*/ 1251976 h 1251977"/>
              <a:gd name="connsiteX8" fmla="*/ 0 w 3917096"/>
              <a:gd name="connsiteY8" fmla="*/ 635782 h 1251977"/>
              <a:gd name="connsiteX9" fmla="*/ 0 w 3917096"/>
              <a:gd name="connsiteY9" fmla="*/ 635783 h 1251977"/>
              <a:gd name="connsiteX0" fmla="*/ 0 w 3917096"/>
              <a:gd name="connsiteY0" fmla="*/ 618774 h 1234968"/>
              <a:gd name="connsiteX1" fmla="*/ 616194 w 3917096"/>
              <a:gd name="connsiteY1" fmla="*/ 2580 h 1234968"/>
              <a:gd name="connsiteX2" fmla="*/ 1632748 w 3917096"/>
              <a:gd name="connsiteY2" fmla="*/ 318231 h 1234968"/>
              <a:gd name="connsiteX3" fmla="*/ 3300902 w 3917096"/>
              <a:gd name="connsiteY3" fmla="*/ 2580 h 1234968"/>
              <a:gd name="connsiteX4" fmla="*/ 3917096 w 3917096"/>
              <a:gd name="connsiteY4" fmla="*/ 618774 h 1234968"/>
              <a:gd name="connsiteX5" fmla="*/ 3917095 w 3917096"/>
              <a:gd name="connsiteY5" fmla="*/ 618774 h 1234968"/>
              <a:gd name="connsiteX6" fmla="*/ 3300901 w 3917096"/>
              <a:gd name="connsiteY6" fmla="*/ 1234968 h 1234968"/>
              <a:gd name="connsiteX7" fmla="*/ 616194 w 3917096"/>
              <a:gd name="connsiteY7" fmla="*/ 1234967 h 1234968"/>
              <a:gd name="connsiteX8" fmla="*/ 0 w 3917096"/>
              <a:gd name="connsiteY8" fmla="*/ 618773 h 1234968"/>
              <a:gd name="connsiteX9" fmla="*/ 0 w 3917096"/>
              <a:gd name="connsiteY9" fmla="*/ 618774 h 12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7096" h="1234968">
                <a:moveTo>
                  <a:pt x="0" y="618774"/>
                </a:moveTo>
                <a:cubicBezTo>
                  <a:pt x="0" y="278459"/>
                  <a:pt x="275879" y="2580"/>
                  <a:pt x="616194" y="2580"/>
                </a:cubicBezTo>
                <a:cubicBezTo>
                  <a:pt x="947579" y="12890"/>
                  <a:pt x="1185297" y="318231"/>
                  <a:pt x="1632748" y="318231"/>
                </a:cubicBezTo>
                <a:cubicBezTo>
                  <a:pt x="2080199" y="318231"/>
                  <a:pt x="2940200" y="-33368"/>
                  <a:pt x="3300902" y="2580"/>
                </a:cubicBezTo>
                <a:cubicBezTo>
                  <a:pt x="3641217" y="2580"/>
                  <a:pt x="3917096" y="278459"/>
                  <a:pt x="3917096" y="618774"/>
                </a:cubicBezTo>
                <a:lnTo>
                  <a:pt x="3917095" y="618774"/>
                </a:lnTo>
                <a:cubicBezTo>
                  <a:pt x="3917095" y="959089"/>
                  <a:pt x="3641216" y="1234968"/>
                  <a:pt x="3300901" y="1234968"/>
                </a:cubicBezTo>
                <a:lnTo>
                  <a:pt x="616194" y="1234967"/>
                </a:lnTo>
                <a:cubicBezTo>
                  <a:pt x="275879" y="1234967"/>
                  <a:pt x="0" y="959088"/>
                  <a:pt x="0" y="618773"/>
                </a:cubicBezTo>
                <a:lnTo>
                  <a:pt x="0" y="618774"/>
                </a:lnTo>
                <a:close/>
              </a:path>
            </a:pathLst>
          </a:custGeom>
          <a:noFill/>
          <a:ln w="57150">
            <a:solidFill>
              <a:srgbClr val="F04F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0442" y="3076497"/>
            <a:ext cx="2681559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1600"/>
              </a:spcAft>
            </a:pPr>
            <a:r>
              <a:rPr lang="en-US" sz="1733" b="1" dirty="0">
                <a:solidFill>
                  <a:srgbClr val="269CDA"/>
                </a:solidFill>
                <a:latin typeface="Avenir Heavy" charset="0"/>
                <a:ea typeface="Avenir Heavy" charset="0"/>
                <a:cs typeface="Avenir Heavy" charset="0"/>
              </a:rPr>
              <a:t>2 new Datawell Mk4 buoy locations, RMI and Palau (2021 install)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122024" y="2605153"/>
            <a:ext cx="283736" cy="283736"/>
          </a:xfrm>
          <a:prstGeom prst="star5">
            <a:avLst/>
          </a:prstGeom>
          <a:solidFill>
            <a:srgbClr val="00C75D"/>
          </a:solidFill>
          <a:ln>
            <a:solidFill>
              <a:srgbClr val="168D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7679765" y="2494124"/>
            <a:ext cx="283736" cy="283736"/>
          </a:xfrm>
          <a:prstGeom prst="star5">
            <a:avLst/>
          </a:prstGeom>
          <a:solidFill>
            <a:srgbClr val="00C75D"/>
          </a:solidFill>
          <a:ln>
            <a:solidFill>
              <a:srgbClr val="168D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9256933" y="1573551"/>
            <a:ext cx="283736" cy="283736"/>
          </a:xfrm>
          <a:prstGeom prst="star5">
            <a:avLst/>
          </a:prstGeom>
          <a:solidFill>
            <a:srgbClr val="00C75D"/>
          </a:solidFill>
          <a:ln>
            <a:solidFill>
              <a:srgbClr val="168D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33148" y="1565783"/>
            <a:ext cx="2793976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1600"/>
              </a:spcAft>
            </a:pPr>
            <a:r>
              <a:rPr lang="en-US" sz="1733" b="1" dirty="0">
                <a:solidFill>
                  <a:srgbClr val="00C75D"/>
                </a:solidFill>
                <a:latin typeface="Avenir Heavy" charset="0"/>
                <a:ea typeface="Avenir Heavy" charset="0"/>
                <a:cs typeface="Avenir Heavy" charset="0"/>
              </a:rPr>
              <a:t>Existing HFR coverage, Hawai‘i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9271012" y="2233480"/>
            <a:ext cx="283736" cy="283736"/>
          </a:xfrm>
          <a:prstGeom prst="star5">
            <a:avLst/>
          </a:prstGeom>
          <a:solidFill>
            <a:srgbClr val="FFC73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FF0B1C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23641" y="2225332"/>
            <a:ext cx="2677132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1600"/>
              </a:spcAft>
            </a:pPr>
            <a:r>
              <a:rPr lang="en-US" sz="1733" b="1" dirty="0">
                <a:solidFill>
                  <a:srgbClr val="FFB92C"/>
                </a:solidFill>
                <a:latin typeface="Avenir Heavy" charset="0"/>
                <a:ea typeface="Avenir Heavy" charset="0"/>
                <a:cs typeface="Avenir Heavy" charset="0"/>
              </a:rPr>
              <a:t>Planned HFR coverage, Guam and Tinian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1897992" y="3181676"/>
            <a:ext cx="283736" cy="283736"/>
          </a:xfrm>
          <a:prstGeom prst="star5">
            <a:avLst/>
          </a:prstGeom>
          <a:solidFill>
            <a:srgbClr val="FFC73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onut 3"/>
          <p:cNvSpPr/>
          <p:nvPr/>
        </p:nvSpPr>
        <p:spPr>
          <a:xfrm>
            <a:off x="9248224" y="4092595"/>
            <a:ext cx="283736" cy="283736"/>
          </a:xfrm>
          <a:prstGeom prst="donut">
            <a:avLst>
              <a:gd name="adj" fmla="val 14947"/>
            </a:avLst>
          </a:prstGeom>
          <a:solidFill>
            <a:srgbClr val="F04F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Donut 32"/>
          <p:cNvSpPr/>
          <p:nvPr/>
        </p:nvSpPr>
        <p:spPr>
          <a:xfrm>
            <a:off x="9249412" y="3133205"/>
            <a:ext cx="283736" cy="283736"/>
          </a:xfrm>
          <a:prstGeom prst="donut">
            <a:avLst>
              <a:gd name="adj" fmla="val 14947"/>
            </a:avLst>
          </a:prstGeom>
          <a:solidFill>
            <a:srgbClr val="269C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04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497</Words>
  <Application>Microsoft Office PowerPoint</Application>
  <PresentationFormat>Widescreen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Avenir</vt:lpstr>
      <vt:lpstr>Avenir Book</vt:lpstr>
      <vt:lpstr>Avenir Heavy</vt:lpstr>
      <vt:lpstr>BlairMdITC TT-Medium</vt:lpstr>
      <vt:lpstr>Calibri (Body)</vt:lpstr>
      <vt:lpstr>Gotham-Book</vt:lpstr>
      <vt:lpstr>Arial</vt:lpstr>
      <vt:lpstr>Calibri</vt:lpstr>
      <vt:lpstr>Calibri Light</vt:lpstr>
      <vt:lpstr>Symbol</vt:lpstr>
      <vt:lpstr>Office Theme</vt:lpstr>
      <vt:lpstr>1_Office Theme</vt:lpstr>
      <vt:lpstr>High Frequency Radar in Pacific Island Countries</vt:lpstr>
      <vt:lpstr>PowerPoint Presentation</vt:lpstr>
      <vt:lpstr>High Frequency Radar</vt:lpstr>
      <vt:lpstr>PowerPoint Presentation</vt:lpstr>
      <vt:lpstr>PowerPoint Presentation</vt:lpstr>
      <vt:lpstr>PowerPoint Presentation</vt:lpstr>
      <vt:lpstr>PowerPoint Presentation</vt:lpstr>
      <vt:lpstr>HF Radar in  Pacific Island Countries</vt:lpstr>
      <vt:lpstr>PowerPoint Presentation</vt:lpstr>
      <vt:lpstr>China’s Taiwan Ocean Radar Observing System (TOROS)</vt:lpstr>
      <vt:lpstr>HF Radar Network for the Philippines</vt:lpstr>
      <vt:lpstr>Palau HFR Network - Overview</vt:lpstr>
      <vt:lpstr>High Frequency Radar in Pacific Island Countries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Roarty</dc:creator>
  <cp:lastModifiedBy>Long Jiang</cp:lastModifiedBy>
  <cp:revision>18</cp:revision>
  <dcterms:created xsi:type="dcterms:W3CDTF">2021-04-12T20:17:43Z</dcterms:created>
  <dcterms:modified xsi:type="dcterms:W3CDTF">2021-05-21T15:53:49Z</dcterms:modified>
</cp:coreProperties>
</file>