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3" r:id="rId4"/>
    <p:sldId id="257" r:id="rId5"/>
    <p:sldId id="275" r:id="rId6"/>
    <p:sldId id="276" r:id="rId7"/>
    <p:sldId id="277" r:id="rId8"/>
    <p:sldId id="260" r:id="rId9"/>
    <p:sldId id="261" r:id="rId10"/>
    <p:sldId id="262" r:id="rId11"/>
    <p:sldId id="267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1C27-1C11-4571-B9D4-5030EC9F4AFB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4A10-58F7-4E94-9622-D2FE626CD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D41D77-8C99-47C7-962E-32CE3C8FF301}" type="slidenum">
              <a:rPr lang="en-US">
                <a:ea typeface="WenQuanYi Micro Hei" charset="0"/>
                <a:cs typeface="WenQuanYi Micro Hei" charset="0"/>
              </a:rPr>
              <a:pPr/>
              <a:t>13</a:t>
            </a:fld>
            <a:endParaRPr lang="en-US">
              <a:ea typeface="WenQuanYi Micro Hei" charset="0"/>
              <a:cs typeface="WenQuanYi Micro Hei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31ACA8-BE88-4AFD-BA85-4641BD1ABB84}" type="slidenum">
              <a:rPr lang="en-US">
                <a:ea typeface="WenQuanYi Micro Hei" charset="0"/>
                <a:cs typeface="WenQuanYi Micro Hei" charset="0"/>
              </a:rPr>
              <a:pPr/>
              <a:t>14</a:t>
            </a:fld>
            <a:endParaRPr lang="en-US">
              <a:ea typeface="WenQuanYi Micro Hei" charset="0"/>
              <a:cs typeface="WenQuanYi Micro Hei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E831-DC2D-4426-99E4-F015B70CC8AA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10EC-6DC9-4723-942D-CB2916A9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1430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Country Report in Myanmar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/>
              <a:t>Workshop on Ocean Observations and Data Applications (DBCP-PI-5)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l="19362" t="2084" r="72637" b="83283"/>
          <a:stretch>
            <a:fillRect/>
          </a:stretch>
        </p:blipFill>
        <p:spPr bwMode="auto">
          <a:xfrm>
            <a:off x="0" y="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1000px-Flag_of_Myanm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651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Moulmein in Mon State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User\Desktop\M.ph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" y="0"/>
            <a:ext cx="8229600" cy="1143000"/>
          </a:xfrm>
        </p:spPr>
        <p:txBody>
          <a:bodyPr/>
          <a:lstStyle/>
          <a:p>
            <a:r>
              <a:rPr lang="fr-CH" dirty="0" smtClean="0"/>
              <a:t>Marine Monitoring </a:t>
            </a:r>
            <a:r>
              <a:rPr lang="fr-CH" dirty="0" err="1"/>
              <a:t>A</a:t>
            </a:r>
            <a:r>
              <a:rPr lang="fr-CH" dirty="0" err="1" smtClean="0"/>
              <a:t>ctivities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5959" y="859808"/>
            <a:ext cx="8298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Currently, DMH issued sea conditions  over the Andaman sea and Bay of Bengal.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Squalls with moderate to rough sear are likely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attimes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off and along Myanmar coasts. Surface wind speed in squall may reach (35) mph. Wave height will be (8-10) feet off and along Myanmar coasts.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09" t="25075" r="66306" b="13134"/>
          <a:stretch>
            <a:fillRect/>
          </a:stretch>
        </p:blipFill>
        <p:spPr bwMode="auto">
          <a:xfrm>
            <a:off x="5535814" y="2209800"/>
            <a:ext cx="3239695" cy="447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2590800"/>
            <a:ext cx="403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DMH issued the marine weather forecast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Bay Bulletins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8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Marine Observations and Data Management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539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DMH have not marine observations in the coastal areas.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DMH have three sea level stations.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Sittwe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Kyun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Mawlamyine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Currently, DMH using the NWP output the neighboring website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(TMD, IMD, SWFDP, .. Etc)</a:t>
            </a:r>
          </a:p>
        </p:txBody>
      </p:sp>
      <p:sp>
        <p:nvSpPr>
          <p:cNvPr id="12290" name="AutoShape 2" descr="http://www.ioc-sealevelmonitoring.org/getchart.php?img=chart1&amp;id=vlg7iiv1e314qea424e7p8cpr05b2dd8929084d&amp;PHPSESSID=vlg7iiv1e314qea424e7p8cpr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81000" y="533400"/>
            <a:ext cx="8301251" cy="5511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</a:rPr>
              <a:t>To </a:t>
            </a:r>
            <a:r>
              <a:rPr lang="en-US" sz="1600" b="1" dirty="0">
                <a:solidFill>
                  <a:srgbClr val="0070C0"/>
                </a:solidFill>
              </a:rPr>
              <a:t>promote of Numerical weather Prediction </a:t>
            </a:r>
            <a:r>
              <a:rPr lang="en-US" sz="1600" b="1" dirty="0" smtClean="0">
                <a:solidFill>
                  <a:srgbClr val="0070C0"/>
                </a:solidFill>
              </a:rPr>
              <a:t>System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</a:rPr>
              <a:t>To </a:t>
            </a:r>
            <a:r>
              <a:rPr lang="en-US" sz="1600" b="1" dirty="0">
                <a:solidFill>
                  <a:srgbClr val="0070C0"/>
                </a:solidFill>
              </a:rPr>
              <a:t>Substitute conventional instruments to advanced </a:t>
            </a:r>
            <a:r>
              <a:rPr lang="en-US" sz="1600" b="1" dirty="0" smtClean="0">
                <a:solidFill>
                  <a:srgbClr val="0070C0"/>
                </a:solidFill>
              </a:rPr>
              <a:t>instruments.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</a:rPr>
              <a:t>To </a:t>
            </a:r>
            <a:r>
              <a:rPr lang="en-US" sz="1600" b="1" dirty="0">
                <a:solidFill>
                  <a:srgbClr val="0070C0"/>
                </a:solidFill>
              </a:rPr>
              <a:t>install modernize weather radars to cover the coastal </a:t>
            </a:r>
            <a:r>
              <a:rPr lang="en-US" sz="1600" b="1" dirty="0" smtClean="0">
                <a:solidFill>
                  <a:srgbClr val="0070C0"/>
                </a:solidFill>
              </a:rPr>
              <a:t>regions.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</a:rPr>
              <a:t>To </a:t>
            </a:r>
            <a:r>
              <a:rPr lang="en-US" sz="1600" b="1" dirty="0">
                <a:solidFill>
                  <a:srgbClr val="0070C0"/>
                </a:solidFill>
              </a:rPr>
              <a:t>upgrade DMH’s Data collection and processing system with </a:t>
            </a:r>
            <a:r>
              <a:rPr lang="en-US" sz="1600" b="1" dirty="0" smtClean="0">
                <a:solidFill>
                  <a:srgbClr val="0070C0"/>
                </a:solidFill>
              </a:rPr>
              <a:t>automation.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</a:rPr>
              <a:t>To </a:t>
            </a:r>
            <a:r>
              <a:rPr lang="en-US" sz="1600" b="1" dirty="0">
                <a:solidFill>
                  <a:srgbClr val="0070C0"/>
                </a:solidFill>
              </a:rPr>
              <a:t>enhance Climate Services, Application and </a:t>
            </a:r>
            <a:r>
              <a:rPr lang="en-US" sz="1600" b="1" dirty="0" smtClean="0">
                <a:solidFill>
                  <a:srgbClr val="0070C0"/>
                </a:solidFill>
              </a:rPr>
              <a:t>Modeling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Dense </a:t>
            </a:r>
            <a:r>
              <a:rPr lang="en-US" sz="1600" b="1" dirty="0">
                <a:solidFill>
                  <a:srgbClr val="0070C0"/>
                </a:solidFill>
                <a:ea typeface="Gulim" pitchFamily="34" charset="-127"/>
              </a:rPr>
              <a:t>Meteorological observational </a:t>
            </a: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networks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To </a:t>
            </a:r>
            <a:r>
              <a:rPr lang="en-US" sz="1600" b="1" dirty="0">
                <a:solidFill>
                  <a:srgbClr val="0070C0"/>
                </a:solidFill>
                <a:ea typeface="Gulim" pitchFamily="34" charset="-127"/>
              </a:rPr>
              <a:t>extend Automatic Weather Station (</a:t>
            </a: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AWS)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Upper </a:t>
            </a:r>
            <a:r>
              <a:rPr lang="en-US" sz="1600" b="1" dirty="0">
                <a:solidFill>
                  <a:srgbClr val="0070C0"/>
                </a:solidFill>
                <a:ea typeface="Gulim" pitchFamily="34" charset="-127"/>
              </a:rPr>
              <a:t>air observation facilities (Pilot balloon, wind, moisture, </a:t>
            </a: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etc)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More </a:t>
            </a:r>
            <a:r>
              <a:rPr lang="en-US" sz="1600" b="1" dirty="0">
                <a:solidFill>
                  <a:srgbClr val="0070C0"/>
                </a:solidFill>
                <a:ea typeface="Gulim" pitchFamily="34" charset="-127"/>
              </a:rPr>
              <a:t>instruments to observed radiation, evaporation, sun shine, ozone, upper air, wind and </a:t>
            </a: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temperature</a:t>
            </a:r>
          </a:p>
          <a:p>
            <a:pPr marL="0" lvl="3" algn="just">
              <a:lnSpc>
                <a:spcPct val="200000"/>
              </a:lnSpc>
              <a:buClr>
                <a:srgbClr val="0070C0"/>
              </a:buClr>
              <a:tabLst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1600" b="1" dirty="0" smtClean="0">
                <a:solidFill>
                  <a:srgbClr val="0070C0"/>
                </a:solidFill>
                <a:ea typeface="Gulim" pitchFamily="34" charset="-127"/>
              </a:rPr>
              <a:t>High </a:t>
            </a:r>
            <a:r>
              <a:rPr lang="en-US" sz="1600" b="1" dirty="0">
                <a:solidFill>
                  <a:srgbClr val="0070C0"/>
                </a:solidFill>
                <a:ea typeface="Gulim" pitchFamily="34" charset="-127"/>
              </a:rPr>
              <a:t>gust anemometer for coastal station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88200" y="0"/>
            <a:ext cx="27590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Future plans: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295400" y="228600"/>
            <a:ext cx="7620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CH" sz="3200" dirty="0" smtClean="0"/>
              <a:t>Gaps and </a:t>
            </a:r>
            <a:r>
              <a:rPr lang="fr-CH" sz="3200" dirty="0" err="1" smtClean="0"/>
              <a:t>Requirements</a:t>
            </a:r>
            <a:endParaRPr lang="en-US" sz="32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-76200" y="1028131"/>
            <a:ext cx="9220200" cy="416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95288" lvl="3" algn="just">
              <a:lnSpc>
                <a:spcPct val="200000"/>
              </a:lnSpc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apply to forecast of Satellite Data and Satellite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</a:p>
          <a:p>
            <a:pPr marL="395288" lvl="3" algn="just">
              <a:lnSpc>
                <a:spcPct val="200000"/>
              </a:lnSpc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know Satellite data in Now-casting and very Short Range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Forecasting</a:t>
            </a:r>
          </a:p>
          <a:p>
            <a:pPr marL="395288" lvl="3" algn="just"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DMH has been installed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 radar. After that Need basic Rader information/Analysis of radar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Three radar is not cover in the whole country. We need to more install radar.</a:t>
            </a:r>
          </a:p>
          <a:p>
            <a:pPr marL="395288" lvl="3" algn="just"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Radar training </a:t>
            </a:r>
          </a:p>
          <a:p>
            <a:pPr marL="395288" lvl="3" algn="just">
              <a:lnSpc>
                <a:spcPct val="200000"/>
              </a:lnSpc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Radar QPE(Quantitative Precipitation Estimation)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Techniques</a:t>
            </a:r>
          </a:p>
          <a:p>
            <a:pPr marL="395288" lvl="3" algn="just">
              <a:lnSpc>
                <a:spcPct val="200000"/>
              </a:lnSpc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study on Radar Data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marL="395288" lvl="3" algn="just">
              <a:lnSpc>
                <a:spcPct val="200000"/>
              </a:lnSpc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NWP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product and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Verification</a:t>
            </a:r>
          </a:p>
          <a:p>
            <a:pPr marL="395288" lvl="3" algn="just">
              <a:lnSpc>
                <a:spcPct val="200000"/>
              </a:lnSpc>
              <a:buClr>
                <a:srgbClr val="00B050"/>
              </a:buClr>
              <a:buFont typeface="Arial" pitchFamily="34" charset="0"/>
              <a:buChar char="•"/>
              <a:tabLst>
                <a:tab pos="9829800" algn="l"/>
                <a:tab pos="10744200" algn="l"/>
                <a:tab pos="11658600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 need to install marine observation station in the coastal areas, Myanmar.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057400" y="2520288"/>
            <a:ext cx="2048328" cy="92333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Division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2590800" y="36493"/>
            <a:ext cx="4191000" cy="5232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77257" y="980368"/>
            <a:ext cx="66475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4814" y="36493"/>
            <a:ext cx="468085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Division Organization Chart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37672" y="1162336"/>
            <a:ext cx="2353128" cy="92333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Agrometeorological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Division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3352800" y="1121392"/>
            <a:ext cx="2286000" cy="92333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Aviation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Division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6629400" y="1187355"/>
            <a:ext cx="2514600" cy="110835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 &amp; Long Range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24800" y="96672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90644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980368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5105400" y="2506640"/>
            <a:ext cx="2048328" cy="92333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Rada r Meteorological Division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81564" y="2273464"/>
            <a:ext cx="3014436" cy="0"/>
          </a:xfrm>
          <a:prstGeom prst="line">
            <a:avLst/>
          </a:prstGeom>
          <a:ln>
            <a:solidFill>
              <a:srgbClr val="22A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48000" y="2291688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96000" y="2287111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19600" y="204486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6000" y="3463716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77257" y="4953000"/>
            <a:ext cx="6546851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6400800" y="5105400"/>
            <a:ext cx="2590800" cy="63416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MANDALAY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RADAR STATION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436710" y="5181600"/>
            <a:ext cx="2304143" cy="55824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 STATION</a:t>
            </a:r>
          </a:p>
        </p:txBody>
      </p:sp>
      <p:sp>
        <p:nvSpPr>
          <p:cNvPr id="38" name="Flowchart: Alternate Process 37"/>
          <p:cNvSpPr/>
          <p:nvPr/>
        </p:nvSpPr>
        <p:spPr>
          <a:xfrm>
            <a:off x="219528" y="5105400"/>
            <a:ext cx="2066472" cy="63416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KYAUKPYU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RADAR STATION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772400" y="4953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95800" y="4953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77257" y="4953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Flowchart: Alternate Process 44"/>
          <p:cNvSpPr/>
          <p:nvPr/>
        </p:nvSpPr>
        <p:spPr>
          <a:xfrm>
            <a:off x="0" y="5714164"/>
            <a:ext cx="2819400" cy="114383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Staff Officer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Assistance forecaster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Senior Observer, 2 Junior Observer, 1Field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</a:p>
        </p:txBody>
      </p:sp>
      <p:sp>
        <p:nvSpPr>
          <p:cNvPr id="46" name="Flowchart: Alternate Process 45"/>
          <p:cNvSpPr/>
          <p:nvPr/>
        </p:nvSpPr>
        <p:spPr>
          <a:xfrm>
            <a:off x="5029200" y="3657600"/>
            <a:ext cx="2209800" cy="109499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1Assistance Director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Staff Officer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Senior Observers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Junior Observer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3048000" y="5791200"/>
            <a:ext cx="2895599" cy="104223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Staff Officer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Assistance forecaster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Senior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Observer, 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Observer</a:t>
            </a:r>
          </a:p>
        </p:txBody>
      </p:sp>
      <p:sp>
        <p:nvSpPr>
          <p:cNvPr id="51" name="Flowchart: Alternate Process 50"/>
          <p:cNvSpPr/>
          <p:nvPr/>
        </p:nvSpPr>
        <p:spPr>
          <a:xfrm>
            <a:off x="6096000" y="5689600"/>
            <a:ext cx="3048000" cy="114383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Staff Officer,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Senior Observer, 4 Junior Observer, 1Field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96000" y="4724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23583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086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Marine and Radar Meteorological Division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Marine and Radar Meteorological Division  established in March, 2013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staffs ( Currently, 4 staffs)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radar have been installed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Kyaukpyu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Yangon and Mandalay.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sea level tide gauge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Sittwe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ainggyigyun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Mawlamyine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stationa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24375" t="20000" r="46875" b="25000"/>
          <a:stretch>
            <a:fillRect/>
          </a:stretch>
        </p:blipFill>
        <p:spPr bwMode="auto">
          <a:xfrm>
            <a:off x="6019800" y="2971800"/>
            <a:ext cx="3124200" cy="37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656" b="7621"/>
          <a:stretch>
            <a:fillRect/>
          </a:stretch>
        </p:blipFill>
        <p:spPr bwMode="auto">
          <a:xfrm>
            <a:off x="4495800" y="228600"/>
            <a:ext cx="3315033" cy="605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509466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Coastal Observations in Myanmar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About 2400 km in Myanmar coast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 coastal stations 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marine stations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3293"/>
          <p:cNvPicPr>
            <a:picLocks noChangeAspect="1" noChangeArrowheads="1"/>
          </p:cNvPicPr>
          <p:nvPr/>
        </p:nvPicPr>
        <p:blipFill>
          <a:blip r:embed="rId2" cstate="print"/>
          <a:srcRect l="13740" r="4663"/>
          <a:stretch>
            <a:fillRect/>
          </a:stretch>
        </p:blipFill>
        <p:spPr bwMode="auto">
          <a:xfrm>
            <a:off x="304800" y="228600"/>
            <a:ext cx="4800601" cy="63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Myanmar3" pitchFamily="18" charset="0"/>
                <a:cs typeface="Myanmar3" pitchFamily="18" charset="0"/>
              </a:rPr>
              <a:t>ကျောက်ဖြူရေဒ</a:t>
            </a:r>
            <a:r>
              <a:rPr lang="en-US" sz="2800" dirty="0" smtClean="0">
                <a:latin typeface="Myanmar3" pitchFamily="18" charset="0"/>
                <a:cs typeface="Myanmar3" pitchFamily="18" charset="0"/>
              </a:rPr>
              <a:t>ါ</a:t>
            </a:r>
          </a:p>
          <a:p>
            <a:endParaRPr lang="en-US" sz="2800" dirty="0">
              <a:latin typeface="Myanmar3" pitchFamily="18" charset="0"/>
              <a:cs typeface="Myanmar3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546" y="304800"/>
            <a:ext cx="402332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4572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၂၀၁၅ </a:t>
            </a:r>
            <a:r>
              <a:rPr lang="en-US" sz="14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ခုနှစ</a:t>
            </a:r>
            <a:r>
              <a:rPr lang="en-US" sz="14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်၊ </a:t>
            </a:r>
            <a:r>
              <a:rPr lang="en-US" sz="14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အောက်တိုဘာ</a:t>
            </a:r>
            <a:r>
              <a:rPr lang="en-US" sz="14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လ (၉) </a:t>
            </a:r>
            <a:r>
              <a:rPr lang="en-US" sz="14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ရက်နေ့တွင</a:t>
            </a:r>
            <a:r>
              <a:rPr lang="en-US" sz="14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လွှ</a:t>
            </a:r>
            <a:r>
              <a:rPr lang="en-US" sz="14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ဲပြောင်းပေးအပ်ခဲ့ပါသည</a:t>
            </a:r>
            <a:r>
              <a:rPr lang="en-US" sz="14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endParaRPr lang="en-US" sz="1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6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1" y="0"/>
            <a:ext cx="4705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4800600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Myanmar2" pitchFamily="34" charset="0"/>
                <a:cs typeface="Myanmar2" pitchFamily="34" charset="0"/>
              </a:rPr>
              <a:t>ဆောက်လုပ်သည</a:t>
            </a:r>
            <a:r>
              <a:rPr lang="en-US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ကာလ</a:t>
            </a:r>
            <a:r>
              <a:rPr lang="en-US" dirty="0" smtClean="0">
                <a:latin typeface="Myanmar2" pitchFamily="34" charset="0"/>
                <a:cs typeface="Myanmar2" pitchFamily="34" charset="0"/>
              </a:rPr>
              <a:t> ၂၀၁၄ 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စက်တင်ဘာလမ</a:t>
            </a:r>
            <a:r>
              <a:rPr lang="en-US" dirty="0" smtClean="0">
                <a:latin typeface="Myanmar2" pitchFamily="34" charset="0"/>
                <a:cs typeface="Myanmar2" pitchFamily="34" charset="0"/>
              </a:rPr>
              <a:t>ှ </a:t>
            </a:r>
          </a:p>
          <a:p>
            <a:r>
              <a:rPr lang="en-US" dirty="0" smtClean="0">
                <a:latin typeface="Myanmar2" pitchFamily="34" charset="0"/>
                <a:cs typeface="Myanmar2" pitchFamily="34" charset="0"/>
              </a:rPr>
              <a:t>၂၀၁၆ 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အောက်တိုဘာလ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486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Myanmar2" pitchFamily="34" charset="0"/>
                <a:cs typeface="Myanmar2" pitchFamily="34" charset="0"/>
              </a:rPr>
              <a:t>၂၀၁၆ </a:t>
            </a:r>
            <a:r>
              <a:rPr lang="en-US" sz="2000" b="1" dirty="0" err="1" smtClean="0">
                <a:latin typeface="Myanmar2" pitchFamily="34" charset="0"/>
                <a:cs typeface="Myanmar2" pitchFamily="34" charset="0"/>
              </a:rPr>
              <a:t>ခုနှစ</a:t>
            </a:r>
            <a:r>
              <a:rPr lang="en-US" sz="2000" b="1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b="1" dirty="0" err="1" smtClean="0">
                <a:latin typeface="Myanmar2" pitchFamily="34" charset="0"/>
                <a:cs typeface="Myanmar2" pitchFamily="34" charset="0"/>
              </a:rPr>
              <a:t>အောင်တိုဘာလ</a:t>
            </a:r>
            <a:r>
              <a:rPr lang="en-US" sz="2000" b="1" dirty="0" smtClean="0">
                <a:latin typeface="Myanmar2" pitchFamily="34" charset="0"/>
                <a:cs typeface="Myanmar2" pitchFamily="34" charset="0"/>
              </a:rPr>
              <a:t>(၂၄)</a:t>
            </a:r>
            <a:r>
              <a:rPr lang="en-US" sz="2000" b="1" dirty="0" err="1" smtClean="0">
                <a:latin typeface="Myanmar2" pitchFamily="34" charset="0"/>
                <a:cs typeface="Myanmar2" pitchFamily="34" charset="0"/>
              </a:rPr>
              <a:t>ရက်နေ့တွင</a:t>
            </a:r>
            <a:r>
              <a:rPr lang="en-US" sz="2000" b="1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b="1" dirty="0" err="1" smtClean="0">
                <a:latin typeface="Myanmar2" pitchFamily="34" charset="0"/>
                <a:cs typeface="Myanmar2" pitchFamily="34" charset="0"/>
              </a:rPr>
              <a:t>ရန်ကုန်ရေဒါကို</a:t>
            </a:r>
            <a:r>
              <a:rPr lang="en-US" sz="2000" b="1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b="1" dirty="0" err="1" smtClean="0">
                <a:latin typeface="Myanmar2" pitchFamily="34" charset="0"/>
                <a:cs typeface="Myanmar2" pitchFamily="34" charset="0"/>
              </a:rPr>
              <a:t>လွဲပြောင်းပေးခဲ့ပါသည</a:t>
            </a:r>
            <a:r>
              <a:rPr lang="en-US" sz="2000" b="1" dirty="0" smtClean="0">
                <a:latin typeface="Myanmar2" pitchFamily="34" charset="0"/>
                <a:cs typeface="Myanmar2" pitchFamily="34" charset="0"/>
              </a:rPr>
              <a:t>်။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Myanmar3" pitchFamily="18" charset="0"/>
                <a:cs typeface="Myanmar3" pitchFamily="18" charset="0"/>
              </a:rPr>
              <a:t>ရန်ကုန်ရေဒ</a:t>
            </a:r>
            <a:r>
              <a:rPr lang="en-US" sz="2800" dirty="0" smtClean="0">
                <a:latin typeface="Myanmar3" pitchFamily="18" charset="0"/>
                <a:cs typeface="Myanmar3" pitchFamily="18" charset="0"/>
              </a:rPr>
              <a:t>ါ</a:t>
            </a:r>
            <a:endParaRPr lang="en-US" sz="2800" dirty="0">
              <a:latin typeface="Myanmar3" pitchFamily="18" charset="0"/>
              <a:cs typeface="Myanmar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"/>
            <a:ext cx="4191000" cy="59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201" y="4343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(၈.၆.၂၀၁၈)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ရက်နေ့တွင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လွှ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ဲပြောင်းပေးအပ်ခဲ့ပါသည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 </a:t>
            </a:r>
            <a:endParaRPr lang="en-US" sz="16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Myanmar3" pitchFamily="18" charset="0"/>
                <a:cs typeface="Myanmar3" pitchFamily="18" charset="0"/>
              </a:rPr>
              <a:t>မန္တလေးရေဒ</a:t>
            </a:r>
            <a:r>
              <a:rPr lang="en-US" sz="3600" dirty="0" smtClean="0">
                <a:latin typeface="Myanmar3" pitchFamily="18" charset="0"/>
                <a:cs typeface="Myanmar3" pitchFamily="18" charset="0"/>
              </a:rPr>
              <a:t>ါ</a:t>
            </a:r>
            <a:endParaRPr lang="en-US" sz="3600" dirty="0">
              <a:latin typeface="Myanmar3" pitchFamily="18" charset="0"/>
              <a:cs typeface="Myanmar3" pitchFamily="18" charset="0"/>
            </a:endParaRPr>
          </a:p>
        </p:txBody>
      </p:sp>
      <p:pic>
        <p:nvPicPr>
          <p:cNvPr id="1028" name="Picture 4" descr="G:\RadarViewer_20180225123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47" y="0"/>
            <a:ext cx="463865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Sittwe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Rakhine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http://www.ioc-sealevelmonitoring.org/getchart.php?img=chart1&amp;id=nvgaed82lrp8o9n80ccho3l3305c81f1e52cde0&amp;PHPSESSID=nvgaed82lrp8o9n80ccho3l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C:\Users\User\Desktop\Sittweph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230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Hainggyigyun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Ayeyarwady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Region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User\Desktop\Hph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682</Words>
  <Application>Microsoft Office PowerPoint</Application>
  <PresentationFormat>On-screen Show (4:3)</PresentationFormat>
  <Paragraphs>97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Marine Monitoring Activities</vt:lpstr>
      <vt:lpstr>Marine Observations and Data Management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2019-03-08T03:49:32Z</dcterms:created>
  <dcterms:modified xsi:type="dcterms:W3CDTF">2021-05-21T09:18:28Z</dcterms:modified>
</cp:coreProperties>
</file>